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8" r:id="rId1"/>
  </p:sldMasterIdLst>
  <p:notesMasterIdLst>
    <p:notesMasterId r:id="rId57"/>
  </p:notesMasterIdLst>
  <p:sldIdLst>
    <p:sldId id="256" r:id="rId2"/>
    <p:sldId id="258" r:id="rId3"/>
    <p:sldId id="261" r:id="rId4"/>
    <p:sldId id="263" r:id="rId5"/>
    <p:sldId id="264" r:id="rId6"/>
    <p:sldId id="267" r:id="rId7"/>
    <p:sldId id="268" r:id="rId8"/>
    <p:sldId id="269" r:id="rId9"/>
    <p:sldId id="270" r:id="rId10"/>
    <p:sldId id="271" r:id="rId11"/>
    <p:sldId id="272" r:id="rId12"/>
    <p:sldId id="273" r:id="rId13"/>
    <p:sldId id="274" r:id="rId14"/>
    <p:sldId id="276" r:id="rId15"/>
    <p:sldId id="278" r:id="rId16"/>
    <p:sldId id="283" r:id="rId17"/>
    <p:sldId id="282" r:id="rId18"/>
    <p:sldId id="281" r:id="rId19"/>
    <p:sldId id="280" r:id="rId20"/>
    <p:sldId id="284" r:id="rId21"/>
    <p:sldId id="290" r:id="rId22"/>
    <p:sldId id="289" r:id="rId23"/>
    <p:sldId id="288" r:id="rId24"/>
    <p:sldId id="287" r:id="rId25"/>
    <p:sldId id="286" r:id="rId26"/>
    <p:sldId id="285" r:id="rId27"/>
    <p:sldId id="291" r:id="rId28"/>
    <p:sldId id="292" r:id="rId29"/>
    <p:sldId id="293" r:id="rId30"/>
    <p:sldId id="294" r:id="rId31"/>
    <p:sldId id="302" r:id="rId32"/>
    <p:sldId id="301" r:id="rId33"/>
    <p:sldId id="300" r:id="rId34"/>
    <p:sldId id="299" r:id="rId35"/>
    <p:sldId id="298" r:id="rId36"/>
    <p:sldId id="297" r:id="rId37"/>
    <p:sldId id="296" r:id="rId38"/>
    <p:sldId id="295" r:id="rId39"/>
    <p:sldId id="308" r:id="rId40"/>
    <p:sldId id="307" r:id="rId41"/>
    <p:sldId id="306" r:id="rId42"/>
    <p:sldId id="305" r:id="rId43"/>
    <p:sldId id="304" r:id="rId44"/>
    <p:sldId id="309" r:id="rId45"/>
    <p:sldId id="310" r:id="rId46"/>
    <p:sldId id="303" r:id="rId47"/>
    <p:sldId id="317" r:id="rId48"/>
    <p:sldId id="316" r:id="rId49"/>
    <p:sldId id="315" r:id="rId50"/>
    <p:sldId id="314" r:id="rId51"/>
    <p:sldId id="313" r:id="rId52"/>
    <p:sldId id="312" r:id="rId53"/>
    <p:sldId id="311" r:id="rId54"/>
    <p:sldId id="318" r:id="rId55"/>
    <p:sldId id="279" r:id="rId5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22FD987-45DB-4D9E-98E1-B7EFEC17A560}" type="datetimeFigureOut">
              <a:rPr lang="en-US" smtClean="0"/>
              <a:pPr/>
              <a:t>5/21/2020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9DBE979-8670-4FEE-8060-B47042B9B6B2}" type="slidenum">
              <a:rPr lang="en-US" smtClean="0"/>
              <a:pPr/>
              <a:t>‹#›</a:t>
            </a:fld>
            <a:endParaRPr lang="en-US"/>
          </a:p>
        </p:txBody>
      </p:sp>
    </p:spTree>
    <p:extLst>
      <p:ext uri="{BB962C8B-B14F-4D97-AF65-F5344CB8AC3E}">
        <p14:creationId xmlns:p14="http://schemas.microsoft.com/office/powerpoint/2010/main" val="33414555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89DBE979-8670-4FEE-8060-B47042B9B6B2}" type="slidenum">
              <a:rPr lang="en-US" smtClean="0"/>
              <a:pPr/>
              <a:t>2</a:t>
            </a:fld>
            <a:endParaRPr lang="en-US"/>
          </a:p>
        </p:txBody>
      </p:sp>
    </p:spTree>
    <p:extLst>
      <p:ext uri="{BB962C8B-B14F-4D97-AF65-F5344CB8AC3E}">
        <p14:creationId xmlns:p14="http://schemas.microsoft.com/office/powerpoint/2010/main" val="30440146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27B1B47B-1148-4D6F-B652-1BDA83BC1C87}" type="datetime1">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C04D73-05ED-4CA8-9D9A-2D08E7A45BB9}" type="slidenum">
              <a:rPr lang="en-US" smtClean="0"/>
              <a:pPr/>
              <a:t>‹#›</a:t>
            </a:fld>
            <a:endParaRPr lang="en-US"/>
          </a:p>
        </p:txBody>
      </p:sp>
    </p:spTree>
  </p:cSld>
  <p:clrMapOvr>
    <a:masterClrMapping/>
  </p:clrMapOvr>
  <p:transition spd="slow">
    <p:strips dir="ru"/>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E6B9D367-8525-4976-95EC-47ADB82840D1}" type="datetime1">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C04D73-05ED-4CA8-9D9A-2D08E7A45BB9}" type="slidenum">
              <a:rPr lang="en-US" smtClean="0"/>
              <a:pPr/>
              <a:t>‹#›</a:t>
            </a:fld>
            <a:endParaRPr lang="en-US"/>
          </a:p>
        </p:txBody>
      </p:sp>
    </p:spTree>
  </p:cSld>
  <p:clrMapOvr>
    <a:masterClrMapping/>
  </p:clrMapOvr>
  <p:transition spd="slow">
    <p:strips dir="ru"/>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D74F7F2-DA3C-40D3-A2D0-D1D7B437CAC7}" type="datetime1">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C04D73-05ED-4CA8-9D9A-2D08E7A45BB9}" type="slidenum">
              <a:rPr lang="en-US" smtClean="0"/>
              <a:pPr/>
              <a:t>‹#›</a:t>
            </a:fld>
            <a:endParaRPr lang="en-US"/>
          </a:p>
        </p:txBody>
      </p:sp>
    </p:spTree>
  </p:cSld>
  <p:clrMapOvr>
    <a:masterClrMapping/>
  </p:clrMapOvr>
  <p:transition spd="slow">
    <p:strips dir="ru"/>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F4599C9F-83CB-4D33-BFAB-6CFBF8BCEB5D}" type="datetime1">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C04D73-05ED-4CA8-9D9A-2D08E7A45BB9}" type="slidenum">
              <a:rPr lang="en-US" smtClean="0"/>
              <a:pPr/>
              <a:t>‹#›</a:t>
            </a:fld>
            <a:endParaRPr lang="en-US"/>
          </a:p>
        </p:txBody>
      </p:sp>
    </p:spTree>
  </p:cSld>
  <p:clrMapOvr>
    <a:masterClrMapping/>
  </p:clrMapOvr>
  <p:transition spd="slow">
    <p:strips dir="ru"/>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8B13C606-10DC-49E8-8D65-B21DF8466437}" type="datetime1">
              <a:rPr lang="en-US" smtClean="0"/>
              <a:pPr/>
              <a:t>5/21/2020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2C04D73-05ED-4CA8-9D9A-2D08E7A45BB9}" type="slidenum">
              <a:rPr lang="en-US" smtClean="0"/>
              <a:pPr/>
              <a:t>‹#›</a:t>
            </a:fld>
            <a:endParaRPr lang="en-US"/>
          </a:p>
        </p:txBody>
      </p:sp>
    </p:spTree>
  </p:cSld>
  <p:clrMapOvr>
    <a:masterClrMapping/>
  </p:clrMapOvr>
  <p:transition spd="slow">
    <p:strips dir="ru"/>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2E16EC35-1A61-446C-A0F8-98EC8B5102D4}" type="datetime1">
              <a:rPr lang="en-US" smtClean="0"/>
              <a:pPr/>
              <a:t>5/21/2020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2C04D73-05ED-4CA8-9D9A-2D08E7A45BB9}" type="slidenum">
              <a:rPr lang="en-US" smtClean="0"/>
              <a:pPr/>
              <a:t>‹#›</a:t>
            </a:fld>
            <a:endParaRPr lang="en-US"/>
          </a:p>
        </p:txBody>
      </p:sp>
    </p:spTree>
  </p:cSld>
  <p:clrMapOvr>
    <a:masterClrMapping/>
  </p:clrMapOvr>
  <p:transition spd="slow">
    <p:strips dir="ru"/>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2E1545-6963-4E69-9D1B-3A86A3DC4D90}" type="datetime1">
              <a:rPr lang="en-US" smtClean="0"/>
              <a:pPr/>
              <a:t>5/21/2020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2C04D73-05ED-4CA8-9D9A-2D08E7A45BB9}" type="slidenum">
              <a:rPr lang="en-US" smtClean="0"/>
              <a:pPr/>
              <a:t>‹#›</a:t>
            </a:fld>
            <a:endParaRPr lang="en-US"/>
          </a:p>
        </p:txBody>
      </p:sp>
    </p:spTree>
  </p:cSld>
  <p:clrMapOvr>
    <a:masterClrMapping/>
  </p:clrMapOvr>
  <p:transition spd="slow">
    <p:strips dir="ru"/>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4340F15-B6B7-453E-A75C-EF3AE77327E9}" type="datetime1">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C04D73-05ED-4CA8-9D9A-2D08E7A45BB9}" type="slidenum">
              <a:rPr lang="en-US" smtClean="0"/>
              <a:pPr/>
              <a:t>‹#›</a:t>
            </a:fld>
            <a:endParaRPr lang="en-US"/>
          </a:p>
        </p:txBody>
      </p:sp>
    </p:spTree>
  </p:cSld>
  <p:clrMapOvr>
    <a:masterClrMapping/>
  </p:clrMapOvr>
  <p:transition spd="slow">
    <p:strips dir="ru"/>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E4D2926-C7B3-4834-BA66-7E05B174F1CF}" type="datetime1">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C04D73-05ED-4CA8-9D9A-2D08E7A45BB9}" type="slidenum">
              <a:rPr lang="en-US" smtClean="0"/>
              <a:pPr/>
              <a:t>‹#›</a:t>
            </a:fld>
            <a:endParaRPr lang="en-US"/>
          </a:p>
        </p:txBody>
      </p:sp>
    </p:spTree>
  </p:cSld>
  <p:clrMapOvr>
    <a:masterClrMapping/>
  </p:clrMapOvr>
  <p:transition spd="slow">
    <p:strips dir="ru"/>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32A76F14-AB60-4CA2-B7C5-18C09644A2E4}" type="datetime1">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C04D73-05ED-4CA8-9D9A-2D08E7A45BB9}" type="slidenum">
              <a:rPr lang="en-US" smtClean="0"/>
              <a:pPr/>
              <a:t>‹#›</a:t>
            </a:fld>
            <a:endParaRPr lang="en-US"/>
          </a:p>
        </p:txBody>
      </p:sp>
    </p:spTree>
  </p:cSld>
  <p:clrMapOvr>
    <a:masterClrMapping/>
  </p:clrMapOvr>
  <p:transition spd="slow">
    <p:strips dir="ru"/>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5E24FCE0-A0BE-461B-9F4D-96F7974BB4DB}" type="datetime1">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C04D73-05ED-4CA8-9D9A-2D08E7A45BB9}" type="slidenum">
              <a:rPr lang="en-US" smtClean="0"/>
              <a:pPr/>
              <a:t>‹#›</a:t>
            </a:fld>
            <a:endParaRPr lang="en-US"/>
          </a:p>
        </p:txBody>
      </p:sp>
    </p:spTree>
  </p:cSld>
  <p:clrMapOvr>
    <a:masterClrMapping/>
  </p:clrMapOvr>
  <p:transition spd="slow">
    <p:strips dir="ru"/>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5D68CF6A-AD6F-4CE7-B982-16FA385D7F49}" type="datetime1">
              <a:rPr lang="en-US" smtClean="0"/>
              <a:pPr/>
              <a:t>5/21/2020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72C04D73-05ED-4CA8-9D9A-2D08E7A45BB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transition spd="slow">
    <p:strips dir="ru"/>
  </p:transition>
  <p:timing>
    <p:tnLst>
      <p:par>
        <p:cTn id="1" dur="indefinite" restart="never" nodeType="tmRoot"/>
      </p:par>
    </p:tnLst>
  </p:timing>
  <p:hf hdr="0" ftr="0" dt="0"/>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 </a:t>
            </a:r>
            <a:endParaRPr lang="en-US" dirty="0"/>
          </a:p>
        </p:txBody>
      </p:sp>
      <p:sp>
        <p:nvSpPr>
          <p:cNvPr id="5" name="Slide Number Placeholder 4"/>
          <p:cNvSpPr>
            <a:spLocks noGrp="1"/>
          </p:cNvSpPr>
          <p:nvPr>
            <p:ph type="sldNum" sz="quarter" idx="12"/>
          </p:nvPr>
        </p:nvSpPr>
        <p:spPr/>
        <p:txBody>
          <a:bodyPr/>
          <a:lstStyle/>
          <a:p>
            <a:fld id="{72C04D73-05ED-4CA8-9D9A-2D08E7A45BB9}" type="slidenum">
              <a:rPr lang="en-US" smtClean="0"/>
              <a:pPr/>
              <a:t>1</a:t>
            </a:fld>
            <a:endParaRPr lang="en-US"/>
          </a:p>
        </p:txBody>
      </p:sp>
      <p:sp>
        <p:nvSpPr>
          <p:cNvPr id="6" name="Rounded Rectangular Callout 5"/>
          <p:cNvSpPr/>
          <p:nvPr/>
        </p:nvSpPr>
        <p:spPr>
          <a:xfrm>
            <a:off x="642910" y="214290"/>
            <a:ext cx="8064896" cy="6093296"/>
          </a:xfrm>
          <a:prstGeom prst="wedgeRoundRectCallout">
            <a:avLst/>
          </a:prstGeom>
          <a:blipFill>
            <a:blip r:embed="rId2" cstate="prin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fa-IR" sz="3200" b="1" dirty="0" smtClean="0">
                <a:solidFill>
                  <a:schemeClr val="tx1"/>
                </a:solidFill>
              </a:rPr>
              <a:t>به نام خداوند بخشنده و مهربان </a:t>
            </a:r>
          </a:p>
          <a:p>
            <a:pPr algn="r" rtl="1"/>
            <a:endParaRPr lang="fa-IR" sz="2400" dirty="0">
              <a:solidFill>
                <a:schemeClr val="tx1"/>
              </a:solidFill>
            </a:endParaRPr>
          </a:p>
          <a:p>
            <a:pPr algn="ctr" rtl="1"/>
            <a:r>
              <a:rPr lang="fa-IR" sz="2400" b="1" dirty="0" smtClean="0">
                <a:solidFill>
                  <a:schemeClr val="tx1"/>
                </a:solidFill>
              </a:rPr>
              <a:t>فصل 7: </a:t>
            </a:r>
          </a:p>
          <a:p>
            <a:pPr algn="ctr" rtl="1"/>
            <a:endParaRPr lang="fa-IR" sz="2400" dirty="0" smtClean="0">
              <a:solidFill>
                <a:schemeClr val="tx1"/>
              </a:solidFill>
            </a:endParaRPr>
          </a:p>
          <a:p>
            <a:pPr algn="ctr" rtl="1"/>
            <a:r>
              <a:rPr lang="fa-IR" sz="4000" dirty="0" smtClean="0">
                <a:solidFill>
                  <a:schemeClr val="tx1"/>
                </a:solidFill>
                <a:cs typeface="2  Titr" pitchFamily="2" charset="-78"/>
              </a:rPr>
              <a:t>صورتهای مالی</a:t>
            </a:r>
            <a:endParaRPr lang="fa-IR" sz="4000" dirty="0" smtClean="0">
              <a:solidFill>
                <a:schemeClr val="tx1"/>
              </a:solidFill>
              <a:latin typeface="Calibri"/>
              <a:cs typeface="2  Titr" pitchFamily="2" charset="-78"/>
            </a:endParaRPr>
          </a:p>
          <a:p>
            <a:pPr algn="ctr" rtl="1"/>
            <a:endParaRPr lang="fa-IR" sz="2400" b="1" dirty="0" smtClean="0">
              <a:solidFill>
                <a:schemeClr val="tx1"/>
              </a:solidFill>
              <a:latin typeface="Calibri"/>
            </a:endParaRPr>
          </a:p>
          <a:p>
            <a:pPr algn="ctr" rtl="1"/>
            <a:r>
              <a:rPr lang="fa-IR" sz="2400" dirty="0" smtClean="0">
                <a:solidFill>
                  <a:schemeClr val="tx1"/>
                </a:solidFill>
                <a:latin typeface="Calibri"/>
              </a:rPr>
              <a:t>                                   </a:t>
            </a:r>
          </a:p>
          <a:p>
            <a:pPr algn="r" rtl="1"/>
            <a:endParaRPr lang="fa-IR" dirty="0">
              <a:solidFill>
                <a:schemeClr val="tx1"/>
              </a:solidFill>
              <a:latin typeface="Calibri"/>
            </a:endParaRPr>
          </a:p>
          <a:p>
            <a:pPr algn="r" rtl="1"/>
            <a:endParaRPr lang="fa-IR" dirty="0" smtClean="0">
              <a:solidFill>
                <a:schemeClr val="tx1"/>
              </a:solidFill>
              <a:latin typeface="Calibri"/>
            </a:endParaRPr>
          </a:p>
          <a:p>
            <a:pPr algn="r" rtl="1"/>
            <a:endParaRPr lang="fa-IR" dirty="0" smtClean="0">
              <a:solidFill>
                <a:schemeClr val="tx1"/>
              </a:solidFill>
              <a:latin typeface="Calibri"/>
            </a:endParaRPr>
          </a:p>
          <a:p>
            <a:pPr algn="r" rtl="1"/>
            <a:endParaRPr lang="fa-IR" dirty="0" smtClean="0">
              <a:solidFill>
                <a:schemeClr val="tx1"/>
              </a:solidFill>
            </a:endParaRPr>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ppt_x"/>
                                          </p:val>
                                        </p:tav>
                                        <p:tav tm="100000">
                                          <p:val>
                                            <p:strVal val="#ppt_x"/>
                                          </p:val>
                                        </p:tav>
                                      </p:tavLst>
                                    </p:anim>
                                    <p:anim calcmode="lin" valueType="num">
                                      <p:cBhvr additive="base">
                                        <p:cTn id="8" dur="5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11560" y="188640"/>
            <a:ext cx="7848872" cy="6480720"/>
          </a:xfrm>
        </p:spPr>
        <p:txBody>
          <a:bodyPr>
            <a:noAutofit/>
          </a:bodyPr>
          <a:lstStyle/>
          <a:p>
            <a:pPr algn="ctr" rtl="1">
              <a:lnSpc>
                <a:spcPct val="160000"/>
              </a:lnSpc>
            </a:pPr>
            <a:r>
              <a:rPr lang="fa-IR" sz="3600" b="1" dirty="0" smtClean="0">
                <a:solidFill>
                  <a:schemeClr val="tx1"/>
                </a:solidFill>
                <a:cs typeface="2  Titr" pitchFamily="2" charset="-78"/>
              </a:rPr>
              <a:t>مقدمه</a:t>
            </a:r>
          </a:p>
          <a:p>
            <a:pPr algn="just" rtl="1">
              <a:lnSpc>
                <a:spcPct val="160000"/>
              </a:lnSpc>
            </a:pPr>
            <a:r>
              <a:rPr lang="fa-IR" sz="2000" b="1" dirty="0" smtClean="0">
                <a:solidFill>
                  <a:schemeClr val="tx1"/>
                </a:solidFill>
              </a:rPr>
              <a:t>    </a:t>
            </a:r>
            <a:r>
              <a:rPr lang="fa-IR" sz="2000" b="1" dirty="0" smtClean="0">
                <a:solidFill>
                  <a:schemeClr val="tx1"/>
                </a:solidFill>
                <a:cs typeface="2  Nazanin" pitchFamily="2" charset="-78"/>
              </a:rPr>
              <a:t>صورتهای مالی به عنوان محصول نهایی حسابداری همواره از سوی نظریه پردازان این حوزه مورد بحث و بررسی قرارگرفته است.</a:t>
            </a:r>
          </a:p>
          <a:p>
            <a:pPr algn="just" rtl="1">
              <a:lnSpc>
                <a:spcPct val="160000"/>
              </a:lnSpc>
            </a:pPr>
            <a:r>
              <a:rPr lang="fa-IR" sz="2000" b="1" dirty="0" smtClean="0">
                <a:solidFill>
                  <a:schemeClr val="tx1"/>
                </a:solidFill>
                <a:cs typeface="2  Nazanin" pitchFamily="2" charset="-78"/>
              </a:rPr>
              <a:t>    تئوری حسابداری با حرکت در لایه های درونی ارقام گزارش شده در صورتهای مالی و استخراج منطق زیربنایی حاکم بر این ارقام موضاعات متعددی را مورد بررسی قرار می دهد.</a:t>
            </a:r>
            <a:endParaRPr lang="fa-IR" sz="2000" b="1" dirty="0" smtClean="0">
              <a:solidFill>
                <a:schemeClr val="tx1"/>
              </a:solidFill>
            </a:endParaRPr>
          </a:p>
          <a:p>
            <a:pPr rtl="1">
              <a:lnSpc>
                <a:spcPct val="160000"/>
              </a:lnSpc>
            </a:pPr>
            <a:r>
              <a:rPr lang="fa-IR" sz="2800" b="1" dirty="0" smtClean="0">
                <a:solidFill>
                  <a:schemeClr val="tx1"/>
                </a:solidFill>
                <a:cs typeface="2  Titr" pitchFamily="2" charset="-78"/>
              </a:rPr>
              <a:t>  دیدگاههای مختلف در مورد صورتهای مالی</a:t>
            </a:r>
          </a:p>
          <a:p>
            <a:pPr marL="342900" indent="-342900" algn="just" rtl="1">
              <a:lnSpc>
                <a:spcPct val="160000"/>
              </a:lnSpc>
            </a:pPr>
            <a:r>
              <a:rPr lang="fa-IR" sz="2000" dirty="0" smtClean="0">
                <a:solidFill>
                  <a:schemeClr val="tx1"/>
                </a:solidFill>
                <a:cs typeface="2  Titr" pitchFamily="2" charset="-78"/>
              </a:rPr>
              <a:t>     </a:t>
            </a:r>
            <a:r>
              <a:rPr lang="fa-IR" sz="2000" b="1" dirty="0" smtClean="0">
                <a:solidFill>
                  <a:schemeClr val="tx1"/>
                </a:solidFill>
                <a:cs typeface="2  Nazanin" pitchFamily="2" charset="-78"/>
              </a:rPr>
              <a:t>الف ) دیدگاه و رویکرد وجود رابطه متقابل بین صورتهای مالی ( ترازنامه – صورت سود و زیان )</a:t>
            </a:r>
          </a:p>
          <a:p>
            <a:pPr marL="342900" indent="-342900" algn="just" rtl="1">
              <a:lnSpc>
                <a:spcPct val="160000"/>
              </a:lnSpc>
            </a:pPr>
            <a:r>
              <a:rPr lang="fa-IR" sz="2000" b="1" dirty="0" smtClean="0">
                <a:solidFill>
                  <a:schemeClr val="tx1"/>
                </a:solidFill>
                <a:cs typeface="2  Nazanin" pitchFamily="2" charset="-78"/>
              </a:rPr>
              <a:t>    ب ) دیدگاه عدم وجود رابطه متقابل بین صورتهای مالی</a:t>
            </a:r>
          </a:p>
          <a:p>
            <a:pPr marL="342900" indent="-342900" algn="just" rtl="1">
              <a:lnSpc>
                <a:spcPct val="160000"/>
              </a:lnSpc>
            </a:pPr>
            <a:endParaRPr lang="fa-IR" sz="1800" dirty="0" smtClean="0">
              <a:solidFill>
                <a:schemeClr val="tx1"/>
              </a:solidFill>
            </a:endParaRPr>
          </a:p>
          <a:p>
            <a:pPr algn="just" rtl="1">
              <a:lnSpc>
                <a:spcPct val="160000"/>
              </a:lnSpc>
            </a:pPr>
            <a:endParaRPr lang="fa-IR" sz="1600" dirty="0" smtClean="0">
              <a:solidFill>
                <a:schemeClr val="tx1"/>
              </a:solidFill>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2</a:t>
            </a:fld>
            <a:endParaRPr lang="en-US"/>
          </a:p>
        </p:txBody>
      </p:sp>
    </p:spTree>
  </p:cSld>
  <p:clrMapOvr>
    <a:masterClrMapping/>
  </p:clrMapOvr>
  <p:transition spd="slow">
    <p:strips dir="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4282" y="214290"/>
            <a:ext cx="8643998" cy="6046962"/>
          </a:xfrm>
        </p:spPr>
        <p:txBody>
          <a:bodyPr>
            <a:normAutofit/>
          </a:bodyPr>
          <a:lstStyle/>
          <a:p>
            <a:pPr algn="ctr" rtl="1">
              <a:lnSpc>
                <a:spcPct val="150000"/>
              </a:lnSpc>
            </a:pPr>
            <a:r>
              <a:rPr lang="fa-IR" sz="2000" dirty="0" smtClean="0">
                <a:solidFill>
                  <a:schemeClr val="tx1"/>
                </a:solidFill>
                <a:cs typeface="2  Titr" pitchFamily="2" charset="-78"/>
              </a:rPr>
              <a:t>رابطه بین صورتهای مالی </a:t>
            </a:r>
          </a:p>
          <a:p>
            <a:pPr algn="r" rtl="1">
              <a:lnSpc>
                <a:spcPct val="150000"/>
              </a:lnSpc>
            </a:pPr>
            <a:r>
              <a:rPr lang="fa-IR" sz="1800" b="1" dirty="0" smtClean="0">
                <a:solidFill>
                  <a:schemeClr val="tx1"/>
                </a:solidFill>
                <a:cs typeface="2  Nazanin" pitchFamily="2" charset="-78"/>
              </a:rPr>
              <a:t>    </a:t>
            </a:r>
            <a:r>
              <a:rPr lang="fa-IR" sz="2000" b="1" dirty="0" smtClean="0">
                <a:solidFill>
                  <a:schemeClr val="tx1"/>
                </a:solidFill>
                <a:cs typeface="2  Nazanin" pitchFamily="2" charset="-78"/>
              </a:rPr>
              <a:t>اخیراً </a:t>
            </a:r>
            <a:r>
              <a:rPr lang="en-US" sz="2000" b="1" dirty="0" smtClean="0">
                <a:solidFill>
                  <a:schemeClr val="tx1"/>
                </a:solidFill>
                <a:cs typeface="2  Nazanin" pitchFamily="2" charset="-78"/>
              </a:rPr>
              <a:t>FASB</a:t>
            </a:r>
            <a:r>
              <a:rPr lang="fa-IR" sz="2000" b="1" dirty="0" smtClean="0">
                <a:solidFill>
                  <a:schemeClr val="tx1"/>
                </a:solidFill>
                <a:cs typeface="2  Nazanin" pitchFamily="2" charset="-78"/>
              </a:rPr>
              <a:t> نیر با ارائه شیوه نوین گزارشگری مالی تاکید مجددی بر وجود رابطه متقابل میان صورتهای مالی داشته است.</a:t>
            </a:r>
          </a:p>
          <a:p>
            <a:pPr algn="r" rtl="1">
              <a:lnSpc>
                <a:spcPct val="150000"/>
              </a:lnSpc>
            </a:pPr>
            <a:r>
              <a:rPr lang="fa-IR" sz="2000" b="1" dirty="0" smtClean="0">
                <a:solidFill>
                  <a:schemeClr val="tx1"/>
                </a:solidFill>
                <a:cs typeface="2  Nazanin" pitchFamily="2" charset="-78"/>
              </a:rPr>
              <a:t>    در تبیین رابطه بین صورتهای مالی تمرکز اصلی معطوف به رابطه بین ترازنامه و صورت سود وزیان می باشد.</a:t>
            </a:r>
          </a:p>
          <a:p>
            <a:pPr algn="r" rtl="1">
              <a:lnSpc>
                <a:spcPct val="150000"/>
              </a:lnSpc>
            </a:pPr>
            <a:r>
              <a:rPr lang="fa-IR" sz="2000" b="1" dirty="0" smtClean="0">
                <a:solidFill>
                  <a:schemeClr val="tx1"/>
                </a:solidFill>
                <a:cs typeface="2  Nazanin" pitchFamily="2" charset="-78"/>
              </a:rPr>
              <a:t>    در دیدگاه وجود رابطه متفابل مفهوم این است که می توان از نظر ریاضی ارقام گزارش شده در یک صورت مالی را براساس صورت مالی دیگر محاسبه کرد.</a:t>
            </a:r>
          </a:p>
          <a:p>
            <a:pPr algn="r" rtl="1">
              <a:lnSpc>
                <a:spcPct val="150000"/>
              </a:lnSpc>
            </a:pPr>
            <a:r>
              <a:rPr lang="fa-IR" sz="2000" b="1" dirty="0" smtClean="0">
                <a:solidFill>
                  <a:schemeClr val="tx1"/>
                </a:solidFill>
                <a:cs typeface="2  Nazanin" pitchFamily="2" charset="-78"/>
              </a:rPr>
              <a:t>به عنوان مثال می توان این دو صورت مالی را از دیدگاه ریاضی به شیوه ای تعریف کرد که سود خالص برابر با تغییر در حقوق صاحبان سهام برای یک دوره باشد، با فرض اینکه هیچ مبادله مالکانه یا ثبت اصلاحی تعدیل سنواتی ثبت نشده باشد.</a:t>
            </a:r>
            <a:endParaRPr lang="fa-IR" sz="2000" b="1" dirty="0">
              <a:solidFill>
                <a:schemeClr val="tx1"/>
              </a:solidFill>
              <a:cs typeface="2  Titr" pitchFamily="2" charset="-78"/>
            </a:endParaRPr>
          </a:p>
          <a:p>
            <a:pPr algn="r" rtl="1">
              <a:lnSpc>
                <a:spcPct val="150000"/>
              </a:lnSpc>
            </a:pPr>
            <a:r>
              <a:rPr lang="fa-IR" sz="2000" b="1" dirty="0" smtClean="0">
                <a:solidFill>
                  <a:schemeClr val="tx1"/>
                </a:solidFill>
                <a:cs typeface="2  Nazanin" pitchFamily="2" charset="-78"/>
              </a:rPr>
              <a:t>      در دیدگاه عدم وجود رابطه متقابل بین صورتهای مالی، رابطه بین ترازنامه و صورت سود و زیان از دیدگاه ریاضی، قطع شده و هر یک مستقل از دیگری تعریف و اقلام تشکیل دهنده آن محاسبه یا اندازه گیری می شود</a:t>
            </a:r>
            <a:r>
              <a:rPr lang="fa-IR" sz="1800" b="1" dirty="0" smtClean="0">
                <a:solidFill>
                  <a:schemeClr val="tx1"/>
                </a:solidFill>
                <a:cs typeface="2  Nazanin" pitchFamily="2" charset="-78"/>
              </a:rPr>
              <a:t>.</a:t>
            </a:r>
          </a:p>
        </p:txBody>
      </p:sp>
      <p:sp>
        <p:nvSpPr>
          <p:cNvPr id="4" name="Slide Number Placeholder 3"/>
          <p:cNvSpPr>
            <a:spLocks noGrp="1"/>
          </p:cNvSpPr>
          <p:nvPr>
            <p:ph type="sldNum" sz="quarter" idx="12"/>
          </p:nvPr>
        </p:nvSpPr>
        <p:spPr/>
        <p:txBody>
          <a:bodyPr/>
          <a:lstStyle/>
          <a:p>
            <a:fld id="{72C04D73-05ED-4CA8-9D9A-2D08E7A45BB9}" type="slidenum">
              <a:rPr lang="en-US" smtClean="0"/>
              <a:pPr/>
              <a:t>3</a:t>
            </a:fld>
            <a:endParaRPr lang="en-US"/>
          </a:p>
        </p:txBody>
      </p:sp>
    </p:spTree>
  </p:cSld>
  <p:clrMapOvr>
    <a:masterClrMapping/>
  </p:clrMapOvr>
  <p:transition spd="slow">
    <p:strips dir="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383632"/>
          </a:xfrm>
        </p:spPr>
        <p:txBody>
          <a:bodyPr>
            <a:normAutofit/>
          </a:bodyPr>
          <a:lstStyle/>
          <a:p>
            <a:pPr marL="342900" indent="-342900" algn="just" rtl="1">
              <a:lnSpc>
                <a:spcPct val="150000"/>
              </a:lnSpc>
              <a:buFont typeface="Wingdings" pitchFamily="2" charset="2"/>
              <a:buChar char="Ø"/>
            </a:pPr>
            <a:r>
              <a:rPr lang="fa-IR" sz="1600" b="1" dirty="0" smtClean="0">
                <a:solidFill>
                  <a:schemeClr val="tx1"/>
                </a:solidFill>
                <a:cs typeface="2  Titr" pitchFamily="2" charset="-78"/>
              </a:rPr>
              <a:t>    از دیدگاه وجود رابطه متقابل بین ترازنامه و سود و زیان می توان تمامی رویدادهای مالی را بر اساس الگوی زیر طبقه بندی کرد</a:t>
            </a:r>
            <a:r>
              <a:rPr lang="fa-IR" sz="1600" b="1" dirty="0" smtClean="0">
                <a:solidFill>
                  <a:schemeClr val="tx1"/>
                </a:solidFill>
                <a:cs typeface="2  Nazanin" pitchFamily="2" charset="-78"/>
              </a:rPr>
              <a:t>.</a:t>
            </a:r>
          </a:p>
          <a:p>
            <a:pPr marL="342900" indent="-342900" algn="just" rtl="1">
              <a:lnSpc>
                <a:spcPct val="150000"/>
              </a:lnSpc>
            </a:pPr>
            <a:r>
              <a:rPr lang="fa-IR" sz="1600" b="1" dirty="0" smtClean="0">
                <a:solidFill>
                  <a:schemeClr val="tx1"/>
                </a:solidFill>
                <a:cs typeface="2  Nazanin" pitchFamily="2" charset="-78"/>
              </a:rPr>
              <a:t>                                                حقوق صاحبان سهام                    =                بدهیها                   -                 دارائیها</a:t>
            </a:r>
          </a:p>
          <a:p>
            <a:pPr marL="342900" indent="-342900" algn="just" rtl="1">
              <a:lnSpc>
                <a:spcPct val="150000"/>
              </a:lnSpc>
            </a:pPr>
            <a:endParaRPr lang="fa-IR" sz="1600" b="1" dirty="0" smtClean="0">
              <a:solidFill>
                <a:schemeClr val="tx1"/>
              </a:solidFill>
              <a:cs typeface="2  Nazanin" pitchFamily="2" charset="-78"/>
            </a:endParaRPr>
          </a:p>
          <a:p>
            <a:pPr marL="342900" indent="-342900" algn="just" rtl="1"/>
            <a:r>
              <a:rPr lang="fa-IR" sz="1400" b="1" dirty="0" smtClean="0">
                <a:solidFill>
                  <a:schemeClr val="tx1"/>
                </a:solidFill>
                <a:cs typeface="2  Nazanin" pitchFamily="2" charset="-78"/>
              </a:rPr>
              <a:t>تعدیلات سرمایه                               سود انباشته                          سرمایه پرداخت شده </a:t>
            </a:r>
          </a:p>
          <a:p>
            <a:pPr marL="342900" indent="-342900" algn="just" rtl="1"/>
            <a:r>
              <a:rPr lang="fa-IR" sz="1400" b="1" dirty="0" smtClean="0">
                <a:solidFill>
                  <a:schemeClr val="tx1"/>
                </a:solidFill>
                <a:cs typeface="2  Nazanin" pitchFamily="2" charset="-78"/>
              </a:rPr>
              <a:t>تحقق یافته </a:t>
            </a:r>
          </a:p>
          <a:p>
            <a:pPr marL="342900" indent="-342900" algn="just" rtl="1"/>
            <a:r>
              <a:rPr lang="fa-IR" sz="1400" b="1" dirty="0" smtClean="0">
                <a:solidFill>
                  <a:schemeClr val="tx1"/>
                </a:solidFill>
                <a:cs typeface="2  Nazanin" pitchFamily="2" charset="-78"/>
              </a:rPr>
              <a:t>                                                                                     سایر حساب های                سرمایه قانونی</a:t>
            </a:r>
          </a:p>
          <a:p>
            <a:pPr marL="342900" indent="-342900" algn="just" rtl="1"/>
            <a:r>
              <a:rPr lang="fa-IR" sz="1400" b="1" dirty="0" smtClean="0">
                <a:solidFill>
                  <a:schemeClr val="tx1"/>
                </a:solidFill>
                <a:cs typeface="2  Nazanin" pitchFamily="2" charset="-78"/>
              </a:rPr>
              <a:t>                                                                                 پرداخت شده سرمایه </a:t>
            </a:r>
          </a:p>
          <a:p>
            <a:pPr marL="342900" indent="-342900" algn="just" rtl="1"/>
            <a:endParaRPr lang="fa-IR" sz="1400" b="1" dirty="0" smtClean="0">
              <a:solidFill>
                <a:schemeClr val="tx1"/>
              </a:solidFill>
              <a:cs typeface="2  Nazanin" pitchFamily="2" charset="-78"/>
            </a:endParaRPr>
          </a:p>
          <a:p>
            <a:pPr marL="342900" indent="-342900" algn="just" rtl="1"/>
            <a:r>
              <a:rPr lang="fa-IR" sz="1600" b="1" dirty="0" smtClean="0">
                <a:solidFill>
                  <a:schemeClr val="tx1"/>
                </a:solidFill>
                <a:cs typeface="2  Nazanin" pitchFamily="2" charset="-78"/>
              </a:rPr>
              <a:t>    </a:t>
            </a:r>
            <a:r>
              <a:rPr lang="fa-IR" sz="1400" b="1" dirty="0" smtClean="0">
                <a:solidFill>
                  <a:schemeClr val="tx1"/>
                </a:solidFill>
                <a:cs typeface="2  Nazanin" pitchFamily="2" charset="-78"/>
              </a:rPr>
              <a:t>سود تقسیمی                            تعدیلات دوره قبل        حساب های صورت و سود زیان</a:t>
            </a:r>
          </a:p>
          <a:p>
            <a:pPr marL="342900" indent="-342900" algn="just" rtl="1"/>
            <a:r>
              <a:rPr lang="fa-IR" sz="1400" b="1" dirty="0" smtClean="0">
                <a:solidFill>
                  <a:schemeClr val="tx1"/>
                </a:solidFill>
                <a:cs typeface="2  Nazanin" pitchFamily="2" charset="-78"/>
              </a:rPr>
              <a:t>   </a:t>
            </a:r>
          </a:p>
          <a:p>
            <a:pPr marL="342900" indent="-342900" algn="just" rtl="1"/>
            <a:r>
              <a:rPr lang="fa-IR" sz="1400" b="1" dirty="0" smtClean="0">
                <a:solidFill>
                  <a:schemeClr val="tx1"/>
                </a:solidFill>
                <a:cs typeface="2  Nazanin" pitchFamily="2" charset="-78"/>
              </a:rPr>
              <a:t>                                                          بستانکارها                                                                                         بدهکارها</a:t>
            </a:r>
          </a:p>
          <a:p>
            <a:pPr marL="342900" indent="-342900" algn="just" rtl="1"/>
            <a:endParaRPr lang="fa-IR" sz="1400" b="1" dirty="0" smtClean="0">
              <a:solidFill>
                <a:schemeClr val="tx1"/>
              </a:solidFill>
              <a:cs typeface="2  Nazanin" pitchFamily="2" charset="-78"/>
            </a:endParaRPr>
          </a:p>
          <a:p>
            <a:pPr marL="342900" indent="-342900" algn="just" rtl="1"/>
            <a:r>
              <a:rPr lang="fa-IR" sz="1400" b="1" dirty="0" smtClean="0">
                <a:solidFill>
                  <a:schemeClr val="tx1"/>
                </a:solidFill>
                <a:cs typeface="2  Nazanin" pitchFamily="2" charset="-78"/>
              </a:rPr>
              <a:t>                                    سودها                                          درآمدها                                              زیان ها                           هزینه ها</a:t>
            </a:r>
          </a:p>
          <a:p>
            <a:pPr marL="342900" indent="-342900" algn="just" rtl="1"/>
            <a:endParaRPr lang="fa-IR" sz="1400" b="1" dirty="0" smtClean="0">
              <a:solidFill>
                <a:schemeClr val="tx1"/>
              </a:solidFill>
              <a:cs typeface="2  Nazanin" pitchFamily="2" charset="-78"/>
            </a:endParaRPr>
          </a:p>
          <a:p>
            <a:pPr marL="342900" indent="-342900" algn="just" rtl="1"/>
            <a:r>
              <a:rPr lang="fa-IR" sz="1400" b="1" dirty="0" smtClean="0">
                <a:solidFill>
                  <a:schemeClr val="tx1"/>
                </a:solidFill>
                <a:cs typeface="2  Nazanin" pitchFamily="2" charset="-78"/>
              </a:rPr>
              <a:t>            غیرمترقبه                        عادی                                                            غیرمترقبه                         عادی</a:t>
            </a:r>
          </a:p>
        </p:txBody>
      </p:sp>
      <p:sp>
        <p:nvSpPr>
          <p:cNvPr id="4" name="Slide Number Placeholder 3"/>
          <p:cNvSpPr>
            <a:spLocks noGrp="1"/>
          </p:cNvSpPr>
          <p:nvPr>
            <p:ph type="sldNum" sz="quarter" idx="12"/>
          </p:nvPr>
        </p:nvSpPr>
        <p:spPr/>
        <p:txBody>
          <a:bodyPr/>
          <a:lstStyle/>
          <a:p>
            <a:fld id="{72C04D73-05ED-4CA8-9D9A-2D08E7A45BB9}" type="slidenum">
              <a:rPr lang="en-US" smtClean="0"/>
              <a:pPr/>
              <a:t>4</a:t>
            </a:fld>
            <a:endParaRPr lang="en-US"/>
          </a:p>
        </p:txBody>
      </p:sp>
      <p:sp>
        <p:nvSpPr>
          <p:cNvPr id="5" name="Right Bracket 4"/>
          <p:cNvSpPr/>
          <p:nvPr/>
        </p:nvSpPr>
        <p:spPr>
          <a:xfrm rot="16200000">
            <a:off x="5893603" y="-107181"/>
            <a:ext cx="214314" cy="3857652"/>
          </a:xfrm>
          <a:prstGeom prst="rightBracket">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fa-IR"/>
          </a:p>
        </p:txBody>
      </p:sp>
      <p:cxnSp>
        <p:nvCxnSpPr>
          <p:cNvPr id="7" name="Straight Connector 6"/>
          <p:cNvCxnSpPr/>
          <p:nvPr/>
        </p:nvCxnSpPr>
        <p:spPr>
          <a:xfrm rot="5400000">
            <a:off x="5857090" y="1714488"/>
            <a:ext cx="428628"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Left Bracket 7"/>
          <p:cNvSpPr/>
          <p:nvPr/>
        </p:nvSpPr>
        <p:spPr>
          <a:xfrm rot="5400000">
            <a:off x="4071934" y="1714488"/>
            <a:ext cx="142876" cy="1428760"/>
          </a:xfrm>
          <a:prstGeom prst="leftBracket">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fa-IR"/>
          </a:p>
        </p:txBody>
      </p:sp>
      <p:cxnSp>
        <p:nvCxnSpPr>
          <p:cNvPr id="10" name="Straight Connector 9"/>
          <p:cNvCxnSpPr/>
          <p:nvPr/>
        </p:nvCxnSpPr>
        <p:spPr>
          <a:xfrm rot="16200000" flipH="1">
            <a:off x="4036215" y="2249479"/>
            <a:ext cx="214314"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5400000">
            <a:off x="5572132" y="2643182"/>
            <a:ext cx="1000132"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Left Bracket 13"/>
          <p:cNvSpPr/>
          <p:nvPr/>
        </p:nvSpPr>
        <p:spPr>
          <a:xfrm rot="5400000" flipV="1">
            <a:off x="5965041" y="1178703"/>
            <a:ext cx="214314" cy="3857652"/>
          </a:xfrm>
          <a:prstGeom prst="leftBracket">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fa-IR"/>
          </a:p>
        </p:txBody>
      </p:sp>
      <p:sp>
        <p:nvSpPr>
          <p:cNvPr id="17" name="Left Bracket 16"/>
          <p:cNvSpPr/>
          <p:nvPr/>
        </p:nvSpPr>
        <p:spPr>
          <a:xfrm rot="5400000">
            <a:off x="4107654" y="1750206"/>
            <a:ext cx="142874" cy="3929090"/>
          </a:xfrm>
          <a:prstGeom prst="leftBracket">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fa-IR"/>
          </a:p>
        </p:txBody>
      </p:sp>
      <p:cxnSp>
        <p:nvCxnSpPr>
          <p:cNvPr id="19" name="Straight Connector 18"/>
          <p:cNvCxnSpPr/>
          <p:nvPr/>
        </p:nvCxnSpPr>
        <p:spPr>
          <a:xfrm rot="5400000" flipH="1" flipV="1">
            <a:off x="4036217" y="3536157"/>
            <a:ext cx="214313"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Left Bracket 22"/>
          <p:cNvSpPr/>
          <p:nvPr/>
        </p:nvSpPr>
        <p:spPr>
          <a:xfrm rot="5400000">
            <a:off x="4107654" y="1750208"/>
            <a:ext cx="142874" cy="3929090"/>
          </a:xfrm>
          <a:prstGeom prst="leftBracket">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fa-IR"/>
          </a:p>
        </p:txBody>
      </p:sp>
      <p:sp>
        <p:nvSpPr>
          <p:cNvPr id="24" name="Left Bracket 23"/>
          <p:cNvSpPr/>
          <p:nvPr/>
        </p:nvSpPr>
        <p:spPr>
          <a:xfrm rot="5400000">
            <a:off x="6120778" y="3263267"/>
            <a:ext cx="117153" cy="1928826"/>
          </a:xfrm>
          <a:prstGeom prst="leftBracket">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fa-IR"/>
          </a:p>
        </p:txBody>
      </p:sp>
      <p:cxnSp>
        <p:nvCxnSpPr>
          <p:cNvPr id="25" name="Straight Connector 24"/>
          <p:cNvCxnSpPr/>
          <p:nvPr/>
        </p:nvCxnSpPr>
        <p:spPr>
          <a:xfrm rot="5400000" flipH="1" flipV="1">
            <a:off x="6072198" y="4071943"/>
            <a:ext cx="142877"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Left Bracket 26"/>
          <p:cNvSpPr/>
          <p:nvPr/>
        </p:nvSpPr>
        <p:spPr>
          <a:xfrm rot="5400000">
            <a:off x="2107389" y="3464719"/>
            <a:ext cx="142876" cy="1500198"/>
          </a:xfrm>
          <a:prstGeom prst="leftBracket">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fa-IR"/>
          </a:p>
        </p:txBody>
      </p:sp>
      <p:sp>
        <p:nvSpPr>
          <p:cNvPr id="28" name="Left Bracket 27"/>
          <p:cNvSpPr/>
          <p:nvPr/>
        </p:nvSpPr>
        <p:spPr>
          <a:xfrm rot="5400000">
            <a:off x="7179488" y="3964787"/>
            <a:ext cx="142873" cy="1500198"/>
          </a:xfrm>
          <a:prstGeom prst="leftBracket">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fa-IR"/>
          </a:p>
        </p:txBody>
      </p:sp>
      <p:sp>
        <p:nvSpPr>
          <p:cNvPr id="29" name="Left Bracket 28"/>
          <p:cNvSpPr/>
          <p:nvPr/>
        </p:nvSpPr>
        <p:spPr>
          <a:xfrm rot="5400000">
            <a:off x="3000366" y="4071944"/>
            <a:ext cx="142872" cy="1285884"/>
          </a:xfrm>
          <a:prstGeom prst="leftBracket">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fa-IR"/>
          </a:p>
        </p:txBody>
      </p:sp>
      <p:cxnSp>
        <p:nvCxnSpPr>
          <p:cNvPr id="30" name="Straight Connector 29"/>
          <p:cNvCxnSpPr/>
          <p:nvPr/>
        </p:nvCxnSpPr>
        <p:spPr>
          <a:xfrm rot="5400000" flipH="1" flipV="1">
            <a:off x="2143108" y="4071149"/>
            <a:ext cx="142877"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flipH="1" flipV="1">
            <a:off x="2894001" y="4607728"/>
            <a:ext cx="71439"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flipH="1" flipV="1">
            <a:off x="7072329" y="4572008"/>
            <a:ext cx="142877"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trips dir="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55576" y="188640"/>
            <a:ext cx="7848872" cy="6552728"/>
          </a:xfrm>
        </p:spPr>
        <p:txBody>
          <a:bodyPr>
            <a:normAutofit/>
          </a:bodyPr>
          <a:lstStyle/>
          <a:p>
            <a:pPr algn="just" rtl="1">
              <a:lnSpc>
                <a:spcPct val="150000"/>
              </a:lnSpc>
              <a:buClrTx/>
              <a:buFont typeface="Wingdings" pitchFamily="2" charset="2"/>
              <a:buChar char="v"/>
            </a:pPr>
            <a:r>
              <a:rPr lang="fa-IR" sz="2000" dirty="0" smtClean="0">
                <a:solidFill>
                  <a:schemeClr val="tx1"/>
                </a:solidFill>
                <a:latin typeface="Calibri"/>
                <a:cs typeface="2  Titr" pitchFamily="2" charset="-78"/>
              </a:rPr>
              <a:t> طبق الگو حقوق صاحبان سهام دارای 3 طبقه ( زیرمجموعه ) می باشد. </a:t>
            </a:r>
          </a:p>
          <a:p>
            <a:pPr algn="just" rtl="1">
              <a:lnSpc>
                <a:spcPct val="150000"/>
              </a:lnSpc>
              <a:buClrTx/>
              <a:buFont typeface="Wingdings" pitchFamily="2" charset="2"/>
              <a:buChar char="Ø"/>
            </a:pPr>
            <a:r>
              <a:rPr lang="fa-IR" sz="2000" b="1" dirty="0" smtClean="0">
                <a:solidFill>
                  <a:schemeClr val="tx1"/>
                </a:solidFill>
                <a:latin typeface="Calibri"/>
                <a:cs typeface="2  Nazanin" pitchFamily="2" charset="-78"/>
              </a:rPr>
              <a:t> سرمایه پرداخت شده </a:t>
            </a:r>
          </a:p>
          <a:p>
            <a:pPr algn="just" rtl="1">
              <a:lnSpc>
                <a:spcPct val="150000"/>
              </a:lnSpc>
              <a:buClrTx/>
              <a:buFont typeface="Wingdings" pitchFamily="2" charset="2"/>
              <a:buChar char="Ø"/>
            </a:pPr>
            <a:r>
              <a:rPr lang="fa-IR" sz="2000" b="1" dirty="0" smtClean="0">
                <a:solidFill>
                  <a:schemeClr val="tx1"/>
                </a:solidFill>
                <a:latin typeface="Calibri"/>
                <a:cs typeface="2  Nazanin" pitchFamily="2" charset="-78"/>
              </a:rPr>
              <a:t> سود انباشته </a:t>
            </a:r>
          </a:p>
          <a:p>
            <a:pPr algn="just" rtl="1">
              <a:lnSpc>
                <a:spcPct val="150000"/>
              </a:lnSpc>
              <a:buClrTx/>
              <a:buFont typeface="Wingdings" pitchFamily="2" charset="2"/>
              <a:buChar char="Ø"/>
            </a:pPr>
            <a:r>
              <a:rPr lang="fa-IR" sz="2000" b="1" dirty="0" smtClean="0">
                <a:solidFill>
                  <a:schemeClr val="tx1"/>
                </a:solidFill>
                <a:latin typeface="Calibri"/>
                <a:cs typeface="2  Nazanin" pitchFamily="2" charset="-78"/>
              </a:rPr>
              <a:t> تعدیلات تحقق نیافته در سرمایه </a:t>
            </a:r>
          </a:p>
          <a:p>
            <a:pPr algn="just" rtl="1">
              <a:lnSpc>
                <a:spcPct val="150000"/>
              </a:lnSpc>
              <a:buClrTx/>
              <a:buFont typeface="Wingdings" pitchFamily="2" charset="2"/>
              <a:buChar char="v"/>
            </a:pPr>
            <a:r>
              <a:rPr lang="fa-IR" sz="1800" b="1" dirty="0" smtClean="0">
                <a:solidFill>
                  <a:schemeClr val="tx1"/>
                </a:solidFill>
                <a:latin typeface="Calibri"/>
                <a:cs typeface="2  Titr" pitchFamily="2" charset="-78"/>
              </a:rPr>
              <a:t> سرمایه پرداخت شده نیز به دو قسمت تقسیم می شود .</a:t>
            </a:r>
          </a:p>
          <a:p>
            <a:pPr algn="just" rtl="1">
              <a:lnSpc>
                <a:spcPct val="150000"/>
              </a:lnSpc>
              <a:buClrTx/>
              <a:buFont typeface="Wingdings" pitchFamily="2" charset="2"/>
              <a:buChar char="Ø"/>
            </a:pPr>
            <a:r>
              <a:rPr lang="fa-IR" sz="1800" b="1" dirty="0" smtClean="0">
                <a:solidFill>
                  <a:schemeClr val="tx1"/>
                </a:solidFill>
                <a:latin typeface="Calibri"/>
                <a:cs typeface="2  Nazanin" pitchFamily="2" charset="-78"/>
              </a:rPr>
              <a:t>سرمایه قانونی</a:t>
            </a:r>
          </a:p>
          <a:p>
            <a:pPr algn="just" rtl="1">
              <a:lnSpc>
                <a:spcPct val="150000"/>
              </a:lnSpc>
              <a:buClrTx/>
              <a:buFont typeface="Wingdings" pitchFamily="2" charset="2"/>
              <a:buChar char="Ø"/>
            </a:pPr>
            <a:r>
              <a:rPr lang="fa-IR" sz="1800" b="1" dirty="0" smtClean="0">
                <a:solidFill>
                  <a:schemeClr val="tx1"/>
                </a:solidFill>
                <a:latin typeface="Calibri"/>
                <a:cs typeface="2  Nazanin" pitchFamily="2" charset="-78"/>
              </a:rPr>
              <a:t>سایر منابع سرمایه ( صرف سهام – سهام اهدایی )</a:t>
            </a:r>
          </a:p>
          <a:p>
            <a:pPr algn="just" rtl="1">
              <a:lnSpc>
                <a:spcPct val="150000"/>
              </a:lnSpc>
              <a:buClrTx/>
              <a:buFont typeface="Wingdings" pitchFamily="2" charset="2"/>
              <a:buChar char="v"/>
            </a:pPr>
            <a:r>
              <a:rPr lang="fa-IR" sz="1800" b="1" dirty="0" smtClean="0">
                <a:solidFill>
                  <a:schemeClr val="tx1"/>
                </a:solidFill>
                <a:latin typeface="Calibri"/>
                <a:cs typeface="2  Titr" pitchFamily="2" charset="-78"/>
              </a:rPr>
              <a:t> سود انباشته نیز دارای 3 زیر مجموعه است.</a:t>
            </a:r>
          </a:p>
          <a:p>
            <a:pPr algn="just" rtl="1">
              <a:lnSpc>
                <a:spcPct val="150000"/>
              </a:lnSpc>
              <a:buClrTx/>
              <a:buFont typeface="Wingdings" pitchFamily="2" charset="2"/>
              <a:buChar char="Ø"/>
            </a:pPr>
            <a:r>
              <a:rPr lang="fa-IR" sz="1800" b="1" dirty="0" smtClean="0">
                <a:solidFill>
                  <a:schemeClr val="tx1"/>
                </a:solidFill>
                <a:latin typeface="Calibri"/>
                <a:cs typeface="2  Nazanin" pitchFamily="2" charset="-78"/>
              </a:rPr>
              <a:t> حساب های سود و زیان </a:t>
            </a:r>
          </a:p>
          <a:p>
            <a:pPr algn="just" rtl="1">
              <a:lnSpc>
                <a:spcPct val="150000"/>
              </a:lnSpc>
              <a:buClrTx/>
              <a:buFont typeface="Wingdings" pitchFamily="2" charset="2"/>
              <a:buChar char="Ø"/>
            </a:pPr>
            <a:r>
              <a:rPr lang="fa-IR" sz="1800" b="1" dirty="0" smtClean="0">
                <a:solidFill>
                  <a:schemeClr val="tx1"/>
                </a:solidFill>
                <a:latin typeface="Calibri"/>
                <a:cs typeface="2  Nazanin" pitchFamily="2" charset="-78"/>
              </a:rPr>
              <a:t>تعدیلات سنواتی </a:t>
            </a:r>
          </a:p>
          <a:p>
            <a:pPr algn="just" rtl="1">
              <a:lnSpc>
                <a:spcPct val="150000"/>
              </a:lnSpc>
              <a:buClrTx/>
              <a:buFont typeface="Wingdings" pitchFamily="2" charset="2"/>
              <a:buChar char="Ø"/>
            </a:pPr>
            <a:r>
              <a:rPr lang="fa-IR" sz="1800" b="1" dirty="0" smtClean="0">
                <a:solidFill>
                  <a:schemeClr val="tx1"/>
                </a:solidFill>
                <a:latin typeface="Calibri"/>
                <a:cs typeface="2  Nazanin" pitchFamily="2" charset="-78"/>
              </a:rPr>
              <a:t>سود تقسیمی</a:t>
            </a:r>
          </a:p>
          <a:p>
            <a:pPr algn="just" rtl="1">
              <a:lnSpc>
                <a:spcPct val="150000"/>
              </a:lnSpc>
              <a:buClrTx/>
            </a:pPr>
            <a:r>
              <a:rPr lang="fa-IR" sz="1800" b="1" dirty="0" smtClean="0">
                <a:solidFill>
                  <a:schemeClr val="tx1"/>
                </a:solidFill>
                <a:latin typeface="Calibri"/>
                <a:cs typeface="2  Titr" pitchFamily="2" charset="-78"/>
              </a:rPr>
              <a:t>از آنجا که سود یک طبقه از سود انباشته تلقی می شود، می توان بین صورت سود و زیان و ترازنامه یک رابطه متقابل متصور بود.</a:t>
            </a:r>
          </a:p>
          <a:p>
            <a:pPr algn="just" rtl="1">
              <a:lnSpc>
                <a:spcPct val="150000"/>
              </a:lnSpc>
              <a:buClrTx/>
            </a:pPr>
            <a:endParaRPr lang="fa-IR" sz="1600" b="1" dirty="0" smtClean="0">
              <a:solidFill>
                <a:schemeClr val="tx1"/>
              </a:solidFill>
              <a:latin typeface="Calibri"/>
              <a:cs typeface="2  Nazanin" pitchFamily="2" charset="-78"/>
            </a:endParaRPr>
          </a:p>
          <a:p>
            <a:pPr algn="just" rtl="1">
              <a:lnSpc>
                <a:spcPct val="150000"/>
              </a:lnSpc>
              <a:buClrTx/>
            </a:pPr>
            <a:endParaRPr lang="fa-IR" sz="1600" b="1" dirty="0" smtClean="0">
              <a:solidFill>
                <a:schemeClr val="tx1"/>
              </a:solidFill>
              <a:latin typeface="Calibri"/>
              <a:cs typeface="2  Titr" pitchFamily="2" charset="-78"/>
            </a:endParaRPr>
          </a:p>
          <a:p>
            <a:pPr algn="just" rtl="1">
              <a:lnSpc>
                <a:spcPct val="150000"/>
              </a:lnSpc>
            </a:pPr>
            <a:endParaRPr lang="fa-IR" sz="1600" b="1" dirty="0" smtClean="0">
              <a:solidFill>
                <a:schemeClr val="tx1"/>
              </a:solidFill>
              <a:latin typeface="Calibri"/>
              <a:cs typeface="2  Titr"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5</a:t>
            </a:fld>
            <a:endParaRPr lang="en-US"/>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from="(-#ppt_w/2)" to="(#ppt_x)" calcmode="lin" valueType="num">
                                      <p:cBhvr>
                                        <p:cTn id="7" dur="1800" fill="hold">
                                          <p:stCondLst>
                                            <p:cond delay="0"/>
                                          </p:stCondLst>
                                        </p:cTn>
                                        <p:tgtEl>
                                          <p:spTgt spid="3">
                                            <p:txEl>
                                              <p:pRg st="0" end="0"/>
                                            </p:txEl>
                                          </p:spTgt>
                                        </p:tgtEl>
                                        <p:attrNameLst>
                                          <p:attrName>ppt_x</p:attrName>
                                        </p:attrNameLst>
                                      </p:cBhvr>
                                    </p:anim>
                                    <p:anim from="0" to="-1.0" calcmode="lin" valueType="num">
                                      <p:cBhvr>
                                        <p:cTn id="8" dur="600" decel="50000" autoRev="1" fill="hold">
                                          <p:stCondLst>
                                            <p:cond delay="1800"/>
                                          </p:stCondLst>
                                        </p:cTn>
                                        <p:tgtEl>
                                          <p:spTgt spid="3">
                                            <p:txEl>
                                              <p:pRg st="0" end="0"/>
                                            </p:txEl>
                                          </p:spTgt>
                                        </p:tgtEl>
                                        <p:attrNameLst>
                                          <p:attrName>xshear</p:attrName>
                                        </p:attrNameLst>
                                      </p:cBhvr>
                                    </p:anim>
                                    <p:animScale>
                                      <p:cBhvr>
                                        <p:cTn id="9" dur="600" decel="100000" autoRev="1" fill="hold">
                                          <p:stCondLst>
                                            <p:cond delay="1800"/>
                                          </p:stCondLst>
                                        </p:cTn>
                                        <p:tgtEl>
                                          <p:spTgt spid="3">
                                            <p:txEl>
                                              <p:pRg st="0" end="0"/>
                                            </p:txEl>
                                          </p:spTgt>
                                        </p:tgtEl>
                                      </p:cBhvr>
                                      <p:from x="100000" y="100000"/>
                                      <p:to x="80000" y="100000"/>
                                    </p:animScale>
                                    <p:anim by="(#ppt_h/3+#ppt_w*0.1)" calcmode="lin" valueType="num">
                                      <p:cBhvr additive="sum">
                                        <p:cTn id="10" dur="600" decel="100000" autoRev="1" fill="hold">
                                          <p:stCondLst>
                                            <p:cond delay="1800"/>
                                          </p:stCondLst>
                                        </p:cTn>
                                        <p:tgtEl>
                                          <p:spTgt spid="3">
                                            <p:txEl>
                                              <p:pRg st="0" end="0"/>
                                            </p:txEl>
                                          </p:spTgt>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34"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from="(-#ppt_w/2)" to="(#ppt_x)" calcmode="lin" valueType="num">
                                      <p:cBhvr>
                                        <p:cTn id="15" dur="1800" fill="hold">
                                          <p:stCondLst>
                                            <p:cond delay="0"/>
                                          </p:stCondLst>
                                        </p:cTn>
                                        <p:tgtEl>
                                          <p:spTgt spid="3">
                                            <p:txEl>
                                              <p:pRg st="1" end="1"/>
                                            </p:txEl>
                                          </p:spTgt>
                                        </p:tgtEl>
                                        <p:attrNameLst>
                                          <p:attrName>ppt_x</p:attrName>
                                        </p:attrNameLst>
                                      </p:cBhvr>
                                    </p:anim>
                                    <p:anim from="0" to="-1.0" calcmode="lin" valueType="num">
                                      <p:cBhvr>
                                        <p:cTn id="16" dur="600" decel="50000" autoRev="1" fill="hold">
                                          <p:stCondLst>
                                            <p:cond delay="1800"/>
                                          </p:stCondLst>
                                        </p:cTn>
                                        <p:tgtEl>
                                          <p:spTgt spid="3">
                                            <p:txEl>
                                              <p:pRg st="1" end="1"/>
                                            </p:txEl>
                                          </p:spTgt>
                                        </p:tgtEl>
                                        <p:attrNameLst>
                                          <p:attrName>xshear</p:attrName>
                                        </p:attrNameLst>
                                      </p:cBhvr>
                                    </p:anim>
                                    <p:animScale>
                                      <p:cBhvr>
                                        <p:cTn id="17" dur="600" decel="100000" autoRev="1" fill="hold">
                                          <p:stCondLst>
                                            <p:cond delay="1800"/>
                                          </p:stCondLst>
                                        </p:cTn>
                                        <p:tgtEl>
                                          <p:spTgt spid="3">
                                            <p:txEl>
                                              <p:pRg st="1" end="1"/>
                                            </p:txEl>
                                          </p:spTgt>
                                        </p:tgtEl>
                                      </p:cBhvr>
                                      <p:from x="100000" y="100000"/>
                                      <p:to x="80000" y="100000"/>
                                    </p:animScale>
                                    <p:anim by="(#ppt_h/3+#ppt_w*0.1)" calcmode="lin" valueType="num">
                                      <p:cBhvr additive="sum">
                                        <p:cTn id="18" dur="600" decel="100000" autoRev="1" fill="hold">
                                          <p:stCondLst>
                                            <p:cond delay="1800"/>
                                          </p:stCondLst>
                                        </p:cTn>
                                        <p:tgtEl>
                                          <p:spTgt spid="3">
                                            <p:txEl>
                                              <p:pRg st="1" end="1"/>
                                            </p:txEl>
                                          </p:spTgt>
                                        </p:tgtEl>
                                        <p:attrNameLst>
                                          <p:attrName>ppt_x</p:attrName>
                                        </p:attrNameLst>
                                      </p:cBhvr>
                                    </p:anim>
                                  </p:childTnLst>
                                </p:cTn>
                              </p:par>
                            </p:childTnLst>
                          </p:cTn>
                        </p:par>
                      </p:childTnLst>
                    </p:cTn>
                  </p:par>
                  <p:par>
                    <p:cTn id="19" fill="hold">
                      <p:stCondLst>
                        <p:cond delay="indefinite"/>
                      </p:stCondLst>
                      <p:childTnLst>
                        <p:par>
                          <p:cTn id="20" fill="hold">
                            <p:stCondLst>
                              <p:cond delay="0"/>
                            </p:stCondLst>
                            <p:childTnLst>
                              <p:par>
                                <p:cTn id="21" presetID="34"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from="(-#ppt_w/2)" to="(#ppt_x)" calcmode="lin" valueType="num">
                                      <p:cBhvr>
                                        <p:cTn id="23" dur="1800" fill="hold">
                                          <p:stCondLst>
                                            <p:cond delay="0"/>
                                          </p:stCondLst>
                                        </p:cTn>
                                        <p:tgtEl>
                                          <p:spTgt spid="3">
                                            <p:txEl>
                                              <p:pRg st="2" end="2"/>
                                            </p:txEl>
                                          </p:spTgt>
                                        </p:tgtEl>
                                        <p:attrNameLst>
                                          <p:attrName>ppt_x</p:attrName>
                                        </p:attrNameLst>
                                      </p:cBhvr>
                                    </p:anim>
                                    <p:anim from="0" to="-1.0" calcmode="lin" valueType="num">
                                      <p:cBhvr>
                                        <p:cTn id="24" dur="600" decel="50000" autoRev="1" fill="hold">
                                          <p:stCondLst>
                                            <p:cond delay="1800"/>
                                          </p:stCondLst>
                                        </p:cTn>
                                        <p:tgtEl>
                                          <p:spTgt spid="3">
                                            <p:txEl>
                                              <p:pRg st="2" end="2"/>
                                            </p:txEl>
                                          </p:spTgt>
                                        </p:tgtEl>
                                        <p:attrNameLst>
                                          <p:attrName>xshear</p:attrName>
                                        </p:attrNameLst>
                                      </p:cBhvr>
                                    </p:anim>
                                    <p:animScale>
                                      <p:cBhvr>
                                        <p:cTn id="25" dur="600" decel="100000" autoRev="1" fill="hold">
                                          <p:stCondLst>
                                            <p:cond delay="1800"/>
                                          </p:stCondLst>
                                        </p:cTn>
                                        <p:tgtEl>
                                          <p:spTgt spid="3">
                                            <p:txEl>
                                              <p:pRg st="2" end="2"/>
                                            </p:txEl>
                                          </p:spTgt>
                                        </p:tgtEl>
                                      </p:cBhvr>
                                      <p:from x="100000" y="100000"/>
                                      <p:to x="80000" y="100000"/>
                                    </p:animScale>
                                    <p:anim by="(#ppt_h/3+#ppt_w*0.1)" calcmode="lin" valueType="num">
                                      <p:cBhvr additive="sum">
                                        <p:cTn id="26" dur="600" decel="100000" autoRev="1" fill="hold">
                                          <p:stCondLst>
                                            <p:cond delay="1800"/>
                                          </p:stCondLst>
                                        </p:cTn>
                                        <p:tgtEl>
                                          <p:spTgt spid="3">
                                            <p:txEl>
                                              <p:pRg st="2" end="2"/>
                                            </p:txEl>
                                          </p:spTgt>
                                        </p:tgtEl>
                                        <p:attrNameLst>
                                          <p:attrName>ppt_x</p:attrName>
                                        </p:attrNameLst>
                                      </p:cBhvr>
                                    </p:anim>
                                  </p:childTnLst>
                                </p:cTn>
                              </p:par>
                            </p:childTnLst>
                          </p:cTn>
                        </p:par>
                      </p:childTnLst>
                    </p:cTn>
                  </p:par>
                  <p:par>
                    <p:cTn id="27" fill="hold">
                      <p:stCondLst>
                        <p:cond delay="indefinite"/>
                      </p:stCondLst>
                      <p:childTnLst>
                        <p:par>
                          <p:cTn id="28" fill="hold">
                            <p:stCondLst>
                              <p:cond delay="0"/>
                            </p:stCondLst>
                            <p:childTnLst>
                              <p:par>
                                <p:cTn id="29" presetID="34" presetClass="entr" presetSubtype="0"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from="(-#ppt_w/2)" to="(#ppt_x)" calcmode="lin" valueType="num">
                                      <p:cBhvr>
                                        <p:cTn id="31" dur="1800" fill="hold">
                                          <p:stCondLst>
                                            <p:cond delay="0"/>
                                          </p:stCondLst>
                                        </p:cTn>
                                        <p:tgtEl>
                                          <p:spTgt spid="3">
                                            <p:txEl>
                                              <p:pRg st="3" end="3"/>
                                            </p:txEl>
                                          </p:spTgt>
                                        </p:tgtEl>
                                        <p:attrNameLst>
                                          <p:attrName>ppt_x</p:attrName>
                                        </p:attrNameLst>
                                      </p:cBhvr>
                                    </p:anim>
                                    <p:anim from="0" to="-1.0" calcmode="lin" valueType="num">
                                      <p:cBhvr>
                                        <p:cTn id="32" dur="600" decel="50000" autoRev="1" fill="hold">
                                          <p:stCondLst>
                                            <p:cond delay="1800"/>
                                          </p:stCondLst>
                                        </p:cTn>
                                        <p:tgtEl>
                                          <p:spTgt spid="3">
                                            <p:txEl>
                                              <p:pRg st="3" end="3"/>
                                            </p:txEl>
                                          </p:spTgt>
                                        </p:tgtEl>
                                        <p:attrNameLst>
                                          <p:attrName>xshear</p:attrName>
                                        </p:attrNameLst>
                                      </p:cBhvr>
                                    </p:anim>
                                    <p:animScale>
                                      <p:cBhvr>
                                        <p:cTn id="33" dur="600" decel="100000" autoRev="1" fill="hold">
                                          <p:stCondLst>
                                            <p:cond delay="1800"/>
                                          </p:stCondLst>
                                        </p:cTn>
                                        <p:tgtEl>
                                          <p:spTgt spid="3">
                                            <p:txEl>
                                              <p:pRg st="3" end="3"/>
                                            </p:txEl>
                                          </p:spTgt>
                                        </p:tgtEl>
                                      </p:cBhvr>
                                      <p:from x="100000" y="100000"/>
                                      <p:to x="80000" y="100000"/>
                                    </p:animScale>
                                    <p:anim by="(#ppt_h/3+#ppt_w*0.1)" calcmode="lin" valueType="num">
                                      <p:cBhvr additive="sum">
                                        <p:cTn id="34" dur="600" decel="100000" autoRev="1" fill="hold">
                                          <p:stCondLst>
                                            <p:cond delay="1800"/>
                                          </p:stCondLst>
                                        </p:cTn>
                                        <p:tgtEl>
                                          <p:spTgt spid="3">
                                            <p:txEl>
                                              <p:pRg st="3" end="3"/>
                                            </p:txEl>
                                          </p:spTgt>
                                        </p:tgtEl>
                                        <p:attrNameLst>
                                          <p:attrName>ppt_x</p:attrName>
                                        </p:attrNameLst>
                                      </p:cBhvr>
                                    </p:anim>
                                  </p:childTnLst>
                                </p:cTn>
                              </p:par>
                            </p:childTnLst>
                          </p:cTn>
                        </p:par>
                      </p:childTnLst>
                    </p:cTn>
                  </p:par>
                  <p:par>
                    <p:cTn id="35" fill="hold">
                      <p:stCondLst>
                        <p:cond delay="indefinite"/>
                      </p:stCondLst>
                      <p:childTnLst>
                        <p:par>
                          <p:cTn id="36" fill="hold">
                            <p:stCondLst>
                              <p:cond delay="0"/>
                            </p:stCondLst>
                            <p:childTnLst>
                              <p:par>
                                <p:cTn id="37" presetID="34" presetClass="entr" presetSubtype="0" fill="hold"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from="(-#ppt_w/2)" to="(#ppt_x)" calcmode="lin" valueType="num">
                                      <p:cBhvr>
                                        <p:cTn id="39" dur="1800" fill="hold">
                                          <p:stCondLst>
                                            <p:cond delay="0"/>
                                          </p:stCondLst>
                                        </p:cTn>
                                        <p:tgtEl>
                                          <p:spTgt spid="3">
                                            <p:txEl>
                                              <p:pRg st="4" end="4"/>
                                            </p:txEl>
                                          </p:spTgt>
                                        </p:tgtEl>
                                        <p:attrNameLst>
                                          <p:attrName>ppt_x</p:attrName>
                                        </p:attrNameLst>
                                      </p:cBhvr>
                                    </p:anim>
                                    <p:anim from="0" to="-1.0" calcmode="lin" valueType="num">
                                      <p:cBhvr>
                                        <p:cTn id="40" dur="600" decel="50000" autoRev="1" fill="hold">
                                          <p:stCondLst>
                                            <p:cond delay="1800"/>
                                          </p:stCondLst>
                                        </p:cTn>
                                        <p:tgtEl>
                                          <p:spTgt spid="3">
                                            <p:txEl>
                                              <p:pRg st="4" end="4"/>
                                            </p:txEl>
                                          </p:spTgt>
                                        </p:tgtEl>
                                        <p:attrNameLst>
                                          <p:attrName>xshear</p:attrName>
                                        </p:attrNameLst>
                                      </p:cBhvr>
                                    </p:anim>
                                    <p:animScale>
                                      <p:cBhvr>
                                        <p:cTn id="41" dur="600" decel="100000" autoRev="1" fill="hold">
                                          <p:stCondLst>
                                            <p:cond delay="1800"/>
                                          </p:stCondLst>
                                        </p:cTn>
                                        <p:tgtEl>
                                          <p:spTgt spid="3">
                                            <p:txEl>
                                              <p:pRg st="4" end="4"/>
                                            </p:txEl>
                                          </p:spTgt>
                                        </p:tgtEl>
                                      </p:cBhvr>
                                      <p:from x="100000" y="100000"/>
                                      <p:to x="80000" y="100000"/>
                                    </p:animScale>
                                    <p:anim by="(#ppt_h/3+#ppt_w*0.1)" calcmode="lin" valueType="num">
                                      <p:cBhvr additive="sum">
                                        <p:cTn id="42" dur="600" decel="100000" autoRev="1" fill="hold">
                                          <p:stCondLst>
                                            <p:cond delay="1800"/>
                                          </p:stCondLst>
                                        </p:cTn>
                                        <p:tgtEl>
                                          <p:spTgt spid="3">
                                            <p:txEl>
                                              <p:pRg st="4" end="4"/>
                                            </p:txEl>
                                          </p:spTgt>
                                        </p:tgtEl>
                                        <p:attrNameLst>
                                          <p:attrName>ppt_x</p:attrName>
                                        </p:attrNameLst>
                                      </p:cBhvr>
                                    </p:anim>
                                  </p:childTnLst>
                                </p:cTn>
                              </p:par>
                            </p:childTnLst>
                          </p:cTn>
                        </p:par>
                      </p:childTnLst>
                    </p:cTn>
                  </p:par>
                  <p:par>
                    <p:cTn id="43" fill="hold">
                      <p:stCondLst>
                        <p:cond delay="indefinite"/>
                      </p:stCondLst>
                      <p:childTnLst>
                        <p:par>
                          <p:cTn id="44" fill="hold">
                            <p:stCondLst>
                              <p:cond delay="0"/>
                            </p:stCondLst>
                            <p:childTnLst>
                              <p:par>
                                <p:cTn id="45" presetID="34" presetClass="entr" presetSubtype="0" fill="hold"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from="(-#ppt_w/2)" to="(#ppt_x)" calcmode="lin" valueType="num">
                                      <p:cBhvr>
                                        <p:cTn id="47" dur="1800" fill="hold">
                                          <p:stCondLst>
                                            <p:cond delay="0"/>
                                          </p:stCondLst>
                                        </p:cTn>
                                        <p:tgtEl>
                                          <p:spTgt spid="3">
                                            <p:txEl>
                                              <p:pRg st="5" end="5"/>
                                            </p:txEl>
                                          </p:spTgt>
                                        </p:tgtEl>
                                        <p:attrNameLst>
                                          <p:attrName>ppt_x</p:attrName>
                                        </p:attrNameLst>
                                      </p:cBhvr>
                                    </p:anim>
                                    <p:anim from="0" to="-1.0" calcmode="lin" valueType="num">
                                      <p:cBhvr>
                                        <p:cTn id="48" dur="600" decel="50000" autoRev="1" fill="hold">
                                          <p:stCondLst>
                                            <p:cond delay="1800"/>
                                          </p:stCondLst>
                                        </p:cTn>
                                        <p:tgtEl>
                                          <p:spTgt spid="3">
                                            <p:txEl>
                                              <p:pRg st="5" end="5"/>
                                            </p:txEl>
                                          </p:spTgt>
                                        </p:tgtEl>
                                        <p:attrNameLst>
                                          <p:attrName>xshear</p:attrName>
                                        </p:attrNameLst>
                                      </p:cBhvr>
                                    </p:anim>
                                    <p:animScale>
                                      <p:cBhvr>
                                        <p:cTn id="49" dur="600" decel="100000" autoRev="1" fill="hold">
                                          <p:stCondLst>
                                            <p:cond delay="1800"/>
                                          </p:stCondLst>
                                        </p:cTn>
                                        <p:tgtEl>
                                          <p:spTgt spid="3">
                                            <p:txEl>
                                              <p:pRg st="5" end="5"/>
                                            </p:txEl>
                                          </p:spTgt>
                                        </p:tgtEl>
                                      </p:cBhvr>
                                      <p:from x="100000" y="100000"/>
                                      <p:to x="80000" y="100000"/>
                                    </p:animScale>
                                    <p:anim by="(#ppt_h/3+#ppt_w*0.1)" calcmode="lin" valueType="num">
                                      <p:cBhvr additive="sum">
                                        <p:cTn id="50" dur="600" decel="100000" autoRev="1" fill="hold">
                                          <p:stCondLst>
                                            <p:cond delay="1800"/>
                                          </p:stCondLst>
                                        </p:cTn>
                                        <p:tgtEl>
                                          <p:spTgt spid="3">
                                            <p:txEl>
                                              <p:pRg st="5" end="5"/>
                                            </p:txEl>
                                          </p:spTgt>
                                        </p:tgtEl>
                                        <p:attrNameLst>
                                          <p:attrName>ppt_x</p:attrName>
                                        </p:attrNameLst>
                                      </p:cBhvr>
                                    </p:anim>
                                  </p:childTnLst>
                                </p:cTn>
                              </p:par>
                            </p:childTnLst>
                          </p:cTn>
                        </p:par>
                      </p:childTnLst>
                    </p:cTn>
                  </p:par>
                  <p:par>
                    <p:cTn id="51" fill="hold">
                      <p:stCondLst>
                        <p:cond delay="indefinite"/>
                      </p:stCondLst>
                      <p:childTnLst>
                        <p:par>
                          <p:cTn id="52" fill="hold">
                            <p:stCondLst>
                              <p:cond delay="0"/>
                            </p:stCondLst>
                            <p:childTnLst>
                              <p:par>
                                <p:cTn id="53" presetID="34" presetClass="entr" presetSubtype="0" fill="hold" nodeType="click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 from="(-#ppt_w/2)" to="(#ppt_x)" calcmode="lin" valueType="num">
                                      <p:cBhvr>
                                        <p:cTn id="55" dur="1800" fill="hold">
                                          <p:stCondLst>
                                            <p:cond delay="0"/>
                                          </p:stCondLst>
                                        </p:cTn>
                                        <p:tgtEl>
                                          <p:spTgt spid="3">
                                            <p:txEl>
                                              <p:pRg st="6" end="6"/>
                                            </p:txEl>
                                          </p:spTgt>
                                        </p:tgtEl>
                                        <p:attrNameLst>
                                          <p:attrName>ppt_x</p:attrName>
                                        </p:attrNameLst>
                                      </p:cBhvr>
                                    </p:anim>
                                    <p:anim from="0" to="-1.0" calcmode="lin" valueType="num">
                                      <p:cBhvr>
                                        <p:cTn id="56" dur="600" decel="50000" autoRev="1" fill="hold">
                                          <p:stCondLst>
                                            <p:cond delay="1800"/>
                                          </p:stCondLst>
                                        </p:cTn>
                                        <p:tgtEl>
                                          <p:spTgt spid="3">
                                            <p:txEl>
                                              <p:pRg st="6" end="6"/>
                                            </p:txEl>
                                          </p:spTgt>
                                        </p:tgtEl>
                                        <p:attrNameLst>
                                          <p:attrName>xshear</p:attrName>
                                        </p:attrNameLst>
                                      </p:cBhvr>
                                    </p:anim>
                                    <p:animScale>
                                      <p:cBhvr>
                                        <p:cTn id="57" dur="600" decel="100000" autoRev="1" fill="hold">
                                          <p:stCondLst>
                                            <p:cond delay="1800"/>
                                          </p:stCondLst>
                                        </p:cTn>
                                        <p:tgtEl>
                                          <p:spTgt spid="3">
                                            <p:txEl>
                                              <p:pRg st="6" end="6"/>
                                            </p:txEl>
                                          </p:spTgt>
                                        </p:tgtEl>
                                      </p:cBhvr>
                                      <p:from x="100000" y="100000"/>
                                      <p:to x="80000" y="100000"/>
                                    </p:animScale>
                                    <p:anim by="(#ppt_h/3+#ppt_w*0.1)" calcmode="lin" valueType="num">
                                      <p:cBhvr additive="sum">
                                        <p:cTn id="58" dur="600" decel="100000" autoRev="1" fill="hold">
                                          <p:stCondLst>
                                            <p:cond delay="1800"/>
                                          </p:stCondLst>
                                        </p:cTn>
                                        <p:tgtEl>
                                          <p:spTgt spid="3">
                                            <p:txEl>
                                              <p:pRg st="6" end="6"/>
                                            </p:txEl>
                                          </p:spTgt>
                                        </p:tgtEl>
                                        <p:attrNameLst>
                                          <p:attrName>ppt_x</p:attrName>
                                        </p:attrNameLst>
                                      </p:cBhvr>
                                    </p:anim>
                                  </p:childTnLst>
                                </p:cTn>
                              </p:par>
                            </p:childTnLst>
                          </p:cTn>
                        </p:par>
                      </p:childTnLst>
                    </p:cTn>
                  </p:par>
                  <p:par>
                    <p:cTn id="59" fill="hold">
                      <p:stCondLst>
                        <p:cond delay="indefinite"/>
                      </p:stCondLst>
                      <p:childTnLst>
                        <p:par>
                          <p:cTn id="60" fill="hold">
                            <p:stCondLst>
                              <p:cond delay="0"/>
                            </p:stCondLst>
                            <p:childTnLst>
                              <p:par>
                                <p:cTn id="61" presetID="34" presetClass="entr" presetSubtype="0" fill="hold" nodeType="clickEffect">
                                  <p:stCondLst>
                                    <p:cond delay="0"/>
                                  </p:stCondLst>
                                  <p:childTnLst>
                                    <p:set>
                                      <p:cBhvr>
                                        <p:cTn id="62" dur="1" fill="hold">
                                          <p:stCondLst>
                                            <p:cond delay="0"/>
                                          </p:stCondLst>
                                        </p:cTn>
                                        <p:tgtEl>
                                          <p:spTgt spid="3">
                                            <p:txEl>
                                              <p:pRg st="7" end="7"/>
                                            </p:txEl>
                                          </p:spTgt>
                                        </p:tgtEl>
                                        <p:attrNameLst>
                                          <p:attrName>style.visibility</p:attrName>
                                        </p:attrNameLst>
                                      </p:cBhvr>
                                      <p:to>
                                        <p:strVal val="visible"/>
                                      </p:to>
                                    </p:set>
                                    <p:anim from="(-#ppt_w/2)" to="(#ppt_x)" calcmode="lin" valueType="num">
                                      <p:cBhvr>
                                        <p:cTn id="63" dur="1800" fill="hold">
                                          <p:stCondLst>
                                            <p:cond delay="0"/>
                                          </p:stCondLst>
                                        </p:cTn>
                                        <p:tgtEl>
                                          <p:spTgt spid="3">
                                            <p:txEl>
                                              <p:pRg st="7" end="7"/>
                                            </p:txEl>
                                          </p:spTgt>
                                        </p:tgtEl>
                                        <p:attrNameLst>
                                          <p:attrName>ppt_x</p:attrName>
                                        </p:attrNameLst>
                                      </p:cBhvr>
                                    </p:anim>
                                    <p:anim from="0" to="-1.0" calcmode="lin" valueType="num">
                                      <p:cBhvr>
                                        <p:cTn id="64" dur="600" decel="50000" autoRev="1" fill="hold">
                                          <p:stCondLst>
                                            <p:cond delay="1800"/>
                                          </p:stCondLst>
                                        </p:cTn>
                                        <p:tgtEl>
                                          <p:spTgt spid="3">
                                            <p:txEl>
                                              <p:pRg st="7" end="7"/>
                                            </p:txEl>
                                          </p:spTgt>
                                        </p:tgtEl>
                                        <p:attrNameLst>
                                          <p:attrName>xshear</p:attrName>
                                        </p:attrNameLst>
                                      </p:cBhvr>
                                    </p:anim>
                                    <p:animScale>
                                      <p:cBhvr>
                                        <p:cTn id="65" dur="600" decel="100000" autoRev="1" fill="hold">
                                          <p:stCondLst>
                                            <p:cond delay="1800"/>
                                          </p:stCondLst>
                                        </p:cTn>
                                        <p:tgtEl>
                                          <p:spTgt spid="3">
                                            <p:txEl>
                                              <p:pRg st="7" end="7"/>
                                            </p:txEl>
                                          </p:spTgt>
                                        </p:tgtEl>
                                      </p:cBhvr>
                                      <p:from x="100000" y="100000"/>
                                      <p:to x="80000" y="100000"/>
                                    </p:animScale>
                                    <p:anim by="(#ppt_h/3+#ppt_w*0.1)" calcmode="lin" valueType="num">
                                      <p:cBhvr additive="sum">
                                        <p:cTn id="66" dur="600" decel="100000" autoRev="1" fill="hold">
                                          <p:stCondLst>
                                            <p:cond delay="1800"/>
                                          </p:stCondLst>
                                        </p:cTn>
                                        <p:tgtEl>
                                          <p:spTgt spid="3">
                                            <p:txEl>
                                              <p:pRg st="7" end="7"/>
                                            </p:txEl>
                                          </p:spTgt>
                                        </p:tgtEl>
                                        <p:attrNameLst>
                                          <p:attrName>ppt_x</p:attrName>
                                        </p:attrNameLst>
                                      </p:cBhvr>
                                    </p:anim>
                                  </p:childTnLst>
                                </p:cTn>
                              </p:par>
                            </p:childTnLst>
                          </p:cTn>
                        </p:par>
                      </p:childTnLst>
                    </p:cTn>
                  </p:par>
                  <p:par>
                    <p:cTn id="67" fill="hold">
                      <p:stCondLst>
                        <p:cond delay="indefinite"/>
                      </p:stCondLst>
                      <p:childTnLst>
                        <p:par>
                          <p:cTn id="68" fill="hold">
                            <p:stCondLst>
                              <p:cond delay="0"/>
                            </p:stCondLst>
                            <p:childTnLst>
                              <p:par>
                                <p:cTn id="69" presetID="34" presetClass="entr" presetSubtype="0" fill="hold" nodeType="clickEffect">
                                  <p:stCondLst>
                                    <p:cond delay="0"/>
                                  </p:stCondLst>
                                  <p:childTnLst>
                                    <p:set>
                                      <p:cBhvr>
                                        <p:cTn id="70" dur="1" fill="hold">
                                          <p:stCondLst>
                                            <p:cond delay="0"/>
                                          </p:stCondLst>
                                        </p:cTn>
                                        <p:tgtEl>
                                          <p:spTgt spid="3">
                                            <p:txEl>
                                              <p:pRg st="8" end="8"/>
                                            </p:txEl>
                                          </p:spTgt>
                                        </p:tgtEl>
                                        <p:attrNameLst>
                                          <p:attrName>style.visibility</p:attrName>
                                        </p:attrNameLst>
                                      </p:cBhvr>
                                      <p:to>
                                        <p:strVal val="visible"/>
                                      </p:to>
                                    </p:set>
                                    <p:anim from="(-#ppt_w/2)" to="(#ppt_x)" calcmode="lin" valueType="num">
                                      <p:cBhvr>
                                        <p:cTn id="71" dur="1800" fill="hold">
                                          <p:stCondLst>
                                            <p:cond delay="0"/>
                                          </p:stCondLst>
                                        </p:cTn>
                                        <p:tgtEl>
                                          <p:spTgt spid="3">
                                            <p:txEl>
                                              <p:pRg st="8" end="8"/>
                                            </p:txEl>
                                          </p:spTgt>
                                        </p:tgtEl>
                                        <p:attrNameLst>
                                          <p:attrName>ppt_x</p:attrName>
                                        </p:attrNameLst>
                                      </p:cBhvr>
                                    </p:anim>
                                    <p:anim from="0" to="-1.0" calcmode="lin" valueType="num">
                                      <p:cBhvr>
                                        <p:cTn id="72" dur="600" decel="50000" autoRev="1" fill="hold">
                                          <p:stCondLst>
                                            <p:cond delay="1800"/>
                                          </p:stCondLst>
                                        </p:cTn>
                                        <p:tgtEl>
                                          <p:spTgt spid="3">
                                            <p:txEl>
                                              <p:pRg st="8" end="8"/>
                                            </p:txEl>
                                          </p:spTgt>
                                        </p:tgtEl>
                                        <p:attrNameLst>
                                          <p:attrName>xshear</p:attrName>
                                        </p:attrNameLst>
                                      </p:cBhvr>
                                    </p:anim>
                                    <p:animScale>
                                      <p:cBhvr>
                                        <p:cTn id="73" dur="600" decel="100000" autoRev="1" fill="hold">
                                          <p:stCondLst>
                                            <p:cond delay="1800"/>
                                          </p:stCondLst>
                                        </p:cTn>
                                        <p:tgtEl>
                                          <p:spTgt spid="3">
                                            <p:txEl>
                                              <p:pRg st="8" end="8"/>
                                            </p:txEl>
                                          </p:spTgt>
                                        </p:tgtEl>
                                      </p:cBhvr>
                                      <p:from x="100000" y="100000"/>
                                      <p:to x="80000" y="100000"/>
                                    </p:animScale>
                                    <p:anim by="(#ppt_h/3+#ppt_w*0.1)" calcmode="lin" valueType="num">
                                      <p:cBhvr additive="sum">
                                        <p:cTn id="74" dur="600" decel="100000" autoRev="1" fill="hold">
                                          <p:stCondLst>
                                            <p:cond delay="1800"/>
                                          </p:stCondLst>
                                        </p:cTn>
                                        <p:tgtEl>
                                          <p:spTgt spid="3">
                                            <p:txEl>
                                              <p:pRg st="8" end="8"/>
                                            </p:txEl>
                                          </p:spTgt>
                                        </p:tgtEl>
                                        <p:attrNameLst>
                                          <p:attrName>ppt_x</p:attrName>
                                        </p:attrNameLst>
                                      </p:cBhvr>
                                    </p:anim>
                                  </p:childTnLst>
                                </p:cTn>
                              </p:par>
                            </p:childTnLst>
                          </p:cTn>
                        </p:par>
                      </p:childTnLst>
                    </p:cTn>
                  </p:par>
                  <p:par>
                    <p:cTn id="75" fill="hold">
                      <p:stCondLst>
                        <p:cond delay="indefinite"/>
                      </p:stCondLst>
                      <p:childTnLst>
                        <p:par>
                          <p:cTn id="76" fill="hold">
                            <p:stCondLst>
                              <p:cond delay="0"/>
                            </p:stCondLst>
                            <p:childTnLst>
                              <p:par>
                                <p:cTn id="77" presetID="34" presetClass="entr" presetSubtype="0" fill="hold" nodeType="clickEffect">
                                  <p:stCondLst>
                                    <p:cond delay="0"/>
                                  </p:stCondLst>
                                  <p:childTnLst>
                                    <p:set>
                                      <p:cBhvr>
                                        <p:cTn id="78" dur="1" fill="hold">
                                          <p:stCondLst>
                                            <p:cond delay="0"/>
                                          </p:stCondLst>
                                        </p:cTn>
                                        <p:tgtEl>
                                          <p:spTgt spid="3">
                                            <p:txEl>
                                              <p:pRg st="9" end="9"/>
                                            </p:txEl>
                                          </p:spTgt>
                                        </p:tgtEl>
                                        <p:attrNameLst>
                                          <p:attrName>style.visibility</p:attrName>
                                        </p:attrNameLst>
                                      </p:cBhvr>
                                      <p:to>
                                        <p:strVal val="visible"/>
                                      </p:to>
                                    </p:set>
                                    <p:anim from="(-#ppt_w/2)" to="(#ppt_x)" calcmode="lin" valueType="num">
                                      <p:cBhvr>
                                        <p:cTn id="79" dur="1800" fill="hold">
                                          <p:stCondLst>
                                            <p:cond delay="0"/>
                                          </p:stCondLst>
                                        </p:cTn>
                                        <p:tgtEl>
                                          <p:spTgt spid="3">
                                            <p:txEl>
                                              <p:pRg st="9" end="9"/>
                                            </p:txEl>
                                          </p:spTgt>
                                        </p:tgtEl>
                                        <p:attrNameLst>
                                          <p:attrName>ppt_x</p:attrName>
                                        </p:attrNameLst>
                                      </p:cBhvr>
                                    </p:anim>
                                    <p:anim from="0" to="-1.0" calcmode="lin" valueType="num">
                                      <p:cBhvr>
                                        <p:cTn id="80" dur="600" decel="50000" autoRev="1" fill="hold">
                                          <p:stCondLst>
                                            <p:cond delay="1800"/>
                                          </p:stCondLst>
                                        </p:cTn>
                                        <p:tgtEl>
                                          <p:spTgt spid="3">
                                            <p:txEl>
                                              <p:pRg st="9" end="9"/>
                                            </p:txEl>
                                          </p:spTgt>
                                        </p:tgtEl>
                                        <p:attrNameLst>
                                          <p:attrName>xshear</p:attrName>
                                        </p:attrNameLst>
                                      </p:cBhvr>
                                    </p:anim>
                                    <p:animScale>
                                      <p:cBhvr>
                                        <p:cTn id="81" dur="600" decel="100000" autoRev="1" fill="hold">
                                          <p:stCondLst>
                                            <p:cond delay="1800"/>
                                          </p:stCondLst>
                                        </p:cTn>
                                        <p:tgtEl>
                                          <p:spTgt spid="3">
                                            <p:txEl>
                                              <p:pRg st="9" end="9"/>
                                            </p:txEl>
                                          </p:spTgt>
                                        </p:tgtEl>
                                      </p:cBhvr>
                                      <p:from x="100000" y="100000"/>
                                      <p:to x="80000" y="100000"/>
                                    </p:animScale>
                                    <p:anim by="(#ppt_h/3+#ppt_w*0.1)" calcmode="lin" valueType="num">
                                      <p:cBhvr additive="sum">
                                        <p:cTn id="82" dur="600" decel="100000" autoRev="1" fill="hold">
                                          <p:stCondLst>
                                            <p:cond delay="1800"/>
                                          </p:stCondLst>
                                        </p:cTn>
                                        <p:tgtEl>
                                          <p:spTgt spid="3">
                                            <p:txEl>
                                              <p:pRg st="9" end="9"/>
                                            </p:txEl>
                                          </p:spTgt>
                                        </p:tgtEl>
                                        <p:attrNameLst>
                                          <p:attrName>ppt_x</p:attrName>
                                        </p:attrNameLst>
                                      </p:cBhvr>
                                    </p:anim>
                                  </p:childTnLst>
                                </p:cTn>
                              </p:par>
                            </p:childTnLst>
                          </p:cTn>
                        </p:par>
                      </p:childTnLst>
                    </p:cTn>
                  </p:par>
                  <p:par>
                    <p:cTn id="83" fill="hold">
                      <p:stCondLst>
                        <p:cond delay="indefinite"/>
                      </p:stCondLst>
                      <p:childTnLst>
                        <p:par>
                          <p:cTn id="84" fill="hold">
                            <p:stCondLst>
                              <p:cond delay="0"/>
                            </p:stCondLst>
                            <p:childTnLst>
                              <p:par>
                                <p:cTn id="85" presetID="34" presetClass="entr" presetSubtype="0" fill="hold" nodeType="clickEffect">
                                  <p:stCondLst>
                                    <p:cond delay="0"/>
                                  </p:stCondLst>
                                  <p:childTnLst>
                                    <p:set>
                                      <p:cBhvr>
                                        <p:cTn id="86" dur="1" fill="hold">
                                          <p:stCondLst>
                                            <p:cond delay="0"/>
                                          </p:stCondLst>
                                        </p:cTn>
                                        <p:tgtEl>
                                          <p:spTgt spid="3">
                                            <p:txEl>
                                              <p:pRg st="10" end="10"/>
                                            </p:txEl>
                                          </p:spTgt>
                                        </p:tgtEl>
                                        <p:attrNameLst>
                                          <p:attrName>style.visibility</p:attrName>
                                        </p:attrNameLst>
                                      </p:cBhvr>
                                      <p:to>
                                        <p:strVal val="visible"/>
                                      </p:to>
                                    </p:set>
                                    <p:anim from="(-#ppt_w/2)" to="(#ppt_x)" calcmode="lin" valueType="num">
                                      <p:cBhvr>
                                        <p:cTn id="87" dur="1800" fill="hold">
                                          <p:stCondLst>
                                            <p:cond delay="0"/>
                                          </p:stCondLst>
                                        </p:cTn>
                                        <p:tgtEl>
                                          <p:spTgt spid="3">
                                            <p:txEl>
                                              <p:pRg st="10" end="10"/>
                                            </p:txEl>
                                          </p:spTgt>
                                        </p:tgtEl>
                                        <p:attrNameLst>
                                          <p:attrName>ppt_x</p:attrName>
                                        </p:attrNameLst>
                                      </p:cBhvr>
                                    </p:anim>
                                    <p:anim from="0" to="-1.0" calcmode="lin" valueType="num">
                                      <p:cBhvr>
                                        <p:cTn id="88" dur="600" decel="50000" autoRev="1" fill="hold">
                                          <p:stCondLst>
                                            <p:cond delay="1800"/>
                                          </p:stCondLst>
                                        </p:cTn>
                                        <p:tgtEl>
                                          <p:spTgt spid="3">
                                            <p:txEl>
                                              <p:pRg st="10" end="10"/>
                                            </p:txEl>
                                          </p:spTgt>
                                        </p:tgtEl>
                                        <p:attrNameLst>
                                          <p:attrName>xshear</p:attrName>
                                        </p:attrNameLst>
                                      </p:cBhvr>
                                    </p:anim>
                                    <p:animScale>
                                      <p:cBhvr>
                                        <p:cTn id="89" dur="600" decel="100000" autoRev="1" fill="hold">
                                          <p:stCondLst>
                                            <p:cond delay="1800"/>
                                          </p:stCondLst>
                                        </p:cTn>
                                        <p:tgtEl>
                                          <p:spTgt spid="3">
                                            <p:txEl>
                                              <p:pRg st="10" end="10"/>
                                            </p:txEl>
                                          </p:spTgt>
                                        </p:tgtEl>
                                      </p:cBhvr>
                                      <p:from x="100000" y="100000"/>
                                      <p:to x="80000" y="100000"/>
                                    </p:animScale>
                                    <p:anim by="(#ppt_h/3+#ppt_w*0.1)" calcmode="lin" valueType="num">
                                      <p:cBhvr additive="sum">
                                        <p:cTn id="90" dur="600" decel="100000" autoRev="1" fill="hold">
                                          <p:stCondLst>
                                            <p:cond delay="1800"/>
                                          </p:stCondLst>
                                        </p:cTn>
                                        <p:tgtEl>
                                          <p:spTgt spid="3">
                                            <p:txEl>
                                              <p:pRg st="10" end="10"/>
                                            </p:txEl>
                                          </p:spTgt>
                                        </p:tgtEl>
                                        <p:attrNameLst>
                                          <p:attrName>ppt_x</p:attrName>
                                        </p:attrNameLst>
                                      </p:cBhvr>
                                    </p:anim>
                                  </p:childTnLst>
                                </p:cTn>
                              </p:par>
                            </p:childTnLst>
                          </p:cTn>
                        </p:par>
                      </p:childTnLst>
                    </p:cTn>
                  </p:par>
                  <p:par>
                    <p:cTn id="91" fill="hold">
                      <p:stCondLst>
                        <p:cond delay="indefinite"/>
                      </p:stCondLst>
                      <p:childTnLst>
                        <p:par>
                          <p:cTn id="92" fill="hold">
                            <p:stCondLst>
                              <p:cond delay="0"/>
                            </p:stCondLst>
                            <p:childTnLst>
                              <p:par>
                                <p:cTn id="93" presetID="34" presetClass="entr" presetSubtype="0" fill="hold" nodeType="clickEffect">
                                  <p:stCondLst>
                                    <p:cond delay="0"/>
                                  </p:stCondLst>
                                  <p:childTnLst>
                                    <p:set>
                                      <p:cBhvr>
                                        <p:cTn id="94" dur="1" fill="hold">
                                          <p:stCondLst>
                                            <p:cond delay="0"/>
                                          </p:stCondLst>
                                        </p:cTn>
                                        <p:tgtEl>
                                          <p:spTgt spid="3">
                                            <p:txEl>
                                              <p:pRg st="11" end="11"/>
                                            </p:txEl>
                                          </p:spTgt>
                                        </p:tgtEl>
                                        <p:attrNameLst>
                                          <p:attrName>style.visibility</p:attrName>
                                        </p:attrNameLst>
                                      </p:cBhvr>
                                      <p:to>
                                        <p:strVal val="visible"/>
                                      </p:to>
                                    </p:set>
                                    <p:anim from="(-#ppt_w/2)" to="(#ppt_x)" calcmode="lin" valueType="num">
                                      <p:cBhvr>
                                        <p:cTn id="95" dur="1800" fill="hold">
                                          <p:stCondLst>
                                            <p:cond delay="0"/>
                                          </p:stCondLst>
                                        </p:cTn>
                                        <p:tgtEl>
                                          <p:spTgt spid="3">
                                            <p:txEl>
                                              <p:pRg st="11" end="11"/>
                                            </p:txEl>
                                          </p:spTgt>
                                        </p:tgtEl>
                                        <p:attrNameLst>
                                          <p:attrName>ppt_x</p:attrName>
                                        </p:attrNameLst>
                                      </p:cBhvr>
                                    </p:anim>
                                    <p:anim from="0" to="-1.0" calcmode="lin" valueType="num">
                                      <p:cBhvr>
                                        <p:cTn id="96" dur="600" decel="50000" autoRev="1" fill="hold">
                                          <p:stCondLst>
                                            <p:cond delay="1800"/>
                                          </p:stCondLst>
                                        </p:cTn>
                                        <p:tgtEl>
                                          <p:spTgt spid="3">
                                            <p:txEl>
                                              <p:pRg st="11" end="11"/>
                                            </p:txEl>
                                          </p:spTgt>
                                        </p:tgtEl>
                                        <p:attrNameLst>
                                          <p:attrName>xshear</p:attrName>
                                        </p:attrNameLst>
                                      </p:cBhvr>
                                    </p:anim>
                                    <p:animScale>
                                      <p:cBhvr>
                                        <p:cTn id="97" dur="600" decel="100000" autoRev="1" fill="hold">
                                          <p:stCondLst>
                                            <p:cond delay="1800"/>
                                          </p:stCondLst>
                                        </p:cTn>
                                        <p:tgtEl>
                                          <p:spTgt spid="3">
                                            <p:txEl>
                                              <p:pRg st="11" end="11"/>
                                            </p:txEl>
                                          </p:spTgt>
                                        </p:tgtEl>
                                      </p:cBhvr>
                                      <p:from x="100000" y="100000"/>
                                      <p:to x="80000" y="100000"/>
                                    </p:animScale>
                                    <p:anim by="(#ppt_h/3+#ppt_w*0.1)" calcmode="lin" valueType="num">
                                      <p:cBhvr additive="sum">
                                        <p:cTn id="98" dur="600" decel="100000" autoRev="1" fill="hold">
                                          <p:stCondLst>
                                            <p:cond delay="1800"/>
                                          </p:stCondLst>
                                        </p:cTn>
                                        <p:tgtEl>
                                          <p:spTgt spid="3">
                                            <p:txEl>
                                              <p:pRg st="11" end="11"/>
                                            </p:txEl>
                                          </p:spTgt>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3568" y="116632"/>
            <a:ext cx="7992888" cy="6525344"/>
          </a:xfrm>
        </p:spPr>
        <p:txBody>
          <a:bodyPr>
            <a:normAutofit/>
          </a:bodyPr>
          <a:lstStyle/>
          <a:p>
            <a:pPr marL="342900" indent="-342900" algn="just" rtl="1">
              <a:lnSpc>
                <a:spcPct val="150000"/>
              </a:lnSpc>
            </a:pPr>
            <a:r>
              <a:rPr lang="fa-IR" sz="2000" b="1" dirty="0" smtClean="0">
                <a:solidFill>
                  <a:schemeClr val="tx1"/>
                </a:solidFill>
                <a:cs typeface="2  Nazanin" pitchFamily="2" charset="-78"/>
              </a:rPr>
              <a:t>اقلام تشکیل دهنده صورت سود و زیان را نیز می توان در طبقه های بیشتری قرارداد ، و هزینه ها و درآمدها را تفکیک نموده و سودها زیان های غیر عملیاتی را نیز جدا کرد.</a:t>
            </a:r>
            <a:endParaRPr lang="fa-IR" sz="2000" b="1" dirty="0" smtClean="0">
              <a:solidFill>
                <a:schemeClr val="tx1"/>
              </a:solidFill>
              <a:cs typeface="2  Titr" pitchFamily="2" charset="-78"/>
            </a:endParaRPr>
          </a:p>
          <a:p>
            <a:pPr marL="342900" indent="-342900" algn="just" rtl="1">
              <a:lnSpc>
                <a:spcPct val="150000"/>
              </a:lnSpc>
            </a:pPr>
            <a:r>
              <a:rPr lang="fa-IR" sz="2000" b="1" dirty="0" smtClean="0">
                <a:solidFill>
                  <a:schemeClr val="tx1"/>
                </a:solidFill>
                <a:cs typeface="2  Titr" pitchFamily="2" charset="-78"/>
              </a:rPr>
              <a:t>رویکردهای کلی موجود در دیدگاه وجود رابطه متقابل بین صورتهای مالی</a:t>
            </a:r>
          </a:p>
          <a:p>
            <a:pPr marL="342900" indent="-342900" algn="just" rtl="1">
              <a:lnSpc>
                <a:spcPct val="150000"/>
              </a:lnSpc>
              <a:buFont typeface="Wingdings" pitchFamily="2" charset="2"/>
              <a:buChar char="Ø"/>
            </a:pPr>
            <a:r>
              <a:rPr lang="fa-IR" sz="2000" b="1" dirty="0" smtClean="0">
                <a:solidFill>
                  <a:schemeClr val="tx1"/>
                </a:solidFill>
                <a:cs typeface="2  Nazanin" pitchFamily="2" charset="-78"/>
              </a:rPr>
              <a:t> رویکرد سود و زیانی ( درآمد – هزینه )</a:t>
            </a:r>
          </a:p>
          <a:p>
            <a:pPr marL="342900" indent="-342900" algn="just" rtl="1">
              <a:lnSpc>
                <a:spcPct val="150000"/>
              </a:lnSpc>
              <a:buFont typeface="Wingdings" pitchFamily="2" charset="2"/>
              <a:buChar char="Ø"/>
            </a:pPr>
            <a:r>
              <a:rPr lang="fa-IR" sz="2000" b="1" dirty="0" smtClean="0">
                <a:solidFill>
                  <a:schemeClr val="tx1"/>
                </a:solidFill>
                <a:cs typeface="2  Nazanin" pitchFamily="2" charset="-78"/>
              </a:rPr>
              <a:t> رویکرد ترازنامه ای ( دارایی – بدهی )</a:t>
            </a:r>
          </a:p>
          <a:p>
            <a:pPr marL="342900" indent="-342900" algn="just" rtl="1">
              <a:lnSpc>
                <a:spcPct val="150000"/>
              </a:lnSpc>
            </a:pPr>
            <a:r>
              <a:rPr lang="fa-IR" sz="2000" b="1" dirty="0" smtClean="0">
                <a:solidFill>
                  <a:schemeClr val="tx1"/>
                </a:solidFill>
                <a:cs typeface="2  Titr" pitchFamily="2" charset="-78"/>
              </a:rPr>
              <a:t>رویکرد سود و زیانی ( درآمد – هزینه )</a:t>
            </a:r>
          </a:p>
          <a:p>
            <a:pPr marL="342900" indent="-342900" algn="just" rtl="1">
              <a:lnSpc>
                <a:spcPct val="150000"/>
              </a:lnSpc>
            </a:pPr>
            <a:r>
              <a:rPr lang="fa-IR" sz="2000" b="1" dirty="0" smtClean="0">
                <a:solidFill>
                  <a:schemeClr val="tx1"/>
                </a:solidFill>
                <a:cs typeface="2  Nazanin" pitchFamily="2" charset="-78"/>
              </a:rPr>
              <a:t>این رویکرد بر عناصر تشکیل دهنده سود و زیان تاکید می نماید و اصول مربوط به شناسایی سود و قواعد تعیین درآمدها و هزینه ها از الویت برخوردار می باشد. در این رویکرد ترازنانه محصول فرعی برآیند تطابق هزینه ها در مقابل درآمدها می باشد. تعیین ارقام گزارش شده به عنوان دارائی در ترازنامه نشان دهنده آن بخش از بهای دارائی است که هنوز فرآیند تطابق را به طور کامل طی نکرده است و در انتظار درآمدهای دوره آتی می باشد . در این روش مبالغی که در ایحاد درآمدهای دوره آتی نقش خواهد داشت در ترازنامه به عنوان دارائی گزارش می شوند، حال آنکه بدون پذیرش چنین فرضی هیچگاه این ارقام به عنوان دارائی تلقی نخواهند شد.</a:t>
            </a:r>
          </a:p>
          <a:p>
            <a:pPr marL="342900" indent="-342900" algn="just" rtl="1">
              <a:lnSpc>
                <a:spcPct val="150000"/>
              </a:lnSpc>
            </a:pPr>
            <a:endParaRPr lang="en-US" sz="1600" b="1" dirty="0">
              <a:solidFill>
                <a:schemeClr val="tx1"/>
              </a:solidFill>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6</a:t>
            </a:fld>
            <a:endParaRPr lang="en-US"/>
          </a:p>
        </p:txBody>
      </p:sp>
    </p:spTree>
  </p:cSld>
  <p:clrMapOvr>
    <a:masterClrMapping/>
  </p:clrMapOvr>
  <p:transition spd="slow">
    <p:strips dir="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11560" y="188640"/>
            <a:ext cx="7920880" cy="6552728"/>
          </a:xfrm>
        </p:spPr>
        <p:txBody>
          <a:bodyPr>
            <a:normAutofit/>
          </a:bodyPr>
          <a:lstStyle/>
          <a:p>
            <a:pPr algn="just">
              <a:lnSpc>
                <a:spcPct val="150000"/>
              </a:lnSpc>
            </a:pPr>
            <a:r>
              <a:rPr lang="fa-IR" sz="2400" b="1" dirty="0" smtClean="0">
                <a:solidFill>
                  <a:schemeClr val="tx1"/>
                </a:solidFill>
                <a:cs typeface="2  Nazanin" pitchFamily="2" charset="-78"/>
              </a:rPr>
              <a:t>   البته با پذیرش رویکرد سود و زیانی با تعیین درآمدها و هزینه ها دیگر نباید نگران اندازه گیری دارائیها و بدهیها بود زیرا با وجود رابطه متقابل بین صورت سود وزیان و ترازنامه می توان به طور غیر مستقیم مقادیر دارائی و بدهی ها را اندازه گیری کرد.</a:t>
            </a:r>
          </a:p>
          <a:p>
            <a:pPr algn="just">
              <a:lnSpc>
                <a:spcPct val="150000"/>
              </a:lnSpc>
            </a:pPr>
            <a:r>
              <a:rPr lang="fa-IR" sz="2400" b="1" dirty="0" smtClean="0">
                <a:solidFill>
                  <a:schemeClr val="tx1"/>
                </a:solidFill>
                <a:cs typeface="2  Titr" pitchFamily="2" charset="-78"/>
              </a:rPr>
              <a:t>مثال 1 ) </a:t>
            </a:r>
            <a:r>
              <a:rPr lang="fa-IR" sz="2400" b="1" dirty="0" smtClean="0">
                <a:solidFill>
                  <a:schemeClr val="tx1"/>
                </a:solidFill>
                <a:cs typeface="2  Nazanin" pitchFamily="2" charset="-78"/>
              </a:rPr>
              <a:t>استاندارد شماره 8 هیأت اصول حسابداری در خصوص روش ثبت و گزارش هزینه ها و بدهیهای بازنشستگی که بیشتر به موضوع شناسایی هزینه های بازنشستگی در صورت سود وزیان معطوف شده است و انباشت هزینه ها را به عنوان بدهی بازنشستگی تلقی می نماید.</a:t>
            </a:r>
          </a:p>
          <a:p>
            <a:pPr algn="just">
              <a:lnSpc>
                <a:spcPct val="150000"/>
              </a:lnSpc>
            </a:pPr>
            <a:r>
              <a:rPr lang="fa-IR" sz="2400" b="1" dirty="0" smtClean="0">
                <a:solidFill>
                  <a:schemeClr val="tx1"/>
                </a:solidFill>
                <a:cs typeface="2  Titr" pitchFamily="2" charset="-78"/>
              </a:rPr>
              <a:t>مثال 2 ) </a:t>
            </a:r>
            <a:r>
              <a:rPr lang="fa-IR" sz="2400" b="1" dirty="0" smtClean="0">
                <a:solidFill>
                  <a:schemeClr val="tx1"/>
                </a:solidFill>
                <a:cs typeface="2  Nazanin" pitchFamily="2" charset="-78"/>
              </a:rPr>
              <a:t>استاندار د شماره 17 هیات اصول حسابداری در نحوه شناسائی سرقفلی ناش از تحصیل ( ترکیب شرکت ها ) می باشد که به عنوان یک دارائی در ترازنامه گزارش شده و طی حداکثر 40 سال بدون هیچ بدون هیچ ضابطه ای مستهلک خواهد شد.</a:t>
            </a:r>
          </a:p>
          <a:p>
            <a:pPr algn="just">
              <a:lnSpc>
                <a:spcPct val="150000"/>
              </a:lnSpc>
            </a:pPr>
            <a:endParaRPr lang="fa-IR" sz="1600" b="1" dirty="0" smtClean="0">
              <a:solidFill>
                <a:schemeClr val="tx1"/>
              </a:solidFill>
              <a:cs typeface="2  Titr" pitchFamily="2" charset="-78"/>
            </a:endParaRPr>
          </a:p>
          <a:p>
            <a:pPr algn="just">
              <a:lnSpc>
                <a:spcPct val="150000"/>
              </a:lnSpc>
            </a:pPr>
            <a:endParaRPr lang="fa-IR" sz="1600" b="1" dirty="0" smtClean="0">
              <a:solidFill>
                <a:schemeClr val="tx1"/>
              </a:solidFill>
              <a:cs typeface="2  Nazanin" pitchFamily="2" charset="-78"/>
            </a:endParaRPr>
          </a:p>
          <a:p>
            <a:pPr algn="just" rtl="1">
              <a:lnSpc>
                <a:spcPct val="150000"/>
              </a:lnSpc>
            </a:pPr>
            <a:endParaRPr lang="en-US" sz="1600" dirty="0">
              <a:solidFill>
                <a:schemeClr val="tx1"/>
              </a:solidFill>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7</a:t>
            </a:fld>
            <a:endParaRPr lang="en-US"/>
          </a:p>
        </p:txBody>
      </p:sp>
    </p:spTree>
  </p:cSld>
  <p:clrMapOvr>
    <a:masterClrMapping/>
  </p:clrMapOvr>
  <p:transition spd="slow">
    <p:strips dir="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57158" y="188640"/>
            <a:ext cx="8429684" cy="6669360"/>
          </a:xfrm>
        </p:spPr>
        <p:txBody>
          <a:bodyPr>
            <a:normAutofit/>
          </a:bodyPr>
          <a:lstStyle/>
          <a:p>
            <a:pPr algn="just" rtl="1">
              <a:lnSpc>
                <a:spcPct val="150000"/>
              </a:lnSpc>
            </a:pPr>
            <a:r>
              <a:rPr lang="fa-IR" sz="2400" dirty="0" smtClean="0">
                <a:solidFill>
                  <a:schemeClr val="tx1"/>
                </a:solidFill>
                <a:latin typeface="Calibri"/>
                <a:cs typeface="2  Titr" pitchFamily="2" charset="-78"/>
              </a:rPr>
              <a:t>رویکرد ترازنامه ای ( دارائی – بدهی )</a:t>
            </a:r>
          </a:p>
          <a:p>
            <a:pPr algn="just" rtl="1">
              <a:lnSpc>
                <a:spcPct val="150000"/>
              </a:lnSpc>
            </a:pPr>
            <a:r>
              <a:rPr lang="fa-IR" sz="2400" b="1" dirty="0" smtClean="0">
                <a:solidFill>
                  <a:schemeClr val="tx1"/>
                </a:solidFill>
                <a:latin typeface="Calibri"/>
                <a:cs typeface="2  Nazanin" pitchFamily="2" charset="-78"/>
              </a:rPr>
              <a:t>    با شروع کار </a:t>
            </a:r>
            <a:r>
              <a:rPr lang="en-US" sz="2400" b="1" dirty="0" smtClean="0">
                <a:solidFill>
                  <a:schemeClr val="tx1"/>
                </a:solidFill>
                <a:latin typeface="Calibri"/>
                <a:cs typeface="2  Nazanin" pitchFamily="2" charset="-78"/>
              </a:rPr>
              <a:t>FASB</a:t>
            </a:r>
            <a:r>
              <a:rPr lang="fa-IR" sz="2400" b="1" dirty="0" smtClean="0">
                <a:solidFill>
                  <a:schemeClr val="tx1"/>
                </a:solidFill>
                <a:latin typeface="Calibri"/>
                <a:cs typeface="2  Nazanin" pitchFamily="2" charset="-78"/>
              </a:rPr>
              <a:t> تاکید بر روی رویکرد ترازنامه ای شد، که علت آن نیز قواعد بی ضابطه ای بودن که به واسطه رویکرد سود و زیانی وجود داشت.</a:t>
            </a:r>
          </a:p>
          <a:p>
            <a:pPr algn="just" rtl="1">
              <a:lnSpc>
                <a:spcPct val="150000"/>
              </a:lnSpc>
            </a:pPr>
            <a:r>
              <a:rPr lang="fa-IR" sz="2400" b="1" dirty="0" smtClean="0">
                <a:solidFill>
                  <a:schemeClr val="tx1"/>
                </a:solidFill>
                <a:latin typeface="Calibri"/>
                <a:cs typeface="2  Nazanin" pitchFamily="2" charset="-78"/>
              </a:rPr>
              <a:t>   در اجرای این رویکرد بر تعریف، شناسائی، تعیین ارزش دارائی ها و بدهی ها تاکید می شود. شناسائی و اندازه گیری درآمدها و هزینه ها و محاسبه سود ، محصول فرعی محاسبه دارائی ها و بدهی ها می باشد. می توان ادعا کرد که ارقام گزارش شده در ترازنامه در این رویکرد بیشتر نشان دهنده ارزش واقعی دارائی ها می باشد. و از قواعدی بی ضابطه درآن کمتر بهره گرفته می شود.</a:t>
            </a:r>
          </a:p>
          <a:p>
            <a:pPr algn="just" rtl="1">
              <a:lnSpc>
                <a:spcPct val="150000"/>
              </a:lnSpc>
            </a:pPr>
            <a:r>
              <a:rPr lang="fa-IR" sz="2400" b="1" dirty="0" smtClean="0">
                <a:solidFill>
                  <a:schemeClr val="tx1"/>
                </a:solidFill>
                <a:latin typeface="Calibri"/>
                <a:cs typeface="2  Titr" pitchFamily="2" charset="-78"/>
              </a:rPr>
              <a:t>مثال) </a:t>
            </a:r>
            <a:r>
              <a:rPr lang="fa-IR" sz="2400" b="1" dirty="0" smtClean="0">
                <a:solidFill>
                  <a:schemeClr val="tx1"/>
                </a:solidFill>
                <a:latin typeface="Calibri"/>
                <a:cs typeface="2  Nazanin" pitchFamily="2" charset="-78"/>
              </a:rPr>
              <a:t>بر خلاف نظریه شماره 8 هیات اصول حسابداری در استاندارد 87</a:t>
            </a:r>
            <a:r>
              <a:rPr lang="en-US" sz="2400" b="1" dirty="0" smtClean="0">
                <a:solidFill>
                  <a:schemeClr val="tx1"/>
                </a:solidFill>
                <a:latin typeface="Calibri"/>
                <a:cs typeface="2  Nazanin" pitchFamily="2" charset="-78"/>
              </a:rPr>
              <a:t>FASB</a:t>
            </a:r>
            <a:r>
              <a:rPr lang="fa-IR" sz="2400" b="1" dirty="0" smtClean="0">
                <a:solidFill>
                  <a:schemeClr val="tx1"/>
                </a:solidFill>
                <a:latin typeface="Calibri"/>
                <a:cs typeface="2  Nazanin" pitchFamily="2" charset="-78"/>
              </a:rPr>
              <a:t> برای محاسبه هزینه و بدهی بازنشستگی از رویکرد دارائی – بدهی بهره گرفته شده، برای شناسائی هزینه و بدهی بازنشستگی ابتدا بدهی بازنشستگی شناسائی شده و سپس اختلاف بین مبالغ بدهی در ابتدای دوره و انتهای دوره به عنوان هزینه در صورت سود و زیان گزارش می شود.</a:t>
            </a:r>
          </a:p>
          <a:p>
            <a:pPr algn="just" rtl="1">
              <a:lnSpc>
                <a:spcPct val="150000"/>
              </a:lnSpc>
            </a:pPr>
            <a:r>
              <a:rPr lang="en-US" sz="2400" b="1" dirty="0" smtClean="0">
                <a:solidFill>
                  <a:schemeClr val="tx1"/>
                </a:solidFill>
                <a:latin typeface="Calibri"/>
                <a:cs typeface="2  Nazanin" pitchFamily="2" charset="-78"/>
              </a:rPr>
              <a:t>FASB  </a:t>
            </a:r>
            <a:r>
              <a:rPr lang="fa-IR" sz="2400" b="1" dirty="0" smtClean="0">
                <a:solidFill>
                  <a:schemeClr val="tx1"/>
                </a:solidFill>
                <a:latin typeface="Calibri"/>
                <a:cs typeface="2  Nazanin" pitchFamily="2" charset="-78"/>
              </a:rPr>
              <a:t> از هان ابتدا در بیانیه های مفاهیم از جمله بیانیه مفاهیم شماره 3که بعدها بیانیه 6 جایگزین آن شد در تعاریف اقلام صورت های مالی رویکرد ترازنامه ای را برگزید.</a:t>
            </a:r>
            <a:endParaRPr lang="fa-IR" sz="2400" b="1" dirty="0" smtClean="0">
              <a:solidFill>
                <a:schemeClr val="tx1"/>
              </a:solidFill>
              <a:latin typeface="Calibri"/>
              <a:cs typeface="2  Titr"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8</a:t>
            </a:fld>
            <a:endParaRPr lang="en-US" dirty="0"/>
          </a:p>
        </p:txBody>
      </p:sp>
    </p:spTree>
  </p:cSld>
  <p:clrMapOvr>
    <a:masterClrMapping/>
  </p:clrMapOvr>
  <p:transition spd="slow">
    <p:strips dir="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57158" y="116632"/>
            <a:ext cx="8319298" cy="6741368"/>
          </a:xfrm>
        </p:spPr>
        <p:txBody>
          <a:bodyPr>
            <a:normAutofit fontScale="92500" lnSpcReduction="10000"/>
          </a:bodyPr>
          <a:lstStyle/>
          <a:p>
            <a:pPr algn="r" rtl="1">
              <a:lnSpc>
                <a:spcPct val="150000"/>
              </a:lnSpc>
            </a:pPr>
            <a:r>
              <a:rPr lang="fa-IR" sz="2400" dirty="0" smtClean="0">
                <a:solidFill>
                  <a:schemeClr val="tx1"/>
                </a:solidFill>
                <a:cs typeface="2  Titr" pitchFamily="2" charset="-78"/>
              </a:rPr>
              <a:t>صورتهای مالی:  صورتهای مالی که در اینجا در مورد آنها بحث خواهد شد عبارتند از </a:t>
            </a:r>
          </a:p>
          <a:p>
            <a:pPr algn="r" rtl="1">
              <a:lnSpc>
                <a:spcPct val="150000"/>
              </a:lnSpc>
              <a:buFont typeface="Wingdings" pitchFamily="2" charset="2"/>
              <a:buChar char="Ø"/>
            </a:pPr>
            <a:r>
              <a:rPr lang="fa-IR" sz="2400" dirty="0" smtClean="0">
                <a:solidFill>
                  <a:schemeClr val="tx1"/>
                </a:solidFill>
                <a:cs typeface="2  Nazanin" pitchFamily="2" charset="-78"/>
              </a:rPr>
              <a:t> </a:t>
            </a:r>
            <a:r>
              <a:rPr lang="fa-IR" sz="2400" b="1" dirty="0" smtClean="0">
                <a:solidFill>
                  <a:schemeClr val="tx1"/>
                </a:solidFill>
                <a:cs typeface="2  Nazanin" pitchFamily="2" charset="-78"/>
              </a:rPr>
              <a:t>ترازنامه</a:t>
            </a:r>
          </a:p>
          <a:p>
            <a:pPr algn="r" rtl="1">
              <a:lnSpc>
                <a:spcPct val="150000"/>
              </a:lnSpc>
              <a:buFont typeface="Wingdings" pitchFamily="2" charset="2"/>
              <a:buChar char="Ø"/>
            </a:pPr>
            <a:r>
              <a:rPr lang="fa-IR" sz="2400" b="1" dirty="0" smtClean="0">
                <a:solidFill>
                  <a:schemeClr val="tx1"/>
                </a:solidFill>
                <a:cs typeface="2  Nazanin" pitchFamily="2" charset="-78"/>
              </a:rPr>
              <a:t>صورت سود و زیان</a:t>
            </a:r>
          </a:p>
          <a:p>
            <a:pPr algn="r" rtl="1">
              <a:lnSpc>
                <a:spcPct val="150000"/>
              </a:lnSpc>
              <a:buFont typeface="Wingdings" pitchFamily="2" charset="2"/>
              <a:buChar char="Ø"/>
            </a:pPr>
            <a:r>
              <a:rPr lang="fa-IR" sz="2400" b="1" dirty="0" smtClean="0">
                <a:solidFill>
                  <a:schemeClr val="tx1"/>
                </a:solidFill>
                <a:cs typeface="2  Nazanin" pitchFamily="2" charset="-78"/>
              </a:rPr>
              <a:t> صورت جریان وچوه نقد</a:t>
            </a:r>
          </a:p>
          <a:p>
            <a:pPr algn="r" rtl="1">
              <a:lnSpc>
                <a:spcPct val="150000"/>
              </a:lnSpc>
            </a:pPr>
            <a:r>
              <a:rPr lang="fa-IR" b="1" dirty="0" smtClean="0">
                <a:solidFill>
                  <a:schemeClr val="tx1"/>
                </a:solidFill>
                <a:cs typeface="2  Titr" pitchFamily="2" charset="-78"/>
              </a:rPr>
              <a:t>ترازنامه :</a:t>
            </a:r>
          </a:p>
          <a:p>
            <a:pPr algn="just" rtl="1">
              <a:lnSpc>
                <a:spcPct val="150000"/>
              </a:lnSpc>
            </a:pPr>
            <a:r>
              <a:rPr lang="fa-IR" sz="2400" b="1" dirty="0" smtClean="0">
                <a:solidFill>
                  <a:schemeClr val="tx1"/>
                </a:solidFill>
                <a:cs typeface="2  Nazanin" pitchFamily="2" charset="-78"/>
              </a:rPr>
              <a:t>    وضعیت مالی یک واحد تجاری در برگیرنده منابع اقتصادی تحت کنترل، ساختار مالی، میزان نقدینگی و توان بازپرداخت بدهی ها و ظرفیت سازگاری با تغییرات محیط عملیاتی است که در ترازنامه ارائه می شود.</a:t>
            </a:r>
          </a:p>
          <a:p>
            <a:pPr algn="just" rtl="1">
              <a:lnSpc>
                <a:spcPct val="150000"/>
              </a:lnSpc>
            </a:pPr>
            <a:r>
              <a:rPr lang="fa-IR" sz="2400" dirty="0" smtClean="0">
                <a:solidFill>
                  <a:schemeClr val="tx1"/>
                </a:solidFill>
                <a:cs typeface="2  Titr" pitchFamily="2" charset="-78"/>
              </a:rPr>
              <a:t>تعریف نقدینگی : </a:t>
            </a:r>
            <a:r>
              <a:rPr lang="fa-IR" sz="2400" b="1" dirty="0" smtClean="0">
                <a:solidFill>
                  <a:schemeClr val="tx1"/>
                </a:solidFill>
                <a:cs typeface="2  Nazanin" pitchFamily="2" charset="-78"/>
              </a:rPr>
              <a:t>به فراهم بودن وجه نقد در آنده نزدیک پس از احتساب تعهدات مالی تا آن زمان اطلاق می شود.</a:t>
            </a:r>
          </a:p>
          <a:p>
            <a:pPr algn="just" rtl="1">
              <a:lnSpc>
                <a:spcPct val="150000"/>
              </a:lnSpc>
            </a:pPr>
            <a:r>
              <a:rPr lang="fa-IR" sz="2400" dirty="0" smtClean="0">
                <a:solidFill>
                  <a:schemeClr val="tx1"/>
                </a:solidFill>
                <a:cs typeface="2  Titr" pitchFamily="2" charset="-78"/>
              </a:rPr>
              <a:t>تعریف توان بازپرداخت بدهی ها: </a:t>
            </a:r>
            <a:r>
              <a:rPr lang="fa-IR" sz="2400" b="1" dirty="0" smtClean="0">
                <a:solidFill>
                  <a:schemeClr val="tx1"/>
                </a:solidFill>
                <a:cs typeface="2  Nazanin" pitchFamily="2" charset="-78"/>
              </a:rPr>
              <a:t>به فراهم بودن وجه نقد جهت ایفای تعهدات مالی در سررسید و طی مدتی بالنسبه فراتر از آینده نزدیک اطلاق می شود .</a:t>
            </a:r>
            <a:endParaRPr lang="en-US" sz="1800" dirty="0">
              <a:solidFill>
                <a:schemeClr val="tx1"/>
              </a:solidFill>
              <a:cs typeface="2  Titr"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9</a:t>
            </a:fld>
            <a:endParaRPr lang="en-US"/>
          </a:p>
        </p:txBody>
      </p:sp>
    </p:spTree>
  </p:cSld>
  <p:clrMapOvr>
    <a:masterClrMapping/>
  </p:clrMapOvr>
  <p:transition spd="slow">
    <p:strips dir="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11560" y="332656"/>
            <a:ext cx="7992888" cy="6048672"/>
          </a:xfrm>
        </p:spPr>
        <p:txBody>
          <a:bodyPr>
            <a:normAutofit lnSpcReduction="10000"/>
          </a:bodyPr>
          <a:lstStyle/>
          <a:p>
            <a:pPr algn="just" rtl="1">
              <a:lnSpc>
                <a:spcPct val="150000"/>
              </a:lnSpc>
            </a:pPr>
            <a:r>
              <a:rPr lang="fa-IR" sz="2800" b="1" dirty="0" smtClean="0">
                <a:solidFill>
                  <a:schemeClr val="tx1"/>
                </a:solidFill>
                <a:cs typeface="2  Titr" pitchFamily="2" charset="-78"/>
              </a:rPr>
              <a:t>گرو ه حسابهای ترازنامه ای :</a:t>
            </a:r>
          </a:p>
          <a:p>
            <a:pPr algn="just" rtl="1">
              <a:lnSpc>
                <a:spcPct val="150000"/>
              </a:lnSpc>
              <a:buFont typeface="Wingdings" pitchFamily="2" charset="2"/>
              <a:buChar char="Ø"/>
            </a:pPr>
            <a:r>
              <a:rPr lang="fa-IR" sz="2000" b="1" dirty="0" smtClean="0">
                <a:solidFill>
                  <a:schemeClr val="tx1"/>
                </a:solidFill>
                <a:cs typeface="2  Titr" pitchFamily="2" charset="-78"/>
              </a:rPr>
              <a:t> دارائی ها</a:t>
            </a:r>
          </a:p>
          <a:p>
            <a:pPr algn="just" rtl="1">
              <a:lnSpc>
                <a:spcPct val="150000"/>
              </a:lnSpc>
              <a:buFont typeface="Wingdings" pitchFamily="2" charset="2"/>
              <a:buChar char="Ø"/>
            </a:pPr>
            <a:r>
              <a:rPr lang="fa-IR" sz="2000" b="1" dirty="0" smtClean="0">
                <a:solidFill>
                  <a:schemeClr val="tx1"/>
                </a:solidFill>
                <a:cs typeface="2  Titr" pitchFamily="2" charset="-78"/>
              </a:rPr>
              <a:t>بدهی ها</a:t>
            </a:r>
          </a:p>
          <a:p>
            <a:pPr algn="just" rtl="1">
              <a:lnSpc>
                <a:spcPct val="150000"/>
              </a:lnSpc>
              <a:buFont typeface="Wingdings" pitchFamily="2" charset="2"/>
              <a:buChar char="Ø"/>
            </a:pPr>
            <a:r>
              <a:rPr lang="fa-IR" sz="2000" b="1" dirty="0" smtClean="0">
                <a:solidFill>
                  <a:schemeClr val="tx1"/>
                </a:solidFill>
                <a:cs typeface="2  Titr" pitchFamily="2" charset="-78"/>
              </a:rPr>
              <a:t> حقوق صاحبان سهام </a:t>
            </a:r>
          </a:p>
          <a:p>
            <a:pPr algn="just" rtl="1">
              <a:lnSpc>
                <a:spcPct val="150000"/>
              </a:lnSpc>
            </a:pPr>
            <a:r>
              <a:rPr lang="fa-IR" sz="2800" b="1" dirty="0" smtClean="0">
                <a:solidFill>
                  <a:schemeClr val="tx1"/>
                </a:solidFill>
                <a:cs typeface="2  Titr" pitchFamily="2" charset="-78"/>
              </a:rPr>
              <a:t>دارائی ها : </a:t>
            </a:r>
          </a:p>
          <a:p>
            <a:pPr algn="just" rtl="1">
              <a:lnSpc>
                <a:spcPct val="150000"/>
              </a:lnSpc>
            </a:pPr>
            <a:r>
              <a:rPr lang="fa-IR" sz="2000" b="1" dirty="0" smtClean="0">
                <a:solidFill>
                  <a:schemeClr val="tx1"/>
                </a:solidFill>
                <a:cs typeface="2  Nazanin" pitchFamily="2" charset="-78"/>
              </a:rPr>
              <a:t>    گزارش وضعیت مالی یک واحد تجاری مستلزم ارائه شرحی از حاکمیت آن واحد بر منابع اقتصادی و ادعاهای موجود برآن منابع در یک مقطع از زمانی خاص است.</a:t>
            </a:r>
          </a:p>
          <a:p>
            <a:pPr algn="just" rtl="1">
              <a:lnSpc>
                <a:spcPct val="150000"/>
              </a:lnSpc>
            </a:pPr>
            <a:r>
              <a:rPr lang="fa-IR" sz="2000" b="1" dirty="0" smtClean="0">
                <a:solidFill>
                  <a:schemeClr val="tx1"/>
                </a:solidFill>
                <a:cs typeface="2  Nazanin" pitchFamily="2" charset="-78"/>
              </a:rPr>
              <a:t>    در تعریفی که در بیانیه مفاهیم شماره 6</a:t>
            </a:r>
            <a:r>
              <a:rPr lang="en-US" sz="2000" b="1" dirty="0" smtClean="0">
                <a:solidFill>
                  <a:schemeClr val="tx1"/>
                </a:solidFill>
                <a:cs typeface="2  Nazanin" pitchFamily="2" charset="-78"/>
              </a:rPr>
              <a:t>FASB</a:t>
            </a:r>
            <a:r>
              <a:rPr lang="fa-IR" sz="2000" b="1" dirty="0" smtClean="0">
                <a:solidFill>
                  <a:schemeClr val="tx1"/>
                </a:solidFill>
                <a:cs typeface="2  Nazanin" pitchFamily="2" charset="-78"/>
              </a:rPr>
              <a:t> ارائه شده است. از دارائی ها به عنوان منافع محتمل اقتصادی آتی یاد شده است که در نتیجه رویدادهای اقتصادی یا رویدادهای مالی گذشته به دست آمده یا تحت کنترل یک واحد تجاری خاص قرار گرفته اند.</a:t>
            </a:r>
          </a:p>
          <a:p>
            <a:pPr algn="just" rtl="1">
              <a:lnSpc>
                <a:spcPct val="150000"/>
              </a:lnSpc>
            </a:pPr>
            <a:r>
              <a:rPr lang="fa-IR" sz="2000" b="1" dirty="0" smtClean="0">
                <a:solidFill>
                  <a:schemeClr val="tx1"/>
                </a:solidFill>
                <a:cs typeface="2  Nazanin" pitchFamily="2" charset="-78"/>
              </a:rPr>
              <a:t>   دیدگاه منابع اقتصادی در مقایسه با حق حاکمیت مفهوم گسترده تری از دارائی ها را ارائه می کند.</a:t>
            </a:r>
            <a:endParaRPr lang="en-US" sz="2000" b="1" dirty="0">
              <a:solidFill>
                <a:schemeClr val="tx1"/>
              </a:solidFill>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10</a:t>
            </a:fld>
            <a:endParaRPr lang="en-US"/>
          </a:p>
        </p:txBody>
      </p:sp>
    </p:spTree>
  </p:cSld>
  <p:clrMapOvr>
    <a:masterClrMapping/>
  </p:clrMapOvr>
  <p:transition spd="slow">
    <p:strips dir="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11560" y="404664"/>
            <a:ext cx="7848872" cy="6048672"/>
          </a:xfrm>
        </p:spPr>
        <p:txBody>
          <a:bodyPr>
            <a:normAutofit fontScale="92500" lnSpcReduction="10000"/>
          </a:bodyPr>
          <a:lstStyle/>
          <a:p>
            <a:pPr algn="just" rtl="1">
              <a:lnSpc>
                <a:spcPct val="150000"/>
              </a:lnSpc>
            </a:pPr>
            <a:r>
              <a:rPr lang="fa-IR" sz="2800" b="1" dirty="0" smtClean="0">
                <a:solidFill>
                  <a:schemeClr val="tx1"/>
                </a:solidFill>
                <a:cs typeface="2  Titr" pitchFamily="2" charset="-78"/>
              </a:rPr>
              <a:t>مفهوم قابلیت مبادله و قابلیت تفکیک:</a:t>
            </a:r>
          </a:p>
          <a:p>
            <a:pPr algn="just" rtl="1">
              <a:lnSpc>
                <a:spcPct val="150000"/>
              </a:lnSpc>
            </a:pPr>
            <a:r>
              <a:rPr lang="fa-IR" sz="2800" b="1" dirty="0" smtClean="0">
                <a:solidFill>
                  <a:schemeClr val="tx1"/>
                </a:solidFill>
                <a:cs typeface="2  Nazanin" pitchFamily="2" charset="-78"/>
              </a:rPr>
              <a:t>     در تعریف دارائی ها مفهوم محدودتر یا دقیق تری از دارائی ها ارائه شده ، در این دیدگاه دارائی ها تنها نشان دهنده آن دسته از منابع اقتصادی است که قابلیت تفکیک یعنی جداکردن از واحد تجاری و قابلیت مبادله ( یعنی فروش ) را دارند.</a:t>
            </a:r>
          </a:p>
          <a:p>
            <a:pPr algn="just" rtl="1">
              <a:lnSpc>
                <a:spcPct val="150000"/>
              </a:lnSpc>
            </a:pPr>
            <a:r>
              <a:rPr lang="fa-IR" sz="2800" b="1" dirty="0" smtClean="0">
                <a:solidFill>
                  <a:schemeClr val="tx1"/>
                </a:solidFill>
                <a:cs typeface="2  Nazanin" pitchFamily="2" charset="-78"/>
              </a:rPr>
              <a:t>   این دیدگاه به خودی خود کامل و بدون ایراد نیست، که یکی از نقاط ضعف آن تئوری ارزش اقتصادی می باشد. یعنی تحت مبادله دارائی در بازار که ممکن است یک دارائی برای مالک خود دارای ارزش باشد ولی در بازار دارای ارزش نباشد، مانند مخارج جابجائی ماشین آلات فرسوده.</a:t>
            </a:r>
          </a:p>
          <a:p>
            <a:pPr algn="just" rtl="1">
              <a:lnSpc>
                <a:spcPct val="150000"/>
              </a:lnSpc>
            </a:pPr>
            <a:endParaRPr lang="fa-IR" sz="2800" b="1" dirty="0" smtClean="0">
              <a:solidFill>
                <a:schemeClr val="tx1"/>
              </a:solidFill>
              <a:cs typeface="2  Nazanin" pitchFamily="2" charset="-78"/>
            </a:endParaRPr>
          </a:p>
        </p:txBody>
      </p:sp>
      <p:sp>
        <p:nvSpPr>
          <p:cNvPr id="5" name="Slide Number Placeholder 4"/>
          <p:cNvSpPr>
            <a:spLocks noGrp="1"/>
          </p:cNvSpPr>
          <p:nvPr>
            <p:ph type="sldNum" sz="quarter" idx="12"/>
          </p:nvPr>
        </p:nvSpPr>
        <p:spPr/>
        <p:txBody>
          <a:bodyPr/>
          <a:lstStyle/>
          <a:p>
            <a:fld id="{72C04D73-05ED-4CA8-9D9A-2D08E7A45BB9}" type="slidenum">
              <a:rPr lang="en-US" smtClean="0"/>
              <a:pPr/>
              <a:t>11</a:t>
            </a:fld>
            <a:endParaRPr lang="en-US"/>
          </a:p>
        </p:txBody>
      </p:sp>
    </p:spTree>
  </p:cSld>
  <p:clrMapOvr>
    <a:masterClrMapping/>
  </p:clrMapOvr>
  <p:transition spd="slow">
    <p:strips dir="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9552" y="0"/>
            <a:ext cx="8208912" cy="6858000"/>
          </a:xfrm>
        </p:spPr>
        <p:txBody>
          <a:bodyPr>
            <a:normAutofit/>
          </a:bodyPr>
          <a:lstStyle/>
          <a:p>
            <a:pPr rtl="1">
              <a:lnSpc>
                <a:spcPct val="150000"/>
              </a:lnSpc>
            </a:pPr>
            <a:r>
              <a:rPr lang="fa-IR" dirty="0" smtClean="0">
                <a:solidFill>
                  <a:schemeClr val="tx1"/>
                </a:solidFill>
                <a:cs typeface="2  Titr" pitchFamily="2" charset="-78"/>
              </a:rPr>
              <a:t>موارد خاص در ارتباط با دارائی ها</a:t>
            </a:r>
          </a:p>
          <a:p>
            <a:pPr rtl="1">
              <a:lnSpc>
                <a:spcPct val="150000"/>
              </a:lnSpc>
            </a:pPr>
            <a:endParaRPr lang="fa-IR" dirty="0" smtClean="0">
              <a:solidFill>
                <a:schemeClr val="tx1"/>
              </a:solidFill>
              <a:cs typeface="2  Titr" pitchFamily="2" charset="-78"/>
            </a:endParaRPr>
          </a:p>
          <a:p>
            <a:pPr algn="just" rtl="1">
              <a:lnSpc>
                <a:spcPct val="150000"/>
              </a:lnSpc>
              <a:buFont typeface="Wingdings" pitchFamily="2" charset="2"/>
              <a:buChar char="Ø"/>
            </a:pPr>
            <a:r>
              <a:rPr lang="fa-IR" sz="2400" dirty="0" smtClean="0">
                <a:solidFill>
                  <a:schemeClr val="tx1"/>
                </a:solidFill>
                <a:cs typeface="2  Titr" pitchFamily="2" charset="-78"/>
              </a:rPr>
              <a:t> سرمایه گذاری در اوراق بهادار</a:t>
            </a:r>
          </a:p>
          <a:p>
            <a:pPr algn="just" rtl="1">
              <a:lnSpc>
                <a:spcPct val="150000"/>
              </a:lnSpc>
              <a:buFont typeface="Wingdings" pitchFamily="2" charset="2"/>
              <a:buChar char="Ø"/>
            </a:pPr>
            <a:r>
              <a:rPr lang="fa-IR" sz="2400" dirty="0" smtClean="0">
                <a:solidFill>
                  <a:schemeClr val="tx1"/>
                </a:solidFill>
                <a:cs typeface="2  Titr" pitchFamily="2" charset="-78"/>
              </a:rPr>
              <a:t> کاهش ارزش دارائی ها</a:t>
            </a:r>
          </a:p>
          <a:p>
            <a:pPr algn="just" rtl="1">
              <a:lnSpc>
                <a:spcPct val="150000"/>
              </a:lnSpc>
              <a:buFont typeface="Wingdings" pitchFamily="2" charset="2"/>
              <a:buChar char="Ø"/>
            </a:pPr>
            <a:r>
              <a:rPr lang="fa-IR" sz="2400" dirty="0" smtClean="0">
                <a:solidFill>
                  <a:schemeClr val="tx1"/>
                </a:solidFill>
                <a:cs typeface="2  Titr" pitchFamily="2" charset="-78"/>
              </a:rPr>
              <a:t> دارائی های نامشهود</a:t>
            </a:r>
          </a:p>
          <a:p>
            <a:pPr algn="just" rtl="1">
              <a:lnSpc>
                <a:spcPct val="150000"/>
              </a:lnSpc>
              <a:buFont typeface="Wingdings" pitchFamily="2" charset="2"/>
              <a:buChar char="Ø"/>
            </a:pPr>
            <a:r>
              <a:rPr lang="fa-IR" sz="2400" dirty="0" smtClean="0">
                <a:solidFill>
                  <a:schemeClr val="tx1"/>
                </a:solidFill>
                <a:cs typeface="2  Titr" pitchFamily="2" charset="-78"/>
              </a:rPr>
              <a:t> مخارج انتقالی  ( معوق)</a:t>
            </a:r>
          </a:p>
          <a:p>
            <a:pPr algn="just" rtl="1">
              <a:lnSpc>
                <a:spcPct val="150000"/>
              </a:lnSpc>
            </a:pPr>
            <a:endParaRPr lang="fa-IR" sz="2400" dirty="0" smtClean="0">
              <a:solidFill>
                <a:schemeClr val="tx1"/>
              </a:solidFill>
              <a:cs typeface="2  Titr" pitchFamily="2" charset="-78"/>
            </a:endParaRPr>
          </a:p>
          <a:p>
            <a:pPr algn="just" rtl="1">
              <a:lnSpc>
                <a:spcPct val="150000"/>
              </a:lnSpc>
              <a:buFont typeface="Wingdings" pitchFamily="2" charset="2"/>
              <a:buChar char="Ø"/>
            </a:pPr>
            <a:endParaRPr lang="en-US" sz="2400" dirty="0">
              <a:solidFill>
                <a:schemeClr val="tx1"/>
              </a:solidFill>
              <a:cs typeface="2  Titr"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12</a:t>
            </a:fld>
            <a:endParaRPr lang="en-US"/>
          </a:p>
        </p:txBody>
      </p:sp>
    </p:spTree>
  </p:cSld>
  <p:clrMapOvr>
    <a:masterClrMapping/>
  </p:clrMapOvr>
  <p:transition spd="slow">
    <p:strips dir="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9552" y="332656"/>
            <a:ext cx="7992888" cy="6048672"/>
          </a:xfrm>
        </p:spPr>
        <p:txBody>
          <a:bodyPr>
            <a:normAutofit fontScale="92500"/>
          </a:bodyPr>
          <a:lstStyle/>
          <a:p>
            <a:pPr algn="r" rtl="1">
              <a:lnSpc>
                <a:spcPct val="150000"/>
              </a:lnSpc>
            </a:pPr>
            <a:r>
              <a:rPr lang="fa-IR" sz="3500" dirty="0" smtClean="0">
                <a:solidFill>
                  <a:schemeClr val="tx1"/>
                </a:solidFill>
                <a:cs typeface="2  Titr" pitchFamily="2" charset="-78"/>
              </a:rPr>
              <a:t>سرمایه گذاری در اوراق بهادار:</a:t>
            </a:r>
          </a:p>
          <a:p>
            <a:pPr algn="just" rtl="1">
              <a:lnSpc>
                <a:spcPct val="150000"/>
              </a:lnSpc>
            </a:pPr>
            <a:r>
              <a:rPr lang="fa-IR" sz="3000" b="1" dirty="0" smtClean="0">
                <a:solidFill>
                  <a:schemeClr val="tx1"/>
                </a:solidFill>
                <a:cs typeface="2  Nazanin" pitchFamily="2" charset="-78"/>
              </a:rPr>
              <a:t>     استاندارد 115 </a:t>
            </a:r>
            <a:r>
              <a:rPr lang="en-US" sz="3000" b="1" dirty="0" smtClean="0">
                <a:solidFill>
                  <a:schemeClr val="tx1"/>
                </a:solidFill>
                <a:cs typeface="2  Nazanin" pitchFamily="2" charset="-78"/>
              </a:rPr>
              <a:t>FASB</a:t>
            </a:r>
            <a:r>
              <a:rPr lang="fa-IR" sz="3000" b="1" dirty="0" smtClean="0">
                <a:solidFill>
                  <a:schemeClr val="tx1"/>
                </a:solidFill>
                <a:cs typeface="2  Nazanin" pitchFamily="2" charset="-78"/>
              </a:rPr>
              <a:t> در خصوص سرمایه گذاری در اوراق بهادار قابل دادو ستد، اوراق باید در یکی از طبقات زیر نگهداری شود.</a:t>
            </a:r>
          </a:p>
          <a:p>
            <a:pPr algn="r" rtl="1">
              <a:lnSpc>
                <a:spcPct val="150000"/>
              </a:lnSpc>
              <a:buFont typeface="Wingdings" pitchFamily="2" charset="2"/>
              <a:buChar char="Ø"/>
            </a:pPr>
            <a:r>
              <a:rPr lang="fa-IR" sz="2200" b="1" dirty="0" smtClean="0">
                <a:solidFill>
                  <a:schemeClr val="tx1"/>
                </a:solidFill>
                <a:cs typeface="2  Nazanin" pitchFamily="2" charset="-78"/>
              </a:rPr>
              <a:t> </a:t>
            </a:r>
            <a:r>
              <a:rPr lang="fa-IR" sz="2200" b="1" dirty="0" smtClean="0">
                <a:solidFill>
                  <a:schemeClr val="tx1"/>
                </a:solidFill>
                <a:cs typeface="2  Titr" pitchFamily="2" charset="-78"/>
              </a:rPr>
              <a:t>نگهداری تا سررسید: </a:t>
            </a:r>
            <a:r>
              <a:rPr lang="fa-IR" sz="2200" b="1" dirty="0" smtClean="0">
                <a:solidFill>
                  <a:schemeClr val="tx1"/>
                </a:solidFill>
                <a:cs typeface="2  Nazanin" pitchFamily="2" charset="-78"/>
              </a:rPr>
              <a:t>در برگیرنده اقلامی است که شرکت قصد و توانایی لازم برای نگهداری اوراق تا سررسید را دارد</a:t>
            </a:r>
            <a:r>
              <a:rPr lang="fa-IR" sz="2200" b="1" dirty="0" smtClean="0">
                <a:solidFill>
                  <a:schemeClr val="tx1"/>
                </a:solidFill>
                <a:cs typeface="2  Titr" pitchFamily="2" charset="-78"/>
              </a:rPr>
              <a:t>.</a:t>
            </a:r>
          </a:p>
          <a:p>
            <a:pPr algn="r" rtl="1">
              <a:lnSpc>
                <a:spcPct val="150000"/>
              </a:lnSpc>
              <a:buFont typeface="Wingdings" pitchFamily="2" charset="2"/>
              <a:buChar char="Ø"/>
            </a:pPr>
            <a:r>
              <a:rPr lang="fa-IR" sz="2200" b="1" dirty="0" smtClean="0">
                <a:solidFill>
                  <a:schemeClr val="tx1"/>
                </a:solidFill>
                <a:cs typeface="2  Titr" pitchFamily="2" charset="-78"/>
              </a:rPr>
              <a:t>معاملاتی: </a:t>
            </a:r>
            <a:r>
              <a:rPr lang="fa-IR" sz="2200" b="1" dirty="0" smtClean="0">
                <a:solidFill>
                  <a:schemeClr val="tx1"/>
                </a:solidFill>
                <a:cs typeface="2  Nazanin" pitchFamily="2" charset="-78"/>
              </a:rPr>
              <a:t>شامل اوراقی است که شرکت قصد معامله آن ها را درآینده نزدیک دارد.</a:t>
            </a:r>
            <a:endParaRPr lang="fa-IR" sz="2200" b="1" dirty="0" smtClean="0">
              <a:solidFill>
                <a:schemeClr val="tx1"/>
              </a:solidFill>
              <a:cs typeface="2  Titr" pitchFamily="2" charset="-78"/>
            </a:endParaRPr>
          </a:p>
          <a:p>
            <a:pPr algn="r" rtl="1">
              <a:lnSpc>
                <a:spcPct val="150000"/>
              </a:lnSpc>
            </a:pPr>
            <a:endParaRPr lang="fa-IR" sz="2200" b="1" dirty="0" smtClean="0">
              <a:solidFill>
                <a:schemeClr val="tx1"/>
              </a:solidFill>
              <a:cs typeface="2  Titr" pitchFamily="2" charset="-78"/>
            </a:endParaRPr>
          </a:p>
          <a:p>
            <a:pPr algn="r" rtl="1">
              <a:lnSpc>
                <a:spcPct val="150000"/>
              </a:lnSpc>
              <a:buFont typeface="Wingdings" pitchFamily="2" charset="2"/>
              <a:buChar char="Ø"/>
            </a:pPr>
            <a:r>
              <a:rPr lang="fa-IR" sz="2200" b="1" dirty="0" smtClean="0">
                <a:solidFill>
                  <a:schemeClr val="tx1"/>
                </a:solidFill>
                <a:cs typeface="2  Titr" pitchFamily="2" charset="-78"/>
              </a:rPr>
              <a:t> آماده برای فروش: </a:t>
            </a:r>
            <a:r>
              <a:rPr lang="fa-IR" sz="2200" b="1" dirty="0" smtClean="0">
                <a:solidFill>
                  <a:schemeClr val="tx1"/>
                </a:solidFill>
                <a:cs typeface="2  Nazanin" pitchFamily="2" charset="-78"/>
              </a:rPr>
              <a:t>شامل اوراقی است که در گروه های فوق جای نمی گیرد می باشد.</a:t>
            </a:r>
            <a:endParaRPr lang="fa-IR" sz="2200" b="1" dirty="0" smtClean="0">
              <a:solidFill>
                <a:schemeClr val="tx1"/>
              </a:solidFill>
              <a:cs typeface="2  Titr" pitchFamily="2" charset="-78"/>
            </a:endParaRPr>
          </a:p>
          <a:p>
            <a:pPr algn="r" rtl="1">
              <a:lnSpc>
                <a:spcPct val="150000"/>
              </a:lnSpc>
            </a:pPr>
            <a:endParaRPr lang="en-US" sz="1600" b="1" dirty="0">
              <a:solidFill>
                <a:schemeClr val="tx1"/>
              </a:solidFill>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13</a:t>
            </a:fld>
            <a:endParaRPr lang="en-US"/>
          </a:p>
        </p:txBody>
      </p:sp>
    </p:spTree>
  </p:cSld>
  <p:clrMapOvr>
    <a:masterClrMapping/>
  </p:clrMapOvr>
  <p:transition spd="slow">
    <p:strips dir="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11560" y="548680"/>
            <a:ext cx="7848872" cy="5832648"/>
          </a:xfrm>
        </p:spPr>
        <p:txBody>
          <a:bodyPr>
            <a:normAutofit lnSpcReduction="10000"/>
          </a:bodyPr>
          <a:lstStyle/>
          <a:p>
            <a:pPr algn="just"/>
            <a:r>
              <a:rPr lang="fa-IR" sz="2800" b="1" dirty="0" smtClean="0">
                <a:solidFill>
                  <a:schemeClr val="tx1"/>
                </a:solidFill>
                <a:cs typeface="2  Nazanin" pitchFamily="2" charset="-78"/>
              </a:rPr>
              <a:t>    بر اساس استاندارد 115 </a:t>
            </a:r>
            <a:r>
              <a:rPr lang="en-US" sz="2800" b="1" dirty="0" smtClean="0">
                <a:solidFill>
                  <a:schemeClr val="tx1"/>
                </a:solidFill>
                <a:cs typeface="2  Nazanin" pitchFamily="2" charset="-78"/>
              </a:rPr>
              <a:t>FASB</a:t>
            </a:r>
            <a:r>
              <a:rPr lang="fa-IR" sz="2800" b="1" dirty="0" smtClean="0">
                <a:solidFill>
                  <a:schemeClr val="tx1"/>
                </a:solidFill>
                <a:cs typeface="2  Nazanin" pitchFamily="2" charset="-78"/>
              </a:rPr>
              <a:t> اوراقی که در طبقه معاملاتی و آماده برای فروش قرار می گیرند باید در ترازنامه به ارزش بازار گزارش شوند. در مورد هر 2طبقه بهره و سود تقسیمی بر مبنای قواعد عادی و در هنگام کسب، ثبت و شناسائی می شوند.</a:t>
            </a:r>
          </a:p>
          <a:p>
            <a:pPr algn="just"/>
            <a:r>
              <a:rPr lang="fa-IR" sz="2800" b="1" dirty="0" smtClean="0">
                <a:solidFill>
                  <a:schemeClr val="tx1"/>
                </a:solidFill>
                <a:cs typeface="2  Nazanin" pitchFamily="2" charset="-78"/>
              </a:rPr>
              <a:t>    لیکن سود وزیان تحقق نیافته مربوط به طبقه معاملاتی در صورت سود وزیان به عنوان بخشی از سود دوره محسوب می شود و در سود و زیان دوره گزارش نمی شود .</a:t>
            </a:r>
          </a:p>
          <a:p>
            <a:pPr algn="just"/>
            <a:r>
              <a:rPr lang="fa-IR" sz="2800" b="1" dirty="0" smtClean="0">
                <a:solidFill>
                  <a:schemeClr val="tx1"/>
                </a:solidFill>
                <a:cs typeface="2  Nazanin" pitchFamily="2" charset="-78"/>
              </a:rPr>
              <a:t>    انتقاد ذکر شده بر این استاندارد به دلیل امکان تغییر طبقه بندی توسط مدیر با هدف بیش نمایی سود می باشد. زیرا مدیر می تواند در پایان دوره سرمایه گذاری های در محدوده زیان را از طبقه معاملاتی به طبقه آماده برای فروش منتقل نموده و سرمایه گذاری در محدوده سود را از طبقه آماده برای فروش به طبقه معاملاتی منتقل کند که در صورت سود و زیان دوره نقل شود و سود را بیشترنمایش دهد.</a:t>
            </a:r>
            <a:endParaRPr lang="fa-IR" sz="2000" b="1" dirty="0" smtClean="0">
              <a:solidFill>
                <a:schemeClr val="tx1"/>
              </a:solidFill>
              <a:cs typeface="2  Nazanin" pitchFamily="2" charset="-78"/>
            </a:endParaRPr>
          </a:p>
          <a:p>
            <a:pPr algn="just"/>
            <a:endParaRPr lang="fa-IR" sz="2000" b="1" dirty="0" smtClean="0">
              <a:solidFill>
                <a:schemeClr val="tx1"/>
              </a:solidFill>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14</a:t>
            </a:fld>
            <a:endParaRPr lang="en-US"/>
          </a:p>
        </p:txBody>
      </p:sp>
    </p:spTree>
  </p:cSld>
  <p:clrMapOvr>
    <a:masterClrMapping/>
  </p:clrMapOvr>
  <p:transition spd="slow">
    <p:strips dir="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9552" y="332656"/>
            <a:ext cx="7992888" cy="5976664"/>
          </a:xfrm>
        </p:spPr>
        <p:txBody>
          <a:bodyPr>
            <a:normAutofit/>
          </a:bodyPr>
          <a:lstStyle/>
          <a:p>
            <a:pPr algn="just" rtl="1">
              <a:lnSpc>
                <a:spcPct val="150000"/>
              </a:lnSpc>
            </a:pPr>
            <a:r>
              <a:rPr lang="fa-IR" sz="2400" dirty="0" smtClean="0">
                <a:solidFill>
                  <a:schemeClr val="tx1"/>
                </a:solidFill>
                <a:cs typeface="2  Titr" pitchFamily="2" charset="-78"/>
              </a:rPr>
              <a:t>کاهش ارزش دارائی ها:</a:t>
            </a:r>
          </a:p>
          <a:p>
            <a:pPr algn="just" rtl="1">
              <a:lnSpc>
                <a:spcPct val="150000"/>
              </a:lnSpc>
            </a:pPr>
            <a:r>
              <a:rPr lang="fa-IR" sz="2400" b="1" dirty="0" smtClean="0">
                <a:solidFill>
                  <a:schemeClr val="tx1"/>
                </a:solidFill>
                <a:cs typeface="2  Nazanin" pitchFamily="2" charset="-78"/>
              </a:rPr>
              <a:t>در استاندارد 121</a:t>
            </a:r>
            <a:r>
              <a:rPr lang="en-US" sz="2400" b="1" dirty="0" smtClean="0">
                <a:solidFill>
                  <a:schemeClr val="tx1"/>
                </a:solidFill>
                <a:cs typeface="2  Nazanin" pitchFamily="2" charset="-78"/>
              </a:rPr>
              <a:t>FASB</a:t>
            </a:r>
            <a:r>
              <a:rPr lang="fa-IR" sz="2400" b="1" dirty="0" smtClean="0">
                <a:solidFill>
                  <a:schemeClr val="tx1"/>
                </a:solidFill>
                <a:cs typeface="2  Nazanin" pitchFamily="2" charset="-78"/>
              </a:rPr>
              <a:t> برای کاهش ارزش دارائی های ثابت بیان می دارد که کاهش ارزش دارائی های ثابت ناشی از عواملی همچون کاهش ارزش بازار –تغییر عمده در وضعیت فیزیکی دارائی و یا شیوه استفاده از آن ، تغییر در فضای کسب و کار ، کاهش جریانهای نقدی حاصل از عملیات کنونی و آینده باید مورد بررسی قرار گیرد .</a:t>
            </a:r>
          </a:p>
          <a:p>
            <a:pPr algn="just" rtl="1">
              <a:lnSpc>
                <a:spcPct val="150000"/>
              </a:lnSpc>
            </a:pPr>
            <a:r>
              <a:rPr lang="fa-IR" sz="2400" b="1" dirty="0" smtClean="0">
                <a:solidFill>
                  <a:schemeClr val="tx1"/>
                </a:solidFill>
                <a:cs typeface="2  Nazanin" pitchFamily="2" charset="-78"/>
              </a:rPr>
              <a:t>بر اساس این استاندارد تنها زمانی می توان کاهش ارزش را شناسایی کرد که جریانهای نقدی پیش بینی شده تنزیل نشده ناشی از استفاده از دارائی به کمتر از ارزش دفتری ان برسد در این حالت مازاد ارزش دفتری بر ارزش منصفانه پس از کسر هزینه های کنارگذاری معادل مبلغ زیان خواهد بود.</a:t>
            </a:r>
          </a:p>
          <a:p>
            <a:pPr algn="just" rtl="1">
              <a:lnSpc>
                <a:spcPct val="150000"/>
              </a:lnSpc>
            </a:pPr>
            <a:endParaRPr lang="en-US" sz="2000" b="1" dirty="0">
              <a:solidFill>
                <a:schemeClr val="tx1"/>
              </a:solidFill>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15</a:t>
            </a:fld>
            <a:endParaRPr lang="en-US"/>
          </a:p>
        </p:txBody>
      </p:sp>
    </p:spTree>
  </p:cSld>
  <p:clrMapOvr>
    <a:masterClrMapping/>
  </p:clrMapOvr>
  <p:transition spd="slow">
    <p:strips dir="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a:bodyPr>
          <a:lstStyle/>
          <a:p>
            <a:pPr>
              <a:buNone/>
            </a:pPr>
            <a:r>
              <a:rPr lang="fa-IR" sz="2400" dirty="0" smtClean="0">
                <a:cs typeface="2  Titr" pitchFamily="2" charset="-78"/>
              </a:rPr>
              <a:t>در ارتباط با رویه کاهش ارزش دارائیها دو نکته تئوریک وجود دارد:</a:t>
            </a:r>
            <a:endParaRPr lang="fa-IR" dirty="0" smtClean="0">
              <a:cs typeface="2  Titr" pitchFamily="2" charset="-78"/>
            </a:endParaRPr>
          </a:p>
          <a:p>
            <a:pPr>
              <a:buFont typeface="Wingdings" pitchFamily="2" charset="2"/>
              <a:buChar char="Ø"/>
            </a:pPr>
            <a:r>
              <a:rPr lang="fa-IR" sz="2400" dirty="0" smtClean="0">
                <a:cs typeface="2  Titr" pitchFamily="2" charset="-78"/>
              </a:rPr>
              <a:t>اولی :</a:t>
            </a:r>
            <a:r>
              <a:rPr lang="fa-IR" sz="2400" dirty="0" smtClean="0">
                <a:cs typeface="2  Nazanin" pitchFamily="2" charset="-78"/>
              </a:rPr>
              <a:t> </a:t>
            </a:r>
          </a:p>
          <a:p>
            <a:pPr>
              <a:buNone/>
            </a:pPr>
            <a:r>
              <a:rPr lang="fa-IR" sz="2400" b="1" dirty="0" smtClean="0">
                <a:cs typeface="2  Nazanin" pitchFamily="2" charset="-78"/>
              </a:rPr>
              <a:t>مربوط به تاثیر پذیری برآورد جریانهای نقدی در برآورد ارزش منصفانه دارائی ها می باشد .</a:t>
            </a:r>
          </a:p>
          <a:p>
            <a:pPr algn="just">
              <a:buNone/>
            </a:pPr>
            <a:r>
              <a:rPr lang="fa-IR" sz="2400" b="1" dirty="0" smtClean="0">
                <a:cs typeface="2  Nazanin" pitchFamily="2" charset="-78"/>
              </a:rPr>
              <a:t>در این خصوص استانداردگذار تنها از شرکت خواسته که این برآورد را به بهترین نحو انجام دهند. حال آنکه همین باعث احتمال دستکاری مدیران در سود را  فراهم می نماید و برای تعیین ارزش منصفانه دارائی ها می توان از منابعی همچون بازارهای فعال – فهرست ارزش دارائیها از نشریات بازرگانی استفاده کرد.</a:t>
            </a:r>
          </a:p>
          <a:p>
            <a:pPr algn="just">
              <a:buNone/>
            </a:pPr>
            <a:r>
              <a:rPr lang="fa-IR" sz="2400" b="1" dirty="0" smtClean="0">
                <a:cs typeface="2  Nazanin" pitchFamily="2" charset="-78"/>
              </a:rPr>
              <a:t>و اگر منبع معتبری برای ارزش منصفانه دارائی ها وجود نداشته باشد می توان با کمترین جریان نقد مورد انتظار ناشی از نگهداشت و فروش دارائیها به برآوردی از ارزش منصفانه دست یافت.</a:t>
            </a:r>
            <a:endParaRPr lang="fa-IR" sz="2400" dirty="0" smtClean="0">
              <a:cs typeface="2  Titr"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16</a:t>
            </a:fld>
            <a:endParaRPr lang="en-US"/>
          </a:p>
        </p:txBody>
      </p:sp>
    </p:spTree>
  </p:cSld>
  <p:clrMapOvr>
    <a:masterClrMapping/>
  </p:clrMapOvr>
  <p:transition spd="slow">
    <p:strips dir="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a:bodyPr>
          <a:lstStyle/>
          <a:p>
            <a:pPr>
              <a:buFont typeface="Wingdings" pitchFamily="2" charset="2"/>
              <a:buChar char="Ø"/>
            </a:pPr>
            <a:r>
              <a:rPr lang="fa-IR" sz="2400" dirty="0" smtClean="0">
                <a:cs typeface="2  Titr" pitchFamily="2" charset="-78"/>
              </a:rPr>
              <a:t> دومی: </a:t>
            </a:r>
          </a:p>
          <a:p>
            <a:pPr algn="just">
              <a:buNone/>
            </a:pPr>
            <a:r>
              <a:rPr lang="fa-IR" sz="2800" b="1" dirty="0" smtClean="0">
                <a:cs typeface="2  Nazanin" pitchFamily="2" charset="-78"/>
              </a:rPr>
              <a:t>مربوط به عدم تنزیل جریان های نقدی که هیات در تدوین این استاندارد معیار قابلیت بازیافت بها را مد نظر قرار داده و توجه کمتری به ارزش منصفانه داشته است. زیرا تنزیل جریان های نقدی مربوط به یک دارائی در واقع نمودی از ارزش منصفانه آن دارائی است.</a:t>
            </a:r>
          </a:p>
          <a:p>
            <a:pPr algn="just">
              <a:buNone/>
            </a:pPr>
            <a:r>
              <a:rPr lang="fa-IR" sz="2800" b="1" dirty="0" smtClean="0">
                <a:cs typeface="2  Nazanin" pitchFamily="2" charset="-78"/>
              </a:rPr>
              <a:t>همچنین عدم تنزیل جریان های نقدی احتمال وقوع کاهش ارزش را کاهش خواهد داد. زیرا جریان های نقدی تنزیل شده همواره کمتر از جریان های نقدی تنزیل نشده است عدم تنزیل جریان های نقدی در راستای تاثیرپذیری بیشتر ارقام اعمال شده است. حال آنکه کاهش ارزش را کاهش می دهد که خود انحراف از محافظه کاری است.</a:t>
            </a:r>
            <a:endParaRPr lang="fa-IR" sz="28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17</a:t>
            </a:fld>
            <a:endParaRPr lang="en-US" dirty="0"/>
          </a:p>
        </p:txBody>
      </p:sp>
    </p:spTree>
  </p:cSld>
  <p:clrMapOvr>
    <a:masterClrMapping/>
  </p:clrMapOvr>
  <p:transition spd="slow">
    <p:strips dir="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a:bodyPr>
          <a:lstStyle/>
          <a:p>
            <a:pPr>
              <a:buNone/>
            </a:pPr>
            <a:r>
              <a:rPr lang="fa-IR" sz="2400" dirty="0" smtClean="0">
                <a:cs typeface="2  Titr" pitchFamily="2" charset="-78"/>
              </a:rPr>
              <a:t>دارائی های نامشهود :</a:t>
            </a:r>
          </a:p>
          <a:p>
            <a:pPr algn="just">
              <a:buNone/>
            </a:pPr>
            <a:r>
              <a:rPr lang="fa-IR" sz="2400" b="1" dirty="0" smtClean="0">
                <a:cs typeface="2  Nazanin" pitchFamily="2" charset="-78"/>
              </a:rPr>
              <a:t>می توان دارائی های را در دو طبقه مشهود و نامشهود دسته بندی کرد. ماهیت فیزیکی یا قابلیت لمس وجه تمیز این دو نوع دارائی است.</a:t>
            </a:r>
          </a:p>
          <a:p>
            <a:pPr algn="just">
              <a:buNone/>
            </a:pPr>
            <a:r>
              <a:rPr lang="fa-IR" sz="2000" b="1" dirty="0" smtClean="0">
                <a:cs typeface="2  Titr" pitchFamily="2" charset="-78"/>
              </a:rPr>
              <a:t>نمونه هایی از دارائی های نامشهود عبارتند از :</a:t>
            </a:r>
          </a:p>
          <a:p>
            <a:pPr algn="just">
              <a:buNone/>
            </a:pPr>
            <a:r>
              <a:rPr lang="fa-IR" sz="2400" b="1" dirty="0" smtClean="0">
                <a:cs typeface="2  Nazanin" pitchFamily="2" charset="-78"/>
              </a:rPr>
              <a:t>سرقفلی، حق امتیاز، حق اختراع، علامت تجاری و. ..........</a:t>
            </a:r>
          </a:p>
          <a:p>
            <a:pPr algn="just">
              <a:buNone/>
            </a:pPr>
            <a:r>
              <a:rPr lang="fa-IR" sz="2400" b="1" dirty="0" smtClean="0">
                <a:cs typeface="2  Nazanin" pitchFamily="2" charset="-78"/>
              </a:rPr>
              <a:t>دارائی های نامشهود را براساس مبالغ پرداختی برای خرید آنها ثبت می نمایند و برای تعیین ارزش آنها، همانند دارائی های مشهود استهلاک پذیر بر مبنای بهای تاریخی ( منهای استهلاک انیاشته ) عمل می گردد.</a:t>
            </a:r>
          </a:p>
          <a:p>
            <a:pPr algn="just">
              <a:buNone/>
            </a:pPr>
            <a:r>
              <a:rPr lang="fa-IR" sz="2400" b="1" dirty="0" smtClean="0">
                <a:cs typeface="2  Nazanin" pitchFamily="2" charset="-78"/>
              </a:rPr>
              <a:t>استاندارد شماره 17 هیات اصول حسابداری در مورد دارائی های نامشهود یک قاعده کلی بیان نمود که بر طبق آن دارائی های نامشهود باید به بهای تمام شده ثبت و حداکثر 40ساله به روش خط مستقیم مستهلک گردند . ولی این استاندارد واکنش های زیادی را در پی داشت، زیرا دارائی های نامشهود را دارای عمر نامحدود می دانند و استهلاک آنها نیز هزینه را افزایش و سود را کاهش می داد.</a:t>
            </a:r>
            <a:endParaRPr lang="fa-IR" sz="24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18</a:t>
            </a:fld>
            <a:endParaRPr lang="en-US"/>
          </a:p>
        </p:txBody>
      </p:sp>
    </p:spTree>
  </p:cSld>
  <p:clrMapOvr>
    <a:masterClrMapping/>
  </p:clrMapOvr>
  <p:transition spd="slow">
    <p:strips dir="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929354"/>
          </a:xfrm>
        </p:spPr>
        <p:txBody>
          <a:bodyPr>
            <a:normAutofit fontScale="92500" lnSpcReduction="20000"/>
          </a:bodyPr>
          <a:lstStyle/>
          <a:p>
            <a:pPr algn="just">
              <a:buNone/>
            </a:pPr>
            <a:r>
              <a:rPr lang="fa-IR" b="1" dirty="0" smtClean="0">
                <a:cs typeface="2  Nazanin" pitchFamily="2" charset="-78"/>
              </a:rPr>
              <a:t>در نتیجیه استاندارد 142 یک دگرگونی را در استهلاک دارائی های نامشهود ایجاد کرد به طوری که سرقفلی از استهلاک مستثنی شد و به جای آن مشمول آزمون های دوره ای کاهش ارزش شد.</a:t>
            </a:r>
          </a:p>
          <a:p>
            <a:pPr algn="just">
              <a:buNone/>
            </a:pPr>
            <a:r>
              <a:rPr lang="fa-IR" b="1" dirty="0" smtClean="0">
                <a:cs typeface="2  Titr" pitchFamily="2" charset="-78"/>
              </a:rPr>
              <a:t>یکی دیگر از موضاعات تئوریک در حوزه دارائی های نامشهود هزینه های مخارج تحقیق و توسعه می باشد.</a:t>
            </a:r>
            <a:r>
              <a:rPr lang="fa-IR" b="1" dirty="0" smtClean="0">
                <a:cs typeface="2  Nazanin" pitchFamily="2" charset="-78"/>
              </a:rPr>
              <a:t> استاندارد شماره2 هزینه های تحقیق و توصعه را فارغ از آنکه دارای منافع آتی باشد یا نه جزو هزینه های دوره شناسایی می نماید.</a:t>
            </a:r>
          </a:p>
          <a:p>
            <a:pPr algn="just">
              <a:buNone/>
            </a:pPr>
            <a:r>
              <a:rPr lang="fa-IR" b="1" dirty="0" smtClean="0">
                <a:cs typeface="2  Nazanin" pitchFamily="2" charset="-78"/>
              </a:rPr>
              <a:t>لو و زارووین از جمله منتقدان این رویه بودند زیرا ثبت مبالغی با منافع اقتصادی آتی به عنوان هزینه، محتوای اطلاعاتی صورتهای مالی را کاهش می دهد و هزینه هایی که در دوره جاری صورت می پذیرد ولی منافع آن در دوره های آتی تحقق می یابد به عنوان هزینه دوره ثبت شود . نوعی نقض اصل تطابق می باشد.</a:t>
            </a:r>
            <a:endParaRPr lang="fa-IR" b="1" dirty="0" smtClean="0">
              <a:cs typeface="2  Titr" pitchFamily="2" charset="-78"/>
            </a:endParaRPr>
          </a:p>
          <a:p>
            <a:pPr algn="just">
              <a:buNone/>
            </a:pPr>
            <a:endParaRPr lang="fa-IR" sz="24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19</a:t>
            </a:fld>
            <a:endParaRPr lang="en-US" dirty="0"/>
          </a:p>
        </p:txBody>
      </p:sp>
    </p:spTree>
  </p:cSld>
  <p:clrMapOvr>
    <a:masterClrMapping/>
  </p:clrMapOvr>
  <p:transition spd="slow">
    <p:strips dir="ru"/>
  </p:transition>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lnSpcReduction="10000"/>
          </a:bodyPr>
          <a:lstStyle/>
          <a:p>
            <a:pPr>
              <a:buNone/>
            </a:pPr>
            <a:r>
              <a:rPr lang="fa-IR" sz="3600" dirty="0" smtClean="0">
                <a:cs typeface="2  Titr" pitchFamily="2" charset="-78"/>
              </a:rPr>
              <a:t>مخارج انتقالی( معوق):</a:t>
            </a:r>
          </a:p>
          <a:p>
            <a:pPr>
              <a:buNone/>
            </a:pPr>
            <a:r>
              <a:rPr lang="fa-IR" dirty="0" smtClean="0">
                <a:cs typeface="2  Titr" pitchFamily="2" charset="-78"/>
              </a:rPr>
              <a:t>دو نوع مخارج انتقال وچود دارد:</a:t>
            </a:r>
          </a:p>
          <a:p>
            <a:pPr algn="just">
              <a:buFont typeface="Wingdings" pitchFamily="2" charset="2"/>
              <a:buChar char="Ø"/>
            </a:pPr>
            <a:r>
              <a:rPr lang="fa-IR" dirty="0" smtClean="0">
                <a:cs typeface="2  Titr" pitchFamily="2" charset="-78"/>
              </a:rPr>
              <a:t>هزینه های پیش پرداخت شده </a:t>
            </a:r>
            <a:r>
              <a:rPr lang="fa-IR" b="1" dirty="0" smtClean="0">
                <a:cs typeface="2  Nazanin" pitchFamily="2" charset="-78"/>
              </a:rPr>
              <a:t>که از دیدگاه کاهش جریانهای نقدی خروجی آتی می تواند برای آینده منافع ایجاد نماید معمولاً پیش پرداخت ها با توجه به الگوی انقضاء در دوره های آتی از ترازنامه به صورت سود و زیان منتقل خواهند شد</a:t>
            </a:r>
            <a:endParaRPr lang="fa-IR" dirty="0" smtClean="0">
              <a:cs typeface="2  Titr" pitchFamily="2" charset="-78"/>
            </a:endParaRPr>
          </a:p>
          <a:p>
            <a:pPr algn="just">
              <a:buFont typeface="Wingdings" pitchFamily="2" charset="2"/>
              <a:buChar char="Ø"/>
            </a:pPr>
            <a:r>
              <a:rPr lang="fa-IR" dirty="0" smtClean="0">
                <a:cs typeface="2  Titr" pitchFamily="2" charset="-78"/>
              </a:rPr>
              <a:t>هزینه های می باشند </a:t>
            </a:r>
            <a:r>
              <a:rPr lang="fa-IR" b="1" dirty="0" smtClean="0">
                <a:cs typeface="2  Nazanin" pitchFamily="2" charset="-78"/>
              </a:rPr>
              <a:t>که تنها به واسطه اجرای قواعد مربوط به محاسبه سود به عنوان هزینه دوره منظور نمی شوند و به دوره های بعد منتقل می شوند. مانند مخارج تاسیس و یا زیان مربوط به اجاره مجدد یا فروش دارائی های ثابت</a:t>
            </a:r>
            <a:endParaRPr lang="fa-IR" dirty="0">
              <a:cs typeface="2  Titr"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20</a:t>
            </a:fld>
            <a:endParaRPr lang="en-US"/>
          </a:p>
        </p:txBody>
      </p:sp>
    </p:spTree>
  </p:cSld>
  <p:clrMapOvr>
    <a:masterClrMapping/>
  </p:clrMapOvr>
  <p:transition spd="slow">
    <p:strips dir="ru"/>
  </p:transition>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a:bodyPr>
          <a:lstStyle/>
          <a:p>
            <a:pPr algn="just">
              <a:buNone/>
            </a:pPr>
            <a:r>
              <a:rPr lang="fa-IR" dirty="0" smtClean="0">
                <a:cs typeface="2  Titr" pitchFamily="2" charset="-78"/>
              </a:rPr>
              <a:t>خلاصه ای از تعیین ارزش دارائی ها:</a:t>
            </a:r>
          </a:p>
          <a:p>
            <a:pPr algn="just">
              <a:buNone/>
            </a:pPr>
            <a:r>
              <a:rPr lang="fa-IR" sz="2800" dirty="0" smtClean="0">
                <a:cs typeface="2  Titr" pitchFamily="2" charset="-78"/>
              </a:rPr>
              <a:t>در ترازنامه سه نوع دارائی یافت می شود :</a:t>
            </a:r>
          </a:p>
          <a:p>
            <a:pPr algn="just">
              <a:buFont typeface="Wingdings" pitchFamily="2" charset="2"/>
              <a:buChar char="Ø"/>
            </a:pPr>
            <a:r>
              <a:rPr lang="fa-IR" sz="2800" b="1" dirty="0" smtClean="0">
                <a:cs typeface="2  Nazanin" pitchFamily="2" charset="-78"/>
              </a:rPr>
              <a:t>دارائی های که برای </a:t>
            </a:r>
            <a:r>
              <a:rPr lang="fa-IR" sz="2800" b="1" dirty="0" smtClean="0">
                <a:cs typeface="2  Titr" pitchFamily="2" charset="-78"/>
              </a:rPr>
              <a:t>فروش نگهداری </a:t>
            </a:r>
            <a:r>
              <a:rPr lang="fa-IR" sz="2800" b="1" dirty="0" smtClean="0">
                <a:cs typeface="2  Nazanin" pitchFamily="2" charset="-78"/>
              </a:rPr>
              <a:t>می شوند و ارزش آنها بر مبنای خالص ارزش فروش تعیین می شوند. مانند ( حسابهای دریافتنی ) که تحقق یافتن آنها با درجه بالایی از اطمینان توأم است.</a:t>
            </a:r>
          </a:p>
          <a:p>
            <a:pPr algn="just">
              <a:buFont typeface="Wingdings" pitchFamily="2" charset="2"/>
              <a:buChar char="Ø"/>
            </a:pPr>
            <a:r>
              <a:rPr lang="fa-IR" sz="2800" b="1" dirty="0" smtClean="0">
                <a:cs typeface="2  Nazanin" pitchFamily="2" charset="-78"/>
              </a:rPr>
              <a:t>دارائی های که دارای ارزش اقتصادی هستند و در </a:t>
            </a:r>
            <a:r>
              <a:rPr lang="fa-IR" sz="2800" b="1" dirty="0" smtClean="0">
                <a:cs typeface="2  Titr" pitchFamily="2" charset="-78"/>
              </a:rPr>
              <a:t>تولید مورد </a:t>
            </a:r>
            <a:r>
              <a:rPr lang="fa-IR" sz="2800" b="1" dirty="0" smtClean="0">
                <a:cs typeface="2  Nazanin" pitchFamily="2" charset="-78"/>
              </a:rPr>
              <a:t>استفاده قرار می گیرند. و ارزش آنها با استفاده از بهای تاریخی تعیین می گردند.</a:t>
            </a:r>
          </a:p>
          <a:p>
            <a:pPr algn="just">
              <a:buFont typeface="Wingdings" pitchFamily="2" charset="2"/>
              <a:buChar char="Ø"/>
            </a:pPr>
            <a:r>
              <a:rPr lang="fa-IR" sz="2800" b="1" dirty="0" smtClean="0">
                <a:cs typeface="2  Titr" pitchFamily="2" charset="-78"/>
              </a:rPr>
              <a:t>مخارج انتقالی : </a:t>
            </a:r>
            <a:r>
              <a:rPr lang="fa-IR" sz="2800" b="1" dirty="0" smtClean="0">
                <a:cs typeface="2  Nazanin" pitchFamily="2" charset="-78"/>
              </a:rPr>
              <a:t>که به صورت مستقیم بر جریان های نقدی آینده اثر نمی گذارند اما به واسطه قواعد مربوط به شناسایی سود، در ترازنامه طبقه بندی می شوند.</a:t>
            </a:r>
            <a:endParaRPr lang="fa-IR" sz="28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21</a:t>
            </a:fld>
            <a:endParaRPr lang="en-US"/>
          </a:p>
        </p:txBody>
      </p:sp>
    </p:spTree>
  </p:cSld>
  <p:clrMapOvr>
    <a:masterClrMapping/>
  </p:clrMapOvr>
  <p:transition spd="slow">
    <p:strips dir="ru"/>
  </p:transition>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a:bodyPr>
          <a:lstStyle/>
          <a:p>
            <a:pPr>
              <a:buNone/>
            </a:pPr>
            <a:r>
              <a:rPr lang="fa-IR" sz="3600" dirty="0" smtClean="0">
                <a:cs typeface="2  Titr" pitchFamily="2" charset="-78"/>
              </a:rPr>
              <a:t>بدهی ها :</a:t>
            </a:r>
          </a:p>
          <a:p>
            <a:pPr>
              <a:buNone/>
            </a:pPr>
            <a:r>
              <a:rPr lang="fa-IR" dirty="0" smtClean="0">
                <a:cs typeface="2  Titr" pitchFamily="2" charset="-78"/>
              </a:rPr>
              <a:t>تعریف : </a:t>
            </a:r>
            <a:endParaRPr lang="fa-IR" b="1" dirty="0" smtClean="0">
              <a:cs typeface="2  Nazanin" pitchFamily="2" charset="-78"/>
            </a:endParaRPr>
          </a:p>
          <a:p>
            <a:pPr algn="just">
              <a:buNone/>
            </a:pPr>
            <a:r>
              <a:rPr lang="fa-IR" b="1" dirty="0" smtClean="0">
                <a:cs typeface="2  Nazanin" pitchFamily="2" charset="-78"/>
              </a:rPr>
              <a:t>عبارت است از تعهد انتقال منافع اقتصادی توسط واحد تجاری ناشی از معاملات یا سایر رویدادهای گذشته.</a:t>
            </a:r>
          </a:p>
          <a:p>
            <a:pPr algn="just">
              <a:buNone/>
            </a:pPr>
            <a:r>
              <a:rPr lang="fa-IR" b="1" dirty="0" smtClean="0">
                <a:cs typeface="2  Nazanin" pitchFamily="2" charset="-78"/>
              </a:rPr>
              <a:t>بسیاری از بدهی ها، تعهدات قراردادی جهت انتقال مبالغ مشخص وجه نقد می باشند مانند بستانکاران تجاری، تسهیلات مالی دریافتی .</a:t>
            </a:r>
          </a:p>
          <a:p>
            <a:pPr algn="just">
              <a:buNone/>
            </a:pPr>
            <a:r>
              <a:rPr lang="fa-IR" b="1" dirty="0" smtClean="0">
                <a:cs typeface="2  Nazanin" pitchFamily="2" charset="-78"/>
              </a:rPr>
              <a:t>سایر بدهی ها تعهداتی هستند مبنی بر انتقال منافع اقتصادی از طریق ارائه خدمات مثل پیش دریافتها یا تعمیر کالای دارای ضمانت</a:t>
            </a:r>
            <a:endParaRPr lang="fa-IR" dirty="0">
              <a:cs typeface="2  Titr"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22</a:t>
            </a:fld>
            <a:endParaRPr lang="en-US"/>
          </a:p>
        </p:txBody>
      </p:sp>
    </p:spTree>
  </p:cSld>
  <p:clrMapOvr>
    <a:masterClrMapping/>
  </p:clrMapOvr>
  <p:transition spd="slow">
    <p:strips dir="ru"/>
  </p:transition>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lnSpcReduction="10000"/>
          </a:bodyPr>
          <a:lstStyle/>
          <a:p>
            <a:pPr algn="just">
              <a:buNone/>
            </a:pPr>
            <a:r>
              <a:rPr lang="fa-IR" sz="2800" dirty="0" smtClean="0">
                <a:cs typeface="2  Titr" pitchFamily="2" charset="-78"/>
              </a:rPr>
              <a:t>تعاریف ماقبل </a:t>
            </a:r>
            <a:r>
              <a:rPr lang="en-US" sz="2800" dirty="0" smtClean="0">
                <a:cs typeface="2  Titr" pitchFamily="2" charset="-78"/>
              </a:rPr>
              <a:t>FASB</a:t>
            </a:r>
            <a:r>
              <a:rPr lang="fa-IR" sz="2800" dirty="0" smtClean="0">
                <a:cs typeface="2  Titr" pitchFamily="2" charset="-78"/>
              </a:rPr>
              <a:t> از بدهی ها:</a:t>
            </a:r>
          </a:p>
          <a:p>
            <a:pPr algn="just">
              <a:buFont typeface="Wingdings" pitchFamily="2" charset="2"/>
              <a:buChar char="Ø"/>
            </a:pPr>
            <a:r>
              <a:rPr lang="fa-IR" sz="2800" dirty="0" smtClean="0">
                <a:cs typeface="2  Nazanin" pitchFamily="2" charset="-78"/>
              </a:rPr>
              <a:t> </a:t>
            </a:r>
            <a:r>
              <a:rPr lang="fa-IR" sz="2800" b="1" dirty="0" smtClean="0">
                <a:cs typeface="2  Nazanin" pitchFamily="2" charset="-78"/>
              </a:rPr>
              <a:t>آنچه با یک مانده بستانکار ارائه می شود ، یعنی هنگام بستن دفاتر ، طبق قواعد یا اصول حسابداری می توان آن را به دوره بعد منتقل کرد مشروط به اینکه این مانده بستانکار به صورت یک مانده منفی نباشد.</a:t>
            </a:r>
          </a:p>
          <a:p>
            <a:pPr algn="just">
              <a:buFont typeface="Wingdings" pitchFamily="2" charset="2"/>
              <a:buChar char="Ø"/>
            </a:pPr>
            <a:r>
              <a:rPr lang="fa-IR" sz="2800" b="1" dirty="0" smtClean="0">
                <a:cs typeface="2  Nazanin" pitchFamily="2" charset="-78"/>
              </a:rPr>
              <a:t>تعهدات اقتصادی یک واحد تجاری که طبق اصول پذیرفته شده حسابداری شناسایی و اندازه گیری می شوند همچنین شامل پیش دریافتها می شوند که بیانگر نوعی تعهد نیست اما طبق اصول پذیرفته شده شناسایی و ثبت می شود.</a:t>
            </a:r>
          </a:p>
          <a:p>
            <a:pPr algn="just">
              <a:buFont typeface="Wingdings" pitchFamily="2" charset="2"/>
              <a:buChar char="Ø"/>
            </a:pPr>
            <a:r>
              <a:rPr lang="fa-IR" sz="2800" b="1" dirty="0" smtClean="0">
                <a:cs typeface="2  Nazanin" pitchFamily="2" charset="-78"/>
              </a:rPr>
              <a:t>بدهی ها بیانگر منافع اقتصادی می باشند که در آینده از دست خواهند رفت این منافع ناشی از تعهدات کنونی یک واحد تجاری بوده و نشان دهنده انتقال دارائی ها یا ارائه خدمات به واحد تجاری دیگر در آینده می باشند.</a:t>
            </a:r>
            <a:endParaRPr lang="fa-IR" sz="2800"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23</a:t>
            </a:fld>
            <a:endParaRPr lang="en-US"/>
          </a:p>
        </p:txBody>
      </p:sp>
    </p:spTree>
  </p:cSld>
  <p:clrMapOvr>
    <a:masterClrMapping/>
  </p:clrMapOvr>
  <p:transition spd="slow">
    <p:strips dir="ru"/>
  </p:transition>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lnSpcReduction="10000"/>
          </a:bodyPr>
          <a:lstStyle/>
          <a:p>
            <a:pPr algn="just">
              <a:buNone/>
            </a:pPr>
            <a:r>
              <a:rPr lang="fa-IR" sz="2800" dirty="0" smtClean="0">
                <a:cs typeface="2  Titr" pitchFamily="2" charset="-78"/>
              </a:rPr>
              <a:t>بیانیه شماره 6</a:t>
            </a:r>
            <a:r>
              <a:rPr lang="en-US" sz="2800" dirty="0" smtClean="0">
                <a:cs typeface="2  Titr" pitchFamily="2" charset="-78"/>
              </a:rPr>
              <a:t>FASB</a:t>
            </a:r>
            <a:r>
              <a:rPr lang="fa-IR" sz="2800" dirty="0" smtClean="0">
                <a:cs typeface="2  Titr" pitchFamily="2" charset="-78"/>
              </a:rPr>
              <a:t> برای یک بدهی که در ترازنامه ارائه می گردد سه ویژگی اصلی برمی شمارد.</a:t>
            </a:r>
          </a:p>
          <a:p>
            <a:pPr>
              <a:buFont typeface="Wingdings" pitchFamily="2" charset="2"/>
              <a:buChar char="Ø"/>
            </a:pPr>
            <a:r>
              <a:rPr lang="fa-IR" sz="2800" b="1" dirty="0" smtClean="0">
                <a:cs typeface="2  Nazanin" pitchFamily="2" charset="-78"/>
              </a:rPr>
              <a:t>تعهد وجود دارد.</a:t>
            </a:r>
          </a:p>
          <a:p>
            <a:pPr>
              <a:buFont typeface="Wingdings" pitchFamily="2" charset="2"/>
              <a:buChar char="Ø"/>
            </a:pPr>
            <a:r>
              <a:rPr lang="fa-IR" sz="2800" b="1" dirty="0" smtClean="0">
                <a:cs typeface="2  Nazanin" pitchFamily="2" charset="-78"/>
              </a:rPr>
              <a:t>این تعهد در واقع الزامی ( اجتناب ناپذیر ) است.</a:t>
            </a:r>
          </a:p>
          <a:p>
            <a:pPr>
              <a:buFont typeface="Wingdings" pitchFamily="2" charset="2"/>
              <a:buChar char="Ø"/>
            </a:pPr>
            <a:r>
              <a:rPr lang="fa-IR" sz="2800" b="1" dirty="0" smtClean="0">
                <a:cs typeface="2  Nazanin" pitchFamily="2" charset="-78"/>
              </a:rPr>
              <a:t>رویدادی که شرکت را متعهد می نماید در گذشته رخ داده است.</a:t>
            </a:r>
          </a:p>
          <a:p>
            <a:pPr>
              <a:buNone/>
            </a:pPr>
            <a:r>
              <a:rPr lang="fa-IR" sz="2800" b="1" dirty="0" smtClean="0">
                <a:cs typeface="2  Titr" pitchFamily="2" charset="-78"/>
              </a:rPr>
              <a:t>بدهی های قراردادی: </a:t>
            </a:r>
          </a:p>
          <a:p>
            <a:pPr algn="just">
              <a:buNone/>
            </a:pPr>
            <a:r>
              <a:rPr lang="fa-IR" sz="2800" b="1" dirty="0" smtClean="0">
                <a:cs typeface="2  Nazanin" pitchFamily="2" charset="-78"/>
              </a:rPr>
              <a:t>اکثر بدهی ها از نظر ماهیت از نوع قراردادی می باشند بدهی های قراردادی ناشی از رویداد اقتصادی هستند طبق بیانه 6</a:t>
            </a:r>
            <a:r>
              <a:rPr lang="en-US" sz="2800" b="1" dirty="0" smtClean="0">
                <a:cs typeface="2  Nazanin" pitchFamily="2" charset="-78"/>
              </a:rPr>
              <a:t>FASB</a:t>
            </a:r>
            <a:r>
              <a:rPr lang="fa-IR" sz="2800" b="1" dirty="0" smtClean="0">
                <a:cs typeface="2  Nazanin" pitchFamily="2" charset="-78"/>
              </a:rPr>
              <a:t> بدهی ها می توانند ناشی از تکلیف یا ناشی از تعهدات قانونی ، ناشی از تعهدات ساختار یافته (تلویحی ) و یا تعهدات ناشی از انصاف باشند.</a:t>
            </a:r>
          </a:p>
          <a:p>
            <a:pPr algn="just">
              <a:buNone/>
            </a:pPr>
            <a:r>
              <a:rPr lang="fa-IR" sz="2800" b="1" dirty="0" smtClean="0">
                <a:cs typeface="2  Nazanin" pitchFamily="2" charset="-78"/>
              </a:rPr>
              <a:t>پاداش کارکنان     </a:t>
            </a:r>
            <a:r>
              <a:rPr lang="fa-IR" sz="2800" b="1" dirty="0" smtClean="0">
                <a:cs typeface="2  Titr" pitchFamily="2" charset="-78"/>
              </a:rPr>
              <a:t>تلویحی</a:t>
            </a:r>
          </a:p>
          <a:p>
            <a:pPr algn="just">
              <a:buNone/>
            </a:pPr>
            <a:r>
              <a:rPr lang="fa-IR" sz="2800" b="1" dirty="0" smtClean="0">
                <a:cs typeface="2  Nazanin" pitchFamily="2" charset="-78"/>
              </a:rPr>
              <a:t>پرداخت های کارفرما بدون قرارداد    ناشی از </a:t>
            </a:r>
            <a:r>
              <a:rPr lang="fa-IR" sz="2800" b="1" dirty="0" smtClean="0">
                <a:cs typeface="2  Titr" pitchFamily="2" charset="-78"/>
              </a:rPr>
              <a:t>انصاف</a:t>
            </a:r>
            <a:r>
              <a:rPr lang="fa-IR" sz="2800" b="1" dirty="0" smtClean="0">
                <a:cs typeface="2  Nazanin" pitchFamily="2" charset="-78"/>
              </a:rPr>
              <a:t> است</a:t>
            </a:r>
            <a:r>
              <a:rPr lang="fa-IR" sz="2400" b="1" dirty="0" smtClean="0">
                <a:cs typeface="2  Nazanin" pitchFamily="2" charset="-78"/>
              </a:rPr>
              <a:t>.</a:t>
            </a:r>
          </a:p>
        </p:txBody>
      </p:sp>
      <p:sp>
        <p:nvSpPr>
          <p:cNvPr id="4" name="Slide Number Placeholder 3"/>
          <p:cNvSpPr>
            <a:spLocks noGrp="1"/>
          </p:cNvSpPr>
          <p:nvPr>
            <p:ph type="sldNum" sz="quarter" idx="12"/>
          </p:nvPr>
        </p:nvSpPr>
        <p:spPr/>
        <p:txBody>
          <a:bodyPr/>
          <a:lstStyle/>
          <a:p>
            <a:fld id="{72C04D73-05ED-4CA8-9D9A-2D08E7A45BB9}" type="slidenum">
              <a:rPr lang="en-US" smtClean="0"/>
              <a:pPr/>
              <a:t>24</a:t>
            </a:fld>
            <a:endParaRPr lang="en-US"/>
          </a:p>
        </p:txBody>
      </p:sp>
    </p:spTree>
  </p:cSld>
  <p:clrMapOvr>
    <a:masterClrMapping/>
  </p:clrMapOvr>
  <p:transition spd="slow">
    <p:strips dir="ru"/>
  </p:transition>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5840435"/>
          </a:xfrm>
        </p:spPr>
        <p:txBody>
          <a:bodyPr>
            <a:normAutofit lnSpcReduction="10000"/>
          </a:bodyPr>
          <a:lstStyle/>
          <a:p>
            <a:pPr algn="just">
              <a:buNone/>
            </a:pPr>
            <a:r>
              <a:rPr lang="fa-IR" dirty="0" smtClean="0">
                <a:cs typeface="2  Titr" pitchFamily="2" charset="-78"/>
              </a:rPr>
              <a:t>اوراق بهادار دو رگه ( مختلط):</a:t>
            </a:r>
            <a:endParaRPr lang="fa-IR" b="1" dirty="0" smtClean="0">
              <a:cs typeface="2  Titr" pitchFamily="2" charset="-78"/>
            </a:endParaRPr>
          </a:p>
          <a:p>
            <a:pPr algn="just">
              <a:buNone/>
            </a:pPr>
            <a:r>
              <a:rPr lang="fa-IR" b="1" dirty="0" smtClean="0">
                <a:cs typeface="2  Nazanin" pitchFamily="2" charset="-78"/>
              </a:rPr>
              <a:t>اوراقی هستند که در هر لحظه از زمان قابلیت این را دارند که هم به عنوان یک بدهی تلقی شوند و هم به عنوان بخشی از حقوق صاحبان سهام در نظر گرفته شوند.</a:t>
            </a:r>
          </a:p>
          <a:p>
            <a:pPr algn="just">
              <a:buNone/>
            </a:pPr>
            <a:r>
              <a:rPr lang="fa-IR" b="1" dirty="0" smtClean="0">
                <a:cs typeface="2  Nazanin" pitchFamily="2" charset="-78"/>
              </a:rPr>
              <a:t>از نظر تئوریک اوراق بهادار دورگه ضعف و کاستیهای سیتسم طبقه بندی حسابداری را نشان می دهد به این مفهوم که ترازنامه نمی تواند اقلام تشکیل دهنده خود را با دقت از یکدیگر متمایز سازد.</a:t>
            </a:r>
          </a:p>
          <a:p>
            <a:pPr algn="just">
              <a:buNone/>
            </a:pPr>
            <a:r>
              <a:rPr lang="en-US" b="1" dirty="0" smtClean="0">
                <a:cs typeface="2  Nazanin" pitchFamily="2" charset="-78"/>
              </a:rPr>
              <a:t>FASB</a:t>
            </a:r>
            <a:r>
              <a:rPr lang="fa-IR" b="1" dirty="0" smtClean="0">
                <a:cs typeface="2  Nazanin" pitchFamily="2" charset="-78"/>
              </a:rPr>
              <a:t> در استاندارد 128 با افشای سود هر سهم پایه و سود تقلیل یافته هر سهم مقرر می کند که در محاسبه سود تقلیل یافته هر سهم باید ویژگی تبدیل اوراق بهادار دورگه را مد نظر قرار داد.</a:t>
            </a:r>
            <a:endParaRPr lang="fa-IR"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25</a:t>
            </a:fld>
            <a:endParaRPr lang="en-US"/>
          </a:p>
        </p:txBody>
      </p:sp>
    </p:spTree>
  </p:cSld>
  <p:clrMapOvr>
    <a:masterClrMapping/>
  </p:clrMapOvr>
  <p:transition spd="slow">
    <p:strips dir="ru"/>
  </p:transition>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a:bodyPr>
          <a:lstStyle/>
          <a:p>
            <a:pPr algn="just">
              <a:buNone/>
            </a:pPr>
            <a:r>
              <a:rPr lang="fa-IR" dirty="0" smtClean="0">
                <a:cs typeface="2  Titr" pitchFamily="2" charset="-78"/>
              </a:rPr>
              <a:t>خلاصه ای از ارزشیابی بدهی ها:</a:t>
            </a:r>
          </a:p>
          <a:p>
            <a:pPr algn="just">
              <a:buNone/>
            </a:pPr>
            <a:r>
              <a:rPr lang="fa-IR" b="1" dirty="0" smtClean="0">
                <a:cs typeface="2  Nazanin" pitchFamily="2" charset="-78"/>
              </a:rPr>
              <a:t>بدهی ها به مانند دارائی ها در زمان معامله یا رویدادی شناسایی می شوند که منجربه ایجاد تعهد گردند. همانند دارائی ها ، بدهی ها نیز در چند نوع وجود دارند. با این حال برعکس دارائی ها انواع مختلف بدهی ها را می توان به شیوه ای راحت تر در ترازنامه شناسایی و اندازه گیری کرد.</a:t>
            </a:r>
          </a:p>
          <a:p>
            <a:pPr algn="just">
              <a:buNone/>
            </a:pPr>
            <a:r>
              <a:rPr lang="fa-IR" b="1" dirty="0" smtClean="0">
                <a:cs typeface="2  Nazanin" pitchFamily="2" charset="-78"/>
              </a:rPr>
              <a:t>میزان اطمینان و قابلیت اعتماد ارقام انواع مختلف بدهی با هم متفاوت است. ولیکن درجه احتمال پرداخت یک قلم بدهی قانونی بسیار بالاتر بوده و می توان با اطمینان قابل توجهی آن را اندازه گیری کرد.</a:t>
            </a:r>
            <a:endParaRPr lang="fa-IR"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26</a:t>
            </a:fld>
            <a:endParaRPr lang="en-US"/>
          </a:p>
        </p:txBody>
      </p:sp>
    </p:spTree>
  </p:cSld>
  <p:clrMapOvr>
    <a:masterClrMapping/>
  </p:clrMapOvr>
  <p:transition spd="slow">
    <p:strips dir="ru"/>
  </p:transition>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a:bodyPr>
          <a:lstStyle/>
          <a:p>
            <a:pPr algn="just">
              <a:buNone/>
            </a:pPr>
            <a:r>
              <a:rPr lang="fa-IR" sz="2400" dirty="0" smtClean="0">
                <a:cs typeface="2  Titr" pitchFamily="2" charset="-78"/>
              </a:rPr>
              <a:t>حقوق صاحبان سهام :</a:t>
            </a:r>
          </a:p>
          <a:p>
            <a:pPr algn="just">
              <a:buNone/>
            </a:pPr>
            <a:r>
              <a:rPr lang="fa-IR" sz="2400" dirty="0" smtClean="0">
                <a:cs typeface="2  Titr" pitchFamily="2" charset="-78"/>
              </a:rPr>
              <a:t>تعریف : </a:t>
            </a:r>
            <a:r>
              <a:rPr lang="fa-IR" sz="2400" b="1" dirty="0" smtClean="0">
                <a:cs typeface="2  Nazanin" pitchFamily="2" charset="-78"/>
              </a:rPr>
              <a:t>حقوق صاحبان سهام به عنوان حق سهماداران نسبت به خالص دارائی های شرکت تعریف می شود.</a:t>
            </a:r>
          </a:p>
          <a:p>
            <a:pPr algn="just">
              <a:buNone/>
            </a:pPr>
            <a:r>
              <a:rPr lang="fa-IR" sz="2400" b="1" dirty="0" smtClean="0">
                <a:cs typeface="2  Nazanin" pitchFamily="2" charset="-78"/>
              </a:rPr>
              <a:t>این تعریف بیانگر مالکیت انفرادی می باشد. و از این دیدگاه سهامداران به عنوان مالک شرکت تلقی می شوند.</a:t>
            </a:r>
          </a:p>
          <a:p>
            <a:pPr algn="just">
              <a:buNone/>
            </a:pPr>
            <a:r>
              <a:rPr lang="fa-IR" sz="2400" b="1" dirty="0" smtClean="0">
                <a:cs typeface="2  Nazanin" pitchFamily="2" charset="-78"/>
              </a:rPr>
              <a:t>بر اساس مفاهیم نظری گزارشگری مالی ایران حقوق صاحبان سهام ( سرمایه) عبارت است از باقیمانده ای که از کسر جمع مبلغ بدهی های واحد تجاری از جمع دارائی های آن شرکت حاصل می شود.</a:t>
            </a:r>
          </a:p>
          <a:p>
            <a:pPr algn="just">
              <a:buNone/>
            </a:pPr>
            <a:r>
              <a:rPr lang="fa-IR" sz="2400" b="1" dirty="0" smtClean="0">
                <a:cs typeface="2  Nazanin" pitchFamily="2" charset="-78"/>
              </a:rPr>
              <a:t>مالکیت در قالب شرکت سهامی باعث می شود که بین سرمایه پرداخت شده و سرمایه کسب شده از نظر حقوقی تمایز قائل شویم.</a:t>
            </a:r>
          </a:p>
          <a:p>
            <a:pPr algn="just">
              <a:buNone/>
            </a:pPr>
            <a:r>
              <a:rPr lang="fa-IR" sz="2400" b="1" dirty="0" smtClean="0">
                <a:cs typeface="2  Titr" pitchFamily="2" charset="-78"/>
              </a:rPr>
              <a:t>بر این اساس حقوق صاحبان سهام به دو بخش تقسیم می شود.</a:t>
            </a:r>
          </a:p>
          <a:p>
            <a:pPr algn="just">
              <a:buFont typeface="Wingdings" pitchFamily="2" charset="2"/>
              <a:buChar char="Ø"/>
            </a:pPr>
            <a:r>
              <a:rPr lang="fa-IR" sz="2400" b="1" dirty="0" smtClean="0">
                <a:cs typeface="2  Nazanin" pitchFamily="2" charset="-78"/>
              </a:rPr>
              <a:t> سرمایه پرداخت شده </a:t>
            </a:r>
          </a:p>
          <a:p>
            <a:pPr algn="just">
              <a:buFont typeface="Wingdings" pitchFamily="2" charset="2"/>
              <a:buChar char="Ø"/>
            </a:pPr>
            <a:r>
              <a:rPr lang="fa-IR" sz="2400" b="1" dirty="0" smtClean="0">
                <a:cs typeface="2  Nazanin" pitchFamily="2" charset="-78"/>
              </a:rPr>
              <a:t>سود انباشته </a:t>
            </a:r>
          </a:p>
        </p:txBody>
      </p:sp>
      <p:sp>
        <p:nvSpPr>
          <p:cNvPr id="4" name="Slide Number Placeholder 3"/>
          <p:cNvSpPr>
            <a:spLocks noGrp="1"/>
          </p:cNvSpPr>
          <p:nvPr>
            <p:ph type="sldNum" sz="quarter" idx="12"/>
          </p:nvPr>
        </p:nvSpPr>
        <p:spPr/>
        <p:txBody>
          <a:bodyPr/>
          <a:lstStyle/>
          <a:p>
            <a:fld id="{72C04D73-05ED-4CA8-9D9A-2D08E7A45BB9}" type="slidenum">
              <a:rPr lang="en-US" smtClean="0"/>
              <a:pPr/>
              <a:t>27</a:t>
            </a:fld>
            <a:endParaRPr lang="en-US"/>
          </a:p>
        </p:txBody>
      </p:sp>
    </p:spTree>
  </p:cSld>
  <p:clrMapOvr>
    <a:masterClrMapping/>
  </p:clrMapOvr>
  <p:transition spd="slow">
    <p:strips dir="ru"/>
  </p:transition>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fontScale="92500" lnSpcReduction="10000"/>
          </a:bodyPr>
          <a:lstStyle/>
          <a:p>
            <a:pPr algn="just">
              <a:buNone/>
            </a:pPr>
            <a:r>
              <a:rPr lang="fa-IR" b="1" dirty="0" smtClean="0">
                <a:cs typeface="2  Nazanin" pitchFamily="2" charset="-78"/>
              </a:rPr>
              <a:t>هر چند که با شروع بکار </a:t>
            </a:r>
            <a:r>
              <a:rPr lang="en-US" b="1" dirty="0" smtClean="0">
                <a:cs typeface="2  Nazanin" pitchFamily="2" charset="-78"/>
              </a:rPr>
              <a:t>FASB</a:t>
            </a:r>
            <a:r>
              <a:rPr lang="fa-IR" b="1" dirty="0" smtClean="0">
                <a:cs typeface="2  Nazanin" pitchFamily="2" charset="-78"/>
              </a:rPr>
              <a:t> بخش سومی نیز تحت عنوان تعدیلات تحقق نیافته در سرمایه به آن اضافه شده است و می توان سرمایه پرداخت شده را نیز به </a:t>
            </a:r>
            <a:r>
              <a:rPr lang="fa-IR" b="1" dirty="0" smtClean="0">
                <a:cs typeface="2  Titr" pitchFamily="2" charset="-78"/>
              </a:rPr>
              <a:t>دو بخش زیر </a:t>
            </a:r>
            <a:r>
              <a:rPr lang="fa-IR" b="1" dirty="0" smtClean="0">
                <a:cs typeface="2  Nazanin" pitchFamily="2" charset="-78"/>
              </a:rPr>
              <a:t>تفکیک کرد.</a:t>
            </a:r>
          </a:p>
          <a:p>
            <a:pPr algn="just">
              <a:buFont typeface="Wingdings" pitchFamily="2" charset="2"/>
              <a:buChar char="Ø"/>
            </a:pPr>
            <a:r>
              <a:rPr lang="fa-IR" b="1" dirty="0" smtClean="0">
                <a:cs typeface="2  Nazanin" pitchFamily="2" charset="-78"/>
              </a:rPr>
              <a:t> سرمایه قانونی</a:t>
            </a:r>
          </a:p>
          <a:p>
            <a:pPr algn="just">
              <a:buFont typeface="Wingdings" pitchFamily="2" charset="2"/>
              <a:buChar char="Ø"/>
            </a:pPr>
            <a:r>
              <a:rPr lang="fa-IR" b="1" dirty="0" smtClean="0">
                <a:cs typeface="2  Nazanin" pitchFamily="2" charset="-78"/>
              </a:rPr>
              <a:t>سایر منابع سرمایه ها</a:t>
            </a:r>
          </a:p>
          <a:p>
            <a:pPr algn="just">
              <a:buNone/>
            </a:pPr>
            <a:r>
              <a:rPr lang="fa-IR" b="1" dirty="0" smtClean="0">
                <a:cs typeface="2  Titr" pitchFamily="2" charset="-78"/>
              </a:rPr>
              <a:t>سرمایه قانونی </a:t>
            </a:r>
            <a:r>
              <a:rPr lang="fa-IR" b="1" dirty="0" smtClean="0">
                <a:cs typeface="2  Nazanin" pitchFamily="2" charset="-78"/>
              </a:rPr>
              <a:t>نشان دهنده مسئولیت محدود سهامداران است و مبلغ سرمایه قانونی را بر حسب ارزش اسمی یا بر مبنای قیمت سهام زمان انتشار تعیین می کنند.</a:t>
            </a:r>
          </a:p>
          <a:p>
            <a:pPr algn="just">
              <a:buNone/>
            </a:pPr>
            <a:r>
              <a:rPr lang="fa-IR" b="1" dirty="0" smtClean="0">
                <a:cs typeface="2  Titr" pitchFamily="2" charset="-78"/>
              </a:rPr>
              <a:t>سایر منابع سرمایه پرداخت شده</a:t>
            </a:r>
            <a:r>
              <a:rPr lang="fa-IR" b="1" dirty="0" smtClean="0">
                <a:cs typeface="2  Nazanin" pitchFamily="2" charset="-78"/>
              </a:rPr>
              <a:t> شامل صرف سهام، سرمایه اهدایی، سرمایه از محل فروش مجدد سهام خزانه و غیره می باشد.</a:t>
            </a:r>
            <a:endParaRPr lang="fa-IR"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28</a:t>
            </a:fld>
            <a:endParaRPr lang="en-US"/>
          </a:p>
        </p:txBody>
      </p:sp>
    </p:spTree>
  </p:cSld>
  <p:clrMapOvr>
    <a:masterClrMapping/>
  </p:clrMapOvr>
  <p:transition spd="slow">
    <p:strips dir="ru"/>
  </p:transition>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a:bodyPr>
          <a:lstStyle/>
          <a:p>
            <a:pPr algn="just">
              <a:buNone/>
            </a:pPr>
            <a:r>
              <a:rPr lang="fa-IR" sz="2800" dirty="0" smtClean="0">
                <a:cs typeface="2  Titr" pitchFamily="2" charset="-78"/>
              </a:rPr>
              <a:t>تعدیلات نگهداشت سرمایه ( تعدیلات تحقق نیافته سرمایه ) </a:t>
            </a:r>
            <a:r>
              <a:rPr lang="fa-IR" sz="2800" b="1" dirty="0" smtClean="0">
                <a:cs typeface="2  Nazanin" pitchFamily="2" charset="-78"/>
              </a:rPr>
              <a:t>به عنوان بخشی دیگر از حقوق صاحبان سهام نیز ممکن است در صورت های مالی انجام شود. تا آن بخش از افزایش خالص یا کاهش خالص در حقوق صاحبان سرمایه که بیانگر بازده ای مازاد بر میزان مورد نیاز جهت نگهداشت سرمایه در آغاز دوره است، نشان داده شود.</a:t>
            </a:r>
          </a:p>
          <a:p>
            <a:pPr algn="just">
              <a:buNone/>
            </a:pPr>
            <a:endParaRPr lang="fa-IR" sz="2800" b="1" dirty="0" smtClean="0">
              <a:cs typeface="2  Titr" pitchFamily="2" charset="-78"/>
            </a:endParaRPr>
          </a:p>
          <a:p>
            <a:pPr algn="just">
              <a:buNone/>
            </a:pPr>
            <a:r>
              <a:rPr lang="fa-IR" sz="2800" b="1" dirty="0" smtClean="0">
                <a:cs typeface="2  Titr" pitchFamily="2" charset="-78"/>
              </a:rPr>
              <a:t>موارد خاص در ارتباط با حقوق صاحبان سهام </a:t>
            </a:r>
          </a:p>
          <a:p>
            <a:pPr algn="just">
              <a:buFont typeface="Wingdings" pitchFamily="2" charset="2"/>
              <a:buChar char="Ø"/>
            </a:pPr>
            <a:r>
              <a:rPr lang="fa-IR" sz="2800" b="1" dirty="0" smtClean="0">
                <a:cs typeface="2  Nazanin" pitchFamily="2" charset="-78"/>
              </a:rPr>
              <a:t>تبدیل اوراق قرضه به سهام</a:t>
            </a:r>
          </a:p>
          <a:p>
            <a:pPr algn="just">
              <a:buFont typeface="Wingdings" pitchFamily="2" charset="2"/>
              <a:buChar char="Ø"/>
            </a:pPr>
            <a:r>
              <a:rPr lang="fa-IR" sz="2800" b="1" dirty="0" smtClean="0">
                <a:cs typeface="2  Nazanin" pitchFamily="2" charset="-78"/>
              </a:rPr>
              <a:t>سهام خزانه</a:t>
            </a:r>
          </a:p>
          <a:p>
            <a:pPr algn="just">
              <a:buFont typeface="Wingdings" pitchFamily="2" charset="2"/>
              <a:buChar char="Ø"/>
            </a:pPr>
            <a:r>
              <a:rPr lang="fa-IR" sz="2800" b="1" dirty="0" smtClean="0">
                <a:cs typeface="2  Nazanin" pitchFamily="2" charset="-78"/>
              </a:rPr>
              <a:t>سود سهمی و تجزیه سهام</a:t>
            </a:r>
          </a:p>
          <a:p>
            <a:pPr algn="just">
              <a:buNone/>
            </a:pPr>
            <a:endParaRPr lang="fa-IR" sz="24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29</a:t>
            </a:fld>
            <a:endParaRPr lang="en-US"/>
          </a:p>
        </p:txBody>
      </p:sp>
    </p:spTree>
  </p:cSld>
  <p:clrMapOvr>
    <a:masterClrMapping/>
  </p:clrMapOvr>
  <p:transition spd="slow">
    <p:strips dir="ru"/>
  </p:transition>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285728"/>
            <a:ext cx="8501122" cy="6143668"/>
          </a:xfrm>
        </p:spPr>
        <p:txBody>
          <a:bodyPr>
            <a:normAutofit lnSpcReduction="10000"/>
          </a:bodyPr>
          <a:lstStyle/>
          <a:p>
            <a:pPr>
              <a:buNone/>
            </a:pPr>
            <a:r>
              <a:rPr lang="fa-IR" sz="3600" dirty="0" smtClean="0">
                <a:cs typeface="2  Titr" pitchFamily="2" charset="-78"/>
              </a:rPr>
              <a:t>تبدیل اوراق قرضه به سهام:</a:t>
            </a:r>
          </a:p>
          <a:p>
            <a:pPr algn="just">
              <a:buNone/>
            </a:pPr>
            <a:r>
              <a:rPr lang="fa-IR" sz="3600" b="1" dirty="0" smtClean="0">
                <a:cs typeface="2  Nazanin" pitchFamily="2" charset="-78"/>
              </a:rPr>
              <a:t>در تبدیل اوراق قرضه قابل تبدیل به سهام از دو روش دفتری و ارزش بازار استفاده می شود.</a:t>
            </a:r>
          </a:p>
          <a:p>
            <a:pPr algn="just">
              <a:buNone/>
            </a:pPr>
            <a:r>
              <a:rPr lang="fa-IR" sz="3600" b="1" dirty="0" smtClean="0">
                <a:cs typeface="2  Nazanin" pitchFamily="2" charset="-78"/>
              </a:rPr>
              <a:t>در روش </a:t>
            </a:r>
            <a:r>
              <a:rPr lang="fa-IR" sz="3600" b="1" dirty="0" smtClean="0">
                <a:cs typeface="2  Titr" pitchFamily="2" charset="-78"/>
              </a:rPr>
              <a:t>ارزش دفتری </a:t>
            </a:r>
            <a:r>
              <a:rPr lang="fa-IR" sz="3600" b="1" dirty="0" smtClean="0">
                <a:cs typeface="2  Nazanin" pitchFamily="2" charset="-78"/>
              </a:rPr>
              <a:t>در زمان تبدیل ، ارزش دفتری اوراق قرضه در قالب سهام و صرف سهام طبقه بندی و گزارش می شود. در این رویکرد سود و زیانی شناسایی نمی شود.</a:t>
            </a:r>
          </a:p>
          <a:p>
            <a:pPr algn="just">
              <a:buNone/>
            </a:pPr>
            <a:r>
              <a:rPr lang="fa-IR" sz="3600" b="1" dirty="0" smtClean="0">
                <a:cs typeface="2  Nazanin" pitchFamily="2" charset="-78"/>
              </a:rPr>
              <a:t>در روش </a:t>
            </a:r>
            <a:r>
              <a:rPr lang="fa-IR" sz="3600" b="1" dirty="0" smtClean="0">
                <a:cs typeface="2  Titr" pitchFamily="2" charset="-78"/>
              </a:rPr>
              <a:t>ارزش بازار </a:t>
            </a:r>
            <a:r>
              <a:rPr lang="fa-IR" sz="3600" b="1" dirty="0" smtClean="0">
                <a:cs typeface="2  Nazanin" pitchFamily="2" charset="-78"/>
              </a:rPr>
              <a:t>تبدیل با بهره گیری از ارزش بازار اوراق قرضه صورت می گیرد و هرگونه اختلاف قیمت میان ارزش دفتری و ارزش بازار سهام به عنوان سود و زیان ناشی از تبدیل شناسایی می شود.</a:t>
            </a:r>
          </a:p>
        </p:txBody>
      </p:sp>
      <p:sp>
        <p:nvSpPr>
          <p:cNvPr id="4" name="Slide Number Placeholder 3"/>
          <p:cNvSpPr>
            <a:spLocks noGrp="1"/>
          </p:cNvSpPr>
          <p:nvPr>
            <p:ph type="sldNum" sz="quarter" idx="12"/>
          </p:nvPr>
        </p:nvSpPr>
        <p:spPr/>
        <p:txBody>
          <a:bodyPr/>
          <a:lstStyle/>
          <a:p>
            <a:fld id="{72C04D73-05ED-4CA8-9D9A-2D08E7A45BB9}" type="slidenum">
              <a:rPr lang="en-US" smtClean="0"/>
              <a:pPr/>
              <a:t>30</a:t>
            </a:fld>
            <a:endParaRPr lang="en-US"/>
          </a:p>
        </p:txBody>
      </p:sp>
    </p:spTree>
  </p:cSld>
  <p:clrMapOvr>
    <a:masterClrMapping/>
  </p:clrMapOvr>
  <p:transition spd="slow">
    <p:strips dir="ru"/>
  </p:transition>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92500"/>
          </a:bodyPr>
          <a:lstStyle/>
          <a:p>
            <a:pPr algn="just">
              <a:buNone/>
            </a:pPr>
            <a:r>
              <a:rPr lang="fa-IR" b="1" dirty="0" smtClean="0">
                <a:cs typeface="2  Titr" pitchFamily="2" charset="-78"/>
              </a:rPr>
              <a:t>روش ارزش دفتری با تئوری واحد اقتصادی سازگار می باشد </a:t>
            </a:r>
            <a:r>
              <a:rPr lang="fa-IR" b="1" dirty="0" smtClean="0">
                <a:cs typeface="2  Nazanin" pitchFamily="2" charset="-78"/>
              </a:rPr>
              <a:t>و چون در تئوری واحد اقتصادی تفاوتی میان سرمایه گذاران در سهام و سرمایه گذاران در اوراق قرضه قائل نمی شویم و تبدیل تنها بیانگر نوعی تغییر طبقه بندی در ساختار سرمایه شرکت می باشداز اینرو فرآیند تبدیل نباید همراه با گزارش سود زیان باشد.</a:t>
            </a:r>
          </a:p>
          <a:p>
            <a:pPr algn="just">
              <a:buNone/>
            </a:pPr>
            <a:r>
              <a:rPr lang="fa-IR" b="1" dirty="0" smtClean="0">
                <a:cs typeface="2  Titr" pitchFamily="2" charset="-78"/>
              </a:rPr>
              <a:t>و روش ارزش بازار با تئوری مالکیت انفرادی سازگار می باشد </a:t>
            </a:r>
            <a:r>
              <a:rPr lang="fa-IR" b="1" dirty="0" smtClean="0">
                <a:cs typeface="2  Nazanin" pitchFamily="2" charset="-78"/>
              </a:rPr>
              <a:t>زیرا این روش تغییر در ارزش یا مقدار بدهی ها را با توجه به اثری که این رویداد بر سهامداران می گذارد مورد بررسی قرار می دهد. یعنی تبدیل اوراق قرضه به سهام، تعداد مالکان و میزان ادعای ایشان بر خالص دارائی ها را تغییر می دهد. که این تغییر توأم با سود زیان می باشد.</a:t>
            </a:r>
          </a:p>
        </p:txBody>
      </p:sp>
      <p:sp>
        <p:nvSpPr>
          <p:cNvPr id="4" name="Slide Number Placeholder 3"/>
          <p:cNvSpPr>
            <a:spLocks noGrp="1"/>
          </p:cNvSpPr>
          <p:nvPr>
            <p:ph type="sldNum" sz="quarter" idx="12"/>
          </p:nvPr>
        </p:nvSpPr>
        <p:spPr/>
        <p:txBody>
          <a:bodyPr/>
          <a:lstStyle/>
          <a:p>
            <a:fld id="{72C04D73-05ED-4CA8-9D9A-2D08E7A45BB9}" type="slidenum">
              <a:rPr lang="en-US" smtClean="0"/>
              <a:pPr/>
              <a:t>31</a:t>
            </a:fld>
            <a:endParaRPr lang="en-US"/>
          </a:p>
        </p:txBody>
      </p:sp>
    </p:spTree>
  </p:cSld>
  <p:clrMapOvr>
    <a:masterClrMapping/>
  </p:clrMapOvr>
  <p:transition spd="slow">
    <p:strips dir="ru"/>
  </p:transition>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5840435"/>
          </a:xfrm>
        </p:spPr>
        <p:txBody>
          <a:bodyPr>
            <a:normAutofit lnSpcReduction="10000"/>
          </a:bodyPr>
          <a:lstStyle/>
          <a:p>
            <a:pPr algn="just">
              <a:buNone/>
            </a:pPr>
            <a:r>
              <a:rPr lang="fa-IR" sz="2800" dirty="0" smtClean="0">
                <a:cs typeface="2  Titr" pitchFamily="2" charset="-78"/>
              </a:rPr>
              <a:t>سهام خزانه:</a:t>
            </a:r>
          </a:p>
          <a:p>
            <a:pPr algn="just">
              <a:buNone/>
            </a:pPr>
            <a:r>
              <a:rPr lang="fa-IR" sz="2800" b="1" dirty="0" smtClean="0">
                <a:cs typeface="2  Nazanin" pitchFamily="2" charset="-78"/>
              </a:rPr>
              <a:t>از نظر تئوریک سهام خزانه می تواند به عنوان ابزاری برای علامت دهی مدیر به بازار تلقی شود.</a:t>
            </a:r>
          </a:p>
          <a:p>
            <a:pPr algn="just">
              <a:buNone/>
            </a:pPr>
            <a:r>
              <a:rPr lang="fa-IR" sz="2800" b="1" dirty="0" smtClean="0">
                <a:cs typeface="2  Nazanin" pitchFamily="2" charset="-78"/>
              </a:rPr>
              <a:t>اگر مدیر سهام را به قمیت بیشتر بازخرید نماید یک خبر خوب برای سرمایه گذاران است.</a:t>
            </a:r>
          </a:p>
          <a:p>
            <a:pPr algn="just">
              <a:buNone/>
            </a:pPr>
            <a:r>
              <a:rPr lang="fa-IR" sz="2800" b="1" dirty="0" smtClean="0">
                <a:cs typeface="2  Titr" pitchFamily="2" charset="-78"/>
              </a:rPr>
              <a:t>البته اهداف خرید سهام خزانه به شرح زیر می باشد.</a:t>
            </a:r>
          </a:p>
          <a:p>
            <a:pPr algn="just">
              <a:buFont typeface="Wingdings" pitchFamily="2" charset="2"/>
              <a:buChar char="Ø"/>
            </a:pPr>
            <a:r>
              <a:rPr lang="fa-IR" sz="2800" b="1" dirty="0" smtClean="0">
                <a:cs typeface="2  Nazanin" pitchFamily="2" charset="-78"/>
              </a:rPr>
              <a:t> علاقه مدیریت به تقویت موضع خود از طریق تملک درصد بیشتری از سهام</a:t>
            </a:r>
          </a:p>
          <a:p>
            <a:pPr algn="just">
              <a:buFont typeface="Wingdings" pitchFamily="2" charset="2"/>
              <a:buChar char="Ø"/>
            </a:pPr>
            <a:r>
              <a:rPr lang="fa-IR" sz="2800" b="1" dirty="0" smtClean="0">
                <a:cs typeface="2  Nazanin" pitchFamily="2" charset="-78"/>
              </a:rPr>
              <a:t>نیاز به در اختیار داشتن سهام برای عرضه به کسانی که برگ اختیار خرید سهام دارند.</a:t>
            </a:r>
          </a:p>
          <a:p>
            <a:pPr algn="just">
              <a:buFont typeface="Wingdings" pitchFamily="2" charset="2"/>
              <a:buChar char="Ø"/>
            </a:pPr>
            <a:r>
              <a:rPr lang="fa-IR" sz="2800" b="1" dirty="0" smtClean="0">
                <a:cs typeface="2  Nazanin" pitchFamily="2" charset="-78"/>
              </a:rPr>
              <a:t>نیار به کاهش میزان سرمایه گذاری شرکت، به دلیل افزایش هزینه به بازدهی سرمایه گذاری</a:t>
            </a:r>
          </a:p>
          <a:p>
            <a:pPr algn="just">
              <a:buFont typeface="Wingdings" pitchFamily="2" charset="2"/>
              <a:buChar char="Ø"/>
            </a:pPr>
            <a:r>
              <a:rPr lang="fa-IR" sz="2800" b="1" dirty="0" smtClean="0">
                <a:cs typeface="2  Nazanin" pitchFamily="2" charset="-78"/>
              </a:rPr>
              <a:t>حمایت از قیمت سهام شرکت در بازار</a:t>
            </a:r>
            <a:endParaRPr lang="fa-IR" sz="24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32</a:t>
            </a:fld>
            <a:endParaRPr lang="en-US"/>
          </a:p>
        </p:txBody>
      </p:sp>
    </p:spTree>
  </p:cSld>
  <p:clrMapOvr>
    <a:masterClrMapping/>
  </p:clrMapOvr>
  <p:transition spd="slow">
    <p:strips dir="ru"/>
  </p:transition>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5840435"/>
          </a:xfrm>
        </p:spPr>
        <p:txBody>
          <a:bodyPr>
            <a:normAutofit/>
          </a:bodyPr>
          <a:lstStyle/>
          <a:p>
            <a:pPr algn="just">
              <a:buNone/>
            </a:pPr>
            <a:r>
              <a:rPr lang="fa-IR" sz="2800" dirty="0" smtClean="0">
                <a:cs typeface="2  Titr" pitchFamily="2" charset="-78"/>
              </a:rPr>
              <a:t>سود سهمی و تجزیه سهام :</a:t>
            </a:r>
          </a:p>
          <a:p>
            <a:pPr algn="just">
              <a:buNone/>
            </a:pPr>
            <a:r>
              <a:rPr lang="fa-IR" sz="2800" b="1" dirty="0" smtClean="0">
                <a:cs typeface="2  Nazanin" pitchFamily="2" charset="-78"/>
              </a:rPr>
              <a:t>از نظر تئوری ، سود سهمی و تجزیه سهام هیچ تغییری در حقوق صاحبان سهام ایجاد نشده و نیازی به ثبت ندارد.</a:t>
            </a:r>
          </a:p>
          <a:p>
            <a:pPr algn="just">
              <a:buNone/>
            </a:pPr>
            <a:r>
              <a:rPr lang="fa-IR" sz="2800" b="1" dirty="0" smtClean="0">
                <a:cs typeface="2  Nazanin" pitchFamily="2" charset="-78"/>
              </a:rPr>
              <a:t>با این حال تفسیری دیگر نیز می توان از نگرش تئوری واحد اقتصادی به سود سهمی ارائه کرد.</a:t>
            </a:r>
          </a:p>
          <a:p>
            <a:pPr algn="just">
              <a:buNone/>
            </a:pPr>
            <a:r>
              <a:rPr lang="fa-IR" sz="2800" b="1" dirty="0" smtClean="0">
                <a:cs typeface="2  Nazanin" pitchFamily="2" charset="-78"/>
              </a:rPr>
              <a:t>از آنجا که سود شرکت به سود سهامداران اضافه نمی شود سود سهمی نشان دهنده سود متعلق به سهامداران می باشد.</a:t>
            </a:r>
          </a:p>
          <a:p>
            <a:pPr algn="just">
              <a:buNone/>
            </a:pPr>
            <a:r>
              <a:rPr lang="fa-IR" sz="2800" b="1" dirty="0" smtClean="0">
                <a:cs typeface="2  Titr" pitchFamily="2" charset="-78"/>
              </a:rPr>
              <a:t>خلاصه ای از ترازنامه :</a:t>
            </a:r>
          </a:p>
          <a:p>
            <a:pPr algn="just">
              <a:buNone/>
            </a:pPr>
            <a:r>
              <a:rPr lang="fa-IR" sz="2800" b="1" dirty="0" smtClean="0">
                <a:cs typeface="2  Nazanin" pitchFamily="2" charset="-78"/>
              </a:rPr>
              <a:t>ترازنامه یکی از صورتهای مالی اساسی است که نشان دهنده وضعیت مالی شرکت در یک مقطع زمانی مشخص می باشد و محوریت آن منعکس کننده ارزش شرکت برای استفاده کنندگان از اطلاعات می باشد.</a:t>
            </a:r>
            <a:endParaRPr lang="fa-IR" sz="28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33</a:t>
            </a:fld>
            <a:endParaRPr lang="en-US" dirty="0"/>
          </a:p>
        </p:txBody>
      </p:sp>
    </p:spTree>
  </p:cSld>
  <p:clrMapOvr>
    <a:masterClrMapping/>
  </p:clrMapOvr>
  <p:transition spd="slow">
    <p:strips dir="ru"/>
  </p:transition>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17523"/>
            <a:ext cx="8229600" cy="5626121"/>
          </a:xfrm>
        </p:spPr>
        <p:txBody>
          <a:bodyPr>
            <a:normAutofit/>
          </a:bodyPr>
          <a:lstStyle/>
          <a:p>
            <a:pPr>
              <a:buNone/>
            </a:pPr>
            <a:r>
              <a:rPr lang="fa-IR" sz="3600" dirty="0" smtClean="0">
                <a:cs typeface="2  Titr" pitchFamily="2" charset="-78"/>
              </a:rPr>
              <a:t>صورت سود و زیان:</a:t>
            </a:r>
          </a:p>
          <a:p>
            <a:pPr algn="just">
              <a:buNone/>
            </a:pPr>
            <a:r>
              <a:rPr lang="fa-IR" sz="3600" b="1" dirty="0" smtClean="0">
                <a:cs typeface="2  Nazanin" pitchFamily="2" charset="-78"/>
              </a:rPr>
              <a:t>عملکرد مالی واحد تجاری در برگیرنده بازده حاصل از منابع تحت کنترل واحد تجاری است و اطلاعات درباره عملکرد مالی در صورت سود و زیان و صورت سود و زیان جامع ارائه می شود.</a:t>
            </a:r>
          </a:p>
          <a:p>
            <a:pPr algn="just">
              <a:buNone/>
            </a:pPr>
            <a:endParaRPr lang="fa-IR" sz="3600" b="1" dirty="0" smtClean="0">
              <a:cs typeface="2  Nazanin" pitchFamily="2" charset="-78"/>
            </a:endParaRPr>
          </a:p>
          <a:p>
            <a:pPr algn="just">
              <a:buNone/>
            </a:pPr>
            <a:r>
              <a:rPr lang="fa-IR" sz="3600" b="1" dirty="0" smtClean="0">
                <a:cs typeface="2  Titr" pitchFamily="2" charset="-78"/>
              </a:rPr>
              <a:t>و در این مورد دو رویکرد وجود دارد:</a:t>
            </a:r>
          </a:p>
          <a:p>
            <a:pPr algn="just">
              <a:buFont typeface="Wingdings" pitchFamily="2" charset="2"/>
              <a:buChar char="Ø"/>
            </a:pPr>
            <a:r>
              <a:rPr lang="fa-IR" sz="3600" b="1" dirty="0" smtClean="0">
                <a:cs typeface="2  Nazanin" pitchFamily="2" charset="-78"/>
              </a:rPr>
              <a:t> رویکرد عملیات جاری</a:t>
            </a:r>
          </a:p>
          <a:p>
            <a:pPr algn="just">
              <a:buFont typeface="Wingdings" pitchFamily="2" charset="2"/>
              <a:buChar char="Ø"/>
            </a:pPr>
            <a:r>
              <a:rPr lang="fa-IR" sz="3600" b="1" dirty="0" smtClean="0">
                <a:cs typeface="2  Nazanin" pitchFamily="2" charset="-78"/>
              </a:rPr>
              <a:t> رویکرد همه شمول</a:t>
            </a:r>
          </a:p>
        </p:txBody>
      </p:sp>
      <p:sp>
        <p:nvSpPr>
          <p:cNvPr id="4" name="Slide Number Placeholder 3"/>
          <p:cNvSpPr>
            <a:spLocks noGrp="1"/>
          </p:cNvSpPr>
          <p:nvPr>
            <p:ph type="sldNum" sz="quarter" idx="12"/>
          </p:nvPr>
        </p:nvSpPr>
        <p:spPr/>
        <p:txBody>
          <a:bodyPr/>
          <a:lstStyle/>
          <a:p>
            <a:fld id="{72C04D73-05ED-4CA8-9D9A-2D08E7A45BB9}" type="slidenum">
              <a:rPr lang="en-US" smtClean="0"/>
              <a:pPr/>
              <a:t>34</a:t>
            </a:fld>
            <a:endParaRPr lang="en-US"/>
          </a:p>
        </p:txBody>
      </p:sp>
    </p:spTree>
  </p:cSld>
  <p:clrMapOvr>
    <a:masterClrMapping/>
  </p:clrMapOvr>
  <p:transition spd="slow">
    <p:strips dir="ru"/>
  </p:transition>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a:bodyPr>
          <a:lstStyle/>
          <a:p>
            <a:pPr algn="just">
              <a:buNone/>
            </a:pPr>
            <a:r>
              <a:rPr lang="fa-IR" sz="2800" dirty="0" smtClean="0">
                <a:cs typeface="2  Titr" pitchFamily="2" charset="-78"/>
              </a:rPr>
              <a:t>رویکرد عملیات جاری :</a:t>
            </a:r>
          </a:p>
          <a:p>
            <a:pPr algn="just">
              <a:buNone/>
            </a:pPr>
            <a:r>
              <a:rPr lang="fa-IR" sz="2800" b="1" dirty="0" smtClean="0">
                <a:cs typeface="2  Nazanin" pitchFamily="2" charset="-78"/>
              </a:rPr>
              <a:t>در این رویکرد صورت سود و زیان شامل اقلام عملیات عادی می باشد. و اقلام خارج از کنترل مدیریت ( اقلام غیر عملیاتی )باید در گردش سود و زیان انباشته گزارش شوند.</a:t>
            </a:r>
          </a:p>
          <a:p>
            <a:pPr algn="just">
              <a:buNone/>
            </a:pPr>
            <a:r>
              <a:rPr lang="fa-IR" sz="2800" b="1" dirty="0" smtClean="0">
                <a:cs typeface="2  Nazanin" pitchFamily="2" charset="-78"/>
              </a:rPr>
              <a:t>مفهوم سود از دیدگاه عملیات جاری به تعیین کارایی فعالیت شرکت متمرکز می باشد به نحوی که برای محاسبه سود بر مفاهیم جاری و عملیاتی تاکید می شود و همچنین بر لزوم تفکیک فعالیتهای عملیاتی از فعالیتهای غیرعملیاتی تاکید می شود.</a:t>
            </a:r>
          </a:p>
          <a:p>
            <a:pPr algn="just">
              <a:buNone/>
            </a:pPr>
            <a:r>
              <a:rPr lang="fa-IR" sz="2800" b="1" dirty="0" smtClean="0">
                <a:cs typeface="2  Nazanin" pitchFamily="2" charset="-78"/>
              </a:rPr>
              <a:t>زیرا گزارش فعالیتهای غیر عملیاتی در ارقام صورت سود و زیان قابلیت پیش بینی سود عملیاتی را کاهش می دهد.</a:t>
            </a:r>
            <a:endParaRPr lang="fa-IR" sz="28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35</a:t>
            </a:fld>
            <a:endParaRPr lang="en-US" dirty="0"/>
          </a:p>
        </p:txBody>
      </p:sp>
    </p:spTree>
  </p:cSld>
  <p:clrMapOvr>
    <a:masterClrMapping/>
  </p:clrMapOvr>
  <p:transition spd="slow">
    <p:strips dir="ru"/>
  </p:transition>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a:bodyPr>
          <a:lstStyle/>
          <a:p>
            <a:pPr algn="just">
              <a:buNone/>
            </a:pPr>
            <a:r>
              <a:rPr lang="fa-IR" sz="3600" dirty="0" smtClean="0">
                <a:cs typeface="2  Titr" pitchFamily="2" charset="-78"/>
              </a:rPr>
              <a:t>رویکرد همه شمول:</a:t>
            </a:r>
          </a:p>
          <a:p>
            <a:pPr algn="just">
              <a:buNone/>
            </a:pPr>
            <a:r>
              <a:rPr lang="fa-IR" sz="3600" b="1" dirty="0" smtClean="0">
                <a:cs typeface="2  Nazanin" pitchFamily="2" charset="-78"/>
              </a:rPr>
              <a:t>بیانگر نگرش سود و زیان جامع در صورتهای مالی می باشد و بر این پایه قرار دارد که تمام اجزای تشکیل دهنده سود جامع را باید در صورت سود وزیان گزارش کرد.</a:t>
            </a:r>
          </a:p>
          <a:p>
            <a:pPr algn="just">
              <a:buNone/>
            </a:pPr>
            <a:r>
              <a:rPr lang="fa-IR" sz="3600" b="1" dirty="0" smtClean="0">
                <a:cs typeface="2  Nazanin" pitchFamily="2" charset="-78"/>
              </a:rPr>
              <a:t>سود جامع دارای مفهومی گسترده از سود خالص است زیرا شامل اقلام درآمد و هزینه تحقق نیافته ای می شود که در صورت سود و زیان گزارش نمی شود.</a:t>
            </a:r>
          </a:p>
        </p:txBody>
      </p:sp>
      <p:sp>
        <p:nvSpPr>
          <p:cNvPr id="4" name="Slide Number Placeholder 3"/>
          <p:cNvSpPr>
            <a:spLocks noGrp="1"/>
          </p:cNvSpPr>
          <p:nvPr>
            <p:ph type="sldNum" sz="quarter" idx="12"/>
          </p:nvPr>
        </p:nvSpPr>
        <p:spPr/>
        <p:txBody>
          <a:bodyPr/>
          <a:lstStyle/>
          <a:p>
            <a:fld id="{72C04D73-05ED-4CA8-9D9A-2D08E7A45BB9}" type="slidenum">
              <a:rPr lang="en-US" smtClean="0"/>
              <a:pPr/>
              <a:t>36</a:t>
            </a:fld>
            <a:endParaRPr lang="en-US"/>
          </a:p>
        </p:txBody>
      </p:sp>
    </p:spTree>
  </p:cSld>
  <p:clrMapOvr>
    <a:masterClrMapping/>
  </p:clrMapOvr>
  <p:transition spd="slow">
    <p:strips dir="ru"/>
  </p:transition>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428604"/>
            <a:ext cx="8229600" cy="5697559"/>
          </a:xfrm>
        </p:spPr>
        <p:txBody>
          <a:bodyPr>
            <a:normAutofit/>
          </a:bodyPr>
          <a:lstStyle/>
          <a:p>
            <a:pPr algn="just">
              <a:buNone/>
            </a:pPr>
            <a:r>
              <a:rPr lang="fa-IR" sz="3600" b="1" dirty="0" smtClean="0">
                <a:cs typeface="2  Titr" pitchFamily="2" charset="-78"/>
              </a:rPr>
              <a:t>موضوعات تئوریک پیرامون صورت سود و زیان:</a:t>
            </a:r>
          </a:p>
          <a:p>
            <a:pPr algn="just">
              <a:buNone/>
            </a:pPr>
            <a:endParaRPr lang="fa-IR" sz="4000" b="1" dirty="0" smtClean="0">
              <a:cs typeface="2  Titr" pitchFamily="2" charset="-78"/>
            </a:endParaRPr>
          </a:p>
          <a:p>
            <a:pPr algn="just">
              <a:buFont typeface="Wingdings" pitchFamily="2" charset="2"/>
              <a:buChar char="Ø"/>
            </a:pPr>
            <a:r>
              <a:rPr lang="fa-IR" sz="4000" b="1" dirty="0" smtClean="0">
                <a:cs typeface="2  Nazanin" pitchFamily="2" charset="-78"/>
              </a:rPr>
              <a:t>درآمدها و سود های غیرعملیاتی</a:t>
            </a:r>
          </a:p>
          <a:p>
            <a:pPr algn="just">
              <a:buFont typeface="Wingdings" pitchFamily="2" charset="2"/>
              <a:buChar char="Ø"/>
            </a:pPr>
            <a:r>
              <a:rPr lang="fa-IR" sz="4000" b="1" dirty="0" smtClean="0">
                <a:cs typeface="2  Nazanin" pitchFamily="2" charset="-78"/>
              </a:rPr>
              <a:t>هزینه ها و زیان های غیر عملیاتی </a:t>
            </a:r>
          </a:p>
          <a:p>
            <a:pPr algn="just">
              <a:buFont typeface="Wingdings" pitchFamily="2" charset="2"/>
              <a:buChar char="Ø"/>
            </a:pPr>
            <a:r>
              <a:rPr lang="fa-IR" sz="4000" b="1" dirty="0" smtClean="0">
                <a:cs typeface="2  Nazanin" pitchFamily="2" charset="-78"/>
              </a:rPr>
              <a:t>اقلام غیر مترقبه و عملیات متوقف شده </a:t>
            </a:r>
          </a:p>
          <a:p>
            <a:pPr algn="just">
              <a:buFont typeface="Wingdings" pitchFamily="2" charset="2"/>
              <a:buChar char="Ø"/>
            </a:pPr>
            <a:r>
              <a:rPr lang="fa-IR" sz="4000" b="1" dirty="0" smtClean="0">
                <a:cs typeface="2  Nazanin" pitchFamily="2" charset="-78"/>
              </a:rPr>
              <a:t>سود هر سهم</a:t>
            </a:r>
          </a:p>
        </p:txBody>
      </p:sp>
      <p:sp>
        <p:nvSpPr>
          <p:cNvPr id="4" name="Slide Number Placeholder 3"/>
          <p:cNvSpPr>
            <a:spLocks noGrp="1"/>
          </p:cNvSpPr>
          <p:nvPr>
            <p:ph type="sldNum" sz="quarter" idx="12"/>
          </p:nvPr>
        </p:nvSpPr>
        <p:spPr/>
        <p:txBody>
          <a:bodyPr/>
          <a:lstStyle/>
          <a:p>
            <a:fld id="{72C04D73-05ED-4CA8-9D9A-2D08E7A45BB9}" type="slidenum">
              <a:rPr lang="en-US" smtClean="0"/>
              <a:pPr/>
              <a:t>37</a:t>
            </a:fld>
            <a:endParaRPr lang="en-US"/>
          </a:p>
        </p:txBody>
      </p:sp>
    </p:spTree>
  </p:cSld>
  <p:clrMapOvr>
    <a:masterClrMapping/>
  </p:clrMapOvr>
  <p:transition spd="slow">
    <p:strips dir="ru"/>
  </p:transition>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92500" lnSpcReduction="20000"/>
          </a:bodyPr>
          <a:lstStyle/>
          <a:p>
            <a:pPr algn="just">
              <a:buNone/>
            </a:pPr>
            <a:r>
              <a:rPr lang="fa-IR" b="1" dirty="0" smtClean="0">
                <a:cs typeface="2  Titr" pitchFamily="2" charset="-78"/>
              </a:rPr>
              <a:t>درآمدها و سودهای غیرعملیاتی:</a:t>
            </a:r>
          </a:p>
          <a:p>
            <a:pPr algn="just">
              <a:buNone/>
            </a:pPr>
            <a:r>
              <a:rPr lang="fa-IR" b="1" dirty="0" smtClean="0">
                <a:cs typeface="2  Nazanin" pitchFamily="2" charset="-78"/>
              </a:rPr>
              <a:t>از دیدگاه گزارشگری مالی می توان سود حسابداری را به اجزای کوچکتری همانند درآمدها، هزینه ها، سودهای غیرعملیاتی و زیان های غیرعملیاتی تقسیم کرد.</a:t>
            </a:r>
          </a:p>
          <a:p>
            <a:pPr algn="just">
              <a:buNone/>
            </a:pPr>
            <a:r>
              <a:rPr lang="fa-IR" b="1" dirty="0" smtClean="0">
                <a:cs typeface="2  Titr" pitchFamily="2" charset="-78"/>
              </a:rPr>
              <a:t>درآمدها: </a:t>
            </a:r>
            <a:r>
              <a:rPr lang="fa-IR" b="1" dirty="0" smtClean="0">
                <a:cs typeface="2  Nazanin" pitchFamily="2" charset="-78"/>
              </a:rPr>
              <a:t>بر طبق بیانیه مفاهیم شماره6</a:t>
            </a:r>
            <a:r>
              <a:rPr lang="en-US" b="1" dirty="0" smtClean="0">
                <a:cs typeface="2  Nazanin" pitchFamily="2" charset="-78"/>
              </a:rPr>
              <a:t>FASB </a:t>
            </a:r>
            <a:r>
              <a:rPr lang="fa-IR" b="1" dirty="0" smtClean="0">
                <a:cs typeface="2  Nazanin" pitchFamily="2" charset="-78"/>
              </a:rPr>
              <a:t> که کاملاً منطبق با دیدگاه دارائی – بدهی است درآمدها را به عنوان افزایش در خالص دارائی ها تعریف می کند.</a:t>
            </a:r>
          </a:p>
          <a:p>
            <a:pPr algn="just">
              <a:buNone/>
            </a:pPr>
            <a:r>
              <a:rPr lang="fa-IR" b="1" dirty="0" smtClean="0">
                <a:cs typeface="2  Nazanin" pitchFamily="2" charset="-78"/>
              </a:rPr>
              <a:t>درآمد برابر است با جریان های ورودی یا اقدامات دیگر که موجب افزایش ارزش دارائی های یک واحد تجاری یا تسویه بدهی های آن ( یا ترکیبی از هر دو ) شود که باید ناشی از تحویل یا تولید کالا، خدمات یا سایر عملیات اصلی و مستمر واحد تجاری باشد.</a:t>
            </a:r>
          </a:p>
          <a:p>
            <a:pPr algn="just">
              <a:buNone/>
            </a:pPr>
            <a:r>
              <a:rPr lang="fa-IR" b="1" dirty="0" smtClean="0">
                <a:cs typeface="2  Nazanin" pitchFamily="2" charset="-78"/>
              </a:rPr>
              <a:t>معمولاً در صورت های مالی درآمدها را جدا از </a:t>
            </a:r>
            <a:r>
              <a:rPr lang="fa-IR" b="1" dirty="0" smtClean="0">
                <a:cs typeface="2  Titr" pitchFamily="2" charset="-78"/>
              </a:rPr>
              <a:t>سودهای غیرعملیاتی </a:t>
            </a:r>
            <a:r>
              <a:rPr lang="fa-IR" b="1" dirty="0" smtClean="0">
                <a:cs typeface="2  Nazanin" pitchFamily="2" charset="-78"/>
              </a:rPr>
              <a:t>گزارش می کنند.</a:t>
            </a:r>
          </a:p>
          <a:p>
            <a:pPr algn="just">
              <a:buNone/>
            </a:pPr>
            <a:endParaRPr lang="fa-IR" b="1" dirty="0">
              <a:cs typeface="2  Titr"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38</a:t>
            </a:fld>
            <a:endParaRPr lang="en-US" dirty="0"/>
          </a:p>
        </p:txBody>
      </p:sp>
    </p:spTree>
  </p:cSld>
  <p:clrMapOvr>
    <a:masterClrMapping/>
  </p:clrMapOvr>
  <p:transition spd="slow">
    <p:strips dir="ru"/>
  </p:transition>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357166"/>
            <a:ext cx="8501122" cy="6072230"/>
          </a:xfrm>
        </p:spPr>
        <p:txBody>
          <a:bodyPr>
            <a:normAutofit fontScale="92500" lnSpcReduction="10000"/>
          </a:bodyPr>
          <a:lstStyle/>
          <a:p>
            <a:pPr algn="just">
              <a:buNone/>
            </a:pPr>
            <a:r>
              <a:rPr lang="fa-IR" sz="2800" b="1" dirty="0" smtClean="0">
                <a:cs typeface="2  Titr" pitchFamily="2" charset="-78"/>
              </a:rPr>
              <a:t>سود غیر عملیاتی </a:t>
            </a:r>
            <a:r>
              <a:rPr lang="fa-IR" sz="2800" b="1" dirty="0" smtClean="0">
                <a:cs typeface="2  Nazanin" pitchFamily="2" charset="-78"/>
              </a:rPr>
              <a:t>افزایش در ارزش ویژه ( خالص دارائی ها) ناشی از رویدادهای مالی می باشد که حاصل مبادلات فرعی یا جانبی یک واحد تجاری بوده و در برگیرنده سایر معاملات اثرگذار بر واحد تجاری می شود.</a:t>
            </a:r>
          </a:p>
          <a:p>
            <a:pPr algn="just">
              <a:buNone/>
            </a:pPr>
            <a:r>
              <a:rPr lang="fa-IR" sz="2800" b="1" dirty="0" smtClean="0">
                <a:cs typeface="2  Nazanin" pitchFamily="2" charset="-78"/>
              </a:rPr>
              <a:t>بهترین شکل در شناخت درآمد تعیین نتیجه فعالیتهای اقتصادی به نحو قابل اتکا می باشد.</a:t>
            </a:r>
          </a:p>
          <a:p>
            <a:pPr algn="just">
              <a:buNone/>
            </a:pPr>
            <a:r>
              <a:rPr lang="fa-IR" sz="2800" b="1" dirty="0" smtClean="0">
                <a:cs typeface="2  Nazanin" pitchFamily="2" charset="-78"/>
              </a:rPr>
              <a:t>از آنجا که کامل شدن فعالیتهای اقتصادی که برای تولید و فروش کالا و خدمات ضروری است اغلب در یک دوره گزارشگری به وقوع نمی پیوندد، نتایج آن شاید موکول به دوره های آتی شود که شناخت درآمد با محدودیت همراه خواهد شد.</a:t>
            </a:r>
          </a:p>
          <a:p>
            <a:pPr algn="just">
              <a:buNone/>
            </a:pPr>
            <a:r>
              <a:rPr lang="fa-IR" sz="2800" b="1" dirty="0" smtClean="0">
                <a:cs typeface="2  Titr" pitchFamily="2" charset="-78"/>
              </a:rPr>
              <a:t>برای همین دیدگاههای مختلفی جهت شناسایی درآمد مطرح شده است.</a:t>
            </a:r>
          </a:p>
          <a:p>
            <a:pPr algn="just">
              <a:buFont typeface="Wingdings" pitchFamily="2" charset="2"/>
              <a:buChar char="Ø"/>
            </a:pPr>
            <a:r>
              <a:rPr lang="fa-IR" sz="2800" b="1" dirty="0" smtClean="0">
                <a:cs typeface="2  Nazanin" pitchFamily="2" charset="-78"/>
              </a:rPr>
              <a:t> طی دوره تولید( مانند پیمانهای بلند مدت)</a:t>
            </a:r>
          </a:p>
          <a:p>
            <a:pPr algn="just">
              <a:buFont typeface="Wingdings" pitchFamily="2" charset="2"/>
              <a:buChar char="Ø"/>
            </a:pPr>
            <a:r>
              <a:rPr lang="fa-IR" sz="2800" b="1" dirty="0" smtClean="0">
                <a:cs typeface="2  Nazanin" pitchFamily="2" charset="-78"/>
              </a:rPr>
              <a:t> زمان تکمیل محصول( مانند محصولات کشاورزی)</a:t>
            </a:r>
          </a:p>
          <a:p>
            <a:pPr algn="just">
              <a:buFont typeface="Wingdings" pitchFamily="2" charset="2"/>
              <a:buChar char="Ø"/>
            </a:pPr>
            <a:r>
              <a:rPr lang="fa-IR" sz="2800" b="1" dirty="0" smtClean="0">
                <a:cs typeface="2  Nazanin" pitchFamily="2" charset="-78"/>
              </a:rPr>
              <a:t>زمان فروش</a:t>
            </a:r>
          </a:p>
          <a:p>
            <a:pPr algn="just">
              <a:buFont typeface="Wingdings" pitchFamily="2" charset="2"/>
              <a:buChar char="Ø"/>
            </a:pPr>
            <a:r>
              <a:rPr lang="fa-IR" sz="2800" b="1" dirty="0" smtClean="0">
                <a:cs typeface="2  Nazanin" pitchFamily="2" charset="-78"/>
              </a:rPr>
              <a:t>زمان وصول وجه نقد</a:t>
            </a:r>
          </a:p>
          <a:p>
            <a:pPr algn="just">
              <a:buNone/>
            </a:pPr>
            <a:endParaRPr lang="fa-IR" sz="20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39</a:t>
            </a:fld>
            <a:endParaRPr lang="en-US"/>
          </a:p>
        </p:txBody>
      </p:sp>
    </p:spTree>
  </p:cSld>
  <p:clrMapOvr>
    <a:masterClrMapping/>
  </p:clrMapOvr>
  <p:transition spd="slow">
    <p:strips dir="ru"/>
  </p:transition>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a:bodyPr>
          <a:lstStyle/>
          <a:p>
            <a:pPr algn="just">
              <a:buNone/>
            </a:pPr>
            <a:r>
              <a:rPr lang="fa-IR" sz="2800" b="1" dirty="0" smtClean="0">
                <a:cs typeface="2  Titr" pitchFamily="2" charset="-78"/>
              </a:rPr>
              <a:t>نکته : </a:t>
            </a:r>
            <a:r>
              <a:rPr lang="fa-IR" sz="2800" b="1" dirty="0" smtClean="0">
                <a:cs typeface="2  Nazanin" pitchFamily="2" charset="-78"/>
              </a:rPr>
              <a:t>با توجه به مشکلاتی که بر سر راه تخصیص درآمد و سود در مراحل مختلف عملیات وجود دارد حسابدارن اصل تحقق درآمد را بکار می برند و برای تعیین زمان ثبت و شناسایی درآمد از معیار رویدادهای حیاتی استفاده می نمایند یعنی قسمتی از عملیات هستند که در فرآیند کسب عایدات بهترین نقش را دارند.</a:t>
            </a:r>
          </a:p>
          <a:p>
            <a:pPr algn="just">
              <a:buNone/>
            </a:pPr>
            <a:r>
              <a:rPr lang="fa-IR" sz="2400" b="1" dirty="0" smtClean="0">
                <a:cs typeface="2  Titr" pitchFamily="2" charset="-78"/>
              </a:rPr>
              <a:t>پروژه چارچوب نظری ، شناخت درآمد را براساس دو معیار مشخص نموده است :</a:t>
            </a:r>
          </a:p>
          <a:p>
            <a:pPr algn="just">
              <a:buFont typeface="Wingdings" pitchFamily="2" charset="2"/>
              <a:buChar char="Ø"/>
            </a:pPr>
            <a:r>
              <a:rPr lang="fa-IR" sz="2800" b="1" dirty="0" smtClean="0">
                <a:cs typeface="2  Nazanin" pitchFamily="2" charset="-78"/>
              </a:rPr>
              <a:t> دارائی هایی که در نتیجه درآمد قرار است دریافت شوند باید تحقق یافته یا قابل تحقق باشند </a:t>
            </a:r>
          </a:p>
          <a:p>
            <a:pPr algn="just">
              <a:buFont typeface="Wingdings" pitchFamily="2" charset="2"/>
              <a:buChar char="Ø"/>
            </a:pPr>
            <a:r>
              <a:rPr lang="fa-IR" sz="2800" b="1" dirty="0" smtClean="0">
                <a:cs typeface="2  Nazanin" pitchFamily="2" charset="-78"/>
              </a:rPr>
              <a:t> کسب درآمد به شکل عمده ای تکمیل شده باشد.</a:t>
            </a:r>
            <a:endParaRPr lang="fa-IR" sz="28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40</a:t>
            </a:fld>
            <a:endParaRPr lang="en-US"/>
          </a:p>
        </p:txBody>
      </p:sp>
    </p:spTree>
  </p:cSld>
  <p:clrMapOvr>
    <a:masterClrMapping/>
  </p:clrMapOvr>
  <p:transition spd="slow">
    <p:strips dir="ru"/>
  </p:transition>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Autofit/>
          </a:bodyPr>
          <a:lstStyle/>
          <a:p>
            <a:pPr algn="just">
              <a:buNone/>
            </a:pPr>
            <a:r>
              <a:rPr lang="fa-IR" sz="2800" b="1" dirty="0" smtClean="0">
                <a:cs typeface="2  Titr" pitchFamily="2" charset="-78"/>
              </a:rPr>
              <a:t>هزینه ها و زیان های غیرعملیاتی :</a:t>
            </a:r>
          </a:p>
          <a:p>
            <a:pPr algn="just">
              <a:buNone/>
            </a:pPr>
            <a:r>
              <a:rPr lang="fa-IR" sz="2800" b="1" dirty="0" smtClean="0">
                <a:cs typeface="2  Titr" pitchFamily="2" charset="-78"/>
              </a:rPr>
              <a:t>تعاریف براساس رویکرد درآمد - هزینه عبارتند از:</a:t>
            </a:r>
          </a:p>
          <a:p>
            <a:pPr algn="just">
              <a:buFont typeface="Wingdings" pitchFamily="2" charset="2"/>
              <a:buChar char="Ø"/>
            </a:pPr>
            <a:r>
              <a:rPr lang="fa-IR" sz="2800" b="1" dirty="0" smtClean="0">
                <a:cs typeface="2  Nazanin" pitchFamily="2" charset="-78"/>
              </a:rPr>
              <a:t> هزنیه بهای تمام شده منقضی شده ای است که نمی توان آن را از درآمدها کسر کرد.</a:t>
            </a:r>
          </a:p>
          <a:p>
            <a:pPr algn="just">
              <a:buFont typeface="Wingdings" pitchFamily="2" charset="2"/>
              <a:buChar char="Ø"/>
            </a:pPr>
            <a:r>
              <a:rPr lang="fa-IR" sz="2800" b="1" dirty="0" smtClean="0">
                <a:cs typeface="2  Nazanin" pitchFamily="2" charset="-78"/>
              </a:rPr>
              <a:t> هزینه ناخالص کاهش در دارائی ها یا ناخالص افزایش در بدهی ها می باشد که طبق اصول حسابداری شناسایی و اندازه گیری می شود.</a:t>
            </a:r>
          </a:p>
          <a:p>
            <a:pPr algn="just">
              <a:buNone/>
            </a:pPr>
            <a:r>
              <a:rPr lang="fa-IR" sz="2800" b="1" dirty="0" smtClean="0">
                <a:cs typeface="2  Titr" pitchFamily="2" charset="-78"/>
              </a:rPr>
              <a:t>وتعریف منطبق بر رویکرد دارائی- بدهی عبارت است از:</a:t>
            </a:r>
          </a:p>
          <a:p>
            <a:pPr algn="just">
              <a:buNone/>
            </a:pPr>
            <a:r>
              <a:rPr lang="fa-IR" sz="2800" b="1" dirty="0" smtClean="0">
                <a:cs typeface="2  Nazanin" pitchFamily="2" charset="-78"/>
              </a:rPr>
              <a:t>هزینه عبارت است از جریان خروج دارائی ها ، سایر کاهش های مرتبط با آن و یا تحمل بدهی ها ( یا ترکیبی از هر دو) که ناشی از تحویل یا تولید کالا، ارائه خدمات یا انجام سایر فعالیتهایی است که عملیات اصلی و مستمر واحد تجاری را تشکیل می دهند.</a:t>
            </a:r>
          </a:p>
        </p:txBody>
      </p:sp>
      <p:sp>
        <p:nvSpPr>
          <p:cNvPr id="4" name="Slide Number Placeholder 3"/>
          <p:cNvSpPr>
            <a:spLocks noGrp="1"/>
          </p:cNvSpPr>
          <p:nvPr>
            <p:ph type="sldNum" sz="quarter" idx="12"/>
          </p:nvPr>
        </p:nvSpPr>
        <p:spPr/>
        <p:txBody>
          <a:bodyPr/>
          <a:lstStyle/>
          <a:p>
            <a:fld id="{72C04D73-05ED-4CA8-9D9A-2D08E7A45BB9}" type="slidenum">
              <a:rPr lang="en-US" smtClean="0"/>
              <a:pPr/>
              <a:t>41</a:t>
            </a:fld>
            <a:endParaRPr lang="en-US"/>
          </a:p>
        </p:txBody>
      </p:sp>
    </p:spTree>
  </p:cSld>
  <p:clrMapOvr>
    <a:masterClrMapping/>
  </p:clrMapOvr>
  <p:transition spd="slow">
    <p:strips dir="ru"/>
  </p:transition>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a:bodyPr>
          <a:lstStyle/>
          <a:p>
            <a:pPr algn="just">
              <a:buNone/>
            </a:pPr>
            <a:r>
              <a:rPr lang="fa-IR" b="1" dirty="0" smtClean="0">
                <a:cs typeface="2  Titr" pitchFamily="2" charset="-78"/>
              </a:rPr>
              <a:t>زیان غیرعملیاتی :</a:t>
            </a:r>
          </a:p>
          <a:p>
            <a:pPr algn="just">
              <a:buNone/>
            </a:pPr>
            <a:r>
              <a:rPr lang="fa-IR" b="1" dirty="0" smtClean="0">
                <a:cs typeface="2  Nazanin" pitchFamily="2" charset="-78"/>
              </a:rPr>
              <a:t>بیانگر کاهش در ارزش ویژه ( خالص دارائی ها) به واسطه رویدادهایی می باشند که حاصل مبادلات نوعی یا جانبی یک واحد تجاری بوده و در برگیرنده سایر معاملات اثرگذار بر واحد تجاری ( به استثنای مبالغ حاصل از درآمد یا سرمایه گذاری به وسیله مالکان ) می شود.</a:t>
            </a:r>
          </a:p>
          <a:p>
            <a:pPr algn="just">
              <a:buNone/>
            </a:pPr>
            <a:endParaRPr lang="fa-IR"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42</a:t>
            </a:fld>
            <a:endParaRPr lang="en-US"/>
          </a:p>
        </p:txBody>
      </p:sp>
    </p:spTree>
  </p:cSld>
  <p:clrMapOvr>
    <a:masterClrMapping/>
  </p:clrMapOvr>
  <p:transition spd="slow">
    <p:strips dir="ru"/>
  </p:transition>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fontScale="92500" lnSpcReduction="20000"/>
          </a:bodyPr>
          <a:lstStyle/>
          <a:p>
            <a:pPr algn="just">
              <a:buNone/>
            </a:pPr>
            <a:r>
              <a:rPr lang="fa-IR" dirty="0" smtClean="0">
                <a:cs typeface="2  Titr" pitchFamily="2" charset="-78"/>
              </a:rPr>
              <a:t>اقلام غیر مترقبه و عملیات متوقف شده :</a:t>
            </a:r>
          </a:p>
          <a:p>
            <a:pPr algn="just">
              <a:buNone/>
            </a:pPr>
            <a:r>
              <a:rPr lang="fa-IR" b="1" dirty="0" smtClean="0">
                <a:cs typeface="2  Nazanin" pitchFamily="2" charset="-78"/>
              </a:rPr>
              <a:t>اقلام غیرمترقبه، تغییر در اصول حسابداری و عملیات متوقف شده به عنوان بخش غیرعملیاتی صورت سود و زیان تلقی می شوند.</a:t>
            </a:r>
          </a:p>
          <a:p>
            <a:pPr algn="just">
              <a:buNone/>
            </a:pPr>
            <a:r>
              <a:rPr lang="fa-IR" b="1" dirty="0" smtClean="0">
                <a:cs typeface="2  Nazanin" pitchFamily="2" charset="-78"/>
              </a:rPr>
              <a:t>عمده مباحث تئوریک پیرامون اقلام غیرمترقبه و عملیات متوقف شده معطوف به توان پیش بینی سودهای آتی می باشد.</a:t>
            </a:r>
          </a:p>
          <a:p>
            <a:pPr algn="just">
              <a:buNone/>
            </a:pPr>
            <a:r>
              <a:rPr lang="fa-IR" b="1" dirty="0" smtClean="0">
                <a:cs typeface="2  Nazanin" pitchFamily="2" charset="-78"/>
              </a:rPr>
              <a:t>درخصوص شیوه گزارشگری اقلام غیرمترقبه در نهایت یکنواختی مطلق اتخاذ شد به نحوی که رویدادهایی که از نظر ماهیت غیرعادی و غیرتکراری می باشد باید به صورت خالص از مالیات، به عنوان آخرین قلم و بالاتر از سود خالص گزارش شوند، و هدف تخصیص وزن ناچیزی در پیش بینی سودهای آتی به این سود  می باشد.</a:t>
            </a:r>
          </a:p>
        </p:txBody>
      </p:sp>
      <p:sp>
        <p:nvSpPr>
          <p:cNvPr id="4" name="Slide Number Placeholder 3"/>
          <p:cNvSpPr>
            <a:spLocks noGrp="1"/>
          </p:cNvSpPr>
          <p:nvPr>
            <p:ph type="sldNum" sz="quarter" idx="12"/>
          </p:nvPr>
        </p:nvSpPr>
        <p:spPr/>
        <p:txBody>
          <a:bodyPr/>
          <a:lstStyle/>
          <a:p>
            <a:fld id="{72C04D73-05ED-4CA8-9D9A-2D08E7A45BB9}" type="slidenum">
              <a:rPr lang="en-US" smtClean="0"/>
              <a:pPr/>
              <a:t>43</a:t>
            </a:fld>
            <a:endParaRPr lang="en-US" dirty="0"/>
          </a:p>
        </p:txBody>
      </p:sp>
    </p:spTree>
  </p:cSld>
  <p:clrMapOvr>
    <a:masterClrMapping/>
  </p:clrMapOvr>
  <p:transition spd="slow">
    <p:strips dir="ru"/>
  </p:transition>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fontScale="92500"/>
          </a:bodyPr>
          <a:lstStyle/>
          <a:p>
            <a:pPr algn="just">
              <a:buNone/>
            </a:pPr>
            <a:r>
              <a:rPr lang="fa-IR" b="1" dirty="0" smtClean="0">
                <a:cs typeface="2  Nazanin" pitchFamily="2" charset="-78"/>
              </a:rPr>
              <a:t>و در مورد عملیات متوقف شده، طبقه بندی اقلامی که باید در این طبقه و یا عملیات جاری قرار گیرند اختلاف وجود دارد.</a:t>
            </a:r>
          </a:p>
          <a:p>
            <a:pPr algn="just">
              <a:buNone/>
            </a:pPr>
            <a:r>
              <a:rPr lang="fa-IR" b="1" dirty="0" smtClean="0">
                <a:cs typeface="2  Nazanin" pitchFamily="2" charset="-78"/>
              </a:rPr>
              <a:t>یکی از بیانه های سوء این طبقه بندی انتقال بار هزینه های جاری به عملیات متوقف شده است.</a:t>
            </a:r>
          </a:p>
          <a:p>
            <a:pPr>
              <a:buNone/>
            </a:pPr>
            <a:endParaRPr lang="fa-IR" dirty="0" smtClean="0">
              <a:cs typeface="2  Titr" pitchFamily="2" charset="-78"/>
            </a:endParaRPr>
          </a:p>
          <a:p>
            <a:pPr algn="just">
              <a:buNone/>
            </a:pPr>
            <a:r>
              <a:rPr lang="fa-IR" dirty="0" smtClean="0">
                <a:cs typeface="2  Titr" pitchFamily="2" charset="-78"/>
              </a:rPr>
              <a:t>پاکسازی عمده :</a:t>
            </a:r>
            <a:endParaRPr lang="fa-IR" b="1" dirty="0" smtClean="0">
              <a:cs typeface="2  Titr" pitchFamily="2" charset="-78"/>
            </a:endParaRPr>
          </a:p>
          <a:p>
            <a:pPr algn="just">
              <a:buNone/>
            </a:pPr>
            <a:r>
              <a:rPr lang="fa-IR" b="1" dirty="0" smtClean="0">
                <a:cs typeface="2  Nazanin" pitchFamily="2" charset="-78"/>
              </a:rPr>
              <a:t>عبارت است از اینکه اغلب مدیران در ابتدای تصدی سمت خود اقدام به شناسایی هزینه هایی می کنند که در دوره مدیریت قبلی تحقق یافته اما شناسایی نشده است که اکثراً به بخش عملیات متوقف شده منقل می گردند تا هسته مرکزی سود آسیب نبیند.</a:t>
            </a:r>
          </a:p>
          <a:p>
            <a:pPr algn="just">
              <a:buNone/>
            </a:pPr>
            <a:endParaRPr lang="fa-IR" sz="24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44</a:t>
            </a:fld>
            <a:endParaRPr lang="en-US"/>
          </a:p>
        </p:txBody>
      </p:sp>
    </p:spTree>
  </p:cSld>
  <p:clrMapOvr>
    <a:masterClrMapping/>
  </p:clrMapOvr>
  <p:transition spd="slow">
    <p:strips dir="ru"/>
  </p:transition>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fontScale="92500" lnSpcReduction="10000"/>
          </a:bodyPr>
          <a:lstStyle/>
          <a:p>
            <a:pPr algn="just">
              <a:buNone/>
            </a:pPr>
            <a:r>
              <a:rPr lang="fa-IR" b="1" dirty="0" smtClean="0">
                <a:cs typeface="2  Titr" pitchFamily="2" charset="-78"/>
              </a:rPr>
              <a:t>سود هر سهم:</a:t>
            </a:r>
            <a:r>
              <a:rPr lang="fa-IR" b="1" dirty="0" smtClean="0">
                <a:cs typeface="2  Nazanin" pitchFamily="2" charset="-78"/>
              </a:rPr>
              <a:t> که از آن در حسابداری به عنوان </a:t>
            </a:r>
            <a:r>
              <a:rPr lang="fa-IR" b="1" dirty="0" smtClean="0">
                <a:cs typeface="2  Titr" pitchFamily="2" charset="-78"/>
              </a:rPr>
              <a:t>شاخص خلاصه</a:t>
            </a:r>
            <a:r>
              <a:rPr lang="fa-IR" b="1" dirty="0" smtClean="0">
                <a:cs typeface="2  Nazanin" pitchFamily="2" charset="-78"/>
              </a:rPr>
              <a:t> یاد می شود.</a:t>
            </a:r>
          </a:p>
          <a:p>
            <a:pPr algn="just">
              <a:buNone/>
            </a:pPr>
            <a:r>
              <a:rPr lang="en-US" b="1" dirty="0" smtClean="0">
                <a:cs typeface="2  Nazanin" pitchFamily="2" charset="-78"/>
              </a:rPr>
              <a:t>FASB </a:t>
            </a:r>
            <a:r>
              <a:rPr lang="fa-IR" b="1" dirty="0" smtClean="0">
                <a:cs typeface="2  Nazanin" pitchFamily="2" charset="-78"/>
              </a:rPr>
              <a:t> در سال 1993 برای محاسبه سود هر سهم استاندارد 128 را منتشر کرد و به سه دلیل عمده درصدد برآمد تا استاندارد 15 از </a:t>
            </a:r>
            <a:r>
              <a:rPr lang="en-US" b="1" dirty="0" smtClean="0">
                <a:cs typeface="2  Nazanin" pitchFamily="2" charset="-78"/>
              </a:rPr>
              <a:t>APB</a:t>
            </a:r>
            <a:r>
              <a:rPr lang="fa-IR" b="1" dirty="0" smtClean="0">
                <a:cs typeface="2  Nazanin" pitchFamily="2" charset="-78"/>
              </a:rPr>
              <a:t> را مورد بازنگری قرار دهد:</a:t>
            </a:r>
          </a:p>
          <a:p>
            <a:pPr algn="just">
              <a:buFont typeface="Wingdings" pitchFamily="2" charset="2"/>
              <a:buChar char="Ø"/>
            </a:pPr>
            <a:r>
              <a:rPr lang="fa-IR" b="1" dirty="0" smtClean="0">
                <a:cs typeface="2  Nazanin" pitchFamily="2" charset="-78"/>
              </a:rPr>
              <a:t> افزایش توان قابلیت مقایسه سود هر سهم یک شرکت با سایر شرکت ها</a:t>
            </a:r>
          </a:p>
          <a:p>
            <a:pPr algn="just">
              <a:buFont typeface="Wingdings" pitchFamily="2" charset="2"/>
              <a:buChar char="Ø"/>
            </a:pPr>
            <a:r>
              <a:rPr lang="fa-IR" b="1" dirty="0" smtClean="0">
                <a:cs typeface="2  Nazanin" pitchFamily="2" charset="-78"/>
              </a:rPr>
              <a:t>ساده سازی شیوه محاسبه سود هر سهم</a:t>
            </a:r>
          </a:p>
          <a:p>
            <a:pPr algn="just">
              <a:buFont typeface="Wingdings" pitchFamily="2" charset="2"/>
              <a:buChar char="Ø"/>
            </a:pPr>
            <a:r>
              <a:rPr lang="fa-IR" b="1" dirty="0" smtClean="0">
                <a:cs typeface="2  Nazanin" pitchFamily="2" charset="-78"/>
              </a:rPr>
              <a:t>تجدید نظر در قواعد مربوط به افشای اطلاعات</a:t>
            </a:r>
          </a:p>
          <a:p>
            <a:pPr algn="just">
              <a:buNone/>
            </a:pPr>
            <a:r>
              <a:rPr lang="fa-IR" b="1" dirty="0" smtClean="0">
                <a:cs typeface="2  Nazanin" pitchFamily="2" charset="-78"/>
              </a:rPr>
              <a:t>تغییر عمده این استاندارد نسبت به استاندارد 15از </a:t>
            </a:r>
            <a:r>
              <a:rPr lang="en-US" b="1" dirty="0" smtClean="0">
                <a:cs typeface="2  Nazanin" pitchFamily="2" charset="-78"/>
              </a:rPr>
              <a:t>APB</a:t>
            </a:r>
            <a:r>
              <a:rPr lang="fa-IR" b="1" dirty="0" smtClean="0">
                <a:cs typeface="2  Nazanin" pitchFamily="2" charset="-78"/>
              </a:rPr>
              <a:t> حذف سود اولیه هر سهم و جایگزینی آن با سود پایه هر سهم بود.</a:t>
            </a:r>
          </a:p>
          <a:p>
            <a:pPr>
              <a:buNone/>
            </a:pPr>
            <a:endParaRPr lang="fa-IR" sz="2000" dirty="0">
              <a:cs typeface="2  Titr"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45</a:t>
            </a:fld>
            <a:endParaRPr lang="en-US"/>
          </a:p>
        </p:txBody>
      </p:sp>
    </p:spTree>
  </p:cSld>
  <p:clrMapOvr>
    <a:masterClrMapping/>
  </p:clrMapOvr>
  <p:transition spd="slow">
    <p:strips dir="ru"/>
  </p:transition>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fontScale="92500"/>
          </a:bodyPr>
          <a:lstStyle/>
          <a:p>
            <a:pPr algn="just">
              <a:buNone/>
            </a:pPr>
            <a:r>
              <a:rPr lang="fa-IR" dirty="0" smtClean="0">
                <a:cs typeface="2  Titr" pitchFamily="2" charset="-78"/>
              </a:rPr>
              <a:t>صورت جریان وجوه نقد: </a:t>
            </a:r>
            <a:r>
              <a:rPr lang="fa-IR" b="1" dirty="0" smtClean="0">
                <a:cs typeface="2  Nazanin" pitchFamily="2" charset="-78"/>
              </a:rPr>
              <a:t>به همراه یادداشت های توضیحی مربوطه منعکس کننده جریان های ورودی و خروجی نقدی واحد تجاری طی دوره است و جریان های ناشی از عملیات را از جریان های ناشی از سایر فعالیتها تفکیک می کند.</a:t>
            </a:r>
          </a:p>
          <a:p>
            <a:pPr algn="just">
              <a:buNone/>
            </a:pPr>
            <a:r>
              <a:rPr lang="fa-IR" b="1" dirty="0" smtClean="0">
                <a:cs typeface="2  Nazanin" pitchFamily="2" charset="-78"/>
              </a:rPr>
              <a:t>به طور مثال صورت جریان وجوه نقد،وجه نقد ناشی ازفعالیتهای عملیاتی و وجه نقد مصرفی جهت بازپرداخت تسهیلات مالی، توزیع سود سهام یا تجدید سرمایه گذاری آن به منظور نگهداشت یا افزایش ظرفیت عملیاتی را نشان می دهد.</a:t>
            </a:r>
          </a:p>
          <a:p>
            <a:pPr algn="just">
              <a:buNone/>
            </a:pPr>
            <a:r>
              <a:rPr lang="fa-IR" b="1" dirty="0" smtClean="0">
                <a:cs typeface="2  Nazanin" pitchFamily="2" charset="-78"/>
              </a:rPr>
              <a:t>و همین موارد به استفاده کنندگان کمک می کند تا عواملی همچون مخاطره ، نقدینگی واحد تجاری را مورد ارزیابی قرار دهند.</a:t>
            </a:r>
            <a:endParaRPr lang="fa-IR" dirty="0" smtClean="0">
              <a:cs typeface="2  Titr" pitchFamily="2" charset="-78"/>
            </a:endParaRPr>
          </a:p>
          <a:p>
            <a:pPr>
              <a:buNone/>
            </a:pPr>
            <a:endParaRPr lang="fa-IR" sz="2400" dirty="0">
              <a:cs typeface="2  Titr"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46</a:t>
            </a:fld>
            <a:endParaRPr lang="en-US"/>
          </a:p>
        </p:txBody>
      </p:sp>
    </p:spTree>
  </p:cSld>
  <p:clrMapOvr>
    <a:masterClrMapping/>
  </p:clrMapOvr>
  <p:transition spd="slow">
    <p:strips dir="ru"/>
  </p:transition>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fontScale="92500" lnSpcReduction="10000"/>
          </a:bodyPr>
          <a:lstStyle/>
          <a:p>
            <a:pPr algn="just">
              <a:buNone/>
            </a:pPr>
            <a:r>
              <a:rPr lang="fa-IR" b="1" dirty="0" smtClean="0">
                <a:cs typeface="2  Nazanin" pitchFamily="2" charset="-78"/>
              </a:rPr>
              <a:t>صورت جریان وجوه نقد سیر تکاملی از صورتهای مالی است که در نهایت در سال 1987 با انتشار استاندارد 98 از سوی </a:t>
            </a:r>
            <a:r>
              <a:rPr lang="en-US" b="1" dirty="0" smtClean="0">
                <a:cs typeface="2  Nazanin" pitchFamily="2" charset="-78"/>
              </a:rPr>
              <a:t>FASB</a:t>
            </a:r>
            <a:r>
              <a:rPr lang="fa-IR" b="1" dirty="0" smtClean="0">
                <a:cs typeface="2  Nazanin" pitchFamily="2" charset="-78"/>
              </a:rPr>
              <a:t> به شکل امروزی آن تبدیل شده است.</a:t>
            </a:r>
          </a:p>
          <a:p>
            <a:pPr algn="just">
              <a:buNone/>
            </a:pPr>
            <a:r>
              <a:rPr lang="fa-IR" b="1" dirty="0" smtClean="0">
                <a:cs typeface="2  Nazanin" pitchFamily="2" charset="-78"/>
              </a:rPr>
              <a:t>نگاه </a:t>
            </a:r>
            <a:r>
              <a:rPr lang="en-US" b="1" dirty="0" smtClean="0">
                <a:cs typeface="2  Nazanin" pitchFamily="2" charset="-78"/>
              </a:rPr>
              <a:t>FASB</a:t>
            </a:r>
            <a:r>
              <a:rPr lang="fa-IR" b="1" dirty="0" smtClean="0">
                <a:cs typeface="2  Nazanin" pitchFamily="2" charset="-78"/>
              </a:rPr>
              <a:t> به صورت جریان وجوه نقد بیانگر توجهی است که این نهاد به ارائه گزارشات بر مبنای نقدی دارد به نحوی که این گزارشات را به عنوان اطلاعات مکمل برای ترازنامه و صورت سود و زیان ( تهیه شده بر مبنای تعهدی) می داند.</a:t>
            </a:r>
          </a:p>
          <a:p>
            <a:pPr algn="just">
              <a:buNone/>
            </a:pPr>
            <a:r>
              <a:rPr lang="fa-IR" dirty="0" smtClean="0">
                <a:cs typeface="2  Titr" pitchFamily="2" charset="-78"/>
              </a:rPr>
              <a:t>موضاعات تئوریک پیرامون صورت جریان وجوه نقد:</a:t>
            </a:r>
          </a:p>
          <a:p>
            <a:pPr algn="just">
              <a:buFont typeface="Wingdings" pitchFamily="2" charset="2"/>
              <a:buChar char="Ø"/>
            </a:pPr>
            <a:r>
              <a:rPr lang="fa-IR" b="1" dirty="0" smtClean="0">
                <a:cs typeface="2  Nazanin" pitchFamily="2" charset="-78"/>
              </a:rPr>
              <a:t> ویژگی های صورت جریان وجوه نقد</a:t>
            </a:r>
          </a:p>
          <a:p>
            <a:pPr algn="just">
              <a:buFont typeface="Wingdings" pitchFamily="2" charset="2"/>
              <a:buChar char="Ø"/>
            </a:pPr>
            <a:r>
              <a:rPr lang="fa-IR" b="1" dirty="0" smtClean="0">
                <a:cs typeface="2  Nazanin" pitchFamily="2" charset="-78"/>
              </a:rPr>
              <a:t> مقایسه روش مستقیم و روش غیر مستقیم در تهیه ی صورت جریان وجوه نقد</a:t>
            </a:r>
          </a:p>
          <a:p>
            <a:pPr algn="just">
              <a:buFont typeface="Wingdings" pitchFamily="2" charset="2"/>
              <a:buChar char="Ø"/>
            </a:pPr>
            <a:r>
              <a:rPr lang="fa-IR" b="1" dirty="0" smtClean="0">
                <a:cs typeface="2  Nazanin" pitchFamily="2" charset="-78"/>
              </a:rPr>
              <a:t>نبود رابطه متقابل بین صورت های مالی</a:t>
            </a:r>
          </a:p>
          <a:p>
            <a:pPr algn="just">
              <a:buNone/>
            </a:pPr>
            <a:endParaRPr lang="fa-IR" sz="24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47</a:t>
            </a:fld>
            <a:endParaRPr lang="en-US"/>
          </a:p>
        </p:txBody>
      </p:sp>
    </p:spTree>
  </p:cSld>
  <p:clrMapOvr>
    <a:masterClrMapping/>
  </p:clrMapOvr>
  <p:transition spd="slow">
    <p:strips dir="ru"/>
  </p:transition>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483245"/>
          </a:xfrm>
        </p:spPr>
        <p:txBody>
          <a:bodyPr>
            <a:normAutofit lnSpcReduction="10000"/>
          </a:bodyPr>
          <a:lstStyle/>
          <a:p>
            <a:pPr algn="just">
              <a:buNone/>
            </a:pPr>
            <a:r>
              <a:rPr lang="fa-IR" sz="2800" dirty="0" smtClean="0">
                <a:cs typeface="2  Titr" pitchFamily="2" charset="-78"/>
              </a:rPr>
              <a:t>ویژگیهای صورت جریان وجوه نقد:</a:t>
            </a:r>
          </a:p>
          <a:p>
            <a:pPr algn="just">
              <a:buNone/>
            </a:pPr>
            <a:endParaRPr lang="fa-IR" dirty="0" smtClean="0">
              <a:cs typeface="2  Titr" pitchFamily="2" charset="-78"/>
            </a:endParaRPr>
          </a:p>
          <a:p>
            <a:pPr algn="just">
              <a:buNone/>
            </a:pPr>
            <a:r>
              <a:rPr lang="fa-IR" b="1" dirty="0" smtClean="0">
                <a:cs typeface="2  Nazanin" pitchFamily="2" charset="-78"/>
              </a:rPr>
              <a:t>در بیانیه مفاهیم شماره یک </a:t>
            </a:r>
            <a:r>
              <a:rPr lang="en-US" b="1" dirty="0" smtClean="0">
                <a:cs typeface="2  Nazanin" pitchFamily="2" charset="-78"/>
              </a:rPr>
              <a:t>FASB</a:t>
            </a:r>
            <a:r>
              <a:rPr lang="fa-IR" b="1" dirty="0" smtClean="0">
                <a:cs typeface="2  Nazanin" pitchFamily="2" charset="-78"/>
              </a:rPr>
              <a:t> برای گزارشگری مالی 3 هدف کلی در نظر گرفته شده است.</a:t>
            </a:r>
          </a:p>
          <a:p>
            <a:pPr algn="just">
              <a:buFont typeface="Wingdings" pitchFamily="2" charset="2"/>
              <a:buChar char="Ø"/>
            </a:pPr>
            <a:r>
              <a:rPr lang="fa-IR" b="1" dirty="0" smtClean="0">
                <a:cs typeface="2  Nazanin" pitchFamily="2" charset="-78"/>
              </a:rPr>
              <a:t> گزارشگری مالی باید اطلاعاتی سودمند برای تصمیمات اقتصادی در اختیار سرمایه گذاران و اعتباردهنده گان قرار دهند</a:t>
            </a:r>
          </a:p>
          <a:p>
            <a:pPr algn="just">
              <a:buFont typeface="Wingdings" pitchFamily="2" charset="2"/>
              <a:buChar char="Ø"/>
            </a:pPr>
            <a:r>
              <a:rPr lang="fa-IR" b="1" dirty="0" smtClean="0">
                <a:cs typeface="2  Nazanin" pitchFamily="2" charset="-78"/>
              </a:rPr>
              <a:t> گزارشگری مالی باید اطلاعاتی در ارتباط با خالص منابع و تغییرات آن ارائه کند</a:t>
            </a:r>
          </a:p>
          <a:p>
            <a:pPr algn="just">
              <a:buFont typeface="Wingdings" pitchFamily="2" charset="2"/>
              <a:buChar char="Ø"/>
            </a:pPr>
            <a:r>
              <a:rPr lang="fa-IR" b="1" dirty="0" smtClean="0">
                <a:cs typeface="2  Nazanin" pitchFamily="2" charset="-78"/>
              </a:rPr>
              <a:t> گزارشگری مالی باید اطلاعاتی در ارتباط با ارزیابی جریان های نقدی آتی ارائه کند.</a:t>
            </a:r>
          </a:p>
          <a:p>
            <a:pPr algn="just">
              <a:buNone/>
            </a:pPr>
            <a:endParaRPr lang="fa-IR" sz="2400"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48</a:t>
            </a:fld>
            <a:endParaRPr lang="en-US"/>
          </a:p>
        </p:txBody>
      </p:sp>
    </p:spTree>
  </p:cSld>
  <p:clrMapOvr>
    <a:masterClrMapping/>
  </p:clrMapOvr>
  <p:transition spd="slow">
    <p:strips dir="ru"/>
  </p:transition>
</p:sld>
</file>

<file path=ppt/slides/slide49.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571480"/>
            <a:ext cx="8229600" cy="5597533"/>
          </a:xfrm>
        </p:spPr>
        <p:txBody>
          <a:bodyPr>
            <a:normAutofit/>
          </a:bodyPr>
          <a:lstStyle/>
          <a:p>
            <a:pPr algn="just">
              <a:buNone/>
            </a:pPr>
            <a:r>
              <a:rPr lang="fa-IR" sz="2800" b="1" dirty="0" smtClean="0">
                <a:cs typeface="2  Nazanin" pitchFamily="2" charset="-78"/>
              </a:rPr>
              <a:t>در بیانیه شماره 5 </a:t>
            </a:r>
            <a:r>
              <a:rPr lang="en-US" sz="2800" b="1" dirty="0" smtClean="0">
                <a:cs typeface="2  Nazanin" pitchFamily="2" charset="-78"/>
              </a:rPr>
              <a:t>FASB</a:t>
            </a:r>
            <a:r>
              <a:rPr lang="fa-IR" sz="2800" b="1" dirty="0" smtClean="0">
                <a:cs typeface="2  Nazanin" pitchFamily="2" charset="-78"/>
              </a:rPr>
              <a:t> بر این موضوع تاکید شده است که صورت جریان وجوه نقد باید اطلاعاتی در ارتباط با جریان وجوه نقد حاصل از فعالیت های عملیاتی، امکان پرداخت بدهی ها، سود تقسیمی، سرمایه گذاری مجدد و توسعه فعالیت های شرکت از محل آن را فراهم آورد.</a:t>
            </a:r>
          </a:p>
          <a:p>
            <a:pPr algn="just">
              <a:buNone/>
            </a:pPr>
            <a:r>
              <a:rPr lang="fa-IR" sz="2800" b="1" dirty="0" smtClean="0">
                <a:cs typeface="2  Titr" pitchFamily="2" charset="-78"/>
              </a:rPr>
              <a:t>یعنی هدف اصلی از تهیه صورت جریان وجوه نقد عبارت است از </a:t>
            </a:r>
          </a:p>
          <a:p>
            <a:pPr algn="just">
              <a:buFont typeface="Wingdings" pitchFamily="2" charset="2"/>
              <a:buChar char="Ø"/>
            </a:pPr>
            <a:r>
              <a:rPr lang="fa-IR" sz="2800" b="1" dirty="0" smtClean="0">
                <a:cs typeface="2  Nazanin" pitchFamily="2" charset="-78"/>
              </a:rPr>
              <a:t> ارزیابی نقدینگی </a:t>
            </a:r>
          </a:p>
          <a:p>
            <a:pPr algn="just">
              <a:buFont typeface="Wingdings" pitchFamily="2" charset="2"/>
              <a:buChar char="Ø"/>
            </a:pPr>
            <a:r>
              <a:rPr lang="fa-IR" sz="2800" b="1" dirty="0" smtClean="0">
                <a:cs typeface="2  Nazanin" pitchFamily="2" charset="-78"/>
              </a:rPr>
              <a:t> انعطاف پذیری مالی</a:t>
            </a:r>
          </a:p>
          <a:p>
            <a:pPr algn="just">
              <a:buFont typeface="Wingdings" pitchFamily="2" charset="2"/>
              <a:buChar char="Ø"/>
            </a:pPr>
            <a:r>
              <a:rPr lang="fa-IR" sz="2800" b="1" dirty="0" smtClean="0">
                <a:cs typeface="2  Nazanin" pitchFamily="2" charset="-78"/>
              </a:rPr>
              <a:t> سود آوری</a:t>
            </a:r>
          </a:p>
          <a:p>
            <a:pPr algn="just">
              <a:buFont typeface="Wingdings" pitchFamily="2" charset="2"/>
              <a:buChar char="Ø"/>
            </a:pPr>
            <a:r>
              <a:rPr lang="fa-IR" sz="2800" b="1" dirty="0" smtClean="0">
                <a:cs typeface="2  Nazanin" pitchFamily="2" charset="-78"/>
              </a:rPr>
              <a:t>ریسک</a:t>
            </a:r>
          </a:p>
        </p:txBody>
      </p:sp>
      <p:sp>
        <p:nvSpPr>
          <p:cNvPr id="4" name="Slide Number Placeholder 3"/>
          <p:cNvSpPr>
            <a:spLocks noGrp="1"/>
          </p:cNvSpPr>
          <p:nvPr>
            <p:ph type="sldNum" sz="quarter" idx="12"/>
          </p:nvPr>
        </p:nvSpPr>
        <p:spPr/>
        <p:txBody>
          <a:bodyPr/>
          <a:lstStyle/>
          <a:p>
            <a:fld id="{72C04D73-05ED-4CA8-9D9A-2D08E7A45BB9}" type="slidenum">
              <a:rPr lang="en-US" smtClean="0"/>
              <a:pPr/>
              <a:t>49</a:t>
            </a:fld>
            <a:endParaRPr lang="en-US"/>
          </a:p>
        </p:txBody>
      </p:sp>
    </p:spTree>
  </p:cSld>
  <p:clrMapOvr>
    <a:masterClrMapping/>
  </p:clrMapOvr>
  <p:transition spd="slow">
    <p:strips dir="ru"/>
  </p:transition>
</p:sld>
</file>

<file path=ppt/slides/slide50.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483245"/>
          </a:xfrm>
        </p:spPr>
        <p:txBody>
          <a:bodyPr>
            <a:normAutofit/>
          </a:bodyPr>
          <a:lstStyle/>
          <a:p>
            <a:pPr algn="just">
              <a:buNone/>
            </a:pPr>
            <a:r>
              <a:rPr lang="fa-IR" sz="2800" dirty="0" smtClean="0">
                <a:cs typeface="2  Titr" pitchFamily="2" charset="-78"/>
              </a:rPr>
              <a:t>ویژگی های صورت جریان وجوه نقد عبارتند از:</a:t>
            </a:r>
          </a:p>
          <a:p>
            <a:pPr algn="just">
              <a:buNone/>
            </a:pPr>
            <a:endParaRPr lang="fa-IR" sz="2800" dirty="0" smtClean="0">
              <a:cs typeface="2  Titr" pitchFamily="2" charset="-78"/>
            </a:endParaRPr>
          </a:p>
          <a:p>
            <a:pPr algn="just">
              <a:buFont typeface="Wingdings" pitchFamily="2" charset="2"/>
              <a:buChar char="Ø"/>
            </a:pPr>
            <a:r>
              <a:rPr lang="fa-IR" sz="2800" b="1" dirty="0" smtClean="0">
                <a:cs typeface="2  Nazanin" pitchFamily="2" charset="-78"/>
              </a:rPr>
              <a:t> ارائه باز خورد در ارتباط با جریان های نقد واقعی</a:t>
            </a:r>
          </a:p>
          <a:p>
            <a:pPr algn="just">
              <a:buFont typeface="Wingdings" pitchFamily="2" charset="2"/>
              <a:buChar char="Ø"/>
            </a:pPr>
            <a:r>
              <a:rPr lang="fa-IR" sz="2800" b="1" dirty="0" smtClean="0">
                <a:cs typeface="2  Nazanin" pitchFamily="2" charset="-78"/>
              </a:rPr>
              <a:t>کمک به شناسایی ارتباط بین سود حسابداری و جریان های نقدی</a:t>
            </a:r>
          </a:p>
          <a:p>
            <a:pPr algn="just">
              <a:buFont typeface="Wingdings" pitchFamily="2" charset="2"/>
              <a:buChar char="Ø"/>
            </a:pPr>
            <a:r>
              <a:rPr lang="fa-IR" sz="2800" b="1" dirty="0" smtClean="0">
                <a:cs typeface="2  Nazanin" pitchFamily="2" charset="-78"/>
              </a:rPr>
              <a:t>ارائه اطلاعاتی در ارتباط با کیفیت سود</a:t>
            </a:r>
          </a:p>
          <a:p>
            <a:pPr algn="just">
              <a:buFont typeface="Wingdings" pitchFamily="2" charset="2"/>
              <a:buChar char="Ø"/>
            </a:pPr>
            <a:r>
              <a:rPr lang="fa-IR" sz="2800" b="1" dirty="0" smtClean="0">
                <a:cs typeface="2  Nazanin" pitchFamily="2" charset="-78"/>
              </a:rPr>
              <a:t> بهبود قابلیت مقایسه اطلاعات ارائه شده در صورتهای مالی </a:t>
            </a:r>
          </a:p>
          <a:p>
            <a:pPr algn="just">
              <a:buFont typeface="Wingdings" pitchFamily="2" charset="2"/>
              <a:buChar char="Ø"/>
            </a:pPr>
            <a:r>
              <a:rPr lang="fa-IR" sz="2800" b="1" dirty="0" smtClean="0">
                <a:cs typeface="2  Nazanin" pitchFamily="2" charset="-78"/>
              </a:rPr>
              <a:t> کمک به بهبود ارزیابی انعطاف پذیری و نقدینگی</a:t>
            </a:r>
          </a:p>
          <a:p>
            <a:pPr algn="just">
              <a:buFont typeface="Wingdings" pitchFamily="2" charset="2"/>
              <a:buChar char="Ø"/>
            </a:pPr>
            <a:r>
              <a:rPr lang="fa-IR" sz="2800" b="1" dirty="0" smtClean="0">
                <a:cs typeface="2  Nazanin" pitchFamily="2" charset="-78"/>
              </a:rPr>
              <a:t> کمک به بهبود پیش بینی جریان های نقد آتی</a:t>
            </a:r>
            <a:endParaRPr lang="fa-IR" sz="28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50</a:t>
            </a:fld>
            <a:endParaRPr lang="en-US"/>
          </a:p>
        </p:txBody>
      </p:sp>
    </p:spTree>
  </p:cSld>
  <p:clrMapOvr>
    <a:masterClrMapping/>
  </p:clrMapOvr>
  <p:transition spd="slow">
    <p:strips dir="ru"/>
  </p:transition>
</p:sld>
</file>

<file path=ppt/slides/slide51.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483245"/>
          </a:xfrm>
        </p:spPr>
        <p:txBody>
          <a:bodyPr>
            <a:normAutofit fontScale="92500" lnSpcReduction="10000"/>
          </a:bodyPr>
          <a:lstStyle/>
          <a:p>
            <a:pPr algn="just">
              <a:buNone/>
            </a:pPr>
            <a:r>
              <a:rPr lang="fa-IR" dirty="0" smtClean="0">
                <a:cs typeface="2  Titr" pitchFamily="2" charset="-78"/>
              </a:rPr>
              <a:t>مقایسه روش مستقیم و روش غیر مستقیم در تهیه صورت جریان وجوه نقد:</a:t>
            </a:r>
          </a:p>
          <a:p>
            <a:pPr algn="just">
              <a:buNone/>
            </a:pPr>
            <a:r>
              <a:rPr lang="fa-IR" b="1" dirty="0" smtClean="0">
                <a:cs typeface="2  Nazanin" pitchFamily="2" charset="-78"/>
              </a:rPr>
              <a:t>در روش مستقیم جریان های نقدی واقعی مربوط به طبقات صورت سود و زیان (درآمد،بهای تمام شده کالای فروش رفته) ارائه می شوند برعکس روش غیرمستقیم با سود حاصل سیستم تعهدی آغاز شده و با توجه به اقلام غیر نقدی تعدیل می گردد. </a:t>
            </a:r>
          </a:p>
          <a:p>
            <a:pPr algn="just">
              <a:buNone/>
            </a:pPr>
            <a:r>
              <a:rPr lang="fa-IR" b="1" dirty="0" smtClean="0">
                <a:cs typeface="2  Nazanin" pitchFamily="2" charset="-78"/>
              </a:rPr>
              <a:t>در روش مستقیم اطلاعات جدیدتری نسبت به روش غیرمستقیم ارائه می شود.</a:t>
            </a:r>
          </a:p>
          <a:p>
            <a:pPr algn="just">
              <a:buNone/>
            </a:pPr>
            <a:r>
              <a:rPr lang="fa-IR" b="1" dirty="0" smtClean="0">
                <a:cs typeface="2  Nazanin" pitchFamily="2" charset="-78"/>
              </a:rPr>
              <a:t>اگر شرکت ها برای گزارش جریان نقد عملیاتی خود از روش مستقیم استفاده کنند لازم است تا صورت تطبیق خالص جریان نقدی عملیاتی با سود خالص را نیز افشاء کنند.</a:t>
            </a:r>
          </a:p>
          <a:p>
            <a:pPr algn="just">
              <a:buNone/>
            </a:pPr>
            <a:endParaRPr lang="fa-IR" sz="2400" b="1" dirty="0" smtClean="0">
              <a:cs typeface="2  Nazanin" pitchFamily="2" charset="-78"/>
            </a:endParaRPr>
          </a:p>
          <a:p>
            <a:pPr algn="just">
              <a:buNone/>
            </a:pPr>
            <a:endParaRPr lang="fa-IR" sz="24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51</a:t>
            </a:fld>
            <a:endParaRPr lang="en-US"/>
          </a:p>
        </p:txBody>
      </p:sp>
    </p:spTree>
  </p:cSld>
  <p:clrMapOvr>
    <a:masterClrMapping/>
  </p:clrMapOvr>
  <p:transition spd="slow">
    <p:strips dir="ru"/>
  </p:transition>
</p:sld>
</file>

<file path=ppt/slides/slide52.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a:bodyPr>
          <a:lstStyle/>
          <a:p>
            <a:pPr>
              <a:buNone/>
            </a:pPr>
            <a:r>
              <a:rPr lang="fa-IR" sz="2800" dirty="0" smtClean="0">
                <a:cs typeface="2  Titr" pitchFamily="2" charset="-78"/>
              </a:rPr>
              <a:t>نبود رابطه متقابل بین صورت های مالی:</a:t>
            </a:r>
          </a:p>
          <a:p>
            <a:pPr algn="just">
              <a:buNone/>
            </a:pPr>
            <a:r>
              <a:rPr lang="fa-IR" sz="2800" b="1" dirty="0" smtClean="0">
                <a:cs typeface="2  Nazanin" pitchFamily="2" charset="-78"/>
              </a:rPr>
              <a:t>کاربرد روش غیرمستقیم در تهیه صورت جریان وجوه نقد می تواند منجربه قطع رابطه متقابل بین صورت های مالی شود. این وضع هنگامی ظهور می کند که جریانات نقدی حاصل از تغییر در حسابهای سرمایه در گردش در صورت های مالی تلفیقی با تعدیلات مربوط به سرمایه درگردش در بخش عملیاتی صورت جریان وجوه نقد مطابقت نداشته باشد.</a:t>
            </a:r>
          </a:p>
          <a:p>
            <a:pPr algn="just">
              <a:buNone/>
            </a:pPr>
            <a:r>
              <a:rPr lang="fa-IR" sz="2800" b="1" dirty="0" smtClean="0">
                <a:cs typeface="2  Nazanin" pitchFamily="2" charset="-78"/>
              </a:rPr>
              <a:t>براساس استاندارد 95</a:t>
            </a:r>
            <a:r>
              <a:rPr lang="en-US" sz="2800" b="1" dirty="0" smtClean="0">
                <a:cs typeface="2  Nazanin" pitchFamily="2" charset="-78"/>
              </a:rPr>
              <a:t>FASB</a:t>
            </a:r>
            <a:r>
              <a:rPr lang="fa-IR" sz="2800" b="1" dirty="0" smtClean="0">
                <a:cs typeface="2  Nazanin" pitchFamily="2" charset="-78"/>
              </a:rPr>
              <a:t> هزینه بهره ، درآمدبهره و سبد سهام باید در بخش عملیاتی گزارش شوند. حال آنکه اقلام ترازنامه ای مرتبط با آنها ( اوراق قرضه پرداختی ، اسناد دریافتنی ، سرمایه گذاری در سهام ) در بخش فعالیتهای تامین مالی و سرمایه گزارش می شوند.</a:t>
            </a:r>
            <a:endParaRPr lang="fa-IR" sz="28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52</a:t>
            </a:fld>
            <a:endParaRPr lang="en-US"/>
          </a:p>
        </p:txBody>
      </p:sp>
    </p:spTree>
  </p:cSld>
  <p:clrMapOvr>
    <a:masterClrMapping/>
  </p:clrMapOvr>
  <p:transition spd="slow">
    <p:strips dir="ru"/>
  </p:transition>
</p:sld>
</file>

<file path=ppt/slides/slide5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a:bodyPr>
          <a:lstStyle/>
          <a:p>
            <a:pPr algn="just">
              <a:buNone/>
            </a:pPr>
            <a:r>
              <a:rPr lang="fa-IR" sz="2800" b="1" dirty="0" smtClean="0">
                <a:cs typeface="2  Nazanin" pitchFamily="2" charset="-78"/>
              </a:rPr>
              <a:t>زمانی که رویدادی اتفاق افتد که مربوط به حسابهای سرمایه در گردش بوده اما بر وجوه نقد اثرگذار نباشد، باز هم مساله نبود رابطه متقابل بین صورت های مالی مطرح خواهد شد.</a:t>
            </a:r>
          </a:p>
          <a:p>
            <a:pPr algn="just">
              <a:buNone/>
            </a:pPr>
            <a:r>
              <a:rPr lang="fa-IR" sz="2800" b="1" dirty="0" smtClean="0">
                <a:cs typeface="2  Titr" pitchFamily="2" charset="-78"/>
              </a:rPr>
              <a:t>به عنوان نمونه این رویدادها عبارتند از:</a:t>
            </a:r>
          </a:p>
          <a:p>
            <a:pPr algn="just">
              <a:buFont typeface="Wingdings" pitchFamily="2" charset="2"/>
              <a:buChar char="Ø"/>
            </a:pPr>
            <a:r>
              <a:rPr lang="fa-IR" sz="2800" b="1" dirty="0" smtClean="0">
                <a:cs typeface="2  Nazanin" pitchFamily="2" charset="-78"/>
              </a:rPr>
              <a:t> کاهش ارزش یا افزایش ارزش اقلام سرمایه در گردش زمانی که شرکت ها به روش خرید تحصیل می شوند.</a:t>
            </a:r>
          </a:p>
          <a:p>
            <a:pPr algn="just">
              <a:buFont typeface="Wingdings" pitchFamily="2" charset="2"/>
              <a:buChar char="Ø"/>
            </a:pPr>
            <a:r>
              <a:rPr lang="fa-IR" sz="2800" b="1" dirty="0" smtClean="0">
                <a:cs typeface="2  Nazanin" pitchFamily="2" charset="-78"/>
              </a:rPr>
              <a:t> تخصیص استهلاک به موجودی های تولید شده </a:t>
            </a:r>
          </a:p>
          <a:p>
            <a:pPr algn="just">
              <a:buFont typeface="Wingdings" pitchFamily="2" charset="2"/>
              <a:buChar char="Ø"/>
            </a:pPr>
            <a:r>
              <a:rPr lang="fa-IR" sz="2800" b="1" dirty="0" smtClean="0">
                <a:cs typeface="2  Nazanin" pitchFamily="2" charset="-78"/>
              </a:rPr>
              <a:t>هرگونه تغییر طبقه بندی اقلام سرمایه در گردش بین طبقات جاری و غیرجاری</a:t>
            </a:r>
          </a:p>
          <a:p>
            <a:pPr algn="just">
              <a:buFont typeface="Wingdings" pitchFamily="2" charset="2"/>
              <a:buChar char="Ø"/>
            </a:pPr>
            <a:r>
              <a:rPr lang="fa-IR" sz="2800" b="1" dirty="0" smtClean="0">
                <a:cs typeface="2  Nazanin" pitchFamily="2" charset="-78"/>
              </a:rPr>
              <a:t>افزایش یا کاهش اقلام تشکیل دهنده سرمایه در گردش هنگام خری یک شرکت توسط شرکت دیگر</a:t>
            </a:r>
            <a:endParaRPr lang="fa-IR" sz="28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53</a:t>
            </a:fld>
            <a:endParaRPr lang="en-US"/>
          </a:p>
        </p:txBody>
      </p:sp>
    </p:spTree>
  </p:cSld>
  <p:clrMapOvr>
    <a:masterClrMapping/>
  </p:clrMapOvr>
  <p:transition spd="slow">
    <p:strips dir="ru"/>
  </p:transition>
</p:sld>
</file>

<file path=ppt/slides/slide5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92500" lnSpcReduction="20000"/>
          </a:bodyPr>
          <a:lstStyle/>
          <a:p>
            <a:pPr algn="just">
              <a:buNone/>
            </a:pPr>
            <a:r>
              <a:rPr lang="fa-IR" dirty="0" smtClean="0">
                <a:cs typeface="2  Titr" pitchFamily="2" charset="-78"/>
              </a:rPr>
              <a:t>قانون ساربینز- اکسلی:</a:t>
            </a:r>
          </a:p>
          <a:p>
            <a:pPr algn="just">
              <a:buNone/>
            </a:pPr>
            <a:r>
              <a:rPr lang="fa-IR" b="1" dirty="0" smtClean="0">
                <a:cs typeface="2  Nazanin" pitchFamily="2" charset="-78"/>
              </a:rPr>
              <a:t>کمسیون بورس اوراق بهادار را ملزم نموده تا در خصوص استانداردهای حسابداری مبتنی بر اصول گزارش را تدوین نماید تا به طور مناسبی منابع مدیریت و حسابرسان را با سرمایه گذاران و اعتباردهنده گان همسو نماید این استاندارد ها باید مبتنی بر اصول بوده و موارد زیر را فراهم آورد:</a:t>
            </a:r>
          </a:p>
          <a:p>
            <a:pPr algn="just">
              <a:buFont typeface="Wingdings" pitchFamily="2" charset="2"/>
              <a:buChar char="Ø"/>
            </a:pPr>
            <a:r>
              <a:rPr lang="fa-IR" b="1" dirty="0" smtClean="0">
                <a:cs typeface="2  Nazanin" pitchFamily="2" charset="-78"/>
              </a:rPr>
              <a:t> بر اساس یک چارچوب نظری یکنواخت و تقویت شده باشد.</a:t>
            </a:r>
          </a:p>
          <a:p>
            <a:pPr algn="just">
              <a:buFont typeface="Wingdings" pitchFamily="2" charset="2"/>
              <a:buChar char="Ø"/>
            </a:pPr>
            <a:r>
              <a:rPr lang="fa-IR" b="1" dirty="0" smtClean="0">
                <a:cs typeface="2  Nazanin" pitchFamily="2" charset="-78"/>
              </a:rPr>
              <a:t>به طور واضحی اهداف استاندارد را بیان دارد.</a:t>
            </a:r>
          </a:p>
          <a:p>
            <a:pPr algn="just">
              <a:buFont typeface="Wingdings" pitchFamily="2" charset="2"/>
              <a:buChar char="Ø"/>
            </a:pPr>
            <a:r>
              <a:rPr lang="fa-IR" b="1" dirty="0" smtClean="0">
                <a:cs typeface="2  Nazanin" pitchFamily="2" charset="-78"/>
              </a:rPr>
              <a:t> جزئیات مکفی و ساختار مناسبی را فراهم آورد تا استاندارد عملیاتی گردیده و بتواند به طور یکنواختی به کار گرفته شود.</a:t>
            </a:r>
          </a:p>
          <a:p>
            <a:pPr algn="just">
              <a:buFont typeface="Wingdings" pitchFamily="2" charset="2"/>
              <a:buChar char="Ø"/>
            </a:pPr>
            <a:r>
              <a:rPr lang="fa-IR" b="1" dirty="0" smtClean="0">
                <a:cs typeface="2  Nazanin" pitchFamily="2" charset="-78"/>
              </a:rPr>
              <a:t>استفاده از استثنائات د راستانداردها حداقل شود.</a:t>
            </a:r>
          </a:p>
        </p:txBody>
      </p:sp>
      <p:sp>
        <p:nvSpPr>
          <p:cNvPr id="4" name="Slide Number Placeholder 3"/>
          <p:cNvSpPr>
            <a:spLocks noGrp="1"/>
          </p:cNvSpPr>
          <p:nvPr>
            <p:ph type="sldNum" sz="quarter" idx="12"/>
          </p:nvPr>
        </p:nvSpPr>
        <p:spPr/>
        <p:txBody>
          <a:bodyPr/>
          <a:lstStyle/>
          <a:p>
            <a:fld id="{72C04D73-05ED-4CA8-9D9A-2D08E7A45BB9}" type="slidenum">
              <a:rPr lang="en-US" smtClean="0"/>
              <a:pPr/>
              <a:t>54</a:t>
            </a:fld>
            <a:endParaRPr lang="en-US"/>
          </a:p>
        </p:txBody>
      </p:sp>
    </p:spTree>
  </p:cSld>
  <p:clrMapOvr>
    <a:masterClrMapping/>
  </p:clrMapOvr>
  <p:transition spd="slow">
    <p:strips dir="ru"/>
  </p:transition>
</p:sld>
</file>

<file path=ppt/slides/slide55.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5" name="Folded Corner 4"/>
          <p:cNvSpPr/>
          <p:nvPr/>
        </p:nvSpPr>
        <p:spPr>
          <a:xfrm>
            <a:off x="2267744" y="1052736"/>
            <a:ext cx="5184576" cy="4032448"/>
          </a:xfrm>
          <a:prstGeom prst="foldedCorner">
            <a:avLst/>
          </a:prstGeom>
          <a:blipFill>
            <a:blip r:embed="rId2" cstate="prin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fa-IR" sz="66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glow rad="228600">
                    <a:schemeClr val="accent1">
                      <a:satMod val="175000"/>
                      <a:alpha val="40000"/>
                    </a:schemeClr>
                  </a:glow>
                  <a:outerShdw blurRad="50800" algn="tl" rotWithShape="0">
                    <a:srgbClr val="000000"/>
                  </a:outerShdw>
                </a:effectLst>
              </a:rPr>
              <a:t>پایان</a:t>
            </a:r>
            <a:endParaRPr lang="en-US" sz="66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glow rad="228600">
                  <a:schemeClr val="accent1">
                    <a:satMod val="175000"/>
                    <a:alpha val="40000"/>
                  </a:schemeClr>
                </a:glow>
                <a:outerShdw blurRad="50800" algn="tl" rotWithShape="0">
                  <a:srgbClr val="000000"/>
                </a:outerShdw>
              </a:effectLst>
            </a:endParaRPr>
          </a:p>
        </p:txBody>
      </p:sp>
      <p:sp>
        <p:nvSpPr>
          <p:cNvPr id="3" name="Slide Number Placeholder 2"/>
          <p:cNvSpPr>
            <a:spLocks noGrp="1"/>
          </p:cNvSpPr>
          <p:nvPr>
            <p:ph type="sldNum" sz="quarter" idx="12"/>
          </p:nvPr>
        </p:nvSpPr>
        <p:spPr/>
        <p:txBody>
          <a:bodyPr/>
          <a:lstStyle/>
          <a:p>
            <a:fld id="{72C04D73-05ED-4CA8-9D9A-2D08E7A45BB9}" type="slidenum">
              <a:rPr lang="en-US" smtClean="0"/>
              <a:pPr/>
              <a:t>55</a:t>
            </a:fld>
            <a:endParaRPr lang="en-US"/>
          </a:p>
        </p:txBody>
      </p:sp>
    </p:spTree>
  </p:cSld>
  <p:clrMapOvr>
    <a:masterClrMapping/>
  </p:clrMapOvr>
  <p:transition spd="slow">
    <p:strips dir="ru"/>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1810</TotalTime>
  <Words>5817</Words>
  <Application>Microsoft Office PowerPoint</Application>
  <PresentationFormat>On-screen Show (4:3)</PresentationFormat>
  <Paragraphs>355</Paragraphs>
  <Slides>55</Slides>
  <Notes>1</Notes>
  <HiddenSlides>0</HiddenSlides>
  <MMClips>0</MMClips>
  <ScaleCrop>false</ScaleCrop>
  <HeadingPairs>
    <vt:vector size="4" baseType="variant">
      <vt:variant>
        <vt:lpstr>Theme</vt:lpstr>
      </vt:variant>
      <vt:variant>
        <vt:i4>1</vt:i4>
      </vt:variant>
      <vt:variant>
        <vt:lpstr>Slide Titles</vt:lpstr>
      </vt:variant>
      <vt:variant>
        <vt:i4>55</vt:i4>
      </vt:variant>
    </vt:vector>
  </HeadingPairs>
  <TitlesOfParts>
    <vt:vector size="56" baseType="lpstr">
      <vt:lpstr>Office Theme</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salamat</dc:creator>
  <cp:lastModifiedBy>Windows User</cp:lastModifiedBy>
  <cp:revision>340</cp:revision>
  <dcterms:created xsi:type="dcterms:W3CDTF">2015-05-14T06:40:51Z</dcterms:created>
  <dcterms:modified xsi:type="dcterms:W3CDTF">2020-05-20T23:53:39Z</dcterms:modified>
</cp:coreProperties>
</file>