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77" r:id="rId2"/>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2076" y="-5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45BCCAD9-861D-4442-86B1-3A0CA11A8F88}" type="datetimeFigureOut">
              <a:rPr lang="en-US" smtClean="0"/>
              <a:pPr/>
              <a:t>4/24/2020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0C9B1DD7-101C-49F3-99E5-4C366F78E10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5BCCAD9-861D-4442-86B1-3A0CA11A8F88}" type="datetimeFigureOut">
              <a:rPr lang="en-US" smtClean="0"/>
              <a:pPr/>
              <a:t>4/24/2020</a:t>
            </a:fld>
            <a:endParaRPr lang="en-US"/>
          </a:p>
        </p:txBody>
      </p:sp>
      <p:sp>
        <p:nvSpPr>
          <p:cNvPr id="9" name="Slide Number Placeholder 8"/>
          <p:cNvSpPr>
            <a:spLocks noGrp="1"/>
          </p:cNvSpPr>
          <p:nvPr>
            <p:ph type="sldNum" sz="quarter" idx="15"/>
          </p:nvPr>
        </p:nvSpPr>
        <p:spPr/>
        <p:txBody>
          <a:bodyPr rtlCol="0"/>
          <a:lstStyle/>
          <a:p>
            <a:fld id="{0C9B1DD7-101C-49F3-99E5-4C366F78E108}"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5BCCAD9-861D-4442-86B1-3A0CA11A8F88}" type="datetimeFigureOut">
              <a:rPr lang="en-US" smtClean="0"/>
              <a:pPr/>
              <a:t>4/24/2020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0C9B1DD7-101C-49F3-99E5-4C366F78E10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5BCCAD9-861D-4442-86B1-3A0CA11A8F88}"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9B1DD7-101C-49F3-99E5-4C366F78E108}"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5BCCAD9-861D-4442-86B1-3A0CA11A8F88}" type="datetimeFigureOut">
              <a:rPr lang="en-US" smtClean="0"/>
              <a:pPr/>
              <a:t>4/24/2020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9B1DD7-101C-49F3-99E5-4C366F78E108}"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45BCCAD9-861D-4442-86B1-3A0CA11A8F88}" type="datetimeFigureOut">
              <a:rPr lang="en-US" smtClean="0"/>
              <a:pPr/>
              <a:t>4/24/2020</a:t>
            </a:fld>
            <a:endParaRPr lang="en-US"/>
          </a:p>
        </p:txBody>
      </p:sp>
      <p:sp>
        <p:nvSpPr>
          <p:cNvPr id="7" name="Slide Number Placeholder 6"/>
          <p:cNvSpPr>
            <a:spLocks noGrp="1"/>
          </p:cNvSpPr>
          <p:nvPr>
            <p:ph type="sldNum" sz="quarter" idx="11"/>
          </p:nvPr>
        </p:nvSpPr>
        <p:spPr/>
        <p:txBody>
          <a:bodyPr rtlCol="0"/>
          <a:lstStyle/>
          <a:p>
            <a:fld id="{0C9B1DD7-101C-49F3-99E5-4C366F78E108}"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BCCAD9-861D-4442-86B1-3A0CA11A8F88}" type="datetimeFigureOut">
              <a:rPr lang="en-US" smtClean="0"/>
              <a:pPr/>
              <a:t>4/24/2020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9B1DD7-101C-49F3-99E5-4C366F78E10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45BCCAD9-861D-4442-86B1-3A0CA11A8F88}" type="datetimeFigureOut">
              <a:rPr lang="en-US" smtClean="0"/>
              <a:pPr/>
              <a:t>4/24/2020</a:t>
            </a:fld>
            <a:endParaRPr lang="en-US"/>
          </a:p>
        </p:txBody>
      </p:sp>
      <p:sp>
        <p:nvSpPr>
          <p:cNvPr id="22" name="Slide Number Placeholder 21"/>
          <p:cNvSpPr>
            <a:spLocks noGrp="1"/>
          </p:cNvSpPr>
          <p:nvPr>
            <p:ph type="sldNum" sz="quarter" idx="15"/>
          </p:nvPr>
        </p:nvSpPr>
        <p:spPr/>
        <p:txBody>
          <a:bodyPr rtlCol="0"/>
          <a:lstStyle/>
          <a:p>
            <a:fld id="{0C9B1DD7-101C-49F3-99E5-4C366F78E108}"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45BCCAD9-861D-4442-86B1-3A0CA11A8F88}" type="datetimeFigureOut">
              <a:rPr lang="en-US" smtClean="0"/>
              <a:pPr/>
              <a:t>4/24/2020</a:t>
            </a:fld>
            <a:endParaRPr lang="en-US"/>
          </a:p>
        </p:txBody>
      </p:sp>
      <p:sp>
        <p:nvSpPr>
          <p:cNvPr id="18" name="Slide Number Placeholder 17"/>
          <p:cNvSpPr>
            <a:spLocks noGrp="1"/>
          </p:cNvSpPr>
          <p:nvPr>
            <p:ph type="sldNum" sz="quarter" idx="11"/>
          </p:nvPr>
        </p:nvSpPr>
        <p:spPr/>
        <p:txBody>
          <a:bodyPr rtlCol="0"/>
          <a:lstStyle/>
          <a:p>
            <a:fld id="{0C9B1DD7-101C-49F3-99E5-4C366F78E108}"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BCCAD9-861D-4442-86B1-3A0CA11A8F88}"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9B1DD7-101C-49F3-99E5-4C366F78E1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5BCCAD9-861D-4442-86B1-3A0CA11A8F88}"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9B1DD7-101C-49F3-99E5-4C366F78E1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5BCCAD9-861D-4442-86B1-3A0CA11A8F88}" type="datetimeFigureOut">
              <a:rPr lang="en-US" smtClean="0"/>
              <a:pPr/>
              <a:t>4/24/2020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C9B1DD7-101C-49F3-99E5-4C366F78E10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61491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0"/>
            <a:ext cx="8229600" cy="1828800"/>
          </a:xfrm>
        </p:spPr>
        <p:txBody>
          <a:bodyPr>
            <a:normAutofit/>
          </a:bodyPr>
          <a:lstStyle/>
          <a:p>
            <a:r>
              <a:rPr lang="ar-SA" sz="2400" dirty="0" smtClean="0"/>
              <a:t>فزونی کلسیم(هیپرکلسمی)</a:t>
            </a:r>
            <a:r>
              <a:rPr lang="en-US" sz="2400" dirty="0" smtClean="0"/>
              <a:t/>
            </a:r>
            <a:br>
              <a:rPr lang="en-US" sz="2400" dirty="0" smtClean="0"/>
            </a:br>
            <a:endParaRPr lang="en-US" sz="2400" dirty="0"/>
          </a:p>
        </p:txBody>
      </p:sp>
      <p:sp>
        <p:nvSpPr>
          <p:cNvPr id="3" name="Subtitle 2"/>
          <p:cNvSpPr>
            <a:spLocks noGrp="1"/>
          </p:cNvSpPr>
          <p:nvPr>
            <p:ph type="subTitle" idx="1"/>
          </p:nvPr>
        </p:nvSpPr>
        <p:spPr>
          <a:xfrm>
            <a:off x="304800" y="2057400"/>
            <a:ext cx="8534400" cy="4191000"/>
          </a:xfrm>
        </p:spPr>
        <p:txBody>
          <a:bodyPr>
            <a:normAutofit/>
          </a:bodyPr>
          <a:lstStyle/>
          <a:p>
            <a:pPr algn="l" rtl="1"/>
            <a:r>
              <a:rPr lang="ar-SA" dirty="0" smtClean="0"/>
              <a:t>هیپرکلسمی به معنای بالارفتن میزان کلسیم به بیش از ۱۰/۲ </a:t>
            </a:r>
            <a:r>
              <a:rPr lang="en-GB" dirty="0" smtClean="0"/>
              <a:t>mg/dl </a:t>
            </a:r>
            <a:r>
              <a:rPr lang="ar-SA" dirty="0" smtClean="0"/>
              <a:t>درپلاسما باشد. ین اختلال در نوع شدید خود خطرناک می باشد، در حقیقت بحران هیپرکلسمی </a:t>
            </a:r>
            <a:r>
              <a:rPr lang="ar-SA" sz="3600" dirty="0" smtClean="0"/>
              <a:t>در</a:t>
            </a:r>
            <a:r>
              <a:rPr lang="ar-SA" dirty="0" smtClean="0"/>
              <a:t> صورتی که به موقع و سریع درمان نشود، دارای میزان مرگ و میر بالا و برابر با ۵۰% خواهد بود</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t>پاتوفیزیولوژی</a:t>
            </a:r>
            <a:endParaRPr lang="en-US" dirty="0"/>
          </a:p>
        </p:txBody>
      </p:sp>
      <p:sp>
        <p:nvSpPr>
          <p:cNvPr id="3" name="Content Placeholder 2"/>
          <p:cNvSpPr>
            <a:spLocks noGrp="1"/>
          </p:cNvSpPr>
          <p:nvPr>
            <p:ph sz="quarter" idx="1"/>
          </p:nvPr>
        </p:nvSpPr>
        <p:spPr>
          <a:xfrm>
            <a:off x="457200" y="1600200"/>
            <a:ext cx="8229600" cy="5486400"/>
          </a:xfrm>
        </p:spPr>
        <p:txBody>
          <a:bodyPr>
            <a:normAutofit/>
          </a:bodyPr>
          <a:lstStyle/>
          <a:p>
            <a:pPr algn="l" rtl="1"/>
            <a:r>
              <a:rPr lang="ar-SA" sz="3200" dirty="0" smtClean="0"/>
              <a:t>شایع ترین علل بروز هیپرکلسمی عبارتند از: بدخیمی ها و نیز افزایش یافتن ترشح هورمون غده ی پاراتیروئید، بروز </a:t>
            </a:r>
            <a:r>
              <a:rPr lang="en-US" sz="3200" dirty="0" err="1" smtClean="0"/>
              <a:t>pth</a:t>
            </a:r>
            <a:r>
              <a:rPr lang="ar-SA" sz="3200" dirty="0" smtClean="0"/>
              <a:t>هیپرکلسمی در اثر تومورهای بدخیم ناشی از مکانیسم</a:t>
            </a:r>
            <a:r>
              <a:rPr lang="fa-IR" sz="3200" dirty="0" smtClean="0"/>
              <a:t> </a:t>
            </a:r>
            <a:r>
              <a:rPr lang="ar-SA" sz="3200" dirty="0" smtClean="0"/>
              <a:t> در مورد هیپرپاراتیروئیدیسم منجر به افزایش آزادسازی کلسیم ازاستخوان ها،همچنین افزایش جذب آن در روده وکلیه ها خواهد شد. هنگامی که حاصل ضرب کلسیم_فسفر از ۷۰ بالاتر رود کلسیفیکاسیون بافت نرم ایجاد می شود.</a:t>
            </a:r>
            <a:r>
              <a:rPr lang="en-GB" sz="3200" dirty="0" smtClean="0"/>
              <a:t/>
            </a:r>
            <a:br>
              <a:rPr lang="en-GB" sz="3200" dirty="0" smtClean="0"/>
            </a:br>
            <a:r>
              <a:rPr lang="en-GB" sz="3200" dirty="0" smtClean="0"/>
              <a:t> </a:t>
            </a:r>
            <a:r>
              <a:rPr lang="ar-SA" sz="3200" dirty="0" smtClean="0"/>
              <a:t>گوناگونی است. افزایش بیش از حد ترشح</a:t>
            </a:r>
            <a:endParaRPr lang="en-US"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normAutofit/>
          </a:bodyPr>
          <a:lstStyle/>
          <a:p>
            <a:pPr algn="r" rtl="1"/>
            <a:r>
              <a:rPr lang="ar-SA" dirty="0" smtClean="0"/>
              <a:t>در اثر عدم تحرک، مواد معدنی استخوان از بین رفته و گاهی اوقات میزان کلسیم کل بدن(به خصوص اشکال یونیزه ی آن) در جریان خون افزایش می یابد. بروز هیپرکلسمی نشانه دار ناشی از عدم تحرک پدیده ای نادر اس و اگر به وجود آید، عملا به افرادی محدود می گردد که مقدار کلسیم در آنها به میزان قابل ملاحظه ای بالا است( مانند نوجوانان در سنین رشد ). بیشتر موارد هیپرکلسمی ناشی از عدم تحرک پس از شکستگی های شدید یا متعدد و آسیب دیدگی های نخاعی پدید می آید</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p:cNvSpPr>
            <a:spLocks noGrp="1"/>
          </p:cNvSpPr>
          <p:nvPr>
            <p:ph sz="quarter" idx="1"/>
          </p:nvPr>
        </p:nvSpPr>
        <p:spPr>
          <a:xfrm>
            <a:off x="457200" y="1600200"/>
            <a:ext cx="8229600" cy="5943600"/>
          </a:xfrm>
        </p:spPr>
        <p:txBody>
          <a:bodyPr>
            <a:normAutofit/>
          </a:bodyPr>
          <a:lstStyle/>
          <a:p>
            <a:pPr algn="r" rtl="1"/>
            <a:r>
              <a:rPr lang="ar-SA" sz="3200" dirty="0" smtClean="0"/>
              <a:t>داروهای مدور تیازیدی میتوانند به میزانی اندک سطح کلسیم سرم را افزایش دهند، چون سبب تقویت عملکرد </a:t>
            </a:r>
            <a:r>
              <a:rPr lang="en-GB" sz="3200" dirty="0" smtClean="0"/>
              <a:t>PTH </a:t>
            </a:r>
            <a:r>
              <a:rPr lang="ar-SA" sz="3200" dirty="0" smtClean="0"/>
              <a:t>بر کلیه ها شده و دفع کلسیم از راه ادرار را کاهش می دهند. سندرم شیر _ قلیا در بیمارانی به وجود می آید که دچار زخم معده یا دوازده بوده و تحت درمان های طولانی مدت با شیر و آنتی اسیدهای آلکالینی به خصوص کربنات کلسیم قرار داشته اند. </a:t>
            </a:r>
            <a:endParaRPr lang="en-US" sz="3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ar-SA" dirty="0" smtClean="0"/>
              <a:t>مسمومیت با ویتامین های </a:t>
            </a:r>
            <a:r>
              <a:rPr lang="en-GB" dirty="0" smtClean="0"/>
              <a:t>A </a:t>
            </a:r>
            <a:r>
              <a:rPr lang="ar-SA" dirty="0" smtClean="0"/>
              <a:t>و </a:t>
            </a:r>
            <a:r>
              <a:rPr lang="en-GB" dirty="0" smtClean="0"/>
              <a:t>D </a:t>
            </a:r>
            <a:r>
              <a:rPr lang="ar-SA" dirty="0" smtClean="0"/>
              <a:t>، همچنین استفاده از لیتیوم نیز سبب فزونی کلسیم خواهندشد.سطح کلیسم با سطح فسفررابطه ی عکس دارد.</a:t>
            </a:r>
            <a:r>
              <a:rPr lang="en-GB" dirty="0" smtClean="0"/>
              <a:t/>
            </a:r>
            <a:br>
              <a:rPr lang="en-GB" dirty="0" smtClean="0"/>
            </a:br>
            <a:r>
              <a:rPr lang="ar-SA" dirty="0" smtClean="0"/>
              <a:t>هیپرکلسمی میزان تحریک پذیری عصبی عضلانی راکاهش میدهد چون سبب فرونشانی ورکودفعالیت درمحل اتصال به عضله میگردد.نشانه هایی نظیرضعف عضلانی ،عدم هماهنگی وتعادل ،بی اشتهایی وپیوست میتواندناشی ازکاهش تونوس عضلات صاف ومختطط باشد.توقف فعالیت های قلبی هنگامی صورت میگیرد که کلسیم سرم درحدود۱۸میلی گرم در دسی لیتر( ۴/۵ میلی مول/لیتر)باشد.تاثیر دیژیتال برنیروی انقباضی قلب توسط کلسیم تقویت میشود.بنابراین دراثربروز هیپرکلسمی،مسمومیت ناشی ازدیژیتال هانیز تشدیدمی یابد.</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en-GB" dirty="0" smtClean="0"/>
              <a:t/>
            </a:r>
            <a:br>
              <a:rPr lang="en-GB" dirty="0" smtClean="0"/>
            </a:br>
            <a:r>
              <a:rPr lang="ar-SA" dirty="0" smtClean="0"/>
              <a:t>• تظاهرات بالینی:</a:t>
            </a:r>
            <a:endParaRPr lang="en-US" dirty="0"/>
          </a:p>
        </p:txBody>
      </p:sp>
      <p:sp>
        <p:nvSpPr>
          <p:cNvPr id="3" name="Content Placeholder 2"/>
          <p:cNvSpPr>
            <a:spLocks noGrp="1"/>
          </p:cNvSpPr>
          <p:nvPr>
            <p:ph sz="quarter" idx="1"/>
          </p:nvPr>
        </p:nvSpPr>
        <p:spPr/>
        <p:txBody>
          <a:bodyPr/>
          <a:lstStyle/>
          <a:p>
            <a:pPr algn="l" rtl="1"/>
            <a:r>
              <a:rPr lang="ar-SA" dirty="0" smtClean="0"/>
              <a:t>نشانه هیپرکلسمی متناسب بادرجه ی افزایش سطح کلسیم سرم شکل میگیرد.بی اشتهایی،تهوع،استفراغ ویبوست ازجمله نشانه های هیپرکلسمی هستند.دراثر تهوع ،استفراغ ،بی اشتهایی وبازجذب کلسیم درلوله های پروگزیمال کلیه،دهیدراسیون ایجادمیشود.دردشکمی واستخوانی نیزممکن است وجودداشته باشد‌نفخ شکم وفلج روده میتوانند بحران های شدید هیپرکلسمی راحادترنمایند.دراثرهیپرکلسمی عملکرد لوله های کلیوی دچاراختلال شده وهمین امر سبب افزایش بیش ازحدادرار میشود.بارزیادمواد حل شده درمحلول (کلسیم)باعث پلی اوری شده و درنتیجه تشنگی شدید بوجود می اورد</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rtl="1"/>
            <a:r>
              <a:rPr lang="ar-SA" dirty="0" smtClean="0"/>
              <a:t>بیمارانی که برای یک مدت زمان طولانی دچارهیپرکلسمی می باشند،دارای نشانه هایی مشابه بانشانه های مربوط به اولسرپپتیک هستند،چون هیپرکلسمی ترشح اسیدو پپسین را درمعده افزایش میدهد.گیجی ،اختلال درحافظه،جویده جویده سخن گفتن،خواب الودگی،بروز رفتارهای ناگهانی ناشی از روان پریشی وکما نیز میتواند بوجودآید.نشانه های شدیدتر این نوع اختلال ،هنگامی که میزان کلسیم سرم در حدود تقریبی ۱۶میلی گرم /دسی لیتریابالاتر باشد،آشکار میگردند،هرچند برخی ازبیماران بامیزان ۱۲میلی گرم /دسی لیتر کلسیم سرم نیز دچار اختلالات شدیدی می شوند.به محض اینکه میزان کلسیم سرم بعدازانجام درمان به حد طبیعی رسید،این نشانه هارفع میگردند.بحران هیپرکلسمی به افزایش ناگهانی سطح کلسیم سرم و رسیدن آن به میزان ۱۷میلی گرم/دسی لیتریابیشتراطلاق میگردد.ازجمله ویژگی های آن تشنگی شدیدو پر ادراری می باشند.سایر یافته ها میتواندشامل ضعف عضلانی،تهوع صعب العلاج،کرامپ شکمی ،یبوست های بسیار شدید،یااسهال،نشانه های مربوط به اولسر پپتیک ودرداستخوانی باشد.این وضعیت فوق العاده خطرناک بوده و می تواند منجربه ایست قلبی شود.</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SA" dirty="0" smtClean="0"/>
              <a:t>بررسی و یافته های تشخیصی:</a:t>
            </a:r>
            <a:endParaRPr lang="en-US" dirty="0"/>
          </a:p>
        </p:txBody>
      </p:sp>
      <p:sp>
        <p:nvSpPr>
          <p:cNvPr id="3" name="Content Placeholder 2"/>
          <p:cNvSpPr>
            <a:spLocks noGrp="1"/>
          </p:cNvSpPr>
          <p:nvPr>
            <p:ph sz="quarter" idx="1"/>
          </p:nvPr>
        </p:nvSpPr>
        <p:spPr/>
        <p:txBody>
          <a:bodyPr/>
          <a:lstStyle/>
          <a:p>
            <a:pPr algn="ctr" rtl="1"/>
            <a:r>
              <a:rPr lang="ar-SA" dirty="0" smtClean="0"/>
              <a:t>از نظر بالینی تشخیص </a:t>
            </a:r>
            <a:r>
              <a:rPr lang="en-GB" dirty="0" smtClean="0"/>
              <a:t>DIC </a:t>
            </a:r>
            <a:r>
              <a:rPr lang="ar-SA" dirty="0" smtClean="0"/>
              <a:t>اغلب توسط افت شمارش پلاکت ها,افزایش </a:t>
            </a:r>
            <a:r>
              <a:rPr lang="en-GB" dirty="0" smtClean="0"/>
              <a:t>PT</a:t>
            </a:r>
            <a:r>
              <a:rPr lang="ar-SA" dirty="0" smtClean="0"/>
              <a:t>و</a:t>
            </a:r>
            <a:r>
              <a:rPr lang="en-GB" dirty="0" err="1" smtClean="0"/>
              <a:t>aPTT</a:t>
            </a:r>
            <a:r>
              <a:rPr lang="en-GB" dirty="0" smtClean="0"/>
              <a:t>,</a:t>
            </a:r>
            <a:r>
              <a:rPr lang="ar-SA" dirty="0" smtClean="0"/>
              <a:t>افزایش فراورده های تجزیه فیبرین,و اندازه گیری یک تا چند تا از فاکتور های لخته و نیز مهارکننده ها (ازجمله ضد ترومبین </a:t>
            </a:r>
            <a:r>
              <a:rPr lang="en-GB" dirty="0" smtClean="0"/>
              <a:t>AT)</a:t>
            </a:r>
            <a:r>
              <a:rPr lang="ar-SA" dirty="0" smtClean="0"/>
              <a:t>مشخص میشود.اگر ‌چه هریک از یک ازمایش ها در تشخیص </a:t>
            </a:r>
            <a:r>
              <a:rPr lang="en-GB" dirty="0" smtClean="0"/>
              <a:t>DIC</a:t>
            </a:r>
            <a:r>
              <a:rPr lang="ar-SA" dirty="0" smtClean="0"/>
              <a:t>مفیداست, دقت هر یک از پارامترهای فردی نیست.انجمن بین المللی ترومبوز و هموستاز با استفاده از شمارش پلاکتی ,فراورده های تجزیه ی فیبرین,</a:t>
            </a:r>
            <a:r>
              <a:rPr lang="en-GB" dirty="0" smtClean="0"/>
              <a:t>PT</a:t>
            </a:r>
            <a:r>
              <a:rPr lang="ar-SA" dirty="0" smtClean="0"/>
              <a:t>و سطح فیبرینوژن, یک سیستم امتیازبندی اختصاصی و بسیار حساس را برای تشخیص </a:t>
            </a:r>
            <a:r>
              <a:rPr lang="en-GB" dirty="0" smtClean="0"/>
              <a:t>DIC</a:t>
            </a:r>
            <a:r>
              <a:rPr lang="ar-SA" dirty="0" smtClean="0"/>
              <a:t>بوجود آورده است.این سیستم برای پیش بینی شدت بیماری و مرگ متعاقب آن نیز مفیداست.</a:t>
            </a:r>
            <a:r>
              <a:rPr lang="en-GB" dirty="0" smtClean="0"/>
              <a:t/>
            </a:r>
            <a:br>
              <a:rPr lang="en-GB" dirty="0" smtClean="0"/>
            </a:br>
            <a:r>
              <a:rPr lang="en-GB" dirty="0" smtClean="0"/>
              <a:t/>
            </a:r>
            <a:br>
              <a:rPr lang="en-GB" dirty="0" smtClean="0"/>
            </a:b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t>تدابیر طبی:</a:t>
            </a:r>
            <a:r>
              <a:rPr lang="en-US" dirty="0" smtClean="0"/>
              <a:t/>
            </a:r>
            <a:br>
              <a:rPr lang="en-US" dirty="0" smtClean="0"/>
            </a:br>
            <a:endParaRPr lang="en-US" dirty="0"/>
          </a:p>
        </p:txBody>
      </p:sp>
      <p:sp>
        <p:nvSpPr>
          <p:cNvPr id="3" name="Content Placeholder 2"/>
          <p:cNvSpPr>
            <a:spLocks noGrp="1"/>
          </p:cNvSpPr>
          <p:nvPr>
            <p:ph sz="quarter" idx="1"/>
          </p:nvPr>
        </p:nvSpPr>
        <p:spPr/>
        <p:txBody>
          <a:bodyPr/>
          <a:lstStyle/>
          <a:p>
            <a:pPr algn="r" rtl="1"/>
            <a:r>
              <a:rPr lang="ar-SA" dirty="0" smtClean="0"/>
              <a:t>اهداف درمانی درهیپرکلسمی شامل پایین اوردن میزان کلسیم سرم ونیز دگرگونی فرآیندهایی است که سبب افزایش میزان کلسیم می باشد.درمان علل اصلی ازجمله اقدامات ضروری بشمار می آید.</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t>درمان دارویی:</a:t>
            </a:r>
            <a:r>
              <a:rPr lang="en-US" dirty="0" smtClean="0"/>
              <a:t/>
            </a:r>
            <a:br>
              <a:rPr lang="en-US" dirty="0" smtClean="0"/>
            </a:br>
            <a:endParaRPr lang="en-US" dirty="0"/>
          </a:p>
        </p:txBody>
      </p:sp>
      <p:sp>
        <p:nvSpPr>
          <p:cNvPr id="3" name="Content Placeholder 2"/>
          <p:cNvSpPr>
            <a:spLocks noGrp="1"/>
          </p:cNvSpPr>
          <p:nvPr>
            <p:ph sz="quarter" idx="1"/>
          </p:nvPr>
        </p:nvSpPr>
        <p:spPr/>
        <p:txBody>
          <a:bodyPr/>
          <a:lstStyle/>
          <a:p>
            <a:pPr algn="r" rtl="1"/>
            <a:r>
              <a:rPr lang="ar-SA" dirty="0" smtClean="0"/>
              <a:t>اقدامات کلی شامل تجویزمایع جهترقیق کردن کلسیم سرم وکمک به دفع بیشترآن ازراه کلیه ها،ایجادتحرک دربیمارومحدودیت درمصرف کلسیم موجود دررژیم غذایی است.تزریق وریدی محلول ۰/۹%کلرید سدیم،بصورت موقت مقادیرکلسیم سرم رارقیق تر نموده وباممانعت ازبازجذب کلسیم درلوله های کلیهسبب افزایش دفع آن توسط ادرار میگردد.تزریق وریدی فسفات نیز میتواند متقابلا سطح کلسیم راپایین آورد.اغلب به همراه تجویز سالین،فوروزماید نیز بطور مکمل استفاده میشود</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ar-SA" dirty="0" smtClean="0"/>
              <a:t>فوروزماید علاوه براینکه به ترشح بیشتر ادرار منجر میشوددفع کلسیم رانیزافزایش میدهد.مصرف مایعات وداروهای حاوی کلسیم ومنابع غذایی کلسیم بایدقطع شود؛اگرچه این اقدام اغلب مورد بی توجهی قرارمیگیرد.کلسی تونین راهم میتوان برای پایین اوردن کلسیم سرم مورد استفاده قرار داد،مصرف ان بخصوص برای بیمارانمبتلا به بیماری قلبی یا نارسایی کلیوی که قادبه تحنل مقادیرزیادی ازسرم نیستد مفید میباشد.کلسی تونین بازجذب استخوان راکاهش میدهدوسبب افزایش دفع کلسیم وفسفر ازراه ادرارمیگردد و همچنین موجب میشودکه مقادیربیشتری ازکلسیم و فسفر دراستخوان ذخیره شود</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normAutofit fontScale="92500"/>
          </a:bodyPr>
          <a:lstStyle/>
          <a:p>
            <a:pPr algn="r" rtl="1"/>
            <a:r>
              <a:rPr lang="ar-SA" dirty="0" smtClean="0"/>
              <a:t>علی رغم وجود انواع مختلف کلسی تونین،نوع مشتق شده ازماهی آزاد،آزمایش پوست ازنظرحساسیت نسبت به آن ضروری است.بدلیل پروتئینه بودن این هورمون احتمال وجود واکنش های حساسیت زای سیستمیک وجود دارد.همچنین بدلیل تشکیل شدن آنتی بادی درمراحل بعدممکن است مقاومت نسبت به دارو ایجادشود.بهتراست کلسی تونین رابجای تزریق زیرجلدی،بصورت عضلانی تزریق کرد.چون خونرسانی به بافت های زیرجلدی درموردبیماران مبتلا به هیپرکلسمی ضعیف و ناچیز است.برای بیماران مبتلا به بیماری های بدخیم سرطانی درمان در راستای کنترل وضعیت وازطریق روش هایی چون جراحی ،شیمی درمانی و رادیو تراپی انجام میگیرد.به منظورکاهش تغییرات استخوانی بوجودامده و پایین آوردن میزان بازجذب ازطریق لوله های کلیه ،کورتیکواستروئیدهارابرای بیماران مبتلا به سارکوئیدوز،میلوما،لنفوما ولوسمی بکار میبرند.بیماران دارای تومورهای سفت کمتربه این داروها حساس بوده یاواکنش نشان نمیدهند.برخی بیس فسفونات ها نیزاثربازدارنگی برفعالیت استئوکلاست هادارند</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ar-SA" dirty="0" smtClean="0"/>
              <a:t>اشکال </a:t>
            </a:r>
            <a:r>
              <a:rPr lang="en-GB" dirty="0" smtClean="0"/>
              <a:t>iv</a:t>
            </a:r>
            <a:r>
              <a:rPr lang="ar-SA" dirty="0" smtClean="0"/>
              <a:t>باعث بروز تب ،التهاب چشم،سندرم نفروتیک و استئونکروز میشود.میترامایسین که انتی بیوتیکی سیتوتوکسیک است مانع جذب استخوانی ده ودرنتیجه سطح کلسیم سرم راپایین می آورد.این دارو را باید بااحتیاط زیادمصرف نمودچون دارای عوارض جانبی قابل ملاحظه ای چون کاهش پلاکت های خون،مسمومیت سلول های کلیوی،بازگشت مجددهیپرکلسمی دراثرقطع شدن دارو ونیزمسمومیت سلول های کبدی میشود.نمک های غیراگانیک فسفات رامیتوان به شکل خوراکی یاازراه لوله بینی-معده ای ویاازراه رکتوم یابصورت</a:t>
            </a:r>
            <a:r>
              <a:rPr lang="en-GB" dirty="0" smtClean="0"/>
              <a:t>iv</a:t>
            </a:r>
            <a:r>
              <a:rPr lang="ar-SA" dirty="0" smtClean="0"/>
              <a:t>مورداستفاده قرار داد.تزریق وریدی فسفات جهت درمان هیپرکلسمی بایدبااحتیاط زیاد انجام بگیرد.چون میتواند منجر به کلسیفیکاسیون شدید دربافت های مختلف ،افت فشارخون،تتانی ونارسائی حادکلیه شود.</a:t>
            </a:r>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7467600" cy="1143000"/>
          </a:xfrm>
        </p:spPr>
        <p:txBody>
          <a:bodyPr/>
          <a:lstStyle/>
          <a:p>
            <a:r>
              <a:rPr lang="ar-SA" dirty="0" smtClean="0"/>
              <a:t>تدابیرپرستاری</a:t>
            </a:r>
            <a:endParaRPr lang="en-US" dirty="0"/>
          </a:p>
        </p:txBody>
      </p:sp>
      <p:sp>
        <p:nvSpPr>
          <p:cNvPr id="3" name="Content Placeholder 2"/>
          <p:cNvSpPr>
            <a:spLocks noGrp="1"/>
          </p:cNvSpPr>
          <p:nvPr>
            <p:ph sz="quarter" idx="1"/>
          </p:nvPr>
        </p:nvSpPr>
        <p:spPr>
          <a:xfrm>
            <a:off x="457200" y="990600"/>
            <a:ext cx="7467600" cy="5483352"/>
          </a:xfrm>
        </p:spPr>
        <p:txBody>
          <a:bodyPr>
            <a:normAutofit fontScale="85000" lnSpcReduction="10000"/>
          </a:bodyPr>
          <a:lstStyle/>
          <a:p>
            <a:endParaRPr lang="en-US" dirty="0" smtClean="0"/>
          </a:p>
          <a:p>
            <a:pPr algn="r" rtl="1"/>
            <a:r>
              <a:rPr lang="ar-SA" dirty="0" smtClean="0"/>
              <a:t>کنترل ومراقب دربیماران درمعرض خطرهیپرکلسمی حائزاهمیت است.تدابیری مثل بالابردنمیزان تحرک دربیماروتشویق به خوردن مایعات میتواندبه پیشگیزی ازهیپرکلسمی کمک کندویاحداقل شدت آن راکم کند.بیماران بستری دربیمارستان کهدرمعرض خطرهیپرکلسمی هستندتشویق میشوندتاهرچه سریع تزحرکت راآغاز کنند.به بیماران سرپایی یا افرادی که درخانه مراقبت میشوند پیرامون اهمیت حرکت بطورمکرراطلاعات کافی داده میشود.هنگامی که بمیدر به خوردن مایعات خوراکی ترغیب میشود،پرستارباید به علاقه یاعدم علاقه وی نسبت به مایعات انتخاب شده توجه داشته باشد.ایعات حاوی سدیم نیز بدلیل تمایل سدیم به دفع کلسیم بایدموردمصرف قراربگیرد.مگرآنکه به دلایلی استفاده کردن ازآنهاممنوع باشد.بیمارانی که درخانه هستندتشویق میشوند تادرصورت امکان بطور روزانه۳یا۴پیمانه آب بنوشند.حجم مواد موجود دررژیم غذایی باید درحدکافی باشدتابتواند تمایل به پیوست راجبران وتعدیل کند.درصورت بردزنشانه های ذهنی ناشی ازهیپرکلسمی بایدتدابیراحتیاطی رادرصورت ضرورت به اجرا درآورد.همچینین باید بیماروخانواده راآگاه نمودکه این تغییرات ذهنی بادرمان هیپرکلسمی برطرف خواهدشد.افزایش کلسیم سبب تقویت وتشدید اثرات دیژیتال ها میگردد بنابراین بیمارراازنظر وجود علائم مسمومیت ناشی از دیژیتال ها باید مورد بررسی قرار داد.</a:t>
            </a:r>
            <a:r>
              <a:rPr lang="en-GB" dirty="0" smtClean="0"/>
              <a:t>ECG</a:t>
            </a:r>
            <a:r>
              <a:rPr lang="ar-SA" dirty="0" smtClean="0"/>
              <a:t>نیزممکن است دجارتغییرات شود بنابراین نبض بیماربایدازنظرهرگونه علائم غیرطبیعی تحت کنترل قرارگیرد</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rtl="1"/>
            <a:r>
              <a:rPr lang="ar-SA" dirty="0" smtClean="0"/>
              <a:t>منبع:</a:t>
            </a:r>
            <a:endParaRPr lang="en-US" dirty="0" smtClean="0"/>
          </a:p>
          <a:p>
            <a:pPr rtl="1"/>
            <a:r>
              <a:rPr lang="ar-SA" dirty="0" smtClean="0"/>
              <a:t>کتاب برونر و سودارث، درد،الکترولیت،شوک،سرطان و مراقبت های پایان عمر/سوزان س،اسملتزر... ترجمه ژیلا عابد سعیدی و دیگران، ویرایش صدیقه سالمی. ویرایش دوازدهم ۲۰۱۰، فصل ۱۴/مایعات و الکترولیت ها:تعادل و اختلال، فزونی کلسیم صفحه ص۱۱۴</a:t>
            </a:r>
            <a:endParaRPr lang="en-US" dirty="0" smtClean="0"/>
          </a:p>
          <a:p>
            <a:pPr rtl="1"/>
            <a:r>
              <a:rPr lang="ar-SA" dirty="0" smtClean="0"/>
              <a:t>کتاب برونر وسودارث قلب و عروق ، ترجمه ژاله محمدعلیها، صدیقه عاصمی، ویرایش صدیقه سالمی،ویرایش دوازدهم ۲۰۱۰،فصل ۳۰ تامپونادقلبی ص ۲۸۵،فصل ۳۳ انعقاد منتشرداخل عروقی ص ۴۸۹ </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115</TotalTime>
  <Words>1297</Words>
  <Application>Microsoft Office PowerPoint</Application>
  <PresentationFormat>On-screen Show (4:3)</PresentationFormat>
  <Paragraphs>26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Oriel</vt:lpstr>
      <vt:lpstr>بنام خدا</vt:lpstr>
      <vt:lpstr>فزونی کلسیم(هیپرکلسمی) </vt:lpstr>
      <vt:lpstr>پاتوفیزیولوژی</vt:lpstr>
      <vt:lpstr>PowerPoint Presentation</vt:lpstr>
      <vt:lpstr>PowerPoint Presentation</vt:lpstr>
      <vt:lpstr>PowerPoint Presentation</vt:lpstr>
      <vt:lpstr> • تظاهرات بالینی:</vt:lpstr>
      <vt:lpstr>PowerPoint Presentation</vt:lpstr>
      <vt:lpstr>بررسی و یافته های تشخیصی:</vt:lpstr>
      <vt:lpstr>تدابیر طبی: </vt:lpstr>
      <vt:lpstr>درمان دارویی: </vt:lpstr>
      <vt:lpstr>PowerPoint Presentation</vt:lpstr>
      <vt:lpstr>PowerPoint Presentation</vt:lpstr>
      <vt:lpstr>PowerPoint Presentation</vt:lpstr>
      <vt:lpstr>تدابیرپرستاری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فزونی کلسیم(هیپرکلسمی)</dc:title>
  <dc:creator>hi</dc:creator>
  <cp:lastModifiedBy>Windows User</cp:lastModifiedBy>
  <cp:revision>13</cp:revision>
  <dcterms:created xsi:type="dcterms:W3CDTF">2018-04-16T13:34:19Z</dcterms:created>
  <dcterms:modified xsi:type="dcterms:W3CDTF">2020-04-23T20:58:51Z</dcterms:modified>
</cp:coreProperties>
</file>