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1"/>
  </p:notesMasterIdLst>
  <p:sldIdLst>
    <p:sldId id="286" r:id="rId2"/>
    <p:sldId id="256" r:id="rId3"/>
    <p:sldId id="257" r:id="rId4"/>
    <p:sldId id="282" r:id="rId5"/>
    <p:sldId id="272" r:id="rId6"/>
    <p:sldId id="283" r:id="rId7"/>
    <p:sldId id="284" r:id="rId8"/>
    <p:sldId id="285" r:id="rId9"/>
    <p:sldId id="281" r:id="rId10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C41AB-89C7-46FB-AD1B-35A46509E63A}" type="datetimeFigureOut">
              <a:rPr lang="en-US" smtClean="0"/>
              <a:pPr/>
              <a:t>5/23/2020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AC1979-9D17-4022-A5B8-133F446FD39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82246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C1979-9D17-4022-A5B8-133F446FD399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C1979-9D17-4022-A5B8-133F446FD399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C1979-9D17-4022-A5B8-133F446FD399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3CD8F-5F10-4EFB-8FB7-BA41BB7551DF}" type="datetimeFigureOut">
              <a:rPr lang="fa-IR" smtClean="0"/>
              <a:pPr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DB8D90-0944-4353-8E37-0D04AEB9669F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042938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268760"/>
            <a:ext cx="7772400" cy="1470025"/>
          </a:xfrm>
        </p:spPr>
        <p:txBody>
          <a:bodyPr>
            <a:normAutofit/>
          </a:bodyPr>
          <a:lstStyle/>
          <a:p>
            <a:r>
              <a:rPr lang="fa-IR" sz="3200" dirty="0" smtClean="0">
                <a:cs typeface="B Titr" pitchFamily="2" charset="-78"/>
              </a:rPr>
              <a:t>فرم های غیر استاندارد برنامه ریزی خطی</a:t>
            </a:r>
            <a:endParaRPr lang="fa-IR" sz="3200" dirty="0">
              <a:cs typeface="B Titr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03648" y="3356992"/>
            <a:ext cx="6740252" cy="1752600"/>
          </a:xfrm>
        </p:spPr>
        <p:txBody>
          <a:bodyPr>
            <a:normAutofit/>
          </a:bodyPr>
          <a:lstStyle/>
          <a:p>
            <a:r>
              <a:rPr lang="fa-IR" sz="40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B Titr" pitchFamily="2" charset="-78"/>
              </a:rPr>
              <a:t>روش دو مرحله ای</a:t>
            </a:r>
          </a:p>
          <a:p>
            <a:r>
              <a:rPr lang="fa-IR" sz="4000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B Titr" pitchFamily="2" charset="-78"/>
              </a:rPr>
              <a:t>(دو فازی)</a:t>
            </a:r>
            <a:endParaRPr lang="fa-IR" sz="4000" dirty="0">
              <a:solidFill>
                <a:schemeClr val="tx1">
                  <a:lumMod val="85000"/>
                  <a:lumOff val="15000"/>
                </a:schemeClr>
              </a:solidFill>
              <a:cs typeface="B Titr" pitchFamily="2" charset="-78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2852"/>
            <a:ext cx="9144000" cy="6572296"/>
          </a:xfrm>
        </p:spPr>
        <p:txBody>
          <a:bodyPr>
            <a:normAutofit/>
          </a:bodyPr>
          <a:lstStyle/>
          <a:p>
            <a:pPr algn="r">
              <a:lnSpc>
                <a:spcPct val="150000"/>
              </a:lnSpc>
              <a:buNone/>
            </a:pPr>
            <a:endParaRPr lang="en-US" sz="2200" dirty="0" smtClean="0">
              <a:cs typeface="B Mitra" pitchFamily="2" charset="-78"/>
            </a:endParaRPr>
          </a:p>
          <a:p>
            <a:pPr algn="r">
              <a:lnSpc>
                <a:spcPct val="150000"/>
              </a:lnSpc>
              <a:buNone/>
            </a:pPr>
            <a:endParaRPr lang="en-US" sz="2200" dirty="0" smtClean="0">
              <a:cs typeface="B Mitra" pitchFamily="2" charset="-78"/>
            </a:endParaRPr>
          </a:p>
          <a:p>
            <a:pPr algn="r">
              <a:lnSpc>
                <a:spcPct val="150000"/>
              </a:lnSpc>
              <a:buNone/>
            </a:pPr>
            <a:endParaRPr lang="en-US" sz="2200" dirty="0" smtClean="0">
              <a:cs typeface="B Mitra" pitchFamily="2" charset="-78"/>
            </a:endParaRPr>
          </a:p>
          <a:p>
            <a:pPr algn="r">
              <a:lnSpc>
                <a:spcPct val="150000"/>
              </a:lnSpc>
              <a:buNone/>
            </a:pPr>
            <a:r>
              <a:rPr lang="fa-IR" sz="2200" dirty="0" smtClean="0">
                <a:cs typeface="B Mitra" pitchFamily="2" charset="-78"/>
              </a:rPr>
              <a:t>همانگونه که از نام این روش پیداست، مسئله در دو مرحله (فاز) حل میشود :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fa-IR" sz="2200" dirty="0" smtClean="0">
                <a:cs typeface="B Mitra" pitchFamily="2" charset="-78"/>
              </a:rPr>
              <a:t>مرحله (فاز) اول : پیدا کردن یک جواب موجه ابتدایی با استفاده از یک تابع هدف مصنوعی و محدودیت های مسئله اصلی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fa-IR" sz="2200" dirty="0" smtClean="0">
                <a:cs typeface="B Mitra" pitchFamily="2" charset="-78"/>
              </a:rPr>
              <a:t>گام 1 : پس از تخصیص متغیرهای کمکی </a:t>
            </a:r>
            <a:r>
              <a:rPr lang="en-US" sz="2200" dirty="0" smtClean="0">
                <a:cs typeface="B Mitra" pitchFamily="2" charset="-78"/>
              </a:rPr>
              <a:t>Si</a:t>
            </a:r>
            <a:r>
              <a:rPr lang="fa-IR" sz="2200" dirty="0" smtClean="0">
                <a:cs typeface="B Mitra" pitchFamily="2" charset="-78"/>
              </a:rPr>
              <a:t> و </a:t>
            </a:r>
            <a:r>
              <a:rPr lang="en-US" sz="2200" dirty="0" err="1" smtClean="0">
                <a:cs typeface="B Mitra" pitchFamily="2" charset="-78"/>
              </a:rPr>
              <a:t>Ri</a:t>
            </a:r>
            <a:r>
              <a:rPr lang="fa-IR" sz="2200" dirty="0" smtClean="0">
                <a:cs typeface="B Mitra" pitchFamily="2" charset="-78"/>
              </a:rPr>
              <a:t> به محدودیت ها، متغیرهای مصنوعی مورد نیاز برای حل مسئله را معین میکنیم.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fa-IR" sz="2200" dirty="0" smtClean="0">
                <a:cs typeface="B Mitra" pitchFamily="2" charset="-78"/>
              </a:rPr>
              <a:t>گام 2 : یک تابع هدف مصنوعی بصورت </a:t>
            </a:r>
            <a:r>
              <a:rPr lang="en-US" sz="2200" dirty="0" smtClean="0">
                <a:cs typeface="B Mitra" pitchFamily="2" charset="-78"/>
              </a:rPr>
              <a:t>Min W</a:t>
            </a:r>
            <a:r>
              <a:rPr lang="fa-IR" sz="2200" dirty="0" smtClean="0">
                <a:cs typeface="B Mitra" pitchFamily="2" charset="-78"/>
              </a:rPr>
              <a:t> ایجاد کرده و آن را برابر مجموع متغیرهای مصنوعی بکار رفته در مسئله قرار میدهیم.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fa-IR" sz="2200" dirty="0" smtClean="0">
                <a:cs typeface="B Mitra" pitchFamily="2" charset="-78"/>
              </a:rPr>
              <a:t> گام 3 : مسئلة برنامه ریزی خطی ای که تابع هدف آن </a:t>
            </a:r>
            <a:r>
              <a:rPr lang="en-US" sz="2200" dirty="0" smtClean="0">
                <a:cs typeface="B Mitra" pitchFamily="2" charset="-78"/>
              </a:rPr>
              <a:t>Min W = ∑</a:t>
            </a:r>
            <a:r>
              <a:rPr lang="en-US" sz="2200" dirty="0" err="1" smtClean="0">
                <a:cs typeface="B Mitra" pitchFamily="2" charset="-78"/>
              </a:rPr>
              <a:t>Ri</a:t>
            </a:r>
            <a:r>
              <a:rPr lang="fa-IR" sz="2200" dirty="0" smtClean="0">
                <a:cs typeface="B Mitra" pitchFamily="2" charset="-78"/>
              </a:rPr>
              <a:t> و محدودیت هایش همان محدودیت های مسئله اصلی است را تا رسیدن به یک جواب موجه ابتدایی حل مینماییم.</a:t>
            </a:r>
          </a:p>
          <a:p>
            <a:pPr algn="r">
              <a:lnSpc>
                <a:spcPct val="150000"/>
              </a:lnSpc>
              <a:buNone/>
            </a:pPr>
            <a:endParaRPr lang="fa-IR" sz="2800" dirty="0" smtClean="0">
              <a:cs typeface="B Mitra" pitchFamily="2" charset="-78"/>
            </a:endParaRPr>
          </a:p>
          <a:p>
            <a:endParaRPr lang="fa-IR" sz="2400" dirty="0" smtClean="0">
              <a:cs typeface="B Mitra" pitchFamily="2" charset="-78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0" y="142876"/>
            <a:ext cx="3357554" cy="242886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/>
            <a:r>
              <a:rPr lang="en-US" sz="2400" dirty="0" smtClean="0">
                <a:solidFill>
                  <a:schemeClr val="tx1"/>
                </a:solidFill>
              </a:rPr>
              <a:t>Max Z</a:t>
            </a:r>
            <a:r>
              <a:rPr lang="en-US" dirty="0" smtClean="0">
                <a:solidFill>
                  <a:schemeClr val="tx1"/>
                </a:solidFill>
              </a:rPr>
              <a:t> = </a:t>
            </a:r>
            <a:r>
              <a:rPr lang="en-US" sz="2400" dirty="0" smtClean="0">
                <a:solidFill>
                  <a:schemeClr val="tx1"/>
                </a:solidFill>
              </a:rPr>
              <a:t>5x</a:t>
            </a:r>
            <a:r>
              <a:rPr lang="en-US" dirty="0" smtClean="0">
                <a:solidFill>
                  <a:schemeClr val="tx1"/>
                </a:solidFill>
              </a:rPr>
              <a:t>1 – </a:t>
            </a:r>
            <a:r>
              <a:rPr lang="en-US" sz="2400" dirty="0" smtClean="0">
                <a:solidFill>
                  <a:schemeClr val="tx1"/>
                </a:solidFill>
              </a:rPr>
              <a:t>6x</a:t>
            </a:r>
            <a:r>
              <a:rPr lang="en-US" dirty="0" smtClean="0">
                <a:solidFill>
                  <a:schemeClr val="tx1"/>
                </a:solidFill>
              </a:rPr>
              <a:t>2 – </a:t>
            </a:r>
            <a:r>
              <a:rPr lang="en-US" sz="2400" dirty="0" smtClean="0">
                <a:solidFill>
                  <a:schemeClr val="tx1"/>
                </a:solidFill>
              </a:rPr>
              <a:t>7x</a:t>
            </a:r>
            <a:r>
              <a:rPr lang="en-US" dirty="0" smtClean="0">
                <a:solidFill>
                  <a:schemeClr val="tx1"/>
                </a:solidFill>
              </a:rPr>
              <a:t>3</a:t>
            </a:r>
          </a:p>
          <a:p>
            <a:pPr algn="l" rtl="0"/>
            <a:r>
              <a:rPr lang="en-US" dirty="0" err="1" smtClean="0">
                <a:solidFill>
                  <a:schemeClr val="tx1"/>
                </a:solidFill>
              </a:rPr>
              <a:t>s.T</a:t>
            </a:r>
            <a:r>
              <a:rPr lang="en-US" dirty="0" smtClean="0">
                <a:solidFill>
                  <a:schemeClr val="tx1"/>
                </a:solidFill>
              </a:rPr>
              <a:t>            </a:t>
            </a:r>
            <a:r>
              <a:rPr lang="en-US" sz="2400" dirty="0" smtClean="0">
                <a:solidFill>
                  <a:schemeClr val="tx1"/>
                </a:solidFill>
              </a:rPr>
              <a:t>x</a:t>
            </a:r>
            <a:r>
              <a:rPr lang="en-US" dirty="0" smtClean="0">
                <a:solidFill>
                  <a:schemeClr val="tx1"/>
                </a:solidFill>
              </a:rPr>
              <a:t>1 + </a:t>
            </a:r>
            <a:r>
              <a:rPr lang="en-US" sz="2400" dirty="0" smtClean="0">
                <a:solidFill>
                  <a:schemeClr val="tx1"/>
                </a:solidFill>
              </a:rPr>
              <a:t>5x</a:t>
            </a:r>
            <a:r>
              <a:rPr lang="en-US" dirty="0" smtClean="0">
                <a:solidFill>
                  <a:schemeClr val="tx1"/>
                </a:solidFill>
              </a:rPr>
              <a:t>2 – </a:t>
            </a:r>
            <a:r>
              <a:rPr lang="en-US" sz="2400" dirty="0" smtClean="0">
                <a:solidFill>
                  <a:schemeClr val="tx1"/>
                </a:solidFill>
              </a:rPr>
              <a:t>3x</a:t>
            </a:r>
            <a:r>
              <a:rPr lang="en-US" dirty="0" smtClean="0">
                <a:solidFill>
                  <a:schemeClr val="tx1"/>
                </a:solidFill>
              </a:rPr>
              <a:t>3    </a:t>
            </a:r>
            <a:r>
              <a:rPr lang="en-US" sz="2400" dirty="0" smtClean="0">
                <a:solidFill>
                  <a:schemeClr val="tx1"/>
                </a:solidFill>
              </a:rPr>
              <a:t>≥ 15</a:t>
            </a:r>
            <a:endParaRPr lang="en-US" dirty="0" smtClean="0">
              <a:solidFill>
                <a:schemeClr val="tx1"/>
              </a:solidFill>
            </a:endParaRPr>
          </a:p>
          <a:p>
            <a:pPr algn="l" rtl="0"/>
            <a:r>
              <a:rPr lang="en-US" dirty="0" smtClean="0">
                <a:solidFill>
                  <a:schemeClr val="tx1"/>
                </a:solidFill>
              </a:rPr>
              <a:t>               </a:t>
            </a:r>
            <a:r>
              <a:rPr lang="en-US" sz="2400" dirty="0" smtClean="0">
                <a:solidFill>
                  <a:schemeClr val="tx1"/>
                </a:solidFill>
              </a:rPr>
              <a:t>5x</a:t>
            </a:r>
            <a:r>
              <a:rPr lang="en-US" dirty="0" smtClean="0">
                <a:solidFill>
                  <a:schemeClr val="tx1"/>
                </a:solidFill>
              </a:rPr>
              <a:t>1 – </a:t>
            </a:r>
            <a:r>
              <a:rPr lang="en-US" sz="2400" dirty="0" smtClean="0">
                <a:solidFill>
                  <a:schemeClr val="tx1"/>
                </a:solidFill>
              </a:rPr>
              <a:t>6x</a:t>
            </a:r>
            <a:r>
              <a:rPr lang="en-US" dirty="0" smtClean="0">
                <a:solidFill>
                  <a:schemeClr val="tx1"/>
                </a:solidFill>
              </a:rPr>
              <a:t>2 + </a:t>
            </a:r>
            <a:r>
              <a:rPr lang="en-US" sz="2400" dirty="0" smtClean="0">
                <a:solidFill>
                  <a:schemeClr val="tx1"/>
                </a:solidFill>
              </a:rPr>
              <a:t>10x</a:t>
            </a:r>
            <a:r>
              <a:rPr lang="en-US" dirty="0" smtClean="0">
                <a:solidFill>
                  <a:schemeClr val="tx1"/>
                </a:solidFill>
              </a:rPr>
              <a:t>3 </a:t>
            </a:r>
            <a:r>
              <a:rPr lang="en-US" sz="2400" dirty="0" smtClean="0">
                <a:solidFill>
                  <a:schemeClr val="tx1"/>
                </a:solidFill>
              </a:rPr>
              <a:t>≤ 20</a:t>
            </a:r>
          </a:p>
          <a:p>
            <a:pPr algn="l" rtl="0"/>
            <a:r>
              <a:rPr lang="en-US" dirty="0" smtClean="0">
                <a:solidFill>
                  <a:schemeClr val="tx1"/>
                </a:solidFill>
              </a:rPr>
              <a:t>                 </a:t>
            </a:r>
            <a:r>
              <a:rPr lang="en-US" sz="2400" dirty="0" smtClean="0">
                <a:solidFill>
                  <a:schemeClr val="tx1"/>
                </a:solidFill>
              </a:rPr>
              <a:t>x</a:t>
            </a:r>
            <a:r>
              <a:rPr lang="en-US" dirty="0" smtClean="0">
                <a:solidFill>
                  <a:schemeClr val="tx1"/>
                </a:solidFill>
              </a:rPr>
              <a:t>1 +   </a:t>
            </a:r>
            <a:r>
              <a:rPr lang="en-US" sz="2400" dirty="0" smtClean="0">
                <a:solidFill>
                  <a:schemeClr val="tx1"/>
                </a:solidFill>
              </a:rPr>
              <a:t>x</a:t>
            </a:r>
            <a:r>
              <a:rPr lang="en-US" dirty="0" smtClean="0">
                <a:solidFill>
                  <a:schemeClr val="tx1"/>
                </a:solidFill>
              </a:rPr>
              <a:t>2  +     </a:t>
            </a:r>
            <a:r>
              <a:rPr lang="en-US" sz="2400" dirty="0" smtClean="0">
                <a:solidFill>
                  <a:schemeClr val="tx1"/>
                </a:solidFill>
              </a:rPr>
              <a:t>x</a:t>
            </a:r>
            <a:r>
              <a:rPr lang="en-US" dirty="0" smtClean="0">
                <a:solidFill>
                  <a:schemeClr val="tx1"/>
                </a:solidFill>
              </a:rPr>
              <a:t>3 =  </a:t>
            </a:r>
            <a:r>
              <a:rPr lang="en-US" sz="2400" dirty="0" smtClean="0">
                <a:solidFill>
                  <a:schemeClr val="tx1"/>
                </a:solidFill>
              </a:rPr>
              <a:t>5</a:t>
            </a:r>
          </a:p>
          <a:p>
            <a:pPr algn="l" rtl="0"/>
            <a:r>
              <a:rPr lang="en-US" dirty="0" smtClean="0">
                <a:solidFill>
                  <a:schemeClr val="tx1"/>
                </a:solidFill>
              </a:rPr>
              <a:t>                   </a:t>
            </a:r>
            <a:r>
              <a:rPr lang="en-US" sz="2400" dirty="0" smtClean="0">
                <a:solidFill>
                  <a:schemeClr val="tx1"/>
                </a:solidFill>
              </a:rPr>
              <a:t>x</a:t>
            </a:r>
            <a:r>
              <a:rPr lang="en-US" dirty="0" smtClean="0">
                <a:solidFill>
                  <a:schemeClr val="tx1"/>
                </a:solidFill>
              </a:rPr>
              <a:t>1 ,  </a:t>
            </a:r>
            <a:r>
              <a:rPr lang="en-US" sz="2400" dirty="0" smtClean="0">
                <a:solidFill>
                  <a:schemeClr val="tx1"/>
                </a:solidFill>
              </a:rPr>
              <a:t>x</a:t>
            </a:r>
            <a:r>
              <a:rPr lang="en-US" dirty="0" smtClean="0">
                <a:solidFill>
                  <a:schemeClr val="tx1"/>
                </a:solidFill>
              </a:rPr>
              <a:t>2  ,  </a:t>
            </a:r>
            <a:r>
              <a:rPr lang="en-US" sz="2400" dirty="0" smtClean="0">
                <a:solidFill>
                  <a:schemeClr val="tx1"/>
                </a:solidFill>
              </a:rPr>
              <a:t>x</a:t>
            </a:r>
            <a:r>
              <a:rPr lang="en-US" dirty="0" smtClean="0">
                <a:solidFill>
                  <a:schemeClr val="tx1"/>
                </a:solidFill>
              </a:rPr>
              <a:t>3 </a:t>
            </a:r>
            <a:r>
              <a:rPr lang="en-US" sz="2400" dirty="0" smtClean="0">
                <a:solidFill>
                  <a:schemeClr val="tx1"/>
                </a:solidFill>
              </a:rPr>
              <a:t>≥ 0</a:t>
            </a:r>
          </a:p>
          <a:p>
            <a:pPr algn="l" rtl="0"/>
            <a:r>
              <a:rPr lang="en-US" dirty="0" smtClean="0">
                <a:solidFill>
                  <a:schemeClr val="tx1"/>
                </a:solidFill>
              </a:rPr>
              <a:t>                  </a:t>
            </a: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404664"/>
            <a:ext cx="8784976" cy="6192688"/>
          </a:xfrm>
        </p:spPr>
        <p:txBody>
          <a:bodyPr>
            <a:normAutofit fontScale="92500" lnSpcReduction="20000"/>
          </a:bodyPr>
          <a:lstStyle/>
          <a:p>
            <a:pPr algn="l" rtl="0">
              <a:lnSpc>
                <a:spcPct val="150000"/>
              </a:lnSpc>
            </a:pPr>
            <a:endParaRPr lang="en-US" sz="2400" dirty="0" smtClean="0">
              <a:cs typeface="B Mitra" pitchFamily="2" charset="-78"/>
            </a:endParaRPr>
          </a:p>
          <a:p>
            <a:pPr algn="l" rtl="0">
              <a:lnSpc>
                <a:spcPct val="150000"/>
              </a:lnSpc>
            </a:pPr>
            <a:r>
              <a:rPr lang="en-US" sz="2400" dirty="0" err="1" smtClean="0">
                <a:cs typeface="B Mitra" pitchFamily="2" charset="-78"/>
              </a:rPr>
              <a:t>S.t</a:t>
            </a:r>
            <a:r>
              <a:rPr lang="en-US" sz="2400" dirty="0" smtClean="0">
                <a:cs typeface="B Mitra" pitchFamily="2" charset="-78"/>
              </a:rPr>
              <a:t>  </a:t>
            </a:r>
            <a:r>
              <a:rPr lang="fa-IR" sz="2400" dirty="0" smtClean="0">
                <a:cs typeface="B Mitra" pitchFamily="2" charset="-78"/>
              </a:rPr>
              <a:t>   </a:t>
            </a:r>
            <a:r>
              <a:rPr lang="en-US" sz="2400" dirty="0" smtClean="0">
                <a:cs typeface="B Mitra" pitchFamily="2" charset="-78"/>
              </a:rPr>
              <a:t> x</a:t>
            </a:r>
            <a:r>
              <a:rPr lang="en-US" sz="1900" dirty="0" smtClean="0">
                <a:cs typeface="B Mitra" pitchFamily="2" charset="-78"/>
              </a:rPr>
              <a:t>1</a:t>
            </a:r>
            <a:r>
              <a:rPr lang="en-US" sz="2400" dirty="0" smtClean="0">
                <a:cs typeface="B Mitra" pitchFamily="2" charset="-78"/>
              </a:rPr>
              <a:t> + 5x</a:t>
            </a:r>
            <a:r>
              <a:rPr lang="en-US" sz="1900" dirty="0" smtClean="0">
                <a:cs typeface="B Mitra" pitchFamily="2" charset="-78"/>
              </a:rPr>
              <a:t>2 - </a:t>
            </a:r>
            <a:r>
              <a:rPr lang="en-US" sz="2400" dirty="0" smtClean="0">
                <a:cs typeface="B Mitra" pitchFamily="2" charset="-78"/>
              </a:rPr>
              <a:t>3x</a:t>
            </a:r>
            <a:r>
              <a:rPr lang="en-US" sz="1800" dirty="0" smtClean="0">
                <a:cs typeface="B Mitra" pitchFamily="2" charset="-78"/>
              </a:rPr>
              <a:t>3 </a:t>
            </a:r>
            <a:r>
              <a:rPr lang="en-US" sz="2400" dirty="0" smtClean="0">
                <a:cs typeface="B Mitra" pitchFamily="2" charset="-78"/>
              </a:rPr>
              <a:t>≥ 15</a:t>
            </a:r>
          </a:p>
          <a:p>
            <a:pPr algn="l" rtl="0">
              <a:lnSpc>
                <a:spcPct val="150000"/>
              </a:lnSpc>
            </a:pPr>
            <a:r>
              <a:rPr lang="en-US" sz="2400" dirty="0" smtClean="0">
                <a:cs typeface="B Mitra" pitchFamily="2" charset="-78"/>
              </a:rPr>
              <a:t>        5x</a:t>
            </a:r>
            <a:r>
              <a:rPr lang="en-US" sz="1900" dirty="0" smtClean="0">
                <a:cs typeface="B Mitra" pitchFamily="2" charset="-78"/>
              </a:rPr>
              <a:t>1</a:t>
            </a:r>
            <a:r>
              <a:rPr lang="en-US" sz="2400" dirty="0" smtClean="0">
                <a:cs typeface="B Mitra" pitchFamily="2" charset="-78"/>
              </a:rPr>
              <a:t> - 6x</a:t>
            </a:r>
            <a:r>
              <a:rPr lang="en-US" sz="1900" dirty="0" smtClean="0">
                <a:cs typeface="B Mitra" pitchFamily="2" charset="-78"/>
              </a:rPr>
              <a:t>2 +</a:t>
            </a:r>
            <a:r>
              <a:rPr lang="en-US" sz="2400" dirty="0" smtClean="0">
                <a:cs typeface="B Mitra" pitchFamily="2" charset="-78"/>
              </a:rPr>
              <a:t>10x</a:t>
            </a:r>
            <a:r>
              <a:rPr lang="en-US" sz="1800" dirty="0" smtClean="0">
                <a:cs typeface="B Mitra" pitchFamily="2" charset="-78"/>
              </a:rPr>
              <a:t>3 </a:t>
            </a:r>
            <a:r>
              <a:rPr lang="en-US" sz="2400" dirty="0" smtClean="0">
                <a:cs typeface="B Mitra" pitchFamily="2" charset="-78"/>
              </a:rPr>
              <a:t>≤ 20</a:t>
            </a:r>
          </a:p>
          <a:p>
            <a:pPr algn="l" rtl="0">
              <a:lnSpc>
                <a:spcPct val="150000"/>
              </a:lnSpc>
            </a:pPr>
            <a:r>
              <a:rPr lang="en-US" sz="2400" dirty="0" smtClean="0">
                <a:cs typeface="B Mitra" pitchFamily="2" charset="-78"/>
              </a:rPr>
              <a:t>          x</a:t>
            </a:r>
            <a:r>
              <a:rPr lang="en-US" sz="1900" dirty="0" smtClean="0">
                <a:cs typeface="B Mitra" pitchFamily="2" charset="-78"/>
              </a:rPr>
              <a:t>1</a:t>
            </a:r>
            <a:r>
              <a:rPr lang="en-US" sz="2400" dirty="0" smtClean="0">
                <a:cs typeface="B Mitra" pitchFamily="2" charset="-78"/>
              </a:rPr>
              <a:t> +   x</a:t>
            </a:r>
            <a:r>
              <a:rPr lang="en-US" sz="1900" dirty="0" smtClean="0">
                <a:cs typeface="B Mitra" pitchFamily="2" charset="-78"/>
              </a:rPr>
              <a:t>2  +   </a:t>
            </a:r>
            <a:r>
              <a:rPr lang="en-US" sz="2400" dirty="0" smtClean="0">
                <a:cs typeface="B Mitra" pitchFamily="2" charset="-78"/>
              </a:rPr>
              <a:t>x</a:t>
            </a:r>
            <a:r>
              <a:rPr lang="en-US" sz="1800" dirty="0" smtClean="0">
                <a:cs typeface="B Mitra" pitchFamily="2" charset="-78"/>
              </a:rPr>
              <a:t>3 </a:t>
            </a:r>
            <a:r>
              <a:rPr lang="en-US" sz="2400" dirty="0" smtClean="0">
                <a:cs typeface="B Mitra" pitchFamily="2" charset="-78"/>
              </a:rPr>
              <a:t>= 5</a:t>
            </a:r>
          </a:p>
          <a:p>
            <a:pPr algn="r">
              <a:lnSpc>
                <a:spcPct val="150000"/>
              </a:lnSpc>
            </a:pPr>
            <a:endParaRPr lang="en-US" sz="2400" dirty="0" smtClean="0">
              <a:cs typeface="B Mitra" pitchFamily="2" charset="-78"/>
            </a:endParaRPr>
          </a:p>
          <a:p>
            <a:pPr algn="r">
              <a:lnSpc>
                <a:spcPct val="150000"/>
              </a:lnSpc>
            </a:pPr>
            <a:r>
              <a:rPr lang="fa-IR" sz="2400" dirty="0" smtClean="0">
                <a:cs typeface="B Mitra" pitchFamily="2" charset="-78"/>
              </a:rPr>
              <a:t>برای آماده سازی محدودیت ها جهت ورود به جدول ابتدایی، به طریق زیر عمل میکنیم :</a:t>
            </a:r>
          </a:p>
          <a:p>
            <a:pPr algn="r">
              <a:lnSpc>
                <a:spcPct val="150000"/>
              </a:lnSpc>
            </a:pPr>
            <a:r>
              <a:rPr lang="fa-IR" sz="2400" dirty="0" smtClean="0">
                <a:cs typeface="B Mitra" pitchFamily="2" charset="-78"/>
              </a:rPr>
              <a:t>1 – به محدودیتهایی که دارای علامت </a:t>
            </a:r>
            <a:r>
              <a:rPr lang="fa-IR" sz="2400" u="sng" dirty="0" smtClean="0">
                <a:cs typeface="B Mitra" pitchFamily="2" charset="-78"/>
              </a:rPr>
              <a:t>کوچکتر یا مساوی </a:t>
            </a:r>
            <a:r>
              <a:rPr lang="fa-IR" sz="2400" dirty="0" smtClean="0">
                <a:cs typeface="B Mitra" pitchFamily="2" charset="-78"/>
              </a:rPr>
              <a:t>هستند، یک </a:t>
            </a:r>
            <a:r>
              <a:rPr lang="en-US" sz="2600" dirty="0" err="1" smtClean="0">
                <a:cs typeface="B Mitra" pitchFamily="2" charset="-78"/>
              </a:rPr>
              <a:t>s</a:t>
            </a:r>
            <a:r>
              <a:rPr lang="en-US" sz="1900" dirty="0" err="1" smtClean="0">
                <a:cs typeface="B Mitra" pitchFamily="2" charset="-78"/>
              </a:rPr>
              <a:t>i</a:t>
            </a:r>
            <a:r>
              <a:rPr lang="fa-IR" sz="2400" dirty="0" smtClean="0">
                <a:cs typeface="B Mitra" pitchFamily="2" charset="-78"/>
              </a:rPr>
              <a:t> با علامت مثبت اضافه میکنیم. مثبت </a:t>
            </a:r>
            <a:r>
              <a:rPr lang="en-US" sz="2600" dirty="0" err="1" smtClean="0">
                <a:cs typeface="B Mitra" pitchFamily="2" charset="-78"/>
              </a:rPr>
              <a:t>s</a:t>
            </a:r>
            <a:r>
              <a:rPr lang="en-US" sz="1900" dirty="0" err="1" smtClean="0">
                <a:cs typeface="B Mitra" pitchFamily="2" charset="-78"/>
              </a:rPr>
              <a:t>i</a:t>
            </a:r>
            <a:r>
              <a:rPr lang="fa-IR" sz="2400" dirty="0" smtClean="0">
                <a:cs typeface="B Mitra" pitchFamily="2" charset="-78"/>
              </a:rPr>
              <a:t> بعنوان متغیر اساسی این محدودیتها وارد جدول میشود.</a:t>
            </a:r>
          </a:p>
          <a:p>
            <a:pPr>
              <a:lnSpc>
                <a:spcPct val="150000"/>
              </a:lnSpc>
            </a:pPr>
            <a:r>
              <a:rPr lang="fa-IR" sz="2400" dirty="0" smtClean="0">
                <a:cs typeface="B Mitra" pitchFamily="2" charset="-78"/>
              </a:rPr>
              <a:t>2- به محدودیتهایی که دارای علامت </a:t>
            </a:r>
            <a:r>
              <a:rPr lang="fa-IR" sz="2400" u="sng" dirty="0" smtClean="0">
                <a:cs typeface="B Mitra" pitchFamily="2" charset="-78"/>
              </a:rPr>
              <a:t>بزرگتر یا مساوی </a:t>
            </a:r>
            <a:r>
              <a:rPr lang="fa-IR" sz="2400" dirty="0" smtClean="0">
                <a:cs typeface="B Mitra" pitchFamily="2" charset="-78"/>
              </a:rPr>
              <a:t>هستند، یک </a:t>
            </a:r>
            <a:r>
              <a:rPr lang="en-US" sz="2600" dirty="0" err="1" smtClean="0">
                <a:cs typeface="B Mitra" pitchFamily="2" charset="-78"/>
              </a:rPr>
              <a:t>s</a:t>
            </a:r>
            <a:r>
              <a:rPr lang="en-US" sz="1900" dirty="0" err="1" smtClean="0">
                <a:cs typeface="B Mitra" pitchFamily="2" charset="-78"/>
              </a:rPr>
              <a:t>i</a:t>
            </a:r>
            <a:r>
              <a:rPr lang="fa-IR" sz="2400" dirty="0" smtClean="0">
                <a:cs typeface="B Mitra" pitchFamily="2" charset="-78"/>
              </a:rPr>
              <a:t> با علامت منفی و یک </a:t>
            </a:r>
            <a:r>
              <a:rPr lang="en-US" sz="2600" dirty="0" err="1" smtClean="0">
                <a:cs typeface="B Mitra" pitchFamily="2" charset="-78"/>
              </a:rPr>
              <a:t>R</a:t>
            </a:r>
            <a:r>
              <a:rPr lang="en-US" sz="1900" dirty="0" err="1" smtClean="0">
                <a:cs typeface="B Mitra" pitchFamily="2" charset="-78"/>
              </a:rPr>
              <a:t>i</a:t>
            </a:r>
            <a:r>
              <a:rPr lang="fa-IR" sz="2400" dirty="0" smtClean="0">
                <a:cs typeface="B Mitra" pitchFamily="2" charset="-78"/>
              </a:rPr>
              <a:t> با علامت مثبت اضافه میکنیم. مثبت </a:t>
            </a:r>
            <a:r>
              <a:rPr lang="en-US" sz="2600" dirty="0" err="1" smtClean="0">
                <a:cs typeface="B Mitra" pitchFamily="2" charset="-78"/>
              </a:rPr>
              <a:t>R</a:t>
            </a:r>
            <a:r>
              <a:rPr lang="en-US" sz="1900" dirty="0" err="1" smtClean="0">
                <a:cs typeface="B Mitra" pitchFamily="2" charset="-78"/>
              </a:rPr>
              <a:t>i</a:t>
            </a:r>
            <a:r>
              <a:rPr lang="fa-IR" sz="2400" dirty="0" smtClean="0">
                <a:cs typeface="B Mitra" pitchFamily="2" charset="-78"/>
              </a:rPr>
              <a:t> به عنوان متغیر اساسی این محدودیتها وارد جدول میشود.</a:t>
            </a:r>
            <a:endParaRPr lang="en-US" sz="2400" dirty="0" smtClean="0">
              <a:cs typeface="B Mitra" pitchFamily="2" charset="-78"/>
            </a:endParaRPr>
          </a:p>
          <a:p>
            <a:pPr>
              <a:lnSpc>
                <a:spcPct val="150000"/>
              </a:lnSpc>
            </a:pPr>
            <a:r>
              <a:rPr lang="fa-IR" sz="2400" dirty="0" smtClean="0">
                <a:cs typeface="B Mitra" pitchFamily="2" charset="-78"/>
              </a:rPr>
              <a:t>3 – به محدودیتهایی که دارای </a:t>
            </a:r>
            <a:r>
              <a:rPr lang="fa-IR" sz="2400" u="sng" dirty="0" smtClean="0">
                <a:cs typeface="B Mitra" pitchFamily="2" charset="-78"/>
              </a:rPr>
              <a:t>مساوی هستند</a:t>
            </a:r>
            <a:r>
              <a:rPr lang="fa-IR" sz="2400" dirty="0" smtClean="0">
                <a:cs typeface="B Mitra" pitchFamily="2" charset="-78"/>
              </a:rPr>
              <a:t>، یک </a:t>
            </a:r>
            <a:r>
              <a:rPr lang="en-US" sz="2600" dirty="0" err="1" smtClean="0">
                <a:cs typeface="B Mitra" pitchFamily="2" charset="-78"/>
              </a:rPr>
              <a:t>R</a:t>
            </a:r>
            <a:r>
              <a:rPr lang="en-US" sz="1900" dirty="0" err="1" smtClean="0">
                <a:cs typeface="B Mitra" pitchFamily="2" charset="-78"/>
              </a:rPr>
              <a:t>i</a:t>
            </a:r>
            <a:r>
              <a:rPr lang="fa-IR" sz="2400" dirty="0" smtClean="0">
                <a:cs typeface="B Mitra" pitchFamily="2" charset="-78"/>
              </a:rPr>
              <a:t> با علامت مثبت اضافه میکنیم. مثبت </a:t>
            </a:r>
            <a:r>
              <a:rPr lang="en-US" sz="2600" dirty="0" err="1" smtClean="0">
                <a:cs typeface="B Mitra" pitchFamily="2" charset="-78"/>
              </a:rPr>
              <a:t>R</a:t>
            </a:r>
            <a:r>
              <a:rPr lang="en-US" sz="1900" dirty="0" err="1" smtClean="0">
                <a:cs typeface="B Mitra" pitchFamily="2" charset="-78"/>
              </a:rPr>
              <a:t>i</a:t>
            </a:r>
            <a:r>
              <a:rPr lang="fa-IR" sz="2400" dirty="0" smtClean="0">
                <a:cs typeface="B Mitra" pitchFamily="2" charset="-78"/>
              </a:rPr>
              <a:t> بعنوان متغیر اساسی این محدودیتها وارد جدول میشود.</a:t>
            </a:r>
            <a:r>
              <a:rPr lang="en-US" sz="2400" dirty="0" smtClean="0">
                <a:cs typeface="B Mitra" pitchFamily="2" charset="-78"/>
              </a:rPr>
              <a:t>.</a:t>
            </a:r>
            <a:endParaRPr lang="fa-IR" sz="2400" dirty="0" smtClean="0">
              <a:cs typeface="B Mitra" pitchFamily="2" charset="-78"/>
            </a:endParaRPr>
          </a:p>
          <a:p>
            <a:pPr>
              <a:lnSpc>
                <a:spcPct val="150000"/>
              </a:lnSpc>
            </a:pPr>
            <a:endParaRPr lang="en-US" sz="2400" dirty="0" smtClean="0">
              <a:cs typeface="B Mitra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286380" y="857232"/>
            <a:ext cx="3500462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x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1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 + 5x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2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 - 3x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3 – 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s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1 + 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R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1 = 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15</a:t>
            </a:r>
            <a:endParaRPr lang="en-US" sz="2400" dirty="0">
              <a:solidFill>
                <a:schemeClr val="tx1"/>
              </a:solidFill>
              <a:cs typeface="B Mitra" pitchFamily="2" charset="-78"/>
            </a:endParaRPr>
          </a:p>
        </p:txBody>
      </p:sp>
      <p:sp>
        <p:nvSpPr>
          <p:cNvPr id="6" name="Right Arrow 5"/>
          <p:cNvSpPr/>
          <p:nvPr/>
        </p:nvSpPr>
        <p:spPr>
          <a:xfrm>
            <a:off x="3643306" y="2000240"/>
            <a:ext cx="1214446" cy="42862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Arrow 6"/>
          <p:cNvSpPr/>
          <p:nvPr/>
        </p:nvSpPr>
        <p:spPr>
          <a:xfrm>
            <a:off x="3643306" y="928670"/>
            <a:ext cx="1214446" cy="42862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/>
          <p:cNvSpPr/>
          <p:nvPr/>
        </p:nvSpPr>
        <p:spPr>
          <a:xfrm>
            <a:off x="3643306" y="1500174"/>
            <a:ext cx="1214446" cy="428628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357818" y="1357298"/>
            <a:ext cx="3214710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5x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1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 - 6x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2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 +10x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3 + 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s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2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 = 20</a:t>
            </a:r>
            <a:endParaRPr lang="en-US" sz="2400" dirty="0">
              <a:solidFill>
                <a:schemeClr val="tx1"/>
              </a:solidFill>
              <a:cs typeface="B Mitra" pitchFamily="2" charset="-78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429256" y="1857364"/>
            <a:ext cx="3071834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US" sz="2000" dirty="0" smtClean="0">
                <a:solidFill>
                  <a:schemeClr val="tx1"/>
                </a:solidFill>
                <a:cs typeface="B Mitra" pitchFamily="2" charset="-78"/>
              </a:rPr>
              <a:t> 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x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1</a:t>
            </a:r>
            <a:r>
              <a:rPr lang="en-US" sz="2000" dirty="0" smtClean="0">
                <a:solidFill>
                  <a:schemeClr val="tx1"/>
                </a:solidFill>
                <a:cs typeface="B Mitra" pitchFamily="2" charset="-78"/>
              </a:rPr>
              <a:t> + 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 x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2</a:t>
            </a:r>
            <a:r>
              <a:rPr lang="en-US" sz="2000" dirty="0" smtClean="0">
                <a:solidFill>
                  <a:schemeClr val="tx1"/>
                </a:solidFill>
                <a:cs typeface="B Mitra" pitchFamily="2" charset="-78"/>
              </a:rPr>
              <a:t> +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 x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3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 + R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3</a:t>
            </a:r>
            <a:r>
              <a:rPr lang="en-US" sz="2000" dirty="0" smtClean="0">
                <a:solidFill>
                  <a:schemeClr val="tx1"/>
                </a:solidFill>
                <a:cs typeface="B Mitra" pitchFamily="2" charset="-78"/>
              </a:rPr>
              <a:t> = 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5</a:t>
            </a:r>
            <a:endParaRPr lang="en-US" sz="2000" dirty="0">
              <a:solidFill>
                <a:schemeClr val="tx1"/>
              </a:solidFill>
              <a:cs typeface="B Mitra" pitchFamily="2" charset="-78"/>
            </a:endParaRPr>
          </a:p>
        </p:txBody>
      </p:sp>
      <p:sp>
        <p:nvSpPr>
          <p:cNvPr id="12" name="Right Arrow 11"/>
          <p:cNvSpPr/>
          <p:nvPr/>
        </p:nvSpPr>
        <p:spPr>
          <a:xfrm>
            <a:off x="2714612" y="428604"/>
            <a:ext cx="500066" cy="428628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42844" y="357166"/>
            <a:ext cx="3143272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US" sz="2200" dirty="0" smtClean="0">
                <a:solidFill>
                  <a:schemeClr val="tx1"/>
                </a:solidFill>
                <a:cs typeface="B Mitra" pitchFamily="2" charset="-78"/>
              </a:rPr>
              <a:t>Min W = R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1</a:t>
            </a:r>
            <a:r>
              <a:rPr lang="en-US" sz="2200" dirty="0" smtClean="0">
                <a:solidFill>
                  <a:schemeClr val="tx1"/>
                </a:solidFill>
                <a:cs typeface="B Mitra" pitchFamily="2" charset="-78"/>
              </a:rPr>
              <a:t> + R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3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786050" y="357166"/>
            <a:ext cx="3143272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US" sz="2200" dirty="0" smtClean="0">
                <a:solidFill>
                  <a:schemeClr val="tx1"/>
                </a:solidFill>
                <a:cs typeface="B Mitra" pitchFamily="2" charset="-78"/>
              </a:rPr>
              <a:t>Max (-W) = -R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1</a:t>
            </a:r>
            <a:r>
              <a:rPr lang="en-US" sz="2200" dirty="0" smtClean="0">
                <a:solidFill>
                  <a:schemeClr val="tx1"/>
                </a:solidFill>
                <a:cs typeface="B Mitra" pitchFamily="2" charset="-78"/>
              </a:rPr>
              <a:t> - R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3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ight Arrow 14"/>
          <p:cNvSpPr/>
          <p:nvPr/>
        </p:nvSpPr>
        <p:spPr>
          <a:xfrm>
            <a:off x="5500694" y="428604"/>
            <a:ext cx="500066" cy="428628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43570" y="357166"/>
            <a:ext cx="3143272" cy="5715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r>
              <a:rPr lang="en-US" sz="2200" dirty="0" smtClean="0">
                <a:solidFill>
                  <a:schemeClr val="tx1"/>
                </a:solidFill>
                <a:cs typeface="B Mitra" pitchFamily="2" charset="-78"/>
              </a:rPr>
              <a:t>Max (-W) +R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1</a:t>
            </a:r>
            <a:r>
              <a:rPr lang="en-US" sz="2200" dirty="0" smtClean="0">
                <a:solidFill>
                  <a:schemeClr val="tx1"/>
                </a:solidFill>
                <a:cs typeface="B Mitra" pitchFamily="2" charset="-78"/>
              </a:rPr>
              <a:t> +R</a:t>
            </a:r>
            <a:r>
              <a:rPr lang="en-US" dirty="0" smtClean="0">
                <a:solidFill>
                  <a:schemeClr val="tx1"/>
                </a:solidFill>
                <a:cs typeface="B Mitra" pitchFamily="2" charset="-78"/>
              </a:rPr>
              <a:t>3 = 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0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 animBg="1"/>
      <p:bldP spid="8" grpId="0" animBg="1"/>
      <p:bldP spid="9" grpId="0"/>
      <p:bldP spid="11" grpId="0"/>
      <p:bldP spid="12" grpId="0" animBg="1"/>
      <p:bldP spid="13" grpId="0"/>
      <p:bldP spid="14" grpId="0"/>
      <p:bldP spid="15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0"/>
            <a:ext cx="8786874" cy="6572272"/>
          </a:xfrm>
        </p:spPr>
        <p:txBody>
          <a:bodyPr>
            <a:normAutofit/>
          </a:bodyPr>
          <a:lstStyle/>
          <a:p>
            <a:pPr algn="r">
              <a:buNone/>
            </a:pPr>
            <a:endParaRPr lang="en-US" sz="2400" dirty="0" smtClean="0">
              <a:cs typeface="B Mitra" pitchFamily="2" charset="-78"/>
            </a:endParaRPr>
          </a:p>
          <a:p>
            <a:pPr algn="r"/>
            <a:endParaRPr lang="en-US" sz="2400" dirty="0" smtClean="0">
              <a:cs typeface="B Mitra" pitchFamily="2" charset="-78"/>
            </a:endParaRPr>
          </a:p>
          <a:p>
            <a:pPr algn="r"/>
            <a:endParaRPr lang="en-US" sz="2400" dirty="0" smtClean="0">
              <a:cs typeface="B Mitra" pitchFamily="2" charset="-78"/>
            </a:endParaRPr>
          </a:p>
          <a:p>
            <a:pPr algn="r"/>
            <a:endParaRPr lang="en-US" sz="2400" dirty="0" smtClean="0">
              <a:cs typeface="B Mitra" pitchFamily="2" charset="-78"/>
            </a:endParaRPr>
          </a:p>
          <a:p>
            <a:pPr algn="r"/>
            <a:endParaRPr lang="en-US" sz="2400" dirty="0" smtClean="0">
              <a:cs typeface="B Mitra" pitchFamily="2" charset="-78"/>
            </a:endParaRPr>
          </a:p>
          <a:p>
            <a:pPr algn="r">
              <a:buNone/>
            </a:pPr>
            <a:endParaRPr lang="fa-IR" sz="2200" dirty="0" smtClean="0">
              <a:cs typeface="B Mitra" pitchFamily="2" charset="-78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42875" y="71415"/>
          <a:ext cx="8858281" cy="2039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409082"/>
              </a:tblGrid>
              <a:tr h="357189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B.V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R. No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W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x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</a:t>
                      </a:r>
                      <a:r>
                        <a:rPr lang="en-US" sz="1600" dirty="0" smtClean="0"/>
                        <a:t>1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</a:t>
                      </a:r>
                      <a:r>
                        <a:rPr lang="en-US" sz="1600" dirty="0" smtClean="0"/>
                        <a:t>3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R.H.S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l-GR" sz="1800" dirty="0" smtClean="0"/>
                        <a:t>θ</a:t>
                      </a:r>
                      <a:endParaRPr lang="en-US" sz="1800" dirty="0"/>
                    </a:p>
                  </a:txBody>
                  <a:tcPr/>
                </a:tc>
              </a:tr>
              <a:tr h="410768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W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dirty="0"/>
                    </a:p>
                  </a:txBody>
                  <a:tcPr/>
                </a:tc>
              </a:tr>
              <a:tr h="410768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</a:t>
                      </a:r>
                      <a:r>
                        <a:rPr lang="en-US" sz="1600" dirty="0" smtClean="0"/>
                        <a:t>1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dirty="0"/>
                    </a:p>
                  </a:txBody>
                  <a:tcPr/>
                </a:tc>
              </a:tr>
              <a:tr h="410768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-6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20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dirty="0"/>
                    </a:p>
                  </a:txBody>
                  <a:tcPr/>
                </a:tc>
              </a:tr>
              <a:tr h="410768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</a:t>
                      </a:r>
                      <a:r>
                        <a:rPr lang="en-US" sz="1600" dirty="0" smtClean="0"/>
                        <a:t>3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42844" y="2389820"/>
          <a:ext cx="8858281" cy="2039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409082"/>
              </a:tblGrid>
              <a:tr h="357189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B.V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R. No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W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x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</a:t>
                      </a:r>
                      <a:r>
                        <a:rPr lang="en-US" sz="1600" dirty="0" smtClean="0"/>
                        <a:t>1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</a:t>
                      </a:r>
                      <a:r>
                        <a:rPr lang="en-US" sz="1600" dirty="0" smtClean="0"/>
                        <a:t>3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R.H.S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l-GR" sz="1800" dirty="0" smtClean="0"/>
                        <a:t>θ</a:t>
                      </a:r>
                      <a:endParaRPr lang="en-US" sz="1800" dirty="0"/>
                    </a:p>
                  </a:txBody>
                  <a:tcPr/>
                </a:tc>
              </a:tr>
              <a:tr h="410768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W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-6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-20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dirty="0"/>
                    </a:p>
                  </a:txBody>
                  <a:tcPr/>
                </a:tc>
              </a:tr>
              <a:tr h="410768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</a:t>
                      </a:r>
                      <a:r>
                        <a:rPr lang="en-US" sz="1600" dirty="0" smtClean="0"/>
                        <a:t>1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600" dirty="0" smtClean="0"/>
                        <a:t>3</a:t>
                      </a:r>
                      <a:endParaRPr lang="en-US" sz="1600" dirty="0"/>
                    </a:p>
                  </a:txBody>
                  <a:tcPr/>
                </a:tc>
              </a:tr>
              <a:tr h="410768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-6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20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600" dirty="0" smtClean="0"/>
                        <a:t>-</a:t>
                      </a:r>
                      <a:endParaRPr lang="en-US" sz="1600" dirty="0"/>
                    </a:p>
                  </a:txBody>
                  <a:tcPr/>
                </a:tc>
              </a:tr>
              <a:tr h="410768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</a:t>
                      </a:r>
                      <a:r>
                        <a:rPr lang="en-US" sz="1600" dirty="0" smtClean="0"/>
                        <a:t>3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600" dirty="0" smtClean="0"/>
                        <a:t>5</a:t>
                      </a:r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142844" y="4675836"/>
          <a:ext cx="8858281" cy="2039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409082"/>
              </a:tblGrid>
              <a:tr h="357189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B.V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R. No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W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x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</a:t>
                      </a:r>
                      <a:r>
                        <a:rPr lang="en-US" sz="1600" dirty="0" smtClean="0"/>
                        <a:t>1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</a:t>
                      </a:r>
                      <a:r>
                        <a:rPr lang="en-US" sz="1600" dirty="0" smtClean="0"/>
                        <a:t>3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R.H.S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l-GR" sz="1800" dirty="0" smtClean="0"/>
                        <a:t>θ</a:t>
                      </a:r>
                      <a:endParaRPr lang="en-US" sz="1800" dirty="0"/>
                    </a:p>
                  </a:txBody>
                  <a:tcPr/>
                </a:tc>
              </a:tr>
              <a:tr h="410768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W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-4/5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-8/5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6/5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dirty="0"/>
                    </a:p>
                  </a:txBody>
                  <a:tcPr/>
                </a:tc>
              </a:tr>
              <a:tr h="410768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dirty="0" smtClean="0"/>
                        <a:t>2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-3/5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</a:tr>
              <a:tr h="410768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31/5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32/5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-6/5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6/5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38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400" dirty="0" smtClean="0"/>
                        <a:t>5.9</a:t>
                      </a:r>
                      <a:endParaRPr lang="en-US" sz="1400" dirty="0"/>
                    </a:p>
                  </a:txBody>
                  <a:tcPr/>
                </a:tc>
              </a:tr>
              <a:tr h="410768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</a:t>
                      </a:r>
                      <a:r>
                        <a:rPr lang="en-US" sz="1600" dirty="0" smtClean="0"/>
                        <a:t>3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4/5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8/5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r>
                        <a:rPr lang="en-US" sz="1400" dirty="0" smtClean="0"/>
                        <a:t>1.2</a:t>
                      </a:r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Oval 9"/>
          <p:cNvSpPr/>
          <p:nvPr/>
        </p:nvSpPr>
        <p:spPr>
          <a:xfrm>
            <a:off x="3357554" y="2857496"/>
            <a:ext cx="500066" cy="28575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Arrow Connector 11"/>
          <p:cNvCxnSpPr/>
          <p:nvPr/>
        </p:nvCxnSpPr>
        <p:spPr>
          <a:xfrm rot="5400000">
            <a:off x="3429786" y="2356636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3357554" y="3214686"/>
            <a:ext cx="500066" cy="11430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857356" y="3286124"/>
            <a:ext cx="6643734" cy="28575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Arrow Connector 15"/>
          <p:cNvCxnSpPr/>
          <p:nvPr/>
        </p:nvCxnSpPr>
        <p:spPr>
          <a:xfrm rot="10800000">
            <a:off x="0" y="3429000"/>
            <a:ext cx="35715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7" name="Oval 16"/>
          <p:cNvSpPr/>
          <p:nvPr/>
        </p:nvSpPr>
        <p:spPr>
          <a:xfrm>
            <a:off x="4071934" y="5072074"/>
            <a:ext cx="642942" cy="3571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Arrow Connector 17"/>
          <p:cNvCxnSpPr/>
          <p:nvPr/>
        </p:nvCxnSpPr>
        <p:spPr>
          <a:xfrm rot="5400000">
            <a:off x="4214016" y="4642652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4071934" y="5500702"/>
            <a:ext cx="642942" cy="11430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857356" y="6357958"/>
            <a:ext cx="6643734" cy="3571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Arrow Connector 21"/>
          <p:cNvCxnSpPr/>
          <p:nvPr/>
        </p:nvCxnSpPr>
        <p:spPr>
          <a:xfrm rot="10800000">
            <a:off x="-32" y="6499246"/>
            <a:ext cx="35715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rot="10800000">
            <a:off x="6786578" y="785794"/>
            <a:ext cx="285752" cy="21431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7072330" y="785794"/>
            <a:ext cx="285752" cy="21431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4" grpId="0" animBg="1"/>
      <p:bldP spid="17" grpId="0" animBg="1"/>
      <p:bldP spid="20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0"/>
            <a:ext cx="8786874" cy="6572272"/>
          </a:xfrm>
        </p:spPr>
        <p:txBody>
          <a:bodyPr>
            <a:normAutofit/>
          </a:bodyPr>
          <a:lstStyle/>
          <a:p>
            <a:pPr algn="r">
              <a:buNone/>
            </a:pPr>
            <a:endParaRPr lang="en-US" sz="2400" dirty="0" smtClean="0">
              <a:cs typeface="B Mitra" pitchFamily="2" charset="-78"/>
            </a:endParaRPr>
          </a:p>
          <a:p>
            <a:pPr algn="r"/>
            <a:endParaRPr lang="en-US" sz="2400" dirty="0" smtClean="0">
              <a:cs typeface="B Mitra" pitchFamily="2" charset="-78"/>
            </a:endParaRPr>
          </a:p>
          <a:p>
            <a:pPr algn="r"/>
            <a:endParaRPr lang="en-US" sz="2400" dirty="0" smtClean="0">
              <a:cs typeface="B Mitra" pitchFamily="2" charset="-78"/>
            </a:endParaRPr>
          </a:p>
          <a:p>
            <a:pPr algn="r"/>
            <a:endParaRPr lang="en-US" sz="2400" dirty="0" smtClean="0">
              <a:cs typeface="B Mitra" pitchFamily="2" charset="-78"/>
            </a:endParaRPr>
          </a:p>
          <a:p>
            <a:pPr algn="r"/>
            <a:endParaRPr lang="en-US" sz="2400" dirty="0" smtClean="0">
              <a:cs typeface="B Mitra" pitchFamily="2" charset="-78"/>
            </a:endParaRPr>
          </a:p>
          <a:p>
            <a:pPr algn="r">
              <a:buNone/>
            </a:pPr>
            <a:endParaRPr lang="fa-IR" sz="2200" dirty="0" smtClean="0">
              <a:cs typeface="B Mitra" pitchFamily="2" charset="-78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142875" y="71415"/>
          <a:ext cx="8858281" cy="2039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409082"/>
              </a:tblGrid>
              <a:tr h="357189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B.V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R. No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W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x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</a:t>
                      </a:r>
                      <a:r>
                        <a:rPr lang="en-US" sz="1600" dirty="0" smtClean="0"/>
                        <a:t>1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</a:t>
                      </a:r>
                      <a:r>
                        <a:rPr lang="en-US" sz="1600" dirty="0" smtClean="0"/>
                        <a:t>3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R.H.S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l-GR" sz="1800" dirty="0" smtClean="0"/>
                        <a:t>θ</a:t>
                      </a:r>
                      <a:endParaRPr lang="en-US" sz="1800" dirty="0"/>
                    </a:p>
                  </a:txBody>
                  <a:tcPr/>
                </a:tc>
              </a:tr>
              <a:tr h="410768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W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-4/5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-8/5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6/5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dirty="0"/>
                    </a:p>
                  </a:txBody>
                  <a:tcPr/>
                </a:tc>
              </a:tr>
              <a:tr h="410768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dirty="0" smtClean="0"/>
                        <a:t>2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-3/5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dirty="0"/>
                    </a:p>
                  </a:txBody>
                  <a:tcPr/>
                </a:tc>
              </a:tr>
              <a:tr h="410768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31/5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32/5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-6/5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6/5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38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dirty="0"/>
                    </a:p>
                  </a:txBody>
                  <a:tcPr/>
                </a:tc>
              </a:tr>
              <a:tr h="410768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</a:t>
                      </a:r>
                      <a:r>
                        <a:rPr lang="en-US" sz="1600" dirty="0" smtClean="0"/>
                        <a:t>3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4/5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8/5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-1/5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142844" y="2389820"/>
          <a:ext cx="8858281" cy="20393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768109"/>
                <a:gridCol w="409082"/>
              </a:tblGrid>
              <a:tr h="357189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B.V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R. No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W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x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</a:t>
                      </a:r>
                      <a:r>
                        <a:rPr lang="en-US" sz="1600" dirty="0" smtClean="0"/>
                        <a:t>1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R</a:t>
                      </a:r>
                      <a:r>
                        <a:rPr lang="en-US" sz="1600" dirty="0" smtClean="0"/>
                        <a:t>3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R.H.S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l-GR" sz="1800" dirty="0" smtClean="0"/>
                        <a:t>θ</a:t>
                      </a:r>
                      <a:endParaRPr lang="en-US" sz="1800" dirty="0"/>
                    </a:p>
                  </a:txBody>
                  <a:tcPr/>
                </a:tc>
              </a:tr>
              <a:tr h="410768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W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dirty="0"/>
                    </a:p>
                  </a:txBody>
                  <a:tcPr/>
                </a:tc>
              </a:tr>
              <a:tr h="410768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dirty="0" smtClean="0"/>
                        <a:t>2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0.5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-1/8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1/8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3/8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15/4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sz="1600" dirty="0"/>
                    </a:p>
                  </a:txBody>
                  <a:tcPr/>
                </a:tc>
              </a:tr>
              <a:tr h="410768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30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sz="1600" dirty="0"/>
                    </a:p>
                  </a:txBody>
                  <a:tcPr/>
                </a:tc>
              </a:tr>
              <a:tr h="410768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dirty="0" smtClean="0"/>
                        <a:t>3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0.5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1/8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-1/8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5/8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5/4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" name="Oval 16"/>
          <p:cNvSpPr/>
          <p:nvPr/>
        </p:nvSpPr>
        <p:spPr>
          <a:xfrm>
            <a:off x="4071934" y="500042"/>
            <a:ext cx="642942" cy="35719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Arrow Connector 17"/>
          <p:cNvCxnSpPr/>
          <p:nvPr/>
        </p:nvCxnSpPr>
        <p:spPr>
          <a:xfrm rot="5400000">
            <a:off x="4215604" y="70620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4071934" y="928670"/>
            <a:ext cx="642942" cy="11430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785918" y="1714488"/>
            <a:ext cx="6643734" cy="3571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Arrow Connector 21"/>
          <p:cNvCxnSpPr/>
          <p:nvPr/>
        </p:nvCxnSpPr>
        <p:spPr>
          <a:xfrm rot="10800000">
            <a:off x="0" y="1928802"/>
            <a:ext cx="35715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214282" y="4643446"/>
            <a:ext cx="8715436" cy="207170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Font typeface="Wingdings" pitchFamily="2" charset="2"/>
              <a:buChar char="q"/>
            </a:pPr>
            <a:r>
              <a:rPr lang="fa-IR" sz="2200" dirty="0" smtClean="0">
                <a:solidFill>
                  <a:schemeClr val="tx1"/>
                </a:solidFill>
                <a:cs typeface="B Mitra" pitchFamily="2" charset="-78"/>
              </a:rPr>
              <a:t>از آنجاییکه دیگر قادر به انتخاب متغیر ورودی نیستیم، مرحله (فاز) اول به پایان رسیده است.</a:t>
            </a:r>
          </a:p>
          <a:p>
            <a:pPr algn="just">
              <a:buFont typeface="Wingdings" pitchFamily="2" charset="2"/>
              <a:buChar char="q"/>
            </a:pPr>
            <a:r>
              <a:rPr lang="fa-IR" sz="2200" dirty="0" smtClean="0">
                <a:solidFill>
                  <a:schemeClr val="tx1"/>
                </a:solidFill>
                <a:cs typeface="B Mitra" pitchFamily="2" charset="-78"/>
              </a:rPr>
              <a:t>در پایان مرحلة اول اگر مقدار تابع هدف مصنوعی (</a:t>
            </a:r>
            <a:r>
              <a:rPr lang="en-US" sz="2200" dirty="0" smtClean="0">
                <a:solidFill>
                  <a:schemeClr val="tx1"/>
                </a:solidFill>
                <a:cs typeface="B Mitra" pitchFamily="2" charset="-78"/>
              </a:rPr>
              <a:t>W</a:t>
            </a:r>
            <a:r>
              <a:rPr lang="fa-IR" sz="2200" dirty="0" smtClean="0">
                <a:solidFill>
                  <a:schemeClr val="tx1"/>
                </a:solidFill>
                <a:cs typeface="B Mitra" pitchFamily="2" charset="-78"/>
              </a:rPr>
              <a:t>) به صفر برسد و هیچ متغیر مصنوعی در ستون متغیرهای اساسی با مقدار غیرصفر باقی نمانده باشد، بدین معناست که مسئله دارای جواب بهینه است و بنابراین مجوز ورود به مرحله (فاز) دوم صادر میشود.</a:t>
            </a:r>
          </a:p>
          <a:p>
            <a:pPr algn="just">
              <a:buFont typeface="Wingdings" pitchFamily="2" charset="2"/>
              <a:buChar char="q"/>
            </a:pPr>
            <a:r>
              <a:rPr lang="fa-IR" sz="2200" dirty="0" smtClean="0">
                <a:solidFill>
                  <a:schemeClr val="tx1"/>
                </a:solidFill>
                <a:cs typeface="B Mitra" pitchFamily="2" charset="-78"/>
              </a:rPr>
              <a:t>پیش از ورود به مرحلة دوم باید تمامی ستون های مربوط به متغیرهای مصنوعی را از جدول نهایی مرحلة اول حذف نماییم.</a:t>
            </a:r>
            <a:endParaRPr lang="en-US" sz="2200" dirty="0">
              <a:solidFill>
                <a:schemeClr val="tx1"/>
              </a:solidFill>
              <a:cs typeface="B Mitra" pitchFamily="2" charset="-78"/>
            </a:endParaRPr>
          </a:p>
        </p:txBody>
      </p:sp>
      <p:cxnSp>
        <p:nvCxnSpPr>
          <p:cNvPr id="24" name="Straight Connector 23"/>
          <p:cNvCxnSpPr/>
          <p:nvPr/>
        </p:nvCxnSpPr>
        <p:spPr>
          <a:xfrm rot="16200000" flipH="1">
            <a:off x="6036479" y="2678901"/>
            <a:ext cx="2000264" cy="1500198"/>
          </a:xfrm>
          <a:prstGeom prst="line">
            <a:avLst/>
          </a:prstGeom>
          <a:ln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rot="5400000" flipH="1" flipV="1">
            <a:off x="6072198" y="2643182"/>
            <a:ext cx="2000264" cy="1571636"/>
          </a:xfrm>
          <a:prstGeom prst="line">
            <a:avLst/>
          </a:prstGeom>
          <a:ln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2852"/>
            <a:ext cx="9144000" cy="657229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fa-IR" sz="2400" dirty="0" smtClean="0">
                <a:cs typeface="B Mitra" pitchFamily="2" charset="-78"/>
              </a:rPr>
              <a:t>مرحله (فاز) دوم : پیدا کردن جواب بهینة مسئله با استفاده از تابع هدف مسئلة اصلی و محدودیت های بدست آمده از جدول نهایی مرحلة اول.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fa-IR" sz="2400" dirty="0" smtClean="0">
                <a:cs typeface="B Mitra" pitchFamily="2" charset="-78"/>
              </a:rPr>
              <a:t>گام 1 : سطر صفر (سطر تابع هدف) جدول نهایی مرحلة اول را حذف کرده و به جایش تابع هدف اصلی مسئله (یعنی </a:t>
            </a:r>
            <a:r>
              <a:rPr lang="en-US" sz="2400" dirty="0" smtClean="0">
                <a:cs typeface="B Mitra" pitchFamily="2" charset="-78"/>
              </a:rPr>
              <a:t>Z</a:t>
            </a:r>
            <a:r>
              <a:rPr lang="fa-IR" sz="2400" dirty="0" smtClean="0">
                <a:cs typeface="B Mitra" pitchFamily="2" charset="-78"/>
              </a:rPr>
              <a:t>) و ضرایب مربوط به آن را قرار میدهیم.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fa-IR" sz="2400" dirty="0" smtClean="0">
                <a:cs typeface="B Mitra" pitchFamily="2" charset="-78"/>
              </a:rPr>
              <a:t>گام 2 : سطرهای مربوط به محدودیت ها (یعنی از سطر 1 تا سطر </a:t>
            </a:r>
            <a:r>
              <a:rPr lang="en-US" sz="2400" dirty="0" smtClean="0">
                <a:cs typeface="B Mitra" pitchFamily="2" charset="-78"/>
              </a:rPr>
              <a:t>m</a:t>
            </a:r>
            <a:r>
              <a:rPr lang="fa-IR" sz="2400" dirty="0" smtClean="0">
                <a:cs typeface="B Mitra" pitchFamily="2" charset="-78"/>
              </a:rPr>
              <a:t>) را به همان ترتیب بدست آمده در پایان مرحلة اول نگه میداریم.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fa-IR" sz="2400" dirty="0" smtClean="0">
                <a:cs typeface="B Mitra" pitchFamily="2" charset="-78"/>
              </a:rPr>
              <a:t>یادآوری میشود که پیش از شروع مرحلة دوم باید ستونهای مربوط به متغیرهای مصنوعی را از جدول نهایی مرحلة اول حذف نماییم.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fa-IR" sz="2400" dirty="0" smtClean="0">
                <a:cs typeface="B Mitra" pitchFamily="2" charset="-78"/>
              </a:rPr>
              <a:t>جدول سیمپلکس حاصل را (که سطر صفر آن همان تابع هدف مسئلة اصلی و مابقی سطرهای آن همان سطرهای جدول نهایی مرحلة اول است)، تا رسیدن به جواب بهینة نهایی حل مینماییم.</a:t>
            </a:r>
          </a:p>
          <a:p>
            <a:pPr algn="r">
              <a:lnSpc>
                <a:spcPct val="150000"/>
              </a:lnSpc>
              <a:buNone/>
            </a:pPr>
            <a:endParaRPr lang="fa-IR" sz="2800" dirty="0" smtClean="0">
              <a:cs typeface="B Mitra" pitchFamily="2" charset="-78"/>
            </a:endParaRPr>
          </a:p>
          <a:p>
            <a:endParaRPr lang="fa-IR" sz="2400" dirty="0" smtClean="0">
              <a:cs typeface="B Mitra" pitchFamily="2" charset="-78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0"/>
            <a:ext cx="8786874" cy="6572272"/>
          </a:xfrm>
        </p:spPr>
        <p:txBody>
          <a:bodyPr>
            <a:normAutofit/>
          </a:bodyPr>
          <a:lstStyle/>
          <a:p>
            <a:pPr algn="r">
              <a:buNone/>
            </a:pPr>
            <a:endParaRPr lang="en-US" sz="2400" dirty="0" smtClean="0">
              <a:cs typeface="B Mitra" pitchFamily="2" charset="-78"/>
            </a:endParaRPr>
          </a:p>
          <a:p>
            <a:pPr algn="r"/>
            <a:endParaRPr lang="en-US" sz="2400" dirty="0" smtClean="0">
              <a:cs typeface="B Mitra" pitchFamily="2" charset="-78"/>
            </a:endParaRPr>
          </a:p>
          <a:p>
            <a:pPr algn="r"/>
            <a:endParaRPr lang="en-US" sz="2400" dirty="0" smtClean="0">
              <a:cs typeface="B Mitra" pitchFamily="2" charset="-78"/>
            </a:endParaRPr>
          </a:p>
          <a:p>
            <a:pPr algn="r"/>
            <a:endParaRPr lang="en-US" sz="2400" dirty="0" smtClean="0">
              <a:cs typeface="B Mitra" pitchFamily="2" charset="-78"/>
            </a:endParaRPr>
          </a:p>
          <a:p>
            <a:pPr algn="r"/>
            <a:endParaRPr lang="en-US" sz="2400" dirty="0" smtClean="0">
              <a:cs typeface="B Mitra" pitchFamily="2" charset="-78"/>
            </a:endParaRPr>
          </a:p>
          <a:p>
            <a:pPr algn="r">
              <a:buNone/>
            </a:pPr>
            <a:endParaRPr lang="fa-IR" sz="2200" dirty="0" smtClean="0">
              <a:cs typeface="B Mitra" pitchFamily="2" charset="-78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785786" y="142850"/>
          <a:ext cx="7715301" cy="2143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9361"/>
                <a:gridCol w="809361"/>
                <a:gridCol w="809361"/>
                <a:gridCol w="809361"/>
                <a:gridCol w="809361"/>
                <a:gridCol w="809361"/>
                <a:gridCol w="809361"/>
                <a:gridCol w="809361"/>
                <a:gridCol w="809361"/>
                <a:gridCol w="431052"/>
              </a:tblGrid>
              <a:tr h="416414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B.V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R. No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smtClean="0"/>
                        <a:t>Z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x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R.H.S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l-GR" sz="1800" dirty="0" smtClean="0"/>
                        <a:t>θ</a:t>
                      </a:r>
                      <a:endParaRPr lang="en-US" sz="1800" dirty="0"/>
                    </a:p>
                  </a:txBody>
                  <a:tcPr/>
                </a:tc>
              </a:tr>
              <a:tr h="431682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Z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6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7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dirty="0"/>
                    </a:p>
                  </a:txBody>
                  <a:tcPr/>
                </a:tc>
              </a:tr>
              <a:tr h="431682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dirty="0" smtClean="0"/>
                        <a:t>2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0.5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-1/8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15/4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sz="1600" dirty="0"/>
                    </a:p>
                  </a:txBody>
                  <a:tcPr/>
                </a:tc>
              </a:tr>
              <a:tr h="431682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30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sz="1600" dirty="0"/>
                    </a:p>
                  </a:txBody>
                  <a:tcPr/>
                </a:tc>
              </a:tr>
              <a:tr h="431682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dirty="0" smtClean="0"/>
                        <a:t>3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0.5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1/8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5/4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4" name="Straight Arrow Connector 13"/>
          <p:cNvCxnSpPr/>
          <p:nvPr/>
        </p:nvCxnSpPr>
        <p:spPr>
          <a:xfrm rot="10800000">
            <a:off x="5286380" y="785794"/>
            <a:ext cx="357190" cy="2143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785786" y="2357428"/>
          <a:ext cx="7715301" cy="2143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9361"/>
                <a:gridCol w="809361"/>
                <a:gridCol w="809361"/>
                <a:gridCol w="809361"/>
                <a:gridCol w="809361"/>
                <a:gridCol w="809361"/>
                <a:gridCol w="809361"/>
                <a:gridCol w="809361"/>
                <a:gridCol w="809361"/>
                <a:gridCol w="431052"/>
              </a:tblGrid>
              <a:tr h="416414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B.V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R. No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Z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x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R.H.S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l-GR" sz="1800" dirty="0" smtClean="0"/>
                        <a:t>θ</a:t>
                      </a:r>
                      <a:endParaRPr lang="en-US" sz="1800" dirty="0"/>
                    </a:p>
                  </a:txBody>
                  <a:tcPr/>
                </a:tc>
              </a:tr>
              <a:tr h="431682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Z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-23/2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-1/8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-125/4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dirty="0"/>
                    </a:p>
                  </a:txBody>
                  <a:tcPr/>
                </a:tc>
              </a:tr>
              <a:tr h="431682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dirty="0" smtClean="0"/>
                        <a:t>2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0.5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-1/8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15/4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dirty="0" smtClean="0"/>
                        <a:t>7.5</a:t>
                      </a:r>
                      <a:endParaRPr lang="en-US" sz="1400" dirty="0"/>
                    </a:p>
                  </a:txBody>
                  <a:tcPr/>
                </a:tc>
              </a:tr>
              <a:tr h="431682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30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dirty="0" smtClean="0"/>
                        <a:t>10</a:t>
                      </a:r>
                      <a:endParaRPr lang="en-US" sz="1600" dirty="0"/>
                    </a:p>
                  </a:txBody>
                  <a:tcPr/>
                </a:tc>
              </a:tr>
              <a:tr h="431682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dirty="0" smtClean="0"/>
                        <a:t>3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0.5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1/8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5/4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400" dirty="0" smtClean="0"/>
                        <a:t>2.5</a:t>
                      </a:r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" name="Oval 15"/>
          <p:cNvSpPr/>
          <p:nvPr/>
        </p:nvSpPr>
        <p:spPr>
          <a:xfrm>
            <a:off x="3286116" y="2786058"/>
            <a:ext cx="714380" cy="42862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Arrow Connector 24"/>
          <p:cNvCxnSpPr/>
          <p:nvPr/>
        </p:nvCxnSpPr>
        <p:spPr>
          <a:xfrm rot="5400000">
            <a:off x="3499636" y="2356636"/>
            <a:ext cx="285752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3357554" y="3286124"/>
            <a:ext cx="571504" cy="11430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/>
        </p:nvSpPr>
        <p:spPr>
          <a:xfrm>
            <a:off x="2571736" y="4071942"/>
            <a:ext cx="5429288" cy="3571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" name="Straight Arrow Connector 29"/>
          <p:cNvCxnSpPr/>
          <p:nvPr/>
        </p:nvCxnSpPr>
        <p:spPr>
          <a:xfrm rot="10800000">
            <a:off x="500034" y="4286256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graphicFrame>
        <p:nvGraphicFramePr>
          <p:cNvPr id="31" name="Table 30"/>
          <p:cNvGraphicFramePr>
            <a:graphicFrameLocks noGrp="1"/>
          </p:cNvGraphicFramePr>
          <p:nvPr/>
        </p:nvGraphicFramePr>
        <p:xfrm>
          <a:off x="785786" y="4643446"/>
          <a:ext cx="7715301" cy="214314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09361"/>
                <a:gridCol w="809361"/>
                <a:gridCol w="809361"/>
                <a:gridCol w="809361"/>
                <a:gridCol w="834522"/>
                <a:gridCol w="784200"/>
                <a:gridCol w="809361"/>
                <a:gridCol w="809361"/>
                <a:gridCol w="809361"/>
                <a:gridCol w="431052"/>
              </a:tblGrid>
              <a:tr h="416414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B.V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R. No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Z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x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R.H.S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l-GR" sz="1800" dirty="0" smtClean="0"/>
                        <a:t>θ</a:t>
                      </a:r>
                      <a:endParaRPr lang="en-US" sz="1800" dirty="0"/>
                    </a:p>
                  </a:txBody>
                  <a:tcPr/>
                </a:tc>
              </a:tr>
              <a:tr h="431682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Z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0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23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11/4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-5/2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dirty="0"/>
                    </a:p>
                  </a:txBody>
                  <a:tcPr/>
                </a:tc>
              </a:tr>
              <a:tr h="431682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dirty="0" smtClean="0"/>
                        <a:t>2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1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-1/4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5/2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sz="1400" dirty="0"/>
                    </a:p>
                  </a:txBody>
                  <a:tcPr/>
                </a:tc>
              </a:tr>
              <a:tr h="431682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-6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11/4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45/2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sz="1600" dirty="0"/>
                    </a:p>
                  </a:txBody>
                  <a:tcPr/>
                </a:tc>
              </a:tr>
              <a:tr h="431682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dirty="0" smtClean="0"/>
                        <a:t>1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1/4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5/2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32" name="Straight Arrow Connector 31"/>
          <p:cNvCxnSpPr/>
          <p:nvPr/>
        </p:nvCxnSpPr>
        <p:spPr>
          <a:xfrm rot="10800000">
            <a:off x="4500562" y="785793"/>
            <a:ext cx="357190" cy="21431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7" grpId="0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2844" y="214290"/>
            <a:ext cx="8786874" cy="6357982"/>
          </a:xfrm>
        </p:spPr>
        <p:txBody>
          <a:bodyPr>
            <a:normAutofit/>
          </a:bodyPr>
          <a:lstStyle/>
          <a:p>
            <a:pPr algn="r"/>
            <a:endParaRPr lang="fa-IR" sz="2800" b="1" dirty="0" smtClean="0">
              <a:cs typeface="B Mitra" pitchFamily="2" charset="-78"/>
            </a:endParaRPr>
          </a:p>
          <a:p>
            <a:pPr algn="r"/>
            <a:endParaRPr lang="fa-IR" sz="2800" b="1" dirty="0" smtClean="0">
              <a:cs typeface="B Mitra" pitchFamily="2" charset="-78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42844" y="3214686"/>
            <a:ext cx="8786874" cy="15001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>
              <a:buNone/>
            </a:pPr>
            <a:r>
              <a:rPr lang="en-US" sz="3600" dirty="0" smtClean="0">
                <a:solidFill>
                  <a:schemeClr val="tx1"/>
                </a:solidFill>
                <a:cs typeface="B Mitra" pitchFamily="2" charset="-78"/>
              </a:rPr>
              <a:t>x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*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1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 = 2.5 , </a:t>
            </a:r>
            <a:r>
              <a:rPr lang="en-US" sz="3600" dirty="0" smtClean="0">
                <a:solidFill>
                  <a:schemeClr val="tx1"/>
                </a:solidFill>
                <a:cs typeface="B Mitra" pitchFamily="2" charset="-78"/>
              </a:rPr>
              <a:t>x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*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2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 = 2.5 , </a:t>
            </a:r>
            <a:r>
              <a:rPr lang="en-US" sz="3600" dirty="0" smtClean="0">
                <a:solidFill>
                  <a:schemeClr val="tx1"/>
                </a:solidFill>
                <a:cs typeface="B Mitra" pitchFamily="2" charset="-78"/>
              </a:rPr>
              <a:t>x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*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3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 = 0 , </a:t>
            </a:r>
            <a:r>
              <a:rPr lang="en-US" sz="3600" dirty="0" smtClean="0">
                <a:solidFill>
                  <a:schemeClr val="tx1"/>
                </a:solidFill>
                <a:cs typeface="B Mitra" pitchFamily="2" charset="-78"/>
              </a:rPr>
              <a:t>s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*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1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 = 0 , </a:t>
            </a:r>
            <a:r>
              <a:rPr lang="en-US" sz="3600" dirty="0" smtClean="0">
                <a:solidFill>
                  <a:schemeClr val="tx1"/>
                </a:solidFill>
                <a:cs typeface="B Mitra" pitchFamily="2" charset="-78"/>
              </a:rPr>
              <a:t>s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*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2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 = 22.5 , </a:t>
            </a:r>
            <a:r>
              <a:rPr lang="en-US" sz="3600" dirty="0" smtClean="0">
                <a:solidFill>
                  <a:schemeClr val="tx1"/>
                </a:solidFill>
                <a:cs typeface="B Mitra" pitchFamily="2" charset="-78"/>
              </a:rPr>
              <a:t>R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*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1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 = 0 , </a:t>
            </a:r>
            <a:r>
              <a:rPr lang="en-US" sz="3600" dirty="0" smtClean="0">
                <a:solidFill>
                  <a:schemeClr val="tx1"/>
                </a:solidFill>
                <a:cs typeface="B Mitra" pitchFamily="2" charset="-78"/>
              </a:rPr>
              <a:t>R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*</a:t>
            </a:r>
            <a:r>
              <a:rPr lang="en-US" sz="1600" dirty="0" smtClean="0">
                <a:solidFill>
                  <a:schemeClr val="tx1"/>
                </a:solidFill>
                <a:cs typeface="B Mitra" pitchFamily="2" charset="-78"/>
              </a:rPr>
              <a:t>3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 = 0   </a:t>
            </a:r>
          </a:p>
          <a:p>
            <a:pPr algn="l" rtl="0">
              <a:buNone/>
            </a:pPr>
            <a:r>
              <a:rPr lang="en-US" sz="3600" dirty="0" smtClean="0">
                <a:solidFill>
                  <a:schemeClr val="tx1"/>
                </a:solidFill>
                <a:cs typeface="B Mitra" pitchFamily="2" charset="-78"/>
              </a:rPr>
              <a:t>Z</a:t>
            </a:r>
            <a:r>
              <a:rPr lang="en-US" sz="2400" dirty="0" smtClean="0">
                <a:solidFill>
                  <a:schemeClr val="tx1"/>
                </a:solidFill>
                <a:cs typeface="B Mitra" pitchFamily="2" charset="-78"/>
              </a:rPr>
              <a:t>* = -2.5</a:t>
            </a:r>
            <a:endParaRPr lang="fa-IR" sz="2400" dirty="0" smtClean="0">
              <a:solidFill>
                <a:schemeClr val="tx1"/>
              </a:solidFill>
              <a:cs typeface="B Mitra" pitchFamily="2" charset="-78"/>
            </a:endParaRPr>
          </a:p>
          <a:p>
            <a:pPr algn="ctr"/>
            <a:endParaRPr lang="en-US" dirty="0"/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214285" y="142851"/>
          <a:ext cx="8786870" cy="28575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1772"/>
                <a:gridCol w="921772"/>
                <a:gridCol w="921772"/>
                <a:gridCol w="921772"/>
                <a:gridCol w="950428"/>
                <a:gridCol w="893117"/>
                <a:gridCol w="921772"/>
                <a:gridCol w="921772"/>
                <a:gridCol w="921772"/>
                <a:gridCol w="490921"/>
              </a:tblGrid>
              <a:tr h="555218"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B.V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smtClean="0"/>
                        <a:t>R. No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smtClean="0"/>
                        <a:t>Z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dirty="0" smtClean="0"/>
                        <a:t>1</a:t>
                      </a:r>
                      <a:endParaRPr lang="en-US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x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dirty="0" smtClean="0"/>
                        <a:t>x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s</a:t>
                      </a:r>
                      <a:r>
                        <a:rPr lang="en-US" sz="16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endParaRPr lang="en-US" sz="16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1800" dirty="0" smtClean="0"/>
                        <a:t>R.H.S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l-GR" sz="1800" dirty="0" smtClean="0"/>
                        <a:t>θ</a:t>
                      </a:r>
                      <a:endParaRPr lang="en-US" sz="1800" dirty="0"/>
                    </a:p>
                  </a:txBody>
                  <a:tcPr/>
                </a:tc>
              </a:tr>
              <a:tr h="575576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Z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0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23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11/4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-5/2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/>
                      <a:endParaRPr lang="en-US" dirty="0"/>
                    </a:p>
                  </a:txBody>
                  <a:tcPr/>
                </a:tc>
              </a:tr>
              <a:tr h="575576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dirty="0" smtClean="0"/>
                        <a:t>2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1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-1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-1/4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5/2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sz="1400" dirty="0"/>
                    </a:p>
                  </a:txBody>
                  <a:tcPr/>
                </a:tc>
              </a:tr>
              <a:tr h="575576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S</a:t>
                      </a:r>
                      <a:r>
                        <a:rPr lang="en-US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2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-6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11/4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45/2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sz="1600" dirty="0"/>
                    </a:p>
                  </a:txBody>
                  <a:tcPr/>
                </a:tc>
              </a:tr>
              <a:tr h="575576"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x</a:t>
                      </a:r>
                      <a:r>
                        <a:rPr lang="en-US" sz="1800" dirty="0" smtClean="0"/>
                        <a:t>1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000" dirty="0" smtClean="0"/>
                        <a:t>3</a:t>
                      </a:r>
                      <a:endParaRPr lang="en-US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1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1/4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0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en-US" sz="2400" dirty="0" smtClean="0"/>
                        <a:t>5/2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/>
                      <a:endParaRPr lang="en-US" sz="1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942</TotalTime>
  <Words>1207</Words>
  <Application>Microsoft Office PowerPoint</Application>
  <PresentationFormat>On-screen Show (4:3)</PresentationFormat>
  <Paragraphs>531</Paragraphs>
  <Slides>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بنام خدا</vt:lpstr>
      <vt:lpstr>فرم های غیر استاندارد برنامه ریزی خطی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تحليل شبكه</dc:title>
  <dc:creator>aaa</dc:creator>
  <cp:lastModifiedBy>Windows User</cp:lastModifiedBy>
  <cp:revision>126</cp:revision>
  <dcterms:created xsi:type="dcterms:W3CDTF">2015-05-18T03:49:48Z</dcterms:created>
  <dcterms:modified xsi:type="dcterms:W3CDTF">2020-05-23T17:55:05Z</dcterms:modified>
</cp:coreProperties>
</file>