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3"/>
  </p:notesMasterIdLst>
  <p:sldIdLst>
    <p:sldId id="271" r:id="rId2"/>
    <p:sldId id="268" r:id="rId3"/>
    <p:sldId id="272" r:id="rId4"/>
    <p:sldId id="267" r:id="rId5"/>
    <p:sldId id="273" r:id="rId6"/>
    <p:sldId id="274" r:id="rId7"/>
    <p:sldId id="279" r:id="rId8"/>
    <p:sldId id="275" r:id="rId9"/>
    <p:sldId id="276" r:id="rId10"/>
    <p:sldId id="277" r:id="rId11"/>
    <p:sldId id="27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4" autoAdjust="0"/>
    <p:restoredTop sz="94671" autoAdjust="0"/>
  </p:normalViewPr>
  <p:slideViewPr>
    <p:cSldViewPr>
      <p:cViewPr varScale="1">
        <p:scale>
          <a:sx n="66" d="100"/>
          <a:sy n="66" d="100"/>
        </p:scale>
        <p:origin x="-86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1890"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1F7797-FC53-425F-B115-941D5E35B441}" type="datetimeFigureOut">
              <a:rPr lang="en-US" smtClean="0"/>
              <a:pPr/>
              <a:t>2/14/2011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3065F8-EF99-4F14-BF83-3259971BFA94}" type="slidenum">
              <a:rPr lang="en-US" smtClean="0"/>
              <a:pPr/>
              <a:t>‹#›</a:t>
            </a:fld>
            <a:endParaRPr lang="en-US"/>
          </a:p>
        </p:txBody>
      </p:sp>
    </p:spTree>
    <p:extLst>
      <p:ext uri="{BB962C8B-B14F-4D97-AF65-F5344CB8AC3E}">
        <p14:creationId xmlns:p14="http://schemas.microsoft.com/office/powerpoint/2010/main" val="36911894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74AC29D8-7229-4C33-BA53-316D18DF140D}" type="datetimeFigureOut">
              <a:rPr lang="en-US" smtClean="0"/>
              <a:pPr/>
              <a:t>2/14/2011</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25DA21D2-D904-4F11-B736-742D3F1CF59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4AC29D8-7229-4C33-BA53-316D18DF140D}" type="datetimeFigureOut">
              <a:rPr lang="en-US" smtClean="0"/>
              <a:pPr/>
              <a:t>2/14/2011</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25DA21D2-D904-4F11-B736-742D3F1CF59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74AC29D8-7229-4C33-BA53-316D18DF140D}" type="datetimeFigureOut">
              <a:rPr lang="en-US" smtClean="0"/>
              <a:pPr/>
              <a:t>2/14/2011</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25DA21D2-D904-4F11-B736-742D3F1CF59A}"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74AC29D8-7229-4C33-BA53-316D18DF140D}" type="datetimeFigureOut">
              <a:rPr lang="en-US" smtClean="0"/>
              <a:pPr/>
              <a:t>2/14/2011</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5DA21D2-D904-4F11-B736-742D3F1CF59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74AC29D8-7229-4C33-BA53-316D18DF140D}" type="datetimeFigureOut">
              <a:rPr lang="en-US" smtClean="0"/>
              <a:pPr/>
              <a:t>2/14/2011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25DA21D2-D904-4F11-B736-742D3F1CF59A}"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4AC29D8-7229-4C33-BA53-316D18DF140D}" type="datetimeFigureOut">
              <a:rPr lang="en-US" smtClean="0"/>
              <a:pPr/>
              <a:t>2/14/2011</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DA21D2-D904-4F11-B736-742D3F1CF59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4AC29D8-7229-4C33-BA53-316D18DF140D}" type="datetimeFigureOut">
              <a:rPr lang="en-US" smtClean="0"/>
              <a:pPr/>
              <a:t>2/14/2011</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DA21D2-D904-4F11-B736-742D3F1CF59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4AC29D8-7229-4C33-BA53-316D18DF140D}" type="datetimeFigureOut">
              <a:rPr lang="en-US" smtClean="0"/>
              <a:pPr/>
              <a:t>2/14/2011</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DA21D2-D904-4F11-B736-742D3F1CF59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74AC29D8-7229-4C33-BA53-316D18DF140D}" type="datetimeFigureOut">
              <a:rPr lang="en-US" smtClean="0"/>
              <a:pPr/>
              <a:t>2/14/2011</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5DA21D2-D904-4F11-B736-742D3F1CF59A}"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4AC29D8-7229-4C33-BA53-316D18DF140D}" type="datetimeFigureOut">
              <a:rPr lang="en-US" smtClean="0"/>
              <a:pPr/>
              <a:t>2/14/2011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DA21D2-D904-4F11-B736-742D3F1CF59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4AC29D8-7229-4C33-BA53-316D18DF140D}" type="datetimeFigureOut">
              <a:rPr lang="en-US" smtClean="0"/>
              <a:pPr/>
              <a:t>2/14/2011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DA21D2-D904-4F11-B736-742D3F1CF59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AC29D8-7229-4C33-BA53-316D18DF140D}" type="datetimeFigureOut">
              <a:rPr lang="en-US" smtClean="0"/>
              <a:pPr/>
              <a:t>2/14/2011</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5DA21D2-D904-4F11-B736-742D3F1CF59A}"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2209800"/>
            <a:ext cx="8686800" cy="1184825"/>
          </a:xfrm>
        </p:spPr>
        <p:txBody>
          <a:bodyPr>
            <a:normAutofit/>
          </a:bodyPr>
          <a:lstStyle/>
          <a:p>
            <a:r>
              <a:rPr lang="fa-IR" sz="5400" b="1" spc="600" dirty="0" smtClean="0">
                <a:effectLst>
                  <a:outerShdw blurRad="38100" dist="38100" dir="2700000" algn="tl">
                    <a:srgbClr val="000000">
                      <a:alpha val="43137"/>
                    </a:srgbClr>
                  </a:outerShdw>
                  <a:reflection blurRad="12700" stA="48000" endA="300" endPos="55000" dir="5400000" sy="-90000" algn="bl" rotWithShape="0"/>
                </a:effectLst>
                <a:cs typeface="B Cheshmeh" pitchFamily="2" charset="-78"/>
              </a:rPr>
              <a:t>بسم الله الرحمن الرحیم...</a:t>
            </a:r>
            <a:endParaRPr lang="en-US" sz="5400" b="1" spc="600" dirty="0">
              <a:effectLst>
                <a:outerShdw blurRad="38100" dist="38100" dir="2700000" algn="tl">
                  <a:srgbClr val="000000">
                    <a:alpha val="43137"/>
                  </a:srgbClr>
                </a:outerShdw>
                <a:reflection blurRad="12700" stA="48000" endA="300" endPos="55000" dir="5400000" sy="-90000" algn="bl" rotWithShape="0"/>
              </a:effectLst>
              <a:cs typeface="B Cheshmeh" pitchFamily="2" charset="-78"/>
            </a:endParaRPr>
          </a:p>
        </p:txBody>
      </p:sp>
    </p:spTree>
    <p:extLst>
      <p:ext uri="{BB962C8B-B14F-4D97-AF65-F5344CB8AC3E}">
        <p14:creationId xmlns:p14="http://schemas.microsoft.com/office/powerpoint/2010/main" val="9576609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371600" y="1524000"/>
            <a:ext cx="184731" cy="369332"/>
          </a:xfrm>
          <a:prstGeom prst="rect">
            <a:avLst/>
          </a:prstGeom>
          <a:noFill/>
        </p:spPr>
        <p:txBody>
          <a:bodyPr wrap="none" rtlCol="0">
            <a:spAutoFit/>
          </a:bodyPr>
          <a:lstStyle/>
          <a:p>
            <a:endParaRPr lang="en-US"/>
          </a:p>
        </p:txBody>
      </p:sp>
      <p:sp>
        <p:nvSpPr>
          <p:cNvPr id="8" name="Content Placeholder 2"/>
          <p:cNvSpPr txBox="1">
            <a:spLocks/>
          </p:cNvSpPr>
          <p:nvPr/>
        </p:nvSpPr>
        <p:spPr>
          <a:xfrm>
            <a:off x="1066800" y="4953000"/>
            <a:ext cx="4953000" cy="1905000"/>
          </a:xfrm>
          <a:prstGeom prst="rect">
            <a:avLst/>
          </a:prstGeom>
        </p:spPr>
        <p:txBody>
          <a:bodyPr vert="horz">
            <a:noAutofit/>
          </a:bodyPr>
          <a:lstStyle/>
          <a:p>
            <a:pPr marR="0" lvl="0" algn="r" defTabSz="914400" rtl="1" eaLnBrk="1" fontAlgn="auto" latinLnBrk="0" hangingPunct="1">
              <a:lnSpc>
                <a:spcPct val="100000"/>
              </a:lnSpc>
              <a:spcBef>
                <a:spcPct val="20000"/>
              </a:spcBef>
              <a:spcAft>
                <a:spcPts val="0"/>
              </a:spcAft>
              <a:buClr>
                <a:schemeClr val="accent1"/>
              </a:buClr>
              <a:buSzPct val="70000"/>
              <a:tabLst/>
              <a:defRPr/>
            </a:pPr>
            <a:endParaRPr lang="fa-IR" sz="2800" dirty="0" smtClean="0">
              <a:solidFill>
                <a:schemeClr val="tx2"/>
              </a:solidFill>
              <a:cs typeface="2  Mitra" pitchFamily="2" charset="-78"/>
            </a:endParaRPr>
          </a:p>
        </p:txBody>
      </p:sp>
      <p:sp>
        <p:nvSpPr>
          <p:cNvPr id="9" name="Content Placeholder 2"/>
          <p:cNvSpPr txBox="1">
            <a:spLocks/>
          </p:cNvSpPr>
          <p:nvPr/>
        </p:nvSpPr>
        <p:spPr>
          <a:xfrm>
            <a:off x="4050542" y="2209800"/>
            <a:ext cx="4953000" cy="1905000"/>
          </a:xfrm>
          <a:prstGeom prst="rect">
            <a:avLst/>
          </a:prstGeom>
        </p:spPr>
        <p:txBody>
          <a:bodyPr vert="horz">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rtl="1">
              <a:spcBef>
                <a:spcPct val="20000"/>
              </a:spcBef>
              <a:buClr>
                <a:schemeClr val="accent1"/>
              </a:buClr>
              <a:buSzPct val="70000"/>
              <a:defRPr/>
            </a:pPr>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Jadid" pitchFamily="2" charset="-78"/>
              </a:rPr>
              <a:t>فرضیه جذب</a:t>
            </a:r>
          </a:p>
          <a:p>
            <a:pPr lvl="0" algn="ctr" rtl="1">
              <a:spcBef>
                <a:spcPct val="20000"/>
              </a:spcBef>
              <a:buClr>
                <a:schemeClr val="accent1"/>
              </a:buClr>
              <a:buSzPct val="70000"/>
              <a:defRPr/>
            </a:pPr>
            <a:endParaRPr lang="fa-IR"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Jadid" pitchFamily="2" charset="-78"/>
            </a:endParaRPr>
          </a:p>
          <a:p>
            <a:pPr lvl="0" algn="ctr" rtl="1">
              <a:spcBef>
                <a:spcPct val="20000"/>
              </a:spcBef>
              <a:buClr>
                <a:schemeClr val="accent1"/>
              </a:buClr>
              <a:buSzPct val="70000"/>
              <a:defRPr/>
            </a:pPr>
            <a:r>
              <a:rPr lang="fa-I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Jadid" pitchFamily="2" charset="-78"/>
              </a:rPr>
              <a:t>(تئوری راز)</a:t>
            </a:r>
            <a:endParaRPr lang="fa-I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Jadid" pitchFamily="2" charset="-78"/>
            </a:endParaRPr>
          </a:p>
        </p:txBody>
      </p:sp>
      <p:pic>
        <p:nvPicPr>
          <p:cNvPr id="10" name="Picture 2" descr="کتاب راز"/>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0564"/>
          <a:stretch/>
        </p:blipFill>
        <p:spPr bwMode="auto">
          <a:xfrm>
            <a:off x="457200" y="457200"/>
            <a:ext cx="2286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0" y="3276600"/>
            <a:ext cx="2286000" cy="304800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1" presetClass="entr" presetSubtype="1" fill="hold" grpId="0" nodeType="after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wheel(1)">
                                      <p:cBhvr>
                                        <p:cTn id="19" dur="2000"/>
                                        <p:tgtEl>
                                          <p:spTgt spid="9">
                                            <p:txEl>
                                              <p:pRg st="0" end="0"/>
                                            </p:txEl>
                                          </p:spTgt>
                                        </p:tgtEl>
                                      </p:cBhvr>
                                    </p:animEffect>
                                  </p:childTnLst>
                                </p:cTn>
                              </p:par>
                            </p:childTnLst>
                          </p:cTn>
                        </p:par>
                        <p:par>
                          <p:cTn id="20" fill="hold">
                            <p:stCondLst>
                              <p:cond delay="4000"/>
                            </p:stCondLst>
                            <p:childTnLst>
                              <p:par>
                                <p:cTn id="21" presetID="21" presetClass="entr" presetSubtype="1" fill="hold" grpId="0" nodeType="after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wheel(1)">
                                      <p:cBhvr>
                                        <p:cTn id="23" dur="20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Rectangle 1"/>
          <p:cNvSpPr/>
          <p:nvPr/>
        </p:nvSpPr>
        <p:spPr>
          <a:xfrm>
            <a:off x="6858000" y="304799"/>
            <a:ext cx="2190023" cy="461665"/>
          </a:xfrm>
          <a:prstGeom prst="rect">
            <a:avLst/>
          </a:prstGeom>
        </p:spPr>
        <p:txBody>
          <a:bodyPr wrap="none">
            <a:spAutoFit/>
          </a:bodyPr>
          <a:lstStyle/>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تعریف و چیستی</a:t>
            </a:r>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 </a:t>
            </a:r>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8" name="Rectangle 7"/>
          <p:cNvSpPr/>
          <p:nvPr/>
        </p:nvSpPr>
        <p:spPr>
          <a:xfrm>
            <a:off x="380999" y="961072"/>
            <a:ext cx="8461839" cy="1477328"/>
          </a:xfrm>
          <a:prstGeom prst="rect">
            <a:avLst/>
          </a:prstGeom>
        </p:spPr>
        <p:txBody>
          <a:bodyPr wrap="square">
            <a:spAutoFit/>
          </a:bodyPr>
          <a:lstStyle/>
          <a:p>
            <a:pPr marL="285750" indent="-285750" algn="just" rtl="1">
              <a:buFont typeface="Wingdings" pitchFamily="2" charset="2"/>
              <a:buChar char="v"/>
            </a:pPr>
            <a:r>
              <a:rPr lang="fa-IR" b="1" dirty="0">
                <a:cs typeface="B Nazanin" pitchFamily="2" charset="-78"/>
              </a:rPr>
              <a:t>تو همه چیز را به طرف خود جذب می‌کنی: مردم، شغل، شرایط زندگی، وضع سلامتی، ثروت، قرض، شادی، ماشینی که بر آن سوار می‌شوی و اجتماعی که در آن زندگی می‌کنی. مثل آهن‌ربا همه این­ها را به طرف خويش جذب می‌کنی. به هر چه فکر کنی، همان اتفاق می‌افتد. کل زندگی تو تجلی افکاری است که در ذهنت جریان دارند». </a:t>
            </a:r>
            <a:endParaRPr lang="fa-IR" b="1" dirty="0" smtClean="0">
              <a:cs typeface="B Nazanin" pitchFamily="2" charset="-78"/>
            </a:endParaRPr>
          </a:p>
          <a:p>
            <a:pPr rtl="1"/>
            <a:r>
              <a:rPr lang="ar-SA" b="1" dirty="0" smtClean="0">
                <a:cs typeface="B Nazanin" pitchFamily="2" charset="-78"/>
              </a:rPr>
              <a:t>ـ </a:t>
            </a:r>
            <a:r>
              <a:rPr lang="ar-SA" b="1" dirty="0">
                <a:cs typeface="B Nazanin" pitchFamily="2" charset="-78"/>
              </a:rPr>
              <a:t>راز.ص32</a:t>
            </a:r>
            <a:endParaRPr lang="en-US" b="1" dirty="0">
              <a:cs typeface="B Nazanin" pitchFamily="2" charset="-78"/>
            </a:endParaRPr>
          </a:p>
        </p:txBody>
      </p:sp>
      <p:sp>
        <p:nvSpPr>
          <p:cNvPr id="9" name="Rectangle 8"/>
          <p:cNvSpPr/>
          <p:nvPr/>
        </p:nvSpPr>
        <p:spPr>
          <a:xfrm>
            <a:off x="380999" y="2810470"/>
            <a:ext cx="8461839" cy="923330"/>
          </a:xfrm>
          <a:prstGeom prst="rect">
            <a:avLst/>
          </a:prstGeom>
        </p:spPr>
        <p:txBody>
          <a:bodyPr wrap="square">
            <a:spAutoFit/>
          </a:bodyPr>
          <a:lstStyle/>
          <a:p>
            <a:pPr marL="285750" lvl="0" indent="-285750" algn="just" rtl="1">
              <a:buFont typeface="Wingdings" pitchFamily="2" charset="2"/>
              <a:buChar char="v"/>
            </a:pPr>
            <a:r>
              <a:rPr lang="fa-IR" b="1" dirty="0">
                <a:cs typeface="B Nazanin" pitchFamily="2" charset="-78"/>
              </a:rPr>
              <a:t>"با تصور و افکار شما، تمام دنيا يک کاتالوگ در دست شما مي­شود. انگار شما داريد به جهان سفارش مي­دهيد. هر انتخابي که بکنيد درست است. قدرت تماماً در اختيار شماست». </a:t>
            </a:r>
            <a:endParaRPr lang="en-US" b="1" dirty="0">
              <a:cs typeface="B Nazanin" pitchFamily="2" charset="-78"/>
            </a:endParaRPr>
          </a:p>
          <a:p>
            <a:pPr rtl="1"/>
            <a:r>
              <a:rPr lang="ar-SA" b="1" dirty="0">
                <a:cs typeface="B Nazanin" pitchFamily="2" charset="-78"/>
              </a:rPr>
              <a:t>ـ آزمنديان،</a:t>
            </a:r>
            <a:r>
              <a:rPr lang="x-none" b="1">
                <a:cs typeface="B Nazanin" pitchFamily="2" charset="-78"/>
              </a:rPr>
              <a:t>CD</a:t>
            </a:r>
            <a:r>
              <a:rPr lang="ar-SA" b="1" dirty="0">
                <a:cs typeface="B Nazanin" pitchFamily="2" charset="-78"/>
              </a:rPr>
              <a:t>مقدماتي کلاس تکنولوژي فکر</a:t>
            </a:r>
            <a:endParaRPr lang="en-US" b="1" dirty="0">
              <a:cs typeface="B Nazanin" pitchFamily="2" charset="-78"/>
            </a:endParaRPr>
          </a:p>
        </p:txBody>
      </p:sp>
      <p:sp>
        <p:nvSpPr>
          <p:cNvPr id="10" name="Rectangle 9"/>
          <p:cNvSpPr/>
          <p:nvPr/>
        </p:nvSpPr>
        <p:spPr>
          <a:xfrm>
            <a:off x="381000" y="4038600"/>
            <a:ext cx="8461839" cy="923330"/>
          </a:xfrm>
          <a:prstGeom prst="rect">
            <a:avLst/>
          </a:prstGeom>
        </p:spPr>
        <p:txBody>
          <a:bodyPr wrap="square">
            <a:spAutoFit/>
          </a:bodyPr>
          <a:lstStyle/>
          <a:p>
            <a:pPr marL="285750" lvl="0" indent="-285750" algn="just" rtl="1">
              <a:buFont typeface="Wingdings" pitchFamily="2" charset="2"/>
              <a:buChar char="v"/>
            </a:pPr>
            <a:r>
              <a:rPr lang="fa-IR" b="1" dirty="0">
                <a:cs typeface="B Nazanin" pitchFamily="2" charset="-78"/>
              </a:rPr>
              <a:t>شما در سه گام به آرزوهای خود دست می یابید: نخست، خواستن: «به دنیا فرمان بده.» . دوم، باور: «باور داشته باش که به خواسته‌ات رسیده‌ای.» .سوم، تجسم: «احساس کن که به خواسته‌ات رسیده‌ای».</a:t>
            </a:r>
            <a:endParaRPr lang="en-US" b="1" dirty="0">
              <a:cs typeface="B Nazanin" pitchFamily="2" charset="-78"/>
            </a:endParaRPr>
          </a:p>
          <a:p>
            <a:pPr rtl="1"/>
            <a:r>
              <a:rPr lang="ar-SA" b="1" dirty="0">
                <a:cs typeface="B Nazanin" pitchFamily="2" charset="-78"/>
              </a:rPr>
              <a:t>ـ راز صفحات 57تا 62</a:t>
            </a:r>
            <a:endParaRPr lang="en-US" b="1" dirty="0">
              <a:cs typeface="B Nazanin" pitchFamily="2" charset="-78"/>
            </a:endParaRPr>
          </a:p>
        </p:txBody>
      </p:sp>
      <p:sp>
        <p:nvSpPr>
          <p:cNvPr id="11" name="Rectangle 10"/>
          <p:cNvSpPr/>
          <p:nvPr/>
        </p:nvSpPr>
        <p:spPr>
          <a:xfrm>
            <a:off x="838200" y="5020270"/>
            <a:ext cx="7469420" cy="923330"/>
          </a:xfrm>
          <a:prstGeom prst="rect">
            <a:avLst/>
          </a:prstGeom>
        </p:spPr>
        <p:txBody>
          <a:bodyPr wrap="square">
            <a:spAutoFit/>
          </a:bodyPr>
          <a:lstStyle/>
          <a:p>
            <a:pPr algn="r"/>
            <a:r>
              <a:rPr lang="fa-IR" b="1" dirty="0">
                <a:cs typeface="B Jadid" pitchFamily="2" charset="-78"/>
              </a:rPr>
              <a:t> محل گفتگو : </a:t>
            </a:r>
            <a:endParaRPr lang="fa-IR" b="1" dirty="0" smtClean="0">
              <a:cs typeface="B Jadid" pitchFamily="2" charset="-78"/>
            </a:endParaRPr>
          </a:p>
          <a:p>
            <a:pPr algn="r"/>
            <a:r>
              <a:rPr lang="fa-IR" b="1" dirty="0" smtClean="0">
                <a:cs typeface="B Nazanin" pitchFamily="2" charset="-78"/>
              </a:rPr>
              <a:t>ادعا </a:t>
            </a:r>
            <a:r>
              <a:rPr lang="fa-IR" b="1" dirty="0">
                <a:cs typeface="B Nazanin" pitchFamily="2" charset="-78"/>
              </a:rPr>
              <a:t>این است که افکار بر پدیده های خارجی اثرگذارند ( نه بر روان و درون ) </a:t>
            </a:r>
            <a:r>
              <a:rPr lang="fa-IR" b="1" dirty="0" smtClean="0">
                <a:cs typeface="B Nazanin" pitchFamily="2" charset="-78"/>
              </a:rPr>
              <a:t>ـــ </a:t>
            </a:r>
            <a:r>
              <a:rPr lang="fa-IR" b="1" dirty="0">
                <a:cs typeface="B Nazanin" pitchFamily="2" charset="-78"/>
              </a:rPr>
              <a:t>رابطه ذهن با </a:t>
            </a:r>
            <a:r>
              <a:rPr lang="fa-IR" b="1" dirty="0" smtClean="0">
                <a:cs typeface="B Nazanin" pitchFamily="2" charset="-78"/>
              </a:rPr>
              <a:t>جهان خارج</a:t>
            </a:r>
            <a:endParaRPr lang="en-US" dirty="0">
              <a:cs typeface="B Nazanin" pitchFamily="2" charset="-78"/>
            </a:endParaRPr>
          </a:p>
        </p:txBody>
      </p:sp>
    </p:spTree>
    <p:extLst>
      <p:ext uri="{BB962C8B-B14F-4D97-AF65-F5344CB8AC3E}">
        <p14:creationId xmlns:p14="http://schemas.microsoft.com/office/powerpoint/2010/main" val="112993264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80">
                                          <p:stCondLst>
                                            <p:cond delay="0"/>
                                          </p:stCondLst>
                                        </p:cTn>
                                        <p:tgtEl>
                                          <p:spTgt spid="8"/>
                                        </p:tgtEl>
                                      </p:cBhvr>
                                    </p:animEffect>
                                    <p:anim calcmode="lin" valueType="num">
                                      <p:cBhvr>
                                        <p:cTn id="1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1" dur="26">
                                          <p:stCondLst>
                                            <p:cond delay="650"/>
                                          </p:stCondLst>
                                        </p:cTn>
                                        <p:tgtEl>
                                          <p:spTgt spid="8"/>
                                        </p:tgtEl>
                                      </p:cBhvr>
                                      <p:to x="100000" y="60000"/>
                                    </p:animScale>
                                    <p:animScale>
                                      <p:cBhvr>
                                        <p:cTn id="22" dur="166" decel="50000">
                                          <p:stCondLst>
                                            <p:cond delay="676"/>
                                          </p:stCondLst>
                                        </p:cTn>
                                        <p:tgtEl>
                                          <p:spTgt spid="8"/>
                                        </p:tgtEl>
                                      </p:cBhvr>
                                      <p:to x="100000" y="100000"/>
                                    </p:animScale>
                                    <p:animScale>
                                      <p:cBhvr>
                                        <p:cTn id="23" dur="26">
                                          <p:stCondLst>
                                            <p:cond delay="1312"/>
                                          </p:stCondLst>
                                        </p:cTn>
                                        <p:tgtEl>
                                          <p:spTgt spid="8"/>
                                        </p:tgtEl>
                                      </p:cBhvr>
                                      <p:to x="100000" y="80000"/>
                                    </p:animScale>
                                    <p:animScale>
                                      <p:cBhvr>
                                        <p:cTn id="24" dur="166" decel="50000">
                                          <p:stCondLst>
                                            <p:cond delay="1338"/>
                                          </p:stCondLst>
                                        </p:cTn>
                                        <p:tgtEl>
                                          <p:spTgt spid="8"/>
                                        </p:tgtEl>
                                      </p:cBhvr>
                                      <p:to x="100000" y="100000"/>
                                    </p:animScale>
                                    <p:animScale>
                                      <p:cBhvr>
                                        <p:cTn id="25" dur="26">
                                          <p:stCondLst>
                                            <p:cond delay="1642"/>
                                          </p:stCondLst>
                                        </p:cTn>
                                        <p:tgtEl>
                                          <p:spTgt spid="8"/>
                                        </p:tgtEl>
                                      </p:cBhvr>
                                      <p:to x="100000" y="90000"/>
                                    </p:animScale>
                                    <p:animScale>
                                      <p:cBhvr>
                                        <p:cTn id="26" dur="166" decel="50000">
                                          <p:stCondLst>
                                            <p:cond delay="1668"/>
                                          </p:stCondLst>
                                        </p:cTn>
                                        <p:tgtEl>
                                          <p:spTgt spid="8"/>
                                        </p:tgtEl>
                                      </p:cBhvr>
                                      <p:to x="100000" y="100000"/>
                                    </p:animScale>
                                    <p:animScale>
                                      <p:cBhvr>
                                        <p:cTn id="27" dur="26">
                                          <p:stCondLst>
                                            <p:cond delay="1808"/>
                                          </p:stCondLst>
                                        </p:cTn>
                                        <p:tgtEl>
                                          <p:spTgt spid="8"/>
                                        </p:tgtEl>
                                      </p:cBhvr>
                                      <p:to x="100000" y="95000"/>
                                    </p:animScale>
                                    <p:animScale>
                                      <p:cBhvr>
                                        <p:cTn id="28" dur="166" decel="50000">
                                          <p:stCondLst>
                                            <p:cond delay="1834"/>
                                          </p:stCondLst>
                                        </p:cTn>
                                        <p:tgtEl>
                                          <p:spTgt spid="8"/>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down)">
                                      <p:cBhvr>
                                        <p:cTn id="33" dur="580">
                                          <p:stCondLst>
                                            <p:cond delay="0"/>
                                          </p:stCondLst>
                                        </p:cTn>
                                        <p:tgtEl>
                                          <p:spTgt spid="9"/>
                                        </p:tgtEl>
                                      </p:cBhvr>
                                    </p:animEffect>
                                    <p:anim calcmode="lin" valueType="num">
                                      <p:cBhvr>
                                        <p:cTn id="3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9" dur="26">
                                          <p:stCondLst>
                                            <p:cond delay="650"/>
                                          </p:stCondLst>
                                        </p:cTn>
                                        <p:tgtEl>
                                          <p:spTgt spid="9"/>
                                        </p:tgtEl>
                                      </p:cBhvr>
                                      <p:to x="100000" y="60000"/>
                                    </p:animScale>
                                    <p:animScale>
                                      <p:cBhvr>
                                        <p:cTn id="40" dur="166" decel="50000">
                                          <p:stCondLst>
                                            <p:cond delay="676"/>
                                          </p:stCondLst>
                                        </p:cTn>
                                        <p:tgtEl>
                                          <p:spTgt spid="9"/>
                                        </p:tgtEl>
                                      </p:cBhvr>
                                      <p:to x="100000" y="100000"/>
                                    </p:animScale>
                                    <p:animScale>
                                      <p:cBhvr>
                                        <p:cTn id="41" dur="26">
                                          <p:stCondLst>
                                            <p:cond delay="1312"/>
                                          </p:stCondLst>
                                        </p:cTn>
                                        <p:tgtEl>
                                          <p:spTgt spid="9"/>
                                        </p:tgtEl>
                                      </p:cBhvr>
                                      <p:to x="100000" y="80000"/>
                                    </p:animScale>
                                    <p:animScale>
                                      <p:cBhvr>
                                        <p:cTn id="42" dur="166" decel="50000">
                                          <p:stCondLst>
                                            <p:cond delay="1338"/>
                                          </p:stCondLst>
                                        </p:cTn>
                                        <p:tgtEl>
                                          <p:spTgt spid="9"/>
                                        </p:tgtEl>
                                      </p:cBhvr>
                                      <p:to x="100000" y="100000"/>
                                    </p:animScale>
                                    <p:animScale>
                                      <p:cBhvr>
                                        <p:cTn id="43" dur="26">
                                          <p:stCondLst>
                                            <p:cond delay="1642"/>
                                          </p:stCondLst>
                                        </p:cTn>
                                        <p:tgtEl>
                                          <p:spTgt spid="9"/>
                                        </p:tgtEl>
                                      </p:cBhvr>
                                      <p:to x="100000" y="90000"/>
                                    </p:animScale>
                                    <p:animScale>
                                      <p:cBhvr>
                                        <p:cTn id="44" dur="166" decel="50000">
                                          <p:stCondLst>
                                            <p:cond delay="1668"/>
                                          </p:stCondLst>
                                        </p:cTn>
                                        <p:tgtEl>
                                          <p:spTgt spid="9"/>
                                        </p:tgtEl>
                                      </p:cBhvr>
                                      <p:to x="100000" y="100000"/>
                                    </p:animScale>
                                    <p:animScale>
                                      <p:cBhvr>
                                        <p:cTn id="45" dur="26">
                                          <p:stCondLst>
                                            <p:cond delay="1808"/>
                                          </p:stCondLst>
                                        </p:cTn>
                                        <p:tgtEl>
                                          <p:spTgt spid="9"/>
                                        </p:tgtEl>
                                      </p:cBhvr>
                                      <p:to x="100000" y="95000"/>
                                    </p:animScale>
                                    <p:animScale>
                                      <p:cBhvr>
                                        <p:cTn id="46" dur="166" decel="50000">
                                          <p:stCondLst>
                                            <p:cond delay="1834"/>
                                          </p:stCondLst>
                                        </p:cTn>
                                        <p:tgtEl>
                                          <p:spTgt spid="9"/>
                                        </p:tgtEl>
                                      </p:cBhvr>
                                      <p:to x="100000" y="100000"/>
                                    </p:animScale>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80">
                                          <p:stCondLst>
                                            <p:cond delay="0"/>
                                          </p:stCondLst>
                                        </p:cTn>
                                        <p:tgtEl>
                                          <p:spTgt spid="10"/>
                                        </p:tgtEl>
                                      </p:cBhvr>
                                    </p:animEffect>
                                    <p:anim calcmode="lin" valueType="num">
                                      <p:cBhvr>
                                        <p:cTn id="5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7" dur="26">
                                          <p:stCondLst>
                                            <p:cond delay="650"/>
                                          </p:stCondLst>
                                        </p:cTn>
                                        <p:tgtEl>
                                          <p:spTgt spid="10"/>
                                        </p:tgtEl>
                                      </p:cBhvr>
                                      <p:to x="100000" y="60000"/>
                                    </p:animScale>
                                    <p:animScale>
                                      <p:cBhvr>
                                        <p:cTn id="58" dur="166" decel="50000">
                                          <p:stCondLst>
                                            <p:cond delay="676"/>
                                          </p:stCondLst>
                                        </p:cTn>
                                        <p:tgtEl>
                                          <p:spTgt spid="10"/>
                                        </p:tgtEl>
                                      </p:cBhvr>
                                      <p:to x="100000" y="100000"/>
                                    </p:animScale>
                                    <p:animScale>
                                      <p:cBhvr>
                                        <p:cTn id="59" dur="26">
                                          <p:stCondLst>
                                            <p:cond delay="1312"/>
                                          </p:stCondLst>
                                        </p:cTn>
                                        <p:tgtEl>
                                          <p:spTgt spid="10"/>
                                        </p:tgtEl>
                                      </p:cBhvr>
                                      <p:to x="100000" y="80000"/>
                                    </p:animScale>
                                    <p:animScale>
                                      <p:cBhvr>
                                        <p:cTn id="60" dur="166" decel="50000">
                                          <p:stCondLst>
                                            <p:cond delay="1338"/>
                                          </p:stCondLst>
                                        </p:cTn>
                                        <p:tgtEl>
                                          <p:spTgt spid="10"/>
                                        </p:tgtEl>
                                      </p:cBhvr>
                                      <p:to x="100000" y="100000"/>
                                    </p:animScale>
                                    <p:animScale>
                                      <p:cBhvr>
                                        <p:cTn id="61" dur="26">
                                          <p:stCondLst>
                                            <p:cond delay="1642"/>
                                          </p:stCondLst>
                                        </p:cTn>
                                        <p:tgtEl>
                                          <p:spTgt spid="10"/>
                                        </p:tgtEl>
                                      </p:cBhvr>
                                      <p:to x="100000" y="90000"/>
                                    </p:animScale>
                                    <p:animScale>
                                      <p:cBhvr>
                                        <p:cTn id="62" dur="166" decel="50000">
                                          <p:stCondLst>
                                            <p:cond delay="1668"/>
                                          </p:stCondLst>
                                        </p:cTn>
                                        <p:tgtEl>
                                          <p:spTgt spid="10"/>
                                        </p:tgtEl>
                                      </p:cBhvr>
                                      <p:to x="100000" y="100000"/>
                                    </p:animScale>
                                    <p:animScale>
                                      <p:cBhvr>
                                        <p:cTn id="63" dur="26">
                                          <p:stCondLst>
                                            <p:cond delay="1808"/>
                                          </p:stCondLst>
                                        </p:cTn>
                                        <p:tgtEl>
                                          <p:spTgt spid="10"/>
                                        </p:tgtEl>
                                      </p:cBhvr>
                                      <p:to x="100000" y="95000"/>
                                    </p:animScale>
                                    <p:animScale>
                                      <p:cBhvr>
                                        <p:cTn id="64" dur="166" decel="50000">
                                          <p:stCondLst>
                                            <p:cond delay="1834"/>
                                          </p:stCondLst>
                                        </p:cTn>
                                        <p:tgtEl>
                                          <p:spTgt spid="10"/>
                                        </p:tgtEl>
                                      </p:cBhvr>
                                      <p:to x="100000" y="100000"/>
                                    </p:animScale>
                                  </p:childTnLst>
                                </p:cTn>
                              </p:par>
                            </p:childTnLst>
                          </p:cTn>
                        </p:par>
                      </p:childTnLst>
                    </p:cTn>
                  </p:par>
                  <p:par>
                    <p:cTn id="65" fill="hold">
                      <p:stCondLst>
                        <p:cond delay="indefinite"/>
                      </p:stCondLst>
                      <p:childTnLst>
                        <p:par>
                          <p:cTn id="66" fill="hold">
                            <p:stCondLst>
                              <p:cond delay="0"/>
                            </p:stCondLst>
                            <p:childTnLst>
                              <p:par>
                                <p:cTn id="67" presetID="6" presetClass="entr" presetSubtype="16" fill="hold" grpId="0" nodeType="click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circle(in)">
                                      <p:cBhvr>
                                        <p:cTn id="69"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371600" y="1524000"/>
            <a:ext cx="184731" cy="369332"/>
          </a:xfrm>
          <a:prstGeom prst="rect">
            <a:avLst/>
          </a:prstGeom>
          <a:noFill/>
        </p:spPr>
        <p:txBody>
          <a:bodyPr wrap="none" rtlCol="0">
            <a:spAutoFit/>
          </a:bodyPr>
          <a:lstStyle/>
          <a:p>
            <a:endParaRPr lang="en-US"/>
          </a:p>
        </p:txBody>
      </p:sp>
      <p:sp>
        <p:nvSpPr>
          <p:cNvPr id="9" name="Content Placeholder 2"/>
          <p:cNvSpPr txBox="1">
            <a:spLocks/>
          </p:cNvSpPr>
          <p:nvPr/>
        </p:nvSpPr>
        <p:spPr>
          <a:xfrm>
            <a:off x="1600200" y="3886200"/>
            <a:ext cx="4953000" cy="2514600"/>
          </a:xfrm>
          <a:prstGeom prst="rect">
            <a:avLst/>
          </a:prstGeom>
        </p:spPr>
        <p:txBody>
          <a:bodyPr vert="horz">
            <a:noAutofit/>
          </a:bodyPr>
          <a:lstStyle/>
          <a:p>
            <a:pPr marR="0" lvl="0" algn="r" defTabSz="914400" rtl="1" eaLnBrk="1" fontAlgn="auto" latinLnBrk="0" hangingPunct="1">
              <a:lnSpc>
                <a:spcPct val="100000"/>
              </a:lnSpc>
              <a:spcBef>
                <a:spcPct val="20000"/>
              </a:spcBef>
              <a:spcAft>
                <a:spcPts val="0"/>
              </a:spcAft>
              <a:buClr>
                <a:schemeClr val="accent1"/>
              </a:buClr>
              <a:buSzPct val="70000"/>
              <a:tabLst/>
              <a:defRPr/>
            </a:pPr>
            <a:endParaRPr kumimoji="0" lang="fa-IR" sz="2800" b="0" i="0" u="none" strike="noStrike" kern="1200" cap="none" spc="0" normalizeH="0" baseline="0" noProof="0" dirty="0" smtClean="0">
              <a:ln>
                <a:noFill/>
              </a:ln>
              <a:solidFill>
                <a:schemeClr val="tx2"/>
              </a:solidFill>
              <a:effectLst/>
              <a:uLnTx/>
              <a:uFillTx/>
              <a:latin typeface="+mn-lt"/>
              <a:ea typeface="+mn-ea"/>
              <a:cs typeface="2  Mitra" pitchFamily="2" charset="-78"/>
            </a:endParaRPr>
          </a:p>
        </p:txBody>
      </p:sp>
      <p:pic>
        <p:nvPicPr>
          <p:cNvPr id="1026" name="Picture 2" descr="کتاب راز"/>
          <p:cNvPicPr>
            <a:picLocks noChangeAspect="1" noChangeArrowheads="1"/>
          </p:cNvPicPr>
          <p:nvPr/>
        </p:nvPicPr>
        <p:blipFill rotWithShape="1">
          <a:blip r:embed="rId2">
            <a:extLst>
              <a:ext uri="{28A0092B-C50C-407E-A947-70E740481C1C}">
                <a14:useLocalDpi xmlns:a14="http://schemas.microsoft.com/office/drawing/2010/main" val="0"/>
              </a:ext>
            </a:extLst>
          </a:blip>
          <a:srcRect b="10564"/>
          <a:stretch/>
        </p:blipFill>
        <p:spPr bwMode="auto">
          <a:xfrm>
            <a:off x="304800" y="304800"/>
            <a:ext cx="2286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440578" y="381000"/>
            <a:ext cx="1241045" cy="461665"/>
          </a:xfrm>
          <a:prstGeom prst="rect">
            <a:avLst/>
          </a:prstGeom>
        </p:spPr>
        <p:txBody>
          <a:bodyPr wrap="none">
            <a:spAutoFit/>
          </a:bodyPr>
          <a:lstStyle/>
          <a:p>
            <a:pPr algn="r" rtl="1"/>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تاریخ چه</a:t>
            </a:r>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12" name="Rectangle 11"/>
          <p:cNvSpPr/>
          <p:nvPr/>
        </p:nvSpPr>
        <p:spPr>
          <a:xfrm>
            <a:off x="5562600" y="1123890"/>
            <a:ext cx="2379177" cy="400110"/>
          </a:xfrm>
          <a:prstGeom prst="rect">
            <a:avLst/>
          </a:prstGeom>
        </p:spPr>
        <p:txBody>
          <a:bodyPr wrap="none">
            <a:spAutoFit/>
          </a:bodyPr>
          <a:lstStyle/>
          <a:p>
            <a:pPr marL="285750" indent="-285750" rtl="1">
              <a:buFont typeface="Arial" pitchFamily="34" charset="0"/>
              <a:buChar char="•"/>
            </a:pPr>
            <a:r>
              <a:rPr lang="fa-IR" sz="2000" b="1" dirty="0">
                <a:cs typeface="B Nazanin" pitchFamily="2" charset="-78"/>
              </a:rPr>
              <a:t>سال 2006 ـ راندا  برن</a:t>
            </a:r>
            <a:endParaRPr lang="en-US" sz="2000" b="1" dirty="0">
              <a:cs typeface="B Nazanin" pitchFamily="2" charset="-78"/>
            </a:endParaRPr>
          </a:p>
        </p:txBody>
      </p:sp>
      <p:sp>
        <p:nvSpPr>
          <p:cNvPr id="13" name="Rectangle 12"/>
          <p:cNvSpPr/>
          <p:nvPr/>
        </p:nvSpPr>
        <p:spPr>
          <a:xfrm>
            <a:off x="3771099" y="1676400"/>
            <a:ext cx="4153701" cy="400110"/>
          </a:xfrm>
          <a:prstGeom prst="rect">
            <a:avLst/>
          </a:prstGeom>
        </p:spPr>
        <p:txBody>
          <a:bodyPr wrap="none">
            <a:spAutoFit/>
          </a:bodyPr>
          <a:lstStyle/>
          <a:p>
            <a:pPr marL="285750" indent="-285750" algn="l" rtl="1">
              <a:buFont typeface="Arial" pitchFamily="34" charset="0"/>
              <a:buChar char="•"/>
            </a:pPr>
            <a:r>
              <a:rPr lang="fa-IR" sz="2000" b="1" dirty="0">
                <a:cs typeface="B Nazanin" pitchFamily="2" charset="-78"/>
              </a:rPr>
              <a:t>کتب و سایت ها و مبلغین این ایده در ایران</a:t>
            </a:r>
            <a:endParaRPr lang="en-US" sz="2000" b="1" dirty="0">
              <a:cs typeface="B Nazanin" pitchFamily="2" charset="-78"/>
            </a:endParaRPr>
          </a:p>
        </p:txBody>
      </p:sp>
      <p:sp>
        <p:nvSpPr>
          <p:cNvPr id="14" name="Rectangle 13"/>
          <p:cNvSpPr/>
          <p:nvPr/>
        </p:nvSpPr>
        <p:spPr>
          <a:xfrm>
            <a:off x="7637747" y="2662535"/>
            <a:ext cx="1043876" cy="461665"/>
          </a:xfrm>
          <a:prstGeom prst="rect">
            <a:avLst/>
          </a:prstGeom>
        </p:spPr>
        <p:txBody>
          <a:bodyPr wrap="none">
            <a:spAutoFit/>
          </a:bodyPr>
          <a:lstStyle/>
          <a:p>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پشتوانه</a:t>
            </a:r>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15" name="Rectangle 14"/>
          <p:cNvSpPr/>
          <p:nvPr/>
        </p:nvSpPr>
        <p:spPr>
          <a:xfrm>
            <a:off x="6514783" y="3336878"/>
            <a:ext cx="1426994" cy="400110"/>
          </a:xfrm>
          <a:prstGeom prst="rect">
            <a:avLst/>
          </a:prstGeom>
        </p:spPr>
        <p:txBody>
          <a:bodyPr wrap="none">
            <a:spAutoFit/>
          </a:bodyPr>
          <a:lstStyle/>
          <a:p>
            <a:pPr algn="r"/>
            <a:r>
              <a:rPr lang="fa-IR" sz="2000" b="1" dirty="0">
                <a:cs typeface="B Nazanin" pitchFamily="2" charset="-78"/>
              </a:rPr>
              <a:t>1. عدد بحرانی</a:t>
            </a:r>
            <a:endParaRPr lang="en-US" sz="2000" b="1" dirty="0">
              <a:cs typeface="B Nazanin" pitchFamily="2" charset="-78"/>
            </a:endParaRPr>
          </a:p>
        </p:txBody>
      </p:sp>
      <p:sp>
        <p:nvSpPr>
          <p:cNvPr id="16" name="Rectangle 15"/>
          <p:cNvSpPr/>
          <p:nvPr/>
        </p:nvSpPr>
        <p:spPr>
          <a:xfrm>
            <a:off x="5493671" y="3888474"/>
            <a:ext cx="2448106" cy="400110"/>
          </a:xfrm>
          <a:prstGeom prst="rect">
            <a:avLst/>
          </a:prstGeom>
        </p:spPr>
        <p:txBody>
          <a:bodyPr wrap="none">
            <a:spAutoFit/>
          </a:bodyPr>
          <a:lstStyle/>
          <a:p>
            <a:pPr algn="r"/>
            <a:r>
              <a:rPr lang="fa-IR" sz="2000" b="1" dirty="0">
                <a:cs typeface="B Nazanin" pitchFamily="2" charset="-78"/>
              </a:rPr>
              <a:t>2.کشفیات فیزیک کوانتوم</a:t>
            </a:r>
            <a:endParaRPr lang="en-US" sz="2000" b="1" dirty="0">
              <a:cs typeface="B Nazanin" pitchFamily="2" charset="-78"/>
            </a:endParaRPr>
          </a:p>
        </p:txBody>
      </p:sp>
      <p:sp>
        <p:nvSpPr>
          <p:cNvPr id="17" name="Rectangle 16"/>
          <p:cNvSpPr/>
          <p:nvPr/>
        </p:nvSpPr>
        <p:spPr>
          <a:xfrm>
            <a:off x="4666521" y="4400490"/>
            <a:ext cx="3275256" cy="400110"/>
          </a:xfrm>
          <a:prstGeom prst="rect">
            <a:avLst/>
          </a:prstGeom>
        </p:spPr>
        <p:txBody>
          <a:bodyPr wrap="none">
            <a:spAutoFit/>
          </a:bodyPr>
          <a:lstStyle/>
          <a:p>
            <a:pPr algn="r"/>
            <a:r>
              <a:rPr lang="fa-IR" sz="2000" b="1" dirty="0">
                <a:cs typeface="B Nazanin" pitchFamily="2" charset="-78"/>
              </a:rPr>
              <a:t>3. تجربیات ادعا شده ( خانه و چک)</a:t>
            </a:r>
            <a:endParaRPr lang="en-US" sz="2000" b="1" dirty="0">
              <a:cs typeface="B Nazanin" pitchFamily="2" charset="-78"/>
            </a:endParaRPr>
          </a:p>
        </p:txBody>
      </p:sp>
      <p:sp>
        <p:nvSpPr>
          <p:cNvPr id="18" name="Rectangle 17"/>
          <p:cNvSpPr/>
          <p:nvPr/>
        </p:nvSpPr>
        <p:spPr>
          <a:xfrm>
            <a:off x="304800" y="4930914"/>
            <a:ext cx="7636977" cy="707886"/>
          </a:xfrm>
          <a:prstGeom prst="rect">
            <a:avLst/>
          </a:prstGeom>
        </p:spPr>
        <p:txBody>
          <a:bodyPr wrap="square">
            <a:spAutoFit/>
          </a:bodyPr>
          <a:lstStyle/>
          <a:p>
            <a:pPr algn="r" rtl="1"/>
            <a:r>
              <a:rPr lang="fa-IR" sz="2000" b="1" dirty="0">
                <a:cs typeface="B Nazanin" pitchFamily="2" charset="-78"/>
              </a:rPr>
              <a:t> 4. قانون تشابه در جادوگری ـ باروری زمین ـ  ( ص 17 . 31 راز )  به ضمیمه شعورمندی </a:t>
            </a:r>
            <a:r>
              <a:rPr lang="fa-IR" sz="2000" b="1" dirty="0" smtClean="0">
                <a:cs typeface="B Nazanin" pitchFamily="2" charset="-78"/>
              </a:rPr>
              <a:t>             کائنات </a:t>
            </a:r>
            <a:r>
              <a:rPr lang="fa-IR" sz="2000" b="1" dirty="0">
                <a:cs typeface="B Nazanin" pitchFamily="2" charset="-78"/>
              </a:rPr>
              <a:t>و برجسته نمودن احساس مثبت</a:t>
            </a:r>
            <a:endParaRPr lang="en-US" sz="2000" b="1" dirty="0">
              <a:cs typeface="B Nazanin" pitchFamily="2" charset="-78"/>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randombar(horizont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nodePh="1">
                                  <p:stCondLst>
                                    <p:cond delay="0"/>
                                  </p:stCondLst>
                                  <p:endCondLst>
                                    <p:cond evt="begin" delay="0">
                                      <p:tn val="10"/>
                                    </p:cond>
                                  </p:endCondLst>
                                  <p:childTnLst>
                                    <p:set>
                                      <p:cBhvr>
                                        <p:cTn id="11" dur="1" fill="hold">
                                          <p:stCondLst>
                                            <p:cond delay="0"/>
                                          </p:stCondLst>
                                        </p:cTn>
                                        <p:tgtEl>
                                          <p:spTgt spid="9">
                                            <p:txEl>
                                              <p:pRg st="0" end="0"/>
                                            </p:txEl>
                                          </p:spTgt>
                                        </p:tgtEl>
                                        <p:attrNameLst>
                                          <p:attrName>style.visibility</p:attrName>
                                        </p:attrNameLst>
                                      </p:cBhvr>
                                      <p:to>
                                        <p:strVal val="visible"/>
                                      </p:to>
                                    </p:set>
                                    <p:anim calcmode="lin" valueType="num">
                                      <p:cBhvr additive="base">
                                        <p:cTn id="12"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31"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 calcmode="lin" valueType="num">
                                      <p:cBhvr>
                                        <p:cTn id="19" dur="500" fill="hold"/>
                                        <p:tgtEl>
                                          <p:spTgt spid="11"/>
                                        </p:tgtEl>
                                        <p:attrNameLst>
                                          <p:attrName>style.rotation</p:attrName>
                                        </p:attrNameLst>
                                      </p:cBhvr>
                                      <p:tavLst>
                                        <p:tav tm="0">
                                          <p:val>
                                            <p:fltVal val="90"/>
                                          </p:val>
                                        </p:tav>
                                        <p:tav tm="100000">
                                          <p:val>
                                            <p:fltVal val="0"/>
                                          </p:val>
                                        </p:tav>
                                      </p:tavLst>
                                    </p:anim>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1000" fill="hold"/>
                                        <p:tgtEl>
                                          <p:spTgt spid="14"/>
                                        </p:tgtEl>
                                        <p:attrNameLst>
                                          <p:attrName>ppt_w</p:attrName>
                                        </p:attrNameLst>
                                      </p:cBhvr>
                                      <p:tavLst>
                                        <p:tav tm="0">
                                          <p:val>
                                            <p:fltVal val="0"/>
                                          </p:val>
                                        </p:tav>
                                        <p:tav tm="100000">
                                          <p:val>
                                            <p:strVal val="#ppt_w"/>
                                          </p:val>
                                        </p:tav>
                                      </p:tavLst>
                                    </p:anim>
                                    <p:anim calcmode="lin" valueType="num">
                                      <p:cBhvr>
                                        <p:cTn id="40" dur="1000" fill="hold"/>
                                        <p:tgtEl>
                                          <p:spTgt spid="14"/>
                                        </p:tgtEl>
                                        <p:attrNameLst>
                                          <p:attrName>ppt_h</p:attrName>
                                        </p:attrNameLst>
                                      </p:cBhvr>
                                      <p:tavLst>
                                        <p:tav tm="0">
                                          <p:val>
                                            <p:fltVal val="0"/>
                                          </p:val>
                                        </p:tav>
                                        <p:tav tm="100000">
                                          <p:val>
                                            <p:strVal val="#ppt_h"/>
                                          </p:val>
                                        </p:tav>
                                      </p:tavLst>
                                    </p:anim>
                                    <p:anim calcmode="lin" valueType="num">
                                      <p:cBhvr>
                                        <p:cTn id="41" dur="1000" fill="hold"/>
                                        <p:tgtEl>
                                          <p:spTgt spid="14"/>
                                        </p:tgtEl>
                                        <p:attrNameLst>
                                          <p:attrName>style.rotation</p:attrName>
                                        </p:attrNameLst>
                                      </p:cBhvr>
                                      <p:tavLst>
                                        <p:tav tm="0">
                                          <p:val>
                                            <p:fltVal val="90"/>
                                          </p:val>
                                        </p:tav>
                                        <p:tav tm="100000">
                                          <p:val>
                                            <p:fltVal val="0"/>
                                          </p:val>
                                        </p:tav>
                                      </p:tavLst>
                                    </p:anim>
                                    <p:animEffect transition="in" filter="fade">
                                      <p:cBhvr>
                                        <p:cTn id="42" dur="10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500" fill="hold"/>
                                        <p:tgtEl>
                                          <p:spTgt spid="16"/>
                                        </p:tgtEl>
                                        <p:attrNameLst>
                                          <p:attrName>ppt_w</p:attrName>
                                        </p:attrNameLst>
                                      </p:cBhvr>
                                      <p:tavLst>
                                        <p:tav tm="0">
                                          <p:val>
                                            <p:fltVal val="0"/>
                                          </p:val>
                                        </p:tav>
                                        <p:tav tm="100000">
                                          <p:val>
                                            <p:strVal val="#ppt_w"/>
                                          </p:val>
                                        </p:tav>
                                      </p:tavLst>
                                    </p:anim>
                                    <p:anim calcmode="lin" valueType="num">
                                      <p:cBhvr>
                                        <p:cTn id="55" dur="500" fill="hold"/>
                                        <p:tgtEl>
                                          <p:spTgt spid="16"/>
                                        </p:tgtEl>
                                        <p:attrNameLst>
                                          <p:attrName>ppt_h</p:attrName>
                                        </p:attrNameLst>
                                      </p:cBhvr>
                                      <p:tavLst>
                                        <p:tav tm="0">
                                          <p:val>
                                            <p:fltVal val="0"/>
                                          </p:val>
                                        </p:tav>
                                        <p:tav tm="100000">
                                          <p:val>
                                            <p:strVal val="#ppt_h"/>
                                          </p:val>
                                        </p:tav>
                                      </p:tavLst>
                                    </p:anim>
                                    <p:animEffect transition="in" filter="fade">
                                      <p:cBhvr>
                                        <p:cTn id="56" dur="500"/>
                                        <p:tgtEl>
                                          <p:spTgt spid="16"/>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Effect transition="in" filter="fade">
                                      <p:cBhvr>
                                        <p:cTn id="63" dur="500"/>
                                        <p:tgtEl>
                                          <p:spTgt spid="17"/>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ppt_w</p:attrName>
                                        </p:attrNameLst>
                                      </p:cBhvr>
                                      <p:tavLst>
                                        <p:tav tm="0">
                                          <p:val>
                                            <p:fltVal val="0"/>
                                          </p:val>
                                        </p:tav>
                                        <p:tav tm="100000">
                                          <p:val>
                                            <p:strVal val="#ppt_w"/>
                                          </p:val>
                                        </p:tav>
                                      </p:tavLst>
                                    </p:anim>
                                    <p:anim calcmode="lin" valueType="num">
                                      <p:cBhvr>
                                        <p:cTn id="69" dur="500" fill="hold"/>
                                        <p:tgtEl>
                                          <p:spTgt spid="18"/>
                                        </p:tgtEl>
                                        <p:attrNameLst>
                                          <p:attrName>ppt_h</p:attrName>
                                        </p:attrNameLst>
                                      </p:cBhvr>
                                      <p:tavLst>
                                        <p:tav tm="0">
                                          <p:val>
                                            <p:fltVal val="0"/>
                                          </p:val>
                                        </p:tav>
                                        <p:tav tm="100000">
                                          <p:val>
                                            <p:strVal val="#ppt_h"/>
                                          </p:val>
                                        </p:tav>
                                      </p:tavLst>
                                    </p:anim>
                                    <p:animEffect transition="in" filter="fade">
                                      <p:cBhvr>
                                        <p:cTn id="7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1" grpId="0"/>
      <p:bldP spid="12" grpId="0"/>
      <p:bldP spid="13" grpId="0"/>
      <p:bldP spid="14" grpId="0"/>
      <p:bldP spid="15" grpId="0"/>
      <p:bldP spid="16" grpId="0"/>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77200" y="75695"/>
            <a:ext cx="963725" cy="461665"/>
          </a:xfrm>
          <a:prstGeom prst="rect">
            <a:avLst/>
          </a:prstGeom>
        </p:spPr>
        <p:txBody>
          <a:bodyPr wrap="none">
            <a:spAutoFit/>
          </a:bodyPr>
          <a:lstStyle/>
          <a:p>
            <a:pPr algn="r" rtl="1"/>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محاسن</a:t>
            </a:r>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3" name="Rectangle 2"/>
          <p:cNvSpPr/>
          <p:nvPr/>
        </p:nvSpPr>
        <p:spPr>
          <a:xfrm>
            <a:off x="7306796" y="537360"/>
            <a:ext cx="1252266" cy="369332"/>
          </a:xfrm>
          <a:prstGeom prst="rect">
            <a:avLst/>
          </a:prstGeom>
        </p:spPr>
        <p:txBody>
          <a:bodyPr wrap="none">
            <a:spAutoFit/>
          </a:bodyPr>
          <a:lstStyle/>
          <a:p>
            <a:pPr algn="r" rtl="1"/>
            <a:r>
              <a:rPr lang="fa-IR" b="1" dirty="0">
                <a:cs typeface="B Nazanin" pitchFamily="2" charset="-78"/>
              </a:rPr>
              <a:t>1. امید بخشی</a:t>
            </a:r>
            <a:endParaRPr lang="en-US" b="1" dirty="0">
              <a:cs typeface="B Nazanin" pitchFamily="2" charset="-78"/>
            </a:endParaRPr>
          </a:p>
        </p:txBody>
      </p:sp>
      <p:sp>
        <p:nvSpPr>
          <p:cNvPr id="4" name="Rectangle 3"/>
          <p:cNvSpPr/>
          <p:nvPr/>
        </p:nvSpPr>
        <p:spPr>
          <a:xfrm>
            <a:off x="6124022" y="880450"/>
            <a:ext cx="2486578" cy="369332"/>
          </a:xfrm>
          <a:prstGeom prst="rect">
            <a:avLst/>
          </a:prstGeom>
        </p:spPr>
        <p:txBody>
          <a:bodyPr wrap="none">
            <a:spAutoFit/>
          </a:bodyPr>
          <a:lstStyle/>
          <a:p>
            <a:r>
              <a:rPr lang="fa-IR" b="1" dirty="0">
                <a:cs typeface="B Nazanin" pitchFamily="2" charset="-78"/>
              </a:rPr>
              <a:t>2. پذیرش شعور مندی کائنات</a:t>
            </a:r>
            <a:endParaRPr lang="en-US" b="1" dirty="0">
              <a:cs typeface="B Nazanin" pitchFamily="2" charset="-78"/>
            </a:endParaRPr>
          </a:p>
        </p:txBody>
      </p:sp>
      <p:sp>
        <p:nvSpPr>
          <p:cNvPr id="5" name="Rectangle 4"/>
          <p:cNvSpPr/>
          <p:nvPr/>
        </p:nvSpPr>
        <p:spPr>
          <a:xfrm>
            <a:off x="823686" y="1276024"/>
            <a:ext cx="7239000" cy="584775"/>
          </a:xfrm>
          <a:prstGeom prst="rect">
            <a:avLst/>
          </a:prstGeom>
        </p:spPr>
        <p:txBody>
          <a:bodyPr wrap="square">
            <a:spAutoFit/>
          </a:bodyPr>
          <a:lstStyle/>
          <a:p>
            <a:pPr algn="r" rtl="1"/>
            <a:r>
              <a:rPr lang="fa-IR" sz="1600" b="1" dirty="0">
                <a:cs typeface="B Nazanin" pitchFamily="2" charset="-78"/>
              </a:rPr>
              <a:t>(عبادت و تسبیح و تهلیل/علم و معرفت به مبدا آفرینش/رشد و تکامل ـ کل یجری لاجل مسمی ـ/هدفمندی مجموع خلقت)</a:t>
            </a:r>
            <a:endParaRPr lang="en-US" sz="1600" b="1" dirty="0">
              <a:cs typeface="B Nazanin" pitchFamily="2" charset="-78"/>
            </a:endParaRPr>
          </a:p>
        </p:txBody>
      </p:sp>
      <p:sp>
        <p:nvSpPr>
          <p:cNvPr id="6" name="Rectangle 5"/>
          <p:cNvSpPr/>
          <p:nvPr/>
        </p:nvSpPr>
        <p:spPr>
          <a:xfrm>
            <a:off x="4038600" y="1860799"/>
            <a:ext cx="4572000" cy="369332"/>
          </a:xfrm>
          <a:prstGeom prst="rect">
            <a:avLst/>
          </a:prstGeom>
        </p:spPr>
        <p:txBody>
          <a:bodyPr>
            <a:spAutoFit/>
          </a:bodyPr>
          <a:lstStyle/>
          <a:p>
            <a:pPr algn="r" rtl="1"/>
            <a:r>
              <a:rPr lang="fa-IR" b="1" dirty="0">
                <a:cs typeface="B Nazanin" pitchFamily="2" charset="-78"/>
              </a:rPr>
              <a:t> 3. توجه به استعدادهای شگرف وجود آدمی</a:t>
            </a:r>
            <a:endParaRPr lang="en-US" b="1" dirty="0">
              <a:cs typeface="B Nazanin" pitchFamily="2" charset="-78"/>
            </a:endParaRPr>
          </a:p>
        </p:txBody>
      </p:sp>
      <p:sp>
        <p:nvSpPr>
          <p:cNvPr id="7" name="Rectangle 6"/>
          <p:cNvSpPr/>
          <p:nvPr/>
        </p:nvSpPr>
        <p:spPr>
          <a:xfrm>
            <a:off x="6733883" y="2814935"/>
            <a:ext cx="2307042" cy="461665"/>
          </a:xfrm>
          <a:prstGeom prst="rect">
            <a:avLst/>
          </a:prstGeom>
        </p:spPr>
        <p:txBody>
          <a:bodyPr wrap="none">
            <a:spAutoFit/>
          </a:bodyPr>
          <a:lstStyle/>
          <a:p>
            <a:pPr rtl="1"/>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موارد قابل پذیرش</a:t>
            </a:r>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8" name="Rectangle 7"/>
          <p:cNvSpPr/>
          <p:nvPr/>
        </p:nvSpPr>
        <p:spPr>
          <a:xfrm>
            <a:off x="3987062" y="3288268"/>
            <a:ext cx="4572000" cy="369332"/>
          </a:xfrm>
          <a:prstGeom prst="rect">
            <a:avLst/>
          </a:prstGeom>
        </p:spPr>
        <p:txBody>
          <a:bodyPr>
            <a:spAutoFit/>
          </a:bodyPr>
          <a:lstStyle/>
          <a:p>
            <a:pPr lvl="0" algn="r" rtl="1"/>
            <a:r>
              <a:rPr lang="fa-IR" b="1" dirty="0" smtClean="0">
                <a:cs typeface="B Nazanin" pitchFamily="2" charset="-78"/>
              </a:rPr>
              <a:t>1. ساماندهی </a:t>
            </a:r>
            <a:r>
              <a:rPr lang="fa-IR" b="1" dirty="0">
                <a:cs typeface="B Nazanin" pitchFamily="2" charset="-78"/>
              </a:rPr>
              <a:t>افکار و مدیریت احساسات نه تمرکز بر افکار</a:t>
            </a:r>
            <a:endParaRPr lang="en-US" b="1" dirty="0">
              <a:cs typeface="B Nazanin" pitchFamily="2" charset="-78"/>
            </a:endParaRPr>
          </a:p>
        </p:txBody>
      </p:sp>
      <p:sp>
        <p:nvSpPr>
          <p:cNvPr id="9" name="Rectangle 8"/>
          <p:cNvSpPr/>
          <p:nvPr/>
        </p:nvSpPr>
        <p:spPr>
          <a:xfrm>
            <a:off x="3505200" y="3669268"/>
            <a:ext cx="5046605" cy="369332"/>
          </a:xfrm>
          <a:prstGeom prst="rect">
            <a:avLst/>
          </a:prstGeom>
        </p:spPr>
        <p:txBody>
          <a:bodyPr wrap="square">
            <a:spAutoFit/>
          </a:bodyPr>
          <a:lstStyle/>
          <a:p>
            <a:pPr lvl="0" algn="r" rtl="1"/>
            <a:r>
              <a:rPr lang="fa-IR" b="1" dirty="0" smtClean="0">
                <a:cs typeface="B Nazanin" pitchFamily="2" charset="-78"/>
              </a:rPr>
              <a:t>2. تاثیر </a:t>
            </a:r>
            <a:r>
              <a:rPr lang="fa-IR" b="1" dirty="0">
                <a:cs typeface="B Nazanin" pitchFamily="2" charset="-78"/>
              </a:rPr>
              <a:t>بعضی از افکار منفی بر رفتارهای بیرونی (وسوسه) </a:t>
            </a:r>
            <a:endParaRPr lang="en-US" b="1" dirty="0">
              <a:cs typeface="B Nazanin" pitchFamily="2" charset="-78"/>
            </a:endParaRPr>
          </a:p>
        </p:txBody>
      </p:sp>
      <p:sp>
        <p:nvSpPr>
          <p:cNvPr id="10" name="Rectangle 9"/>
          <p:cNvSpPr/>
          <p:nvPr/>
        </p:nvSpPr>
        <p:spPr>
          <a:xfrm>
            <a:off x="6442137" y="4719935"/>
            <a:ext cx="2598788" cy="461665"/>
          </a:xfrm>
          <a:prstGeom prst="rect">
            <a:avLst/>
          </a:prstGeom>
        </p:spPr>
        <p:txBody>
          <a:bodyPr wrap="none">
            <a:spAutoFit/>
          </a:bodyPr>
          <a:lstStyle/>
          <a:p>
            <a:pPr rtl="1"/>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جذب و روان شناسی </a:t>
            </a:r>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11" name="Rectangle 10"/>
          <p:cNvSpPr/>
          <p:nvPr/>
        </p:nvSpPr>
        <p:spPr>
          <a:xfrm>
            <a:off x="6563760" y="5193268"/>
            <a:ext cx="1988045" cy="369332"/>
          </a:xfrm>
          <a:prstGeom prst="rect">
            <a:avLst/>
          </a:prstGeom>
        </p:spPr>
        <p:txBody>
          <a:bodyPr wrap="none">
            <a:spAutoFit/>
          </a:bodyPr>
          <a:lstStyle/>
          <a:p>
            <a:pPr algn="r"/>
            <a:r>
              <a:rPr lang="fa-IR" b="1" dirty="0">
                <a:cs typeface="B Nazanin" pitchFamily="2" charset="-78"/>
              </a:rPr>
              <a:t>1. روش شناخت درمانی</a:t>
            </a:r>
            <a:endParaRPr lang="en-US" b="1" dirty="0">
              <a:cs typeface="B Nazanin" pitchFamily="2" charset="-78"/>
            </a:endParaRPr>
          </a:p>
        </p:txBody>
      </p:sp>
      <p:sp>
        <p:nvSpPr>
          <p:cNvPr id="12" name="Rectangle 11"/>
          <p:cNvSpPr/>
          <p:nvPr/>
        </p:nvSpPr>
        <p:spPr>
          <a:xfrm>
            <a:off x="5029137" y="5650468"/>
            <a:ext cx="3565463" cy="923330"/>
          </a:xfrm>
          <a:prstGeom prst="rect">
            <a:avLst/>
          </a:prstGeom>
        </p:spPr>
        <p:txBody>
          <a:bodyPr wrap="none">
            <a:spAutoFit/>
          </a:bodyPr>
          <a:lstStyle/>
          <a:p>
            <a:pPr algn="r" rtl="1"/>
            <a:r>
              <a:rPr lang="fa-IR" b="1" dirty="0">
                <a:cs typeface="B Nazanin" pitchFamily="2" charset="-78"/>
              </a:rPr>
              <a:t> 2.خود </a:t>
            </a:r>
            <a:r>
              <a:rPr lang="fa-IR" b="1" dirty="0" smtClean="0">
                <a:cs typeface="B Nazanin" pitchFamily="2" charset="-78"/>
              </a:rPr>
              <a:t>تلقینی </a:t>
            </a:r>
          </a:p>
          <a:p>
            <a:pPr algn="r" rtl="1"/>
            <a:endParaRPr lang="fa-IR" b="1" dirty="0" smtClean="0">
              <a:cs typeface="B Nazanin" pitchFamily="2" charset="-78"/>
            </a:endParaRPr>
          </a:p>
          <a:p>
            <a:pPr algn="r" rtl="1"/>
            <a:r>
              <a:rPr lang="fa-IR" b="1" dirty="0" smtClean="0">
                <a:cs typeface="B Nazanin" pitchFamily="2" charset="-78"/>
              </a:rPr>
              <a:t>(دیدگاه امام ،مرحوم دولابی در مورد تلقین)</a:t>
            </a:r>
            <a:endParaRPr lang="en-US" dirty="0">
              <a:cs typeface="B Nazanin" pitchFamily="2" charset="-78"/>
            </a:endParaRPr>
          </a:p>
        </p:txBody>
      </p:sp>
      <p:sp>
        <p:nvSpPr>
          <p:cNvPr id="13" name="Rectangle 12"/>
          <p:cNvSpPr/>
          <p:nvPr/>
        </p:nvSpPr>
        <p:spPr>
          <a:xfrm>
            <a:off x="3979805" y="4038600"/>
            <a:ext cx="4572000" cy="369332"/>
          </a:xfrm>
          <a:prstGeom prst="rect">
            <a:avLst/>
          </a:prstGeom>
        </p:spPr>
        <p:txBody>
          <a:bodyPr>
            <a:spAutoFit/>
          </a:bodyPr>
          <a:lstStyle/>
          <a:p>
            <a:pPr algn="r"/>
            <a:r>
              <a:rPr lang="fa-IR" b="1" dirty="0">
                <a:cs typeface="B Nazanin" pitchFamily="2" charset="-78"/>
              </a:rPr>
              <a:t>3.روشن بینی و الهامات معنوی و خبرهایی از آینده</a:t>
            </a:r>
            <a:endParaRPr lang="en-US" b="1" dirty="0">
              <a:cs typeface="B Nazanin" pitchFamily="2" charset="-78"/>
            </a:endParaRPr>
          </a:p>
        </p:txBody>
      </p:sp>
    </p:spTree>
    <p:extLst>
      <p:ext uri="{BB962C8B-B14F-4D97-AF65-F5344CB8AC3E}">
        <p14:creationId xmlns:p14="http://schemas.microsoft.com/office/powerpoint/2010/main" val="34750405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12"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12"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0-#ppt_w/2"/>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 calcmode="lin" valueType="num">
                                      <p:cBhvr>
                                        <p:cTn id="39" dur="1000" fill="hold"/>
                                        <p:tgtEl>
                                          <p:spTgt spid="7"/>
                                        </p:tgtEl>
                                        <p:attrNameLst>
                                          <p:attrName>style.rotation</p:attrName>
                                        </p:attrNameLst>
                                      </p:cBhvr>
                                      <p:tavLst>
                                        <p:tav tm="0">
                                          <p:val>
                                            <p:fltVal val="90"/>
                                          </p:val>
                                        </p:tav>
                                        <p:tav tm="100000">
                                          <p:val>
                                            <p:fltVal val="0"/>
                                          </p:val>
                                        </p:tav>
                                      </p:tavLst>
                                    </p:anim>
                                    <p:animEffect transition="in" filter="fade">
                                      <p:cBhvr>
                                        <p:cTn id="40" dur="10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12"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0-#ppt_w/2"/>
                                          </p:val>
                                        </p:tav>
                                        <p:tav tm="100000">
                                          <p:val>
                                            <p:strVal val="#ppt_x"/>
                                          </p:val>
                                        </p:tav>
                                      </p:tavLst>
                                    </p:anim>
                                    <p:anim calcmode="lin" valueType="num">
                                      <p:cBhvr additive="base">
                                        <p:cTn id="4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12"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12"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0-#ppt_w/2"/>
                                          </p:val>
                                        </p:tav>
                                        <p:tav tm="100000">
                                          <p:val>
                                            <p:strVal val="#ppt_x"/>
                                          </p:val>
                                        </p:tav>
                                      </p:tavLst>
                                    </p:anim>
                                    <p:anim calcmode="lin" valueType="num">
                                      <p:cBhvr additive="base">
                                        <p:cTn id="5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1000" fill="hold"/>
                                        <p:tgtEl>
                                          <p:spTgt spid="10"/>
                                        </p:tgtEl>
                                        <p:attrNameLst>
                                          <p:attrName>ppt_w</p:attrName>
                                        </p:attrNameLst>
                                      </p:cBhvr>
                                      <p:tavLst>
                                        <p:tav tm="0">
                                          <p:val>
                                            <p:fltVal val="0"/>
                                          </p:val>
                                        </p:tav>
                                        <p:tav tm="100000">
                                          <p:val>
                                            <p:strVal val="#ppt_w"/>
                                          </p:val>
                                        </p:tav>
                                      </p:tavLst>
                                    </p:anim>
                                    <p:anim calcmode="lin" valueType="num">
                                      <p:cBhvr>
                                        <p:cTn id="64" dur="1000" fill="hold"/>
                                        <p:tgtEl>
                                          <p:spTgt spid="10"/>
                                        </p:tgtEl>
                                        <p:attrNameLst>
                                          <p:attrName>ppt_h</p:attrName>
                                        </p:attrNameLst>
                                      </p:cBhvr>
                                      <p:tavLst>
                                        <p:tav tm="0">
                                          <p:val>
                                            <p:fltVal val="0"/>
                                          </p:val>
                                        </p:tav>
                                        <p:tav tm="100000">
                                          <p:val>
                                            <p:strVal val="#ppt_h"/>
                                          </p:val>
                                        </p:tav>
                                      </p:tavLst>
                                    </p:anim>
                                    <p:anim calcmode="lin" valueType="num">
                                      <p:cBhvr>
                                        <p:cTn id="65" dur="1000" fill="hold"/>
                                        <p:tgtEl>
                                          <p:spTgt spid="10"/>
                                        </p:tgtEl>
                                        <p:attrNameLst>
                                          <p:attrName>style.rotation</p:attrName>
                                        </p:attrNameLst>
                                      </p:cBhvr>
                                      <p:tavLst>
                                        <p:tav tm="0">
                                          <p:val>
                                            <p:fltVal val="90"/>
                                          </p:val>
                                        </p:tav>
                                        <p:tav tm="100000">
                                          <p:val>
                                            <p:fltVal val="0"/>
                                          </p:val>
                                        </p:tav>
                                      </p:tavLst>
                                    </p:anim>
                                    <p:animEffect transition="in" filter="fade">
                                      <p:cBhvr>
                                        <p:cTn id="66" dur="1000"/>
                                        <p:tgtEl>
                                          <p:spTgt spid="10"/>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12"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500" fill="hold"/>
                                        <p:tgtEl>
                                          <p:spTgt spid="11"/>
                                        </p:tgtEl>
                                        <p:attrNameLst>
                                          <p:attrName>ppt_x</p:attrName>
                                        </p:attrNameLst>
                                      </p:cBhvr>
                                      <p:tavLst>
                                        <p:tav tm="0">
                                          <p:val>
                                            <p:strVal val="0-#ppt_w/2"/>
                                          </p:val>
                                        </p:tav>
                                        <p:tav tm="100000">
                                          <p:val>
                                            <p:strVal val="#ppt_x"/>
                                          </p:val>
                                        </p:tav>
                                      </p:tavLst>
                                    </p:anim>
                                    <p:anim calcmode="lin" valueType="num">
                                      <p:cBhvr additive="base">
                                        <p:cTn id="7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12" fill="hold" grpId="0" nodeType="click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 fill="hold"/>
                                        <p:tgtEl>
                                          <p:spTgt spid="12"/>
                                        </p:tgtEl>
                                        <p:attrNameLst>
                                          <p:attrName>ppt_x</p:attrName>
                                        </p:attrNameLst>
                                      </p:cBhvr>
                                      <p:tavLst>
                                        <p:tav tm="0">
                                          <p:val>
                                            <p:strVal val="0-#ppt_w/2"/>
                                          </p:val>
                                        </p:tav>
                                        <p:tav tm="100000">
                                          <p:val>
                                            <p:strVal val="#ppt_x"/>
                                          </p:val>
                                        </p:tav>
                                      </p:tavLst>
                                    </p:anim>
                                    <p:anim calcmode="lin" valueType="num">
                                      <p:cBhvr additive="base">
                                        <p:cTn id="7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P spid="12"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62800" y="381000"/>
            <a:ext cx="1810111" cy="461665"/>
          </a:xfrm>
          <a:prstGeom prst="rect">
            <a:avLst/>
          </a:prstGeom>
        </p:spPr>
        <p:txBody>
          <a:bodyPr wrap="none">
            <a:spAutoFit/>
          </a:bodyPr>
          <a:lstStyle/>
          <a:p>
            <a:pPr algn="r" rtl="1"/>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اشکالات جذب</a:t>
            </a:r>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3" name="Rectangle 2"/>
          <p:cNvSpPr/>
          <p:nvPr/>
        </p:nvSpPr>
        <p:spPr>
          <a:xfrm>
            <a:off x="7391400" y="1066800"/>
            <a:ext cx="886781" cy="369332"/>
          </a:xfrm>
          <a:prstGeom prst="rect">
            <a:avLst/>
          </a:prstGeom>
        </p:spPr>
        <p:txBody>
          <a:bodyPr wrap="none">
            <a:spAutoFit/>
          </a:bodyPr>
          <a:lstStyle/>
          <a:p>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مقدمه </a:t>
            </a:r>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 </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4" name="Rectangle 3"/>
          <p:cNvSpPr/>
          <p:nvPr/>
        </p:nvSpPr>
        <p:spPr>
          <a:xfrm>
            <a:off x="3048000" y="1447800"/>
            <a:ext cx="4572000" cy="369332"/>
          </a:xfrm>
          <a:prstGeom prst="rect">
            <a:avLst/>
          </a:prstGeom>
        </p:spPr>
        <p:txBody>
          <a:bodyPr>
            <a:spAutoFit/>
          </a:bodyPr>
          <a:lstStyle/>
          <a:p>
            <a:pPr algn="r"/>
            <a:r>
              <a:rPr lang="fa-IR" b="1" dirty="0">
                <a:cs typeface="B Nazanin" pitchFamily="2" charset="-78"/>
              </a:rPr>
              <a:t>1. نقش دانش و تجربه در پیشرفت و جذب امکانات </a:t>
            </a:r>
            <a:endParaRPr lang="en-US" dirty="0">
              <a:cs typeface="B Nazanin" pitchFamily="2" charset="-78"/>
            </a:endParaRPr>
          </a:p>
        </p:txBody>
      </p:sp>
      <p:sp>
        <p:nvSpPr>
          <p:cNvPr id="5" name="Rectangle 4"/>
          <p:cNvSpPr/>
          <p:nvPr/>
        </p:nvSpPr>
        <p:spPr>
          <a:xfrm>
            <a:off x="4057806" y="1981200"/>
            <a:ext cx="3562194" cy="369332"/>
          </a:xfrm>
          <a:prstGeom prst="rect">
            <a:avLst/>
          </a:prstGeom>
        </p:spPr>
        <p:txBody>
          <a:bodyPr wrap="none">
            <a:spAutoFit/>
          </a:bodyPr>
          <a:lstStyle/>
          <a:p>
            <a:r>
              <a:rPr lang="fa-IR" b="1" dirty="0">
                <a:cs typeface="B Nazanin" pitchFamily="2" charset="-78"/>
              </a:rPr>
              <a:t>2.تسخیر موجودات به اراده الهی برای آدمی</a:t>
            </a:r>
            <a:endParaRPr lang="en-US" b="1" dirty="0">
              <a:cs typeface="B Nazanin" pitchFamily="2" charset="-78"/>
            </a:endParaRPr>
          </a:p>
        </p:txBody>
      </p:sp>
      <p:sp>
        <p:nvSpPr>
          <p:cNvPr id="6" name="Rectangle 5"/>
          <p:cNvSpPr/>
          <p:nvPr/>
        </p:nvSpPr>
        <p:spPr>
          <a:xfrm>
            <a:off x="5775573" y="2678668"/>
            <a:ext cx="2502608" cy="369332"/>
          </a:xfrm>
          <a:prstGeom prst="rect">
            <a:avLst/>
          </a:prstGeom>
        </p:spPr>
        <p:txBody>
          <a:bodyPr wrap="none">
            <a:spAutoFit/>
          </a:bodyPr>
          <a:lstStyle/>
          <a:p>
            <a:pPr rtl="1"/>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خدشه در عمومیت و شمول</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7" name="Rectangle 6"/>
          <p:cNvSpPr/>
          <p:nvPr/>
        </p:nvSpPr>
        <p:spPr>
          <a:xfrm>
            <a:off x="457199" y="3316069"/>
            <a:ext cx="7820981" cy="646331"/>
          </a:xfrm>
          <a:prstGeom prst="rect">
            <a:avLst/>
          </a:prstGeom>
        </p:spPr>
        <p:txBody>
          <a:bodyPr wrap="square">
            <a:spAutoFit/>
          </a:bodyPr>
          <a:lstStyle/>
          <a:p>
            <a:pPr algn="r"/>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فراموشی ابعاد متعالی روح / اومانیسم و اصالت لذت ...... ثروت ، رفاه، راحتی این جهانی... / راز پول، وفور نعمت </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8" name="Rectangle 7"/>
          <p:cNvSpPr/>
          <p:nvPr/>
        </p:nvSpPr>
        <p:spPr>
          <a:xfrm>
            <a:off x="304800" y="4036874"/>
            <a:ext cx="7229656" cy="1754326"/>
          </a:xfrm>
          <a:prstGeom prst="rect">
            <a:avLst/>
          </a:prstGeom>
        </p:spPr>
        <p:txBody>
          <a:bodyPr wrap="square">
            <a:spAutoFit/>
          </a:bodyPr>
          <a:lstStyle/>
          <a:p>
            <a:pPr algn="just" rtl="1"/>
            <a:r>
              <a:rPr lang="fa-IR" b="1" dirty="0">
                <a:cs typeface="B Nazanin" pitchFamily="2" charset="-78"/>
              </a:rPr>
              <a:t>« انسان هر چه را می خواهد در اختیار دارد. فقط باید این نکته را بداند چه می خواهد و هدف و مقصودش چیست. برای رسیدن به مقصود باید دو ایده مشخص را به ذهن تان وارد کنید و آن دو ایده ثروت و موفقیت هستند... باید هر شب پیش از خواب رفتن، دو کلمه ثروت و موفقییت را آن قدر تکرار کنید تا خوابتان ببرد. چون هر چه را قبل از خوابیدن و در حالت خلسه پیش از خواب با خودتان نجوا کنید بر ضمیر ناخوداگاهتان نقش می بندد.» (وین دایر، راز قانون جذب، ص 140 ) </a:t>
            </a:r>
            <a:endParaRPr lang="en-US" b="1" dirty="0">
              <a:cs typeface="B Nazanin" pitchFamily="2" charset="-78"/>
            </a:endParaRPr>
          </a:p>
        </p:txBody>
      </p:sp>
    </p:spTree>
    <p:extLst>
      <p:ext uri="{BB962C8B-B14F-4D97-AF65-F5344CB8AC3E}">
        <p14:creationId xmlns:p14="http://schemas.microsoft.com/office/powerpoint/2010/main" val="4013496833"/>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arn(inVertical)">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24600" y="3505200"/>
            <a:ext cx="1981200" cy="369332"/>
          </a:xfrm>
          <a:prstGeom prst="rect">
            <a:avLst/>
          </a:prstGeom>
        </p:spPr>
        <p:txBody>
          <a:bodyPr wrap="square">
            <a:spAutoFit/>
          </a:bodyPr>
          <a:lstStyle/>
          <a:p>
            <a:pPr algn="just" rtl="1"/>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معنی شکرگزاری </a:t>
            </a:r>
            <a:endPar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3" name="Rectangle 2"/>
          <p:cNvSpPr/>
          <p:nvPr/>
        </p:nvSpPr>
        <p:spPr>
          <a:xfrm>
            <a:off x="304800" y="988874"/>
            <a:ext cx="7239000" cy="1754326"/>
          </a:xfrm>
          <a:prstGeom prst="rect">
            <a:avLst/>
          </a:prstGeom>
        </p:spPr>
        <p:txBody>
          <a:bodyPr wrap="square">
            <a:spAutoFit/>
          </a:bodyPr>
          <a:lstStyle/>
          <a:p>
            <a:pPr algn="just" rtl="1"/>
            <a:r>
              <a:rPr lang="fa-IR" b="1" dirty="0">
                <a:cs typeface="B Nazanin" pitchFamily="2" charset="-78"/>
              </a:rPr>
              <a:t>هميشه به ثروت هاي بيكراني كه در آينده به دست خواهيد آورد، بينديشيد... همواره بگوييد من ثروتمندم ...كاري كنيد كه واقعا كودك دورن شما، يعني ضمير نا خواگاه شما ثروت را احساس كند و همان شرايط را براي شما فراهم نمايد. احساس كنيد، ثروت خود را و احساس كنيد رفاه خود را ... به نمادهايي از ثروت، مثل اسكناس، چك، و تصاوير شمش هاي طلا خيره شويد و با آن معاشقه كنيد ...» </a:t>
            </a:r>
            <a:endParaRPr lang="fa-IR" b="1" dirty="0" smtClean="0">
              <a:cs typeface="B Nazanin" pitchFamily="2" charset="-78"/>
            </a:endParaRPr>
          </a:p>
          <a:p>
            <a:pPr rtl="1"/>
            <a:r>
              <a:rPr lang="fa-IR" b="1" dirty="0">
                <a:cs typeface="B Nazanin" pitchFamily="2" charset="-78"/>
              </a:rPr>
              <a:t>(تكنولوژي فكر ، آزمنديان ، عليرضا ص  238)</a:t>
            </a:r>
            <a:endParaRPr lang="en-US" b="1" dirty="0">
              <a:cs typeface="B Nazanin" pitchFamily="2" charset="-78"/>
            </a:endParaRPr>
          </a:p>
        </p:txBody>
      </p:sp>
      <p:sp>
        <p:nvSpPr>
          <p:cNvPr id="5" name="Rectangle 4"/>
          <p:cNvSpPr/>
          <p:nvPr/>
        </p:nvSpPr>
        <p:spPr>
          <a:xfrm>
            <a:off x="381000" y="4258270"/>
            <a:ext cx="7086600" cy="1200329"/>
          </a:xfrm>
          <a:prstGeom prst="rect">
            <a:avLst/>
          </a:prstGeom>
        </p:spPr>
        <p:txBody>
          <a:bodyPr wrap="square">
            <a:spAutoFit/>
          </a:bodyPr>
          <a:lstStyle/>
          <a:p>
            <a:pPr algn="just" rtl="1"/>
            <a:r>
              <a:rPr lang="fa-IR" b="1" dirty="0">
                <a:cs typeface="B Nazanin" pitchFamily="2" charset="-78"/>
              </a:rPr>
              <a:t>احساس رضایت از اشیاء و پدیده هایی که به انسان سرخوشی میدهد نه احساس دین به خداوند</a:t>
            </a:r>
            <a:r>
              <a:rPr lang="fa-IR" b="1" dirty="0" smtClean="0">
                <a:cs typeface="B Nazanin" pitchFamily="2" charset="-78"/>
              </a:rPr>
              <a:t>.</a:t>
            </a:r>
          </a:p>
          <a:p>
            <a:pPr algn="just" rtl="1"/>
            <a:r>
              <a:rPr lang="fa-IR" b="1" dirty="0" smtClean="0">
                <a:cs typeface="B Nazanin" pitchFamily="2" charset="-78"/>
              </a:rPr>
              <a:t>«</a:t>
            </a:r>
            <a:r>
              <a:rPr lang="fa-IR" b="1" dirty="0">
                <a:cs typeface="B Nazanin" pitchFamily="2" charset="-78"/>
              </a:rPr>
              <a:t>هر ان چه را که به خاطرش شکر گزار هستید بخاطر بیاورید.» </a:t>
            </a:r>
            <a:endParaRPr lang="fa-IR" b="1" dirty="0" smtClean="0">
              <a:cs typeface="B Nazanin" pitchFamily="2" charset="-78"/>
            </a:endParaRPr>
          </a:p>
          <a:p>
            <a:pPr rtl="1"/>
            <a:r>
              <a:rPr lang="fa-IR" b="1" dirty="0" smtClean="0">
                <a:cs typeface="B Nazanin" pitchFamily="2" charset="-78"/>
              </a:rPr>
              <a:t>( </a:t>
            </a:r>
            <a:r>
              <a:rPr lang="fa-IR" b="1" dirty="0">
                <a:cs typeface="B Nazanin" pitchFamily="2" charset="-78"/>
              </a:rPr>
              <a:t>وین دایر ، راز شکر گزاری، انتظاری ص77 )</a:t>
            </a:r>
            <a:endParaRPr lang="en-US" b="1" dirty="0">
              <a:cs typeface="B Nazanin" pitchFamily="2" charset="-78"/>
            </a:endParaRPr>
          </a:p>
        </p:txBody>
      </p:sp>
    </p:spTree>
    <p:extLst>
      <p:ext uri="{BB962C8B-B14F-4D97-AF65-F5344CB8AC3E}">
        <p14:creationId xmlns:p14="http://schemas.microsoft.com/office/powerpoint/2010/main" val="3240307544"/>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10200" y="849868"/>
            <a:ext cx="2868093" cy="369332"/>
          </a:xfrm>
          <a:prstGeom prst="rect">
            <a:avLst/>
          </a:prstGeom>
        </p:spPr>
        <p:txBody>
          <a:bodyPr wrap="none">
            <a:spAutoFit/>
          </a:bodyPr>
          <a:lstStyle/>
          <a:p>
            <a:pPr rtl="1"/>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سنجش گریزی و اثبات ناپذیری</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3" name="Rectangle 2"/>
          <p:cNvSpPr/>
          <p:nvPr/>
        </p:nvSpPr>
        <p:spPr>
          <a:xfrm>
            <a:off x="5166544" y="1688068"/>
            <a:ext cx="3111749" cy="369332"/>
          </a:xfrm>
          <a:prstGeom prst="rect">
            <a:avLst/>
          </a:prstGeom>
        </p:spPr>
        <p:txBody>
          <a:bodyPr wrap="none">
            <a:spAutoFit/>
          </a:bodyPr>
          <a:lstStyle/>
          <a:p>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آمال پروری به جای اقدام محوری</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4" name="Rectangle 3"/>
          <p:cNvSpPr/>
          <p:nvPr/>
        </p:nvSpPr>
        <p:spPr>
          <a:xfrm>
            <a:off x="0" y="2477869"/>
            <a:ext cx="8278293" cy="646331"/>
          </a:xfrm>
          <a:prstGeom prst="rect">
            <a:avLst/>
          </a:prstGeom>
        </p:spPr>
        <p:txBody>
          <a:bodyPr wrap="square">
            <a:spAutoFit/>
          </a:bodyPr>
          <a:lstStyle/>
          <a:p>
            <a:pPr algn="r" rtl="1"/>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تبلیغ امور منفی ـ لوئیز هی: به اخبار هم گوش ندهید که زندگی و ذهن تان زشت نشود</a:t>
            </a: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  (</a:t>
            </a:r>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شفای زندگی ص166)</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5" name="Rectangle 4"/>
          <p:cNvSpPr/>
          <p:nvPr/>
        </p:nvSpPr>
        <p:spPr>
          <a:xfrm>
            <a:off x="4153446" y="3505200"/>
            <a:ext cx="4124847" cy="369332"/>
          </a:xfrm>
          <a:prstGeom prst="rect">
            <a:avLst/>
          </a:prstGeom>
        </p:spPr>
        <p:txBody>
          <a:bodyPr wrap="none">
            <a:spAutoFit/>
          </a:bodyPr>
          <a:lstStyle/>
          <a:p>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نبود پشتوانه علمی ( در حد فرضیه و تئوری ) </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6" name="Rectangle 5"/>
          <p:cNvSpPr/>
          <p:nvPr/>
        </p:nvSpPr>
        <p:spPr>
          <a:xfrm>
            <a:off x="381000" y="4267200"/>
            <a:ext cx="7162800" cy="923330"/>
          </a:xfrm>
          <a:prstGeom prst="rect">
            <a:avLst/>
          </a:prstGeom>
        </p:spPr>
        <p:txBody>
          <a:bodyPr wrap="square">
            <a:spAutoFit/>
          </a:bodyPr>
          <a:lstStyle/>
          <a:p>
            <a:pPr algn="r" rtl="1"/>
            <a:r>
              <a:rPr lang="fa-IR" b="1" dirty="0">
                <a:cs typeface="B Nazanin" pitchFamily="2" charset="-78"/>
              </a:rPr>
              <a:t> (در حوادث ناخواسته و تحمیلی ) الزاما این طور نیست که شما دقیقا در مورد آن وقایع فکر کرده اید. اما به هر حال فرکانس افکار شما با فرکانس وقایع یکی بوده </a:t>
            </a:r>
            <a:r>
              <a:rPr lang="fa-IR" b="1" dirty="0" smtClean="0">
                <a:cs typeface="B Nazanin" pitchFamily="2" charset="-78"/>
              </a:rPr>
              <a:t>است (</a:t>
            </a:r>
            <a:r>
              <a:rPr lang="fa-IR" b="1" dirty="0">
                <a:cs typeface="B Nazanin" pitchFamily="2" charset="-78"/>
              </a:rPr>
              <a:t>راندا برن ، راز ، ص 39 )ـ{یکی بودن فرکانس افکار با فرکانس وقایع}</a:t>
            </a:r>
            <a:endParaRPr lang="en-US" b="1" dirty="0">
              <a:cs typeface="B Nazanin" pitchFamily="2" charset="-78"/>
            </a:endParaRPr>
          </a:p>
        </p:txBody>
      </p:sp>
    </p:spTree>
    <p:extLst>
      <p:ext uri="{BB962C8B-B14F-4D97-AF65-F5344CB8AC3E}">
        <p14:creationId xmlns:p14="http://schemas.microsoft.com/office/powerpoint/2010/main" val="342155303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62800" y="533400"/>
            <a:ext cx="1188146" cy="369332"/>
          </a:xfrm>
          <a:prstGeom prst="rect">
            <a:avLst/>
          </a:prstGeom>
        </p:spPr>
        <p:txBody>
          <a:bodyPr wrap="none">
            <a:spAutoFit/>
          </a:bodyPr>
          <a:lstStyle/>
          <a:p>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موارد نقض</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3" name="Rectangle 2"/>
          <p:cNvSpPr/>
          <p:nvPr/>
        </p:nvSpPr>
        <p:spPr>
          <a:xfrm>
            <a:off x="7198066" y="1219200"/>
            <a:ext cx="1152880" cy="369332"/>
          </a:xfrm>
          <a:prstGeom prst="rect">
            <a:avLst/>
          </a:prstGeom>
        </p:spPr>
        <p:txBody>
          <a:bodyPr wrap="none">
            <a:spAutoFit/>
          </a:bodyPr>
          <a:lstStyle/>
          <a:p>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ذهن و روح</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4" name="Rectangle 3"/>
          <p:cNvSpPr/>
          <p:nvPr/>
        </p:nvSpPr>
        <p:spPr>
          <a:xfrm>
            <a:off x="7327909" y="1905000"/>
            <a:ext cx="987771" cy="369332"/>
          </a:xfrm>
          <a:prstGeom prst="rect">
            <a:avLst/>
          </a:prstGeom>
        </p:spPr>
        <p:txBody>
          <a:bodyPr wrap="none">
            <a:spAutoFit/>
          </a:bodyPr>
          <a:lstStyle/>
          <a:p>
            <a:pPr algn="l" rtl="1"/>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برد جذب</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5" name="Rectangle 4"/>
          <p:cNvSpPr/>
          <p:nvPr/>
        </p:nvSpPr>
        <p:spPr>
          <a:xfrm>
            <a:off x="4860888" y="2602468"/>
            <a:ext cx="3454792" cy="369332"/>
          </a:xfrm>
          <a:prstGeom prst="rect">
            <a:avLst/>
          </a:prstGeom>
        </p:spPr>
        <p:txBody>
          <a:bodyPr wrap="none">
            <a:spAutoFit/>
          </a:bodyPr>
          <a:lstStyle/>
          <a:p>
            <a:pPr algn="r"/>
            <a:r>
              <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جایگاه اعمال و عبادات و مناسک دینی</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6" name="Rectangle 5"/>
          <p:cNvSpPr/>
          <p:nvPr/>
        </p:nvSpPr>
        <p:spPr>
          <a:xfrm>
            <a:off x="396527" y="3087469"/>
            <a:ext cx="7452073" cy="646331"/>
          </a:xfrm>
          <a:prstGeom prst="rect">
            <a:avLst/>
          </a:prstGeom>
        </p:spPr>
        <p:txBody>
          <a:bodyPr wrap="square">
            <a:spAutoFit/>
          </a:bodyPr>
          <a:lstStyle/>
          <a:p>
            <a:pPr marL="285750" indent="-285750" algn="just" rtl="1">
              <a:buFont typeface="Wingdings" pitchFamily="2" charset="2"/>
              <a:buChar char="ü"/>
            </a:pPr>
            <a:r>
              <a:rPr lang="fa-IR" b="1" dirty="0">
                <a:cs typeface="B Nazanin" pitchFamily="2" charset="-78"/>
              </a:rPr>
              <a:t>چرا خالق حکیم این ابزار قوی را همچون دیگر ابزارها ( دعا، زیارت،نماز،صدقه...) معرفی نکرد؟ (قیاس مع الفارق با تفکر در آیات).....</a:t>
            </a:r>
            <a:endParaRPr lang="en-US" b="1" dirty="0">
              <a:cs typeface="B Nazanin" pitchFamily="2" charset="-78"/>
            </a:endParaRPr>
          </a:p>
        </p:txBody>
      </p:sp>
      <p:sp>
        <p:nvSpPr>
          <p:cNvPr id="7" name="Rectangle 6"/>
          <p:cNvSpPr/>
          <p:nvPr/>
        </p:nvSpPr>
        <p:spPr>
          <a:xfrm>
            <a:off x="3276600" y="4038600"/>
            <a:ext cx="4572000" cy="646331"/>
          </a:xfrm>
          <a:prstGeom prst="rect">
            <a:avLst/>
          </a:prstGeom>
        </p:spPr>
        <p:txBody>
          <a:bodyPr>
            <a:spAutoFit/>
          </a:bodyPr>
          <a:lstStyle/>
          <a:p>
            <a:pPr marL="285750" indent="-285750" algn="just" rtl="1">
              <a:buFont typeface="Wingdings" pitchFamily="2" charset="2"/>
              <a:buChar char="ü"/>
            </a:pPr>
            <a:r>
              <a:rPr lang="fa-IR" b="1" dirty="0">
                <a:cs typeface="B Nazanin" pitchFamily="2" charset="-78"/>
              </a:rPr>
              <a:t>جایگزینی مراقبه هندی به جای اعمال شریعتی( بال شکسته عمل )</a:t>
            </a:r>
            <a:endParaRPr lang="en-US" b="1" dirty="0">
              <a:cs typeface="B Nazanin" pitchFamily="2" charset="-78"/>
            </a:endParaRPr>
          </a:p>
        </p:txBody>
      </p:sp>
      <p:sp>
        <p:nvSpPr>
          <p:cNvPr id="8" name="Rectangle 7"/>
          <p:cNvSpPr/>
          <p:nvPr/>
        </p:nvSpPr>
        <p:spPr>
          <a:xfrm>
            <a:off x="396527" y="4971871"/>
            <a:ext cx="7452073" cy="1200329"/>
          </a:xfrm>
          <a:prstGeom prst="rect">
            <a:avLst/>
          </a:prstGeom>
        </p:spPr>
        <p:txBody>
          <a:bodyPr wrap="square">
            <a:spAutoFit/>
          </a:bodyPr>
          <a:lstStyle/>
          <a:p>
            <a:pPr marL="285750" indent="-285750" algn="just" rtl="1">
              <a:buFont typeface="Wingdings" pitchFamily="2" charset="2"/>
              <a:buChar char="ü"/>
            </a:pPr>
            <a:r>
              <a:rPr lang="fa-IR" b="1" dirty="0">
                <a:cs typeface="B Nazanin" pitchFamily="2" charset="-78"/>
              </a:rPr>
              <a:t>«بدون استثناء تک تک مربیان این کتاب (کتاب راز) مراقبه را سرلوحه کارهای روزانه خود قرار داده اند. مراقبه ذهنت را آرام می کند. می توانی با مراقبه سه تا ده دقیقه ای شروع کنی . عبارت « من بر افکارم حاکم هستم» را تکرار کن و روی آن مراقبه کن.» ( کتاب راز ، راندا برن، ص 34 )</a:t>
            </a:r>
            <a:endParaRPr lang="en-US" b="1" dirty="0">
              <a:cs typeface="B Nazanin" pitchFamily="2" charset="-78"/>
            </a:endParaRPr>
          </a:p>
        </p:txBody>
      </p:sp>
    </p:spTree>
    <p:extLst>
      <p:ext uri="{BB962C8B-B14F-4D97-AF65-F5344CB8AC3E}">
        <p14:creationId xmlns:p14="http://schemas.microsoft.com/office/powerpoint/2010/main" val="16966803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21586" y="533400"/>
            <a:ext cx="1117614" cy="461665"/>
          </a:xfrm>
          <a:prstGeom prst="rect">
            <a:avLst/>
          </a:prstGeom>
        </p:spPr>
        <p:txBody>
          <a:bodyPr wrap="none">
            <a:spAutoFit/>
          </a:bodyPr>
          <a:lstStyle/>
          <a:p>
            <a:pPr algn="r"/>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ابهامات</a:t>
            </a:r>
            <a:endParaRPr lang="en-US" sz="2400" dirty="0">
              <a:cs typeface="B Jadid" pitchFamily="2" charset="-78"/>
            </a:endParaRPr>
          </a:p>
        </p:txBody>
      </p:sp>
      <p:sp>
        <p:nvSpPr>
          <p:cNvPr id="3" name="Rectangle 2"/>
          <p:cNvSpPr/>
          <p:nvPr/>
        </p:nvSpPr>
        <p:spPr>
          <a:xfrm>
            <a:off x="4624240" y="1307068"/>
            <a:ext cx="3757760" cy="369332"/>
          </a:xfrm>
          <a:prstGeom prst="rect">
            <a:avLst/>
          </a:prstGeom>
        </p:spPr>
        <p:txBody>
          <a:bodyPr wrap="none">
            <a:spAutoFit/>
          </a:bodyPr>
          <a:lstStyle/>
          <a:p>
            <a:pPr marL="285750" indent="-285750" algn="r" rtl="1">
              <a:buFont typeface="Wingdings" pitchFamily="2" charset="2"/>
              <a:buChar char="q"/>
            </a:pPr>
            <a:r>
              <a:rPr lang="fa-IR" b="1" dirty="0">
                <a:cs typeface="B Nazanin" pitchFamily="2" charset="-78"/>
              </a:rPr>
              <a:t>به حاشیه راندن آفرینشگر ذهن آفرینشگر</a:t>
            </a:r>
            <a:endParaRPr lang="en-US" b="1" dirty="0">
              <a:cs typeface="B Nazanin" pitchFamily="2" charset="-78"/>
            </a:endParaRPr>
          </a:p>
        </p:txBody>
      </p:sp>
      <p:sp>
        <p:nvSpPr>
          <p:cNvPr id="4" name="Rectangle 3"/>
          <p:cNvSpPr/>
          <p:nvPr/>
        </p:nvSpPr>
        <p:spPr>
          <a:xfrm>
            <a:off x="5486400" y="2069068"/>
            <a:ext cx="2941831" cy="369332"/>
          </a:xfrm>
          <a:prstGeom prst="rect">
            <a:avLst/>
          </a:prstGeom>
        </p:spPr>
        <p:txBody>
          <a:bodyPr wrap="none">
            <a:spAutoFit/>
          </a:bodyPr>
          <a:lstStyle/>
          <a:p>
            <a:pPr marL="285750" indent="-285750" algn="l" rtl="1">
              <a:buFont typeface="Wingdings" pitchFamily="2" charset="2"/>
              <a:buChar char="q"/>
            </a:pPr>
            <a:r>
              <a:rPr lang="fa-IR" b="1" dirty="0">
                <a:cs typeface="B Nazanin" pitchFamily="2" charset="-78"/>
              </a:rPr>
              <a:t>وحدت کلمه مدعیان و مدافعین </a:t>
            </a:r>
            <a:endParaRPr lang="en-US" b="1" dirty="0">
              <a:cs typeface="B Nazanin" pitchFamily="2" charset="-78"/>
            </a:endParaRPr>
          </a:p>
        </p:txBody>
      </p:sp>
      <p:sp>
        <p:nvSpPr>
          <p:cNvPr id="5" name="Rectangle 4"/>
          <p:cNvSpPr/>
          <p:nvPr/>
        </p:nvSpPr>
        <p:spPr>
          <a:xfrm>
            <a:off x="5791200" y="3500735"/>
            <a:ext cx="2999539" cy="461665"/>
          </a:xfrm>
          <a:prstGeom prst="rect">
            <a:avLst/>
          </a:prstGeom>
        </p:spPr>
        <p:txBody>
          <a:bodyPr wrap="none">
            <a:spAutoFit/>
          </a:bodyPr>
          <a:lstStyle/>
          <a:p>
            <a:pPr algn="r" rtl="1"/>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rPr>
              <a:t>جمع بندی و نتیجه گیری</a:t>
            </a:r>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Jadid" pitchFamily="2" charset="-78"/>
            </a:endParaRPr>
          </a:p>
        </p:txBody>
      </p:sp>
      <p:sp>
        <p:nvSpPr>
          <p:cNvPr id="6" name="Rectangle 5"/>
          <p:cNvSpPr/>
          <p:nvPr/>
        </p:nvSpPr>
        <p:spPr>
          <a:xfrm>
            <a:off x="2590800" y="4278868"/>
            <a:ext cx="5791200" cy="369332"/>
          </a:xfrm>
          <a:prstGeom prst="rect">
            <a:avLst/>
          </a:prstGeom>
        </p:spPr>
        <p:txBody>
          <a:bodyPr wrap="square">
            <a:spAutoFit/>
          </a:bodyPr>
          <a:lstStyle/>
          <a:p>
            <a:pPr marL="285750" indent="-285750" algn="r" rtl="1">
              <a:buFont typeface="Wingdings" pitchFamily="2" charset="2"/>
              <a:buChar char="q"/>
            </a:pPr>
            <a:r>
              <a:rPr lang="fa-IR" b="1" dirty="0">
                <a:cs typeface="B Nazanin" pitchFamily="2" charset="-78"/>
              </a:rPr>
              <a:t>نیروی خلاق درون ...کاربرد بیرونی یا درونی؟منبع بیرونی یا درونی؟</a:t>
            </a:r>
            <a:endParaRPr lang="en-US" b="1" dirty="0">
              <a:cs typeface="B Nazanin" pitchFamily="2" charset="-78"/>
            </a:endParaRPr>
          </a:p>
        </p:txBody>
      </p:sp>
    </p:spTree>
    <p:extLst>
      <p:ext uri="{BB962C8B-B14F-4D97-AF65-F5344CB8AC3E}">
        <p14:creationId xmlns:p14="http://schemas.microsoft.com/office/powerpoint/2010/main" val="2361495966"/>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1000" fill="hold"/>
                                        <p:tgtEl>
                                          <p:spTgt spid="5"/>
                                        </p:tgtEl>
                                        <p:attrNameLst>
                                          <p:attrName>ppt_w</p:attrName>
                                        </p:attrNameLst>
                                      </p:cBhvr>
                                      <p:tavLst>
                                        <p:tav tm="0">
                                          <p:val>
                                            <p:fltVal val="0"/>
                                          </p:val>
                                        </p:tav>
                                        <p:tav tm="100000">
                                          <p:val>
                                            <p:strVal val="#ppt_w"/>
                                          </p:val>
                                        </p:tav>
                                      </p:tavLst>
                                    </p:anim>
                                    <p:anim calcmode="lin" valueType="num">
                                      <p:cBhvr>
                                        <p:cTn id="30" dur="1000" fill="hold"/>
                                        <p:tgtEl>
                                          <p:spTgt spid="5"/>
                                        </p:tgtEl>
                                        <p:attrNameLst>
                                          <p:attrName>ppt_h</p:attrName>
                                        </p:attrNameLst>
                                      </p:cBhvr>
                                      <p:tavLst>
                                        <p:tav tm="0">
                                          <p:val>
                                            <p:fltVal val="0"/>
                                          </p:val>
                                        </p:tav>
                                        <p:tav tm="100000">
                                          <p:val>
                                            <p:strVal val="#ppt_h"/>
                                          </p:val>
                                        </p:tav>
                                      </p:tavLst>
                                    </p:anim>
                                    <p:anim calcmode="lin" valueType="num">
                                      <p:cBhvr>
                                        <p:cTn id="31" dur="1000" fill="hold"/>
                                        <p:tgtEl>
                                          <p:spTgt spid="5"/>
                                        </p:tgtEl>
                                        <p:attrNameLst>
                                          <p:attrName>style.rotation</p:attrName>
                                        </p:attrNameLst>
                                      </p:cBhvr>
                                      <p:tavLst>
                                        <p:tav tm="0">
                                          <p:val>
                                            <p:fltVal val="90"/>
                                          </p:val>
                                        </p:tav>
                                        <p:tav tm="100000">
                                          <p:val>
                                            <p:fltVal val="0"/>
                                          </p:val>
                                        </p:tav>
                                      </p:tavLst>
                                    </p:anim>
                                    <p:animEffect transition="in" filter="fade">
                                      <p:cBhvr>
                                        <p:cTn id="32" dur="1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
                                          </p:val>
                                        </p:tav>
                                        <p:tav tm="100000">
                                          <p:val>
                                            <p:strVal val="#ppt_x"/>
                                          </p:val>
                                        </p:tav>
                                      </p:tavLst>
                                    </p:anim>
                                    <p:anim calcmode="lin" valueType="num">
                                      <p:cBhvr>
                                        <p:cTn id="3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0475" y="1447800"/>
            <a:ext cx="8686800" cy="1905000"/>
          </a:xfrm>
        </p:spPr>
        <p:txBody>
          <a:bodyPr>
            <a:noAutofit/>
          </a:bodyPr>
          <a:lstStyle/>
          <a:p>
            <a:pPr algn="ctr"/>
            <a:r>
              <a:rPr lang="fa-IR" sz="4000" b="1" dirty="0" smtClean="0">
                <a:effectLst/>
                <a:cs typeface="A Karim" pitchFamily="2" charset="-78"/>
              </a:rPr>
              <a:t>قال الحق(سبحانه):</a:t>
            </a:r>
            <a:br>
              <a:rPr lang="fa-IR" sz="4000" b="1" dirty="0" smtClean="0">
                <a:effectLst/>
                <a:cs typeface="A Karim" pitchFamily="2" charset="-78"/>
              </a:rPr>
            </a:br>
            <a:r>
              <a:rPr lang="fa-IR" sz="4000" b="1" dirty="0" smtClean="0">
                <a:effectLst/>
                <a:cs typeface="A Karim" pitchFamily="2" charset="-78"/>
              </a:rPr>
              <a:t>«</a:t>
            </a:r>
            <a:r>
              <a:rPr lang="fa-IR" sz="4000" b="1" dirty="0">
                <a:effectLst/>
                <a:cs typeface="A Karim" pitchFamily="2" charset="-78"/>
              </a:rPr>
              <a:t>مَنْ کانَ یریدُ حَرْثَ اْلآخِرَةِ نَزِدْ لَهُ فی حَرْثِهِ وَ مَنْ کانَ یریدُ حَرْثَ الدُّنْیا </a:t>
            </a:r>
            <a:r>
              <a:rPr lang="fa-IR" sz="4000" b="1" dirty="0" smtClean="0">
                <a:effectLst/>
                <a:cs typeface="A Karim" pitchFamily="2" charset="-78"/>
              </a:rPr>
              <a:t>نُؤْتِهِ </a:t>
            </a:r>
            <a:r>
              <a:rPr lang="fa-IR" sz="4000" b="1" dirty="0">
                <a:effectLst/>
                <a:cs typeface="A Karim" pitchFamily="2" charset="-78"/>
              </a:rPr>
              <a:t>مِنْها وَ ما لَهُ فِی اْلآخِرَةِ مِنْ نَصیبٍ</a:t>
            </a:r>
            <a:r>
              <a:rPr lang="fa-IR" sz="4000" b="1" dirty="0" smtClean="0">
                <a:effectLst/>
                <a:cs typeface="A Karim" pitchFamily="2" charset="-78"/>
              </a:rPr>
              <a:t>»</a:t>
            </a:r>
            <a:r>
              <a:rPr lang="en-US" sz="4000" b="1" dirty="0" smtClean="0">
                <a:effectLst/>
                <a:cs typeface="A Karim" pitchFamily="2" charset="-78"/>
              </a:rPr>
              <a:t> ‌‍ ‌‍</a:t>
            </a:r>
            <a:r>
              <a:rPr lang="fa-IR" sz="4000" b="1" dirty="0" smtClean="0">
                <a:effectLst/>
                <a:cs typeface="A Karim" pitchFamily="2" charset="-78"/>
              </a:rPr>
              <a:t/>
            </a:r>
            <a:br>
              <a:rPr lang="fa-IR" sz="4000" b="1" dirty="0" smtClean="0">
                <a:effectLst/>
                <a:cs typeface="A Karim" pitchFamily="2" charset="-78"/>
              </a:rPr>
            </a:br>
            <a:r>
              <a:rPr lang="fa-IR" sz="4000" b="1" dirty="0" smtClean="0">
                <a:effectLst/>
                <a:cs typeface="A Karim" pitchFamily="2" charset="-78"/>
              </a:rPr>
              <a:t/>
            </a:r>
            <a:br>
              <a:rPr lang="fa-IR" sz="4000" b="1" dirty="0" smtClean="0">
                <a:effectLst/>
                <a:cs typeface="A Karim" pitchFamily="2" charset="-78"/>
              </a:rPr>
            </a:br>
            <a:r>
              <a:rPr lang="en-US" sz="4000" b="1" dirty="0">
                <a:effectLst/>
                <a:cs typeface="A Karim" pitchFamily="2" charset="-78"/>
              </a:rPr>
              <a:t>‌‍ </a:t>
            </a:r>
            <a:r>
              <a:rPr lang="en-US" sz="2800" b="1" dirty="0">
                <a:effectLst/>
                <a:cs typeface="A Karim" pitchFamily="2" charset="-78"/>
              </a:rPr>
              <a:t>‌‍</a:t>
            </a:r>
            <a:r>
              <a:rPr lang="fa-IR" sz="2800" b="1" dirty="0">
                <a:effectLst/>
                <a:cs typeface="A Karim" pitchFamily="2" charset="-78"/>
              </a:rPr>
              <a:t>شوری20</a:t>
            </a:r>
            <a:r>
              <a:rPr lang="en-US" sz="4000" b="1" dirty="0">
                <a:effectLst/>
                <a:cs typeface="A Karim" pitchFamily="2" charset="-78"/>
              </a:rPr>
              <a:t/>
            </a:r>
            <a:br>
              <a:rPr lang="en-US" sz="4000" b="1" dirty="0">
                <a:effectLst/>
                <a:cs typeface="A Karim" pitchFamily="2" charset="-78"/>
              </a:rPr>
            </a:br>
            <a:endParaRPr lang="en-US" sz="4000" b="1" dirty="0">
              <a:cs typeface="A Karim" pitchFamily="2" charset="-78"/>
            </a:endParaRPr>
          </a:p>
        </p:txBody>
      </p:sp>
    </p:spTree>
    <p:extLst>
      <p:ext uri="{BB962C8B-B14F-4D97-AF65-F5344CB8AC3E}">
        <p14:creationId xmlns:p14="http://schemas.microsoft.com/office/powerpoint/2010/main" val="1775480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blipFill>
          <a:blip xmlns:r="http://schemas.openxmlformats.org/officeDocument/2006/relationships" r:embed="rId2">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3">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docProps/app.xml><?xml version="1.0" encoding="utf-8"?>
<Properties xmlns="http://schemas.openxmlformats.org/officeDocument/2006/extended-properties" xmlns:vt="http://schemas.openxmlformats.org/officeDocument/2006/docPropsVTypes">
  <Template/>
  <TotalTime>683</TotalTime>
  <Words>922</Words>
  <Application>Microsoft Office PowerPoint</Application>
  <PresentationFormat>On-screen Show (4:3)</PresentationFormat>
  <Paragraphs>66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Trek</vt:lpstr>
      <vt:lpstr>بسم الله الرحمن الرحیم...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قال الحق(سبحانه): «مَنْ کانَ یریدُ حَرْثَ اْلآخِرَةِ نَزِدْ لَهُ فی حَرْثِهِ وَ مَنْ کانَ یریدُ حَرْثَ الدُّنْیا نُؤْتِهِ مِنْها وَ ما لَهُ فِی اْلآخِرَةِ مِنْ نَصیبٍ» ‌‍ ‌‍  ‌‍ ‌‍شوری20 </vt:lpstr>
    </vt:vector>
  </TitlesOfParts>
  <Company>ebay!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Salwat</dc:creator>
  <cp:lastModifiedBy>MR-Shateri</cp:lastModifiedBy>
  <cp:revision>58</cp:revision>
  <dcterms:created xsi:type="dcterms:W3CDTF">2009-10-01T19:25:06Z</dcterms:created>
  <dcterms:modified xsi:type="dcterms:W3CDTF">2011-02-14T14:26:32Z</dcterms:modified>
</cp:coreProperties>
</file>