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9"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7" r:id="rId21"/>
    <p:sldId id="276" r:id="rId22"/>
    <p:sldId id="278" r:id="rId23"/>
    <p:sldId id="279" r:id="rId24"/>
    <p:sldId id="280" r:id="rId25"/>
    <p:sldId id="281" r:id="rId26"/>
    <p:sldId id="282" r:id="rId27"/>
    <p:sldId id="283" r:id="rId28"/>
    <p:sldId id="284" r:id="rId29"/>
    <p:sldId id="285" r:id="rId30"/>
    <p:sldId id="286" r:id="rId31"/>
    <p:sldId id="28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2E9563-FAFB-4C4F-8EC6-B912E7915656}" type="datetimeFigureOut">
              <a:rPr lang="en-US" smtClean="0"/>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3327905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2E9563-FAFB-4C4F-8EC6-B912E7915656}" type="datetimeFigureOut">
              <a:rPr lang="en-US" smtClean="0"/>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3767470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2E9563-FAFB-4C4F-8EC6-B912E7915656}" type="datetimeFigureOut">
              <a:rPr lang="en-US" smtClean="0"/>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4037777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2E9563-FAFB-4C4F-8EC6-B912E7915656}" type="datetimeFigureOut">
              <a:rPr lang="en-US" smtClean="0"/>
              <a:t>4/22/2020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338121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2E9563-FAFB-4C4F-8EC6-B912E7915656}" type="datetimeFigureOut">
              <a:rPr lang="en-US" smtClean="0"/>
              <a:t>4/22/2020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2652458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2E9563-FAFB-4C4F-8EC6-B912E7915656}" type="datetimeFigureOut">
              <a:rPr lang="en-US" smtClean="0"/>
              <a:t>4/22/2020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221875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2E9563-FAFB-4C4F-8EC6-B912E7915656}" type="datetimeFigureOut">
              <a:rPr lang="en-US" smtClean="0"/>
              <a:t>4/22/2020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629475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2E9563-FAFB-4C4F-8EC6-B912E7915656}" type="datetimeFigureOut">
              <a:rPr lang="en-US" smtClean="0"/>
              <a:t>4/22/2020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776408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2E9563-FAFB-4C4F-8EC6-B912E7915656}" type="datetimeFigureOut">
              <a:rPr lang="en-US" smtClean="0"/>
              <a:t>4/22/2020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346493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2E9563-FAFB-4C4F-8EC6-B912E7915656}" type="datetimeFigureOut">
              <a:rPr lang="en-US" smtClean="0"/>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76437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2E9563-FAFB-4C4F-8EC6-B912E7915656}" type="datetimeFigureOut">
              <a:rPr lang="en-US" smtClean="0"/>
              <a:t>4/22/2020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87DD0-CABF-4020-B059-FD8D5CA9A89B}" type="slidenum">
              <a:rPr lang="en-US" smtClean="0"/>
              <a:t>‹#›</a:t>
            </a:fld>
            <a:endParaRPr lang="en-US"/>
          </a:p>
        </p:txBody>
      </p:sp>
    </p:spTree>
    <p:extLst>
      <p:ext uri="{BB962C8B-B14F-4D97-AF65-F5344CB8AC3E}">
        <p14:creationId xmlns:p14="http://schemas.microsoft.com/office/powerpoint/2010/main" val="3759414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9563-FAFB-4C4F-8EC6-B912E7915656}" type="datetimeFigureOut">
              <a:rPr lang="en-US" smtClean="0"/>
              <a:t>4/22/2020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87DD0-CABF-4020-B059-FD8D5CA9A89B}" type="slidenum">
              <a:rPr lang="en-US" smtClean="0"/>
              <a:t>‹#›</a:t>
            </a:fld>
            <a:endParaRPr lang="en-US"/>
          </a:p>
        </p:txBody>
      </p:sp>
    </p:spTree>
    <p:extLst>
      <p:ext uri="{BB962C8B-B14F-4D97-AF65-F5344CB8AC3E}">
        <p14:creationId xmlns:p14="http://schemas.microsoft.com/office/powerpoint/2010/main" val="1310749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776430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spcAft>
                <a:spcPts val="0"/>
              </a:spcAft>
            </a:pP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solidFill>
                  <a:srgbClr val="800000"/>
                </a:solidFill>
                <a:effectLst/>
                <a:latin typeface="Tahoma" panose="020B0604030504040204" pitchFamily="34" charset="0"/>
                <a:ea typeface="Times New Roman" panose="02020603050405020304" pitchFamily="18" charset="0"/>
                <a:cs typeface="B Nazanin" panose="00000400000000000000" pitchFamily="2" charset="-78"/>
              </a:rPr>
              <a:t>فرآيند ورآمدن و پوك شدن خمير در تهيه نان</a:t>
            </a:r>
            <a:r>
              <a:rPr lang="en-US" b="1" dirty="0" smtClean="0">
                <a:solidFill>
                  <a:srgbClr val="800000"/>
                </a:solidFill>
                <a:effectLst/>
                <a:latin typeface="Tahoma" panose="020B0604030504040204" pitchFamily="34" charset="0"/>
                <a:ea typeface="Times New Roman" panose="02020603050405020304" pitchFamily="18" charset="0"/>
                <a:cs typeface="B Nazanin" panose="00000400000000000000" pitchFamily="2" charset="-78"/>
              </a:rPr>
              <a:t> : </a:t>
            </a:r>
            <a:r>
              <a:rPr lang="en-US" sz="4000" dirty="0" smtClean="0">
                <a:effectLst/>
                <a:latin typeface="Times New Roman" panose="02020603050405020304" pitchFamily="18" charset="0"/>
                <a:ea typeface="Times New Roman" panose="02020603050405020304" pitchFamily="18" charset="0"/>
              </a:rPr>
              <a:t/>
            </a:r>
            <a:br>
              <a:rPr lang="en-US" sz="4000" dirty="0" smtClean="0">
                <a:effectLst/>
                <a:latin typeface="Times New Roman" panose="02020603050405020304" pitchFamily="18" charset="0"/>
                <a:ea typeface="Times New Roman" panose="02020603050405020304" pitchFamily="18" charset="0"/>
              </a:rPr>
            </a:br>
            <a:endParaRPr lang="en-US" dirty="0"/>
          </a:p>
        </p:txBody>
      </p:sp>
      <p:sp>
        <p:nvSpPr>
          <p:cNvPr id="3" name="Content Placeholder 2"/>
          <p:cNvSpPr>
            <a:spLocks noGrp="1"/>
          </p:cNvSpPr>
          <p:nvPr>
            <p:ph idx="1"/>
          </p:nvPr>
        </p:nvSpPr>
        <p:spPr/>
        <p:txBody>
          <a:bodyPr/>
          <a:lstStyle/>
          <a:p>
            <a:pPr algn="r" rtl="1">
              <a:spcAft>
                <a:spcPts val="0"/>
              </a:spcAft>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هنگاميكه آرد با آب مخلوط مي شود دو پروتئين موجود در آرد</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به نامهاي گليادين و گلوتنين هيدراته شده تشكيل كمپلكسي الاستيك به نام گلوتن را</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ميدهند اين گلوتن شبكه بهم پيوسته اي را تشكيل مي دهد كه دي اكسيد كربن حاصل از</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تخمير را در قرص نان محبوس مي كند بنحوي كه در حين فرآيند پخت ،هواي حبابها گسترش</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يافته سبب تخلخل و پوك شدن خمير مي شود</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endParaRPr lang="en-US" dirty="0"/>
          </a:p>
        </p:txBody>
      </p:sp>
      <p:pic>
        <p:nvPicPr>
          <p:cNvPr id="2050" name="Picture 2" descr="https://upload.wikimedia.org/wikipedia/commons/thumb/e/e0/Nan_sangak.jpg/220px-Nan_sanga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911" y="3511549"/>
            <a:ext cx="2095500" cy="2800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7286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spcAft>
                <a:spcPts val="0"/>
              </a:spcAft>
            </a:pPr>
            <a:r>
              <a:rPr lang="ar-SA" b="1" dirty="0" smtClean="0">
                <a:solidFill>
                  <a:srgbClr val="800000"/>
                </a:solidFill>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solidFill>
                  <a:srgbClr val="800000"/>
                </a:solidFill>
                <a:effectLst/>
                <a:latin typeface="Tahoma" panose="020B0604030504040204" pitchFamily="34" charset="0"/>
                <a:ea typeface="Times New Roman" panose="02020603050405020304" pitchFamily="18" charset="0"/>
                <a:cs typeface="B Nazanin" panose="00000400000000000000" pitchFamily="2" charset="-78"/>
              </a:rPr>
              <a:t> انواع و طرز استفاده از مخمرهاي مجاز و مفيد در تخمير خمير ( بجاي استفاده از جوش</a:t>
            </a:r>
            <a:r>
              <a:rPr lang="ar-SA" b="1" dirty="0" smtClean="0">
                <a:solidFill>
                  <a:srgbClr val="FF33CC"/>
                </a:solidFill>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solidFill>
                  <a:srgbClr val="800000"/>
                </a:solidFill>
                <a:effectLst/>
                <a:latin typeface="Tahoma" panose="020B0604030504040204" pitchFamily="34" charset="0"/>
                <a:ea typeface="Times New Roman" panose="02020603050405020304" pitchFamily="18" charset="0"/>
                <a:cs typeface="B Nazanin" panose="00000400000000000000" pitchFamily="2" charset="-78"/>
              </a:rPr>
              <a:t>شيرين)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sz="4000" dirty="0" smtClean="0">
                <a:effectLst/>
                <a:latin typeface="Times New Roman" panose="02020603050405020304" pitchFamily="18" charset="0"/>
                <a:ea typeface="Times New Roman" panose="02020603050405020304" pitchFamily="18" charset="0"/>
              </a:rPr>
              <a:t/>
            </a:r>
            <a:br>
              <a:rPr lang="en-US" sz="4000" dirty="0" smtClean="0">
                <a:effectLst/>
                <a:latin typeface="Times New Roman" panose="02020603050405020304" pitchFamily="18" charset="0"/>
                <a:ea typeface="Times New Roman" panose="02020603050405020304" pitchFamily="18" charset="0"/>
              </a:rPr>
            </a:br>
            <a:endParaRPr lang="en-US" dirty="0"/>
          </a:p>
        </p:txBody>
      </p:sp>
      <p:sp>
        <p:nvSpPr>
          <p:cNvPr id="3" name="Content Placeholder 2"/>
          <p:cNvSpPr>
            <a:spLocks noGrp="1"/>
          </p:cNvSpPr>
          <p:nvPr>
            <p:ph idx="1"/>
          </p:nvPr>
        </p:nvSpPr>
        <p:spPr/>
        <p:txBody>
          <a:bodyPr/>
          <a:lstStyle/>
          <a:p>
            <a:pPr algn="r" rtl="1">
              <a:spcAft>
                <a:spcPts val="0"/>
              </a:spcAft>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از ميان انواع مخمرهاي موجود در خمير</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ترش نوع ساكارومايسس سرويزيه تشكيل دهنده مايه خمير نانوايي مي باشد</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pPr algn="r" rtl="1">
              <a:spcAft>
                <a:spcPts val="0"/>
              </a:spcAft>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مايه خمير در دماي 30- 28 درجه سانتي گراد و</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PH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بين 5 </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 4 بهترين فعاليت را دارد . ميزان</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مصرف مخمر بين 15/0 تا 6 درصد بسته به نوع مخمر ، نوع آرد و ميزان غلظت ساير</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افزودنيها در نوسان است مصرف بيش از 9 </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 8 درصد مايه خمير سبب ايجاد طعم نامناسب در</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نان مي شود</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55764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r" rtl="1">
              <a:spcAft>
                <a:spcPts val="0"/>
              </a:spcAft>
            </a:pP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ماده مورد نياز براي انجام اين فعل و انفعالات متابوليسمي</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كربوهيدراتهاي با مولكول هاي كوچك مي باشند كه در هنگام تخمير آن را به الكل و دي</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اكسيد كربن و در مرحله تنفس به آب و دي اكسيد كربن تجزيه مي كنند</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pPr algn="r" rtl="1">
              <a:spcAft>
                <a:spcPts val="0"/>
              </a:spcAft>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مهمترين وظيفه اي كه مخمرهادر تهيه خمير دارند ، پوك كردن</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محصول از طريق متابوليسم و ايجاد گاز دي اكسيد كربن مي باشد علاوه بر اين مخمرها ،</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الكل ، آلدئيد و اسيدهاي آلي توليد مي كنند كه در تشكيل عطر و بوي نان و محصولات</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پخت اثر </a:t>
            </a:r>
            <a:endParaRPr lang="en-US" sz="2400" dirty="0" smtClean="0">
              <a:effectLst/>
              <a:latin typeface="Times New Roman" panose="02020603050405020304" pitchFamily="18" charset="0"/>
              <a:ea typeface="Times New Roman" panose="02020603050405020304" pitchFamily="18" charset="0"/>
            </a:endParaRPr>
          </a:p>
          <a:p>
            <a:pPr algn="r" rtl="1">
              <a:spcAft>
                <a:spcPts val="0"/>
              </a:spcAft>
            </a:pP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مي گذارند</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pPr marL="0" indent="0" algn="r" rtl="1">
              <a:spcAft>
                <a:spcPts val="0"/>
              </a:spcAft>
              <a:buNone/>
            </a:pPr>
            <a:endParaRPr lang="en-US" dirty="0" smtClean="0">
              <a:effectLst/>
              <a:latin typeface="Tahoma" panose="020B0604030504040204" pitchFamily="34" charset="0"/>
              <a:ea typeface="Times New Roman" panose="02020603050405020304" pitchFamily="18" charset="0"/>
              <a:cs typeface="B Nazanin" panose="00000400000000000000" pitchFamily="2" charset="-78"/>
            </a:endParaRPr>
          </a:p>
          <a:p>
            <a:pPr marL="0" indent="0" algn="r" rtl="1">
              <a:spcAft>
                <a:spcPts val="0"/>
              </a:spcAft>
              <a:buNone/>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endParaRPr lang="en-US" sz="2400" dirty="0" smtClean="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053781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spcAft>
                <a:spcPts val="0"/>
              </a:spcAft>
            </a:pP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solidFill>
                  <a:srgbClr val="0000FF"/>
                </a:solidFill>
                <a:effectLst/>
                <a:latin typeface="Tahoma" panose="020B0604030504040204" pitchFamily="34" charset="0"/>
                <a:ea typeface="Times New Roman" panose="02020603050405020304" pitchFamily="18" charset="0"/>
                <a:cs typeface="B Nazanin" panose="00000400000000000000" pitchFamily="2" charset="-78"/>
              </a:rPr>
              <a:t>ويژگيهاي كاربرد خمير ترش</a:t>
            </a:r>
            <a:r>
              <a:rPr lang="ar-SA" b="1" dirty="0" smtClean="0">
                <a:solidFill>
                  <a:srgbClr val="FF33CC"/>
                </a:solidFill>
                <a:effectLst/>
                <a:latin typeface="Times New Roman" panose="02020603050405020304" pitchFamily="18" charset="0"/>
                <a:ea typeface="Times New Roman" panose="02020603050405020304" pitchFamily="18" charset="0"/>
                <a:cs typeface="Tahoma" panose="020B0604030504040204" pitchFamily="34" charset="0"/>
              </a:rPr>
              <a:t> </a:t>
            </a:r>
            <a:r>
              <a:rPr lang="en-US" b="1" dirty="0" smtClean="0">
                <a:solidFill>
                  <a:srgbClr val="0000FF"/>
                </a:solidFill>
                <a:effectLst/>
                <a:latin typeface="Tahoma" panose="020B0604030504040204" pitchFamily="34" charset="0"/>
                <a:ea typeface="Times New Roman" panose="02020603050405020304" pitchFamily="18" charset="0"/>
                <a:cs typeface="B Nazanin" panose="00000400000000000000" pitchFamily="2" charset="-78"/>
              </a:rPr>
              <a:t>:</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sz="4000" dirty="0" smtClean="0">
                <a:effectLst/>
                <a:latin typeface="Times New Roman" panose="02020603050405020304" pitchFamily="18" charset="0"/>
                <a:ea typeface="Times New Roman" panose="02020603050405020304" pitchFamily="18" charset="0"/>
              </a:rPr>
              <a:t/>
            </a:r>
            <a:br>
              <a:rPr lang="en-US" sz="4000" dirty="0" smtClean="0">
                <a:effectLst/>
                <a:latin typeface="Times New Roman" panose="02020603050405020304" pitchFamily="18" charset="0"/>
                <a:ea typeface="Times New Roman" panose="02020603050405020304" pitchFamily="18" charset="0"/>
              </a:rPr>
            </a:br>
            <a:endParaRPr lang="en-US" dirty="0"/>
          </a:p>
        </p:txBody>
      </p:sp>
      <p:sp>
        <p:nvSpPr>
          <p:cNvPr id="3" name="Content Placeholder 2"/>
          <p:cNvSpPr>
            <a:spLocks noGrp="1"/>
          </p:cNvSpPr>
          <p:nvPr>
            <p:ph idx="1"/>
          </p:nvPr>
        </p:nvSpPr>
        <p:spPr/>
        <p:txBody>
          <a:bodyPr/>
          <a:lstStyle/>
          <a:p>
            <a:pPr algn="r" rtl="1">
              <a:spcAft>
                <a:spcPts val="0"/>
              </a:spcAft>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1- تشكيل اسيد كه براي قابليت پخت نان</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مؤثر است</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pPr algn="r" rtl="1">
              <a:spcAft>
                <a:spcPts val="0"/>
              </a:spcAft>
            </a:pP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solidFill>
                  <a:prstClr val="black"/>
                </a:solidFill>
                <a:latin typeface="Tahoma" panose="020B0604030504040204" pitchFamily="34" charset="0"/>
                <a:ea typeface="Times New Roman" panose="02020603050405020304" pitchFamily="18" charset="0"/>
                <a:cs typeface="B Nazanin" panose="00000400000000000000" pitchFamily="2" charset="-78"/>
              </a:rPr>
              <a:t>2</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تشكيل گاز دي اكسيد كربن كه براي پوك</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كردن خمير مورد نياز است</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 . </a:t>
            </a:r>
            <a:endParaRPr lang="en-US" sz="2400" dirty="0" smtClean="0">
              <a:effectLst/>
              <a:latin typeface="Times New Roman" panose="02020603050405020304" pitchFamily="18" charset="0"/>
              <a:ea typeface="Times New Roman" panose="02020603050405020304" pitchFamily="18" charset="0"/>
            </a:endParaRPr>
          </a:p>
          <a:p>
            <a:pPr algn="r" rtl="1">
              <a:spcAft>
                <a:spcPts val="0"/>
              </a:spcAft>
            </a:pPr>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a:solidFill>
                  <a:prstClr val="black"/>
                </a:solidFill>
                <a:latin typeface="Tahoma" panose="020B0604030504040204" pitchFamily="34" charset="0"/>
                <a:ea typeface="Times New Roman" panose="02020603050405020304" pitchFamily="18" charset="0"/>
                <a:cs typeface="B Nazanin" panose="00000400000000000000" pitchFamily="2" charset="-78"/>
              </a:rPr>
              <a:t>3</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 تشكيل مواد معطر ( آروماتيك ) و ساير</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مشتقات</a:t>
            </a:r>
            <a:r>
              <a:rPr lang="ar-SA" b="1" dirty="0" smtClean="0">
                <a:effectLst/>
                <a:latin typeface="Times New Roman" panose="02020603050405020304" pitchFamily="18" charset="0"/>
                <a:ea typeface="Times New Roman" panose="02020603050405020304" pitchFamily="18" charset="0"/>
                <a:cs typeface="Tahoma" panose="020B0604030504040204" pitchFamily="34" charset="0"/>
              </a:rPr>
              <a:t> </a:t>
            </a:r>
            <a:endParaRPr lang="en-US" sz="2400" dirty="0" smtClean="0">
              <a:effectLst/>
              <a:latin typeface="Times New Roman" panose="02020603050405020304" pitchFamily="18" charset="0"/>
              <a:ea typeface="Times New Roman" panose="02020603050405020304" pitchFamily="18" charset="0"/>
            </a:endParaRPr>
          </a:p>
          <a:p>
            <a:pPr algn="r" rtl="1"/>
            <a:r>
              <a:rPr lang="en-US" dirty="0" smtClean="0">
                <a:effectLst/>
                <a:latin typeface="Tahoma" panose="020B0604030504040204" pitchFamily="34" charset="0"/>
                <a:ea typeface="Times New Roman" panose="02020603050405020304" pitchFamily="18" charset="0"/>
                <a:cs typeface="B Nazanin" panose="00000400000000000000" pitchFamily="2" charset="-78"/>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اسيد مورد نياز توسط باكتريها توليد مي شود. پوكي خمير در</a:t>
            </a:r>
            <a:r>
              <a:rPr lang="ar-SA" b="1" dirty="0" smtClean="0">
                <a:effectLst/>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اثر فعاليت مخمر بوجود مي آيد در حالي كه در تشكيل مواد معطر نان، باكتريها و مخمر</a:t>
            </a:r>
            <a:r>
              <a:rPr lang="ar-SA" b="1" dirty="0" smtClean="0">
                <a:effectLst/>
                <a:ea typeface="Times New Roman" panose="02020603050405020304" pitchFamily="18" charset="0"/>
                <a:cs typeface="Tahoma" panose="020B0604030504040204" pitchFamily="34" charset="0"/>
              </a:rPr>
              <a:t> </a:t>
            </a:r>
            <a:r>
              <a:rPr lang="ar-SA" b="1" dirty="0" smtClean="0">
                <a:effectLst/>
                <a:latin typeface="Tahoma" panose="020B0604030504040204" pitchFamily="34" charset="0"/>
                <a:ea typeface="Times New Roman" panose="02020603050405020304" pitchFamily="18" charset="0"/>
                <a:cs typeface="B Nazanin" panose="00000400000000000000" pitchFamily="2" charset="-78"/>
              </a:rPr>
              <a:t>تواما" دخالت دارند</a:t>
            </a:r>
            <a:r>
              <a:rPr lang="en-US" b="1" dirty="0" smtClean="0">
                <a:effectLst/>
                <a:latin typeface="Tahoma" panose="020B0604030504040204" pitchFamily="34" charset="0"/>
                <a:ea typeface="Times New Roman" panose="02020603050405020304" pitchFamily="18" charset="0"/>
                <a:cs typeface="B Nazanin" panose="00000400000000000000" pitchFamily="2" charset="-78"/>
              </a:rPr>
              <a:t>.</a:t>
            </a:r>
            <a:r>
              <a:rPr lang="ar-SA" b="1" dirty="0" smtClean="0">
                <a:effectLst/>
                <a:ea typeface="Times New Roman" panose="02020603050405020304" pitchFamily="18" charset="0"/>
                <a:cs typeface="Tahoma" panose="020B0604030504040204" pitchFamily="34" charset="0"/>
              </a:rPr>
              <a:t> </a:t>
            </a:r>
            <a:endParaRPr lang="en-US" dirty="0"/>
          </a:p>
        </p:txBody>
      </p:sp>
    </p:spTree>
    <p:extLst>
      <p:ext uri="{BB962C8B-B14F-4D97-AF65-F5344CB8AC3E}">
        <p14:creationId xmlns:p14="http://schemas.microsoft.com/office/powerpoint/2010/main" val="333047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اتفاقات خلال تخمیر</a:t>
            </a:r>
            <a:endParaRPr lang="en-US" dirty="0"/>
          </a:p>
        </p:txBody>
      </p:sp>
      <p:sp>
        <p:nvSpPr>
          <p:cNvPr id="3" name="Content Placeholder 2"/>
          <p:cNvSpPr>
            <a:spLocks noGrp="1"/>
          </p:cNvSpPr>
          <p:nvPr>
            <p:ph idx="1"/>
          </p:nvPr>
        </p:nvSpPr>
        <p:spPr>
          <a:xfrm>
            <a:off x="910936" y="1867189"/>
            <a:ext cx="10515600" cy="4351338"/>
          </a:xfrm>
        </p:spPr>
        <p:txBody>
          <a:bodyPr/>
          <a:lstStyle/>
          <a:p>
            <a:pPr algn="r" rtl="1"/>
            <a:r>
              <a:rPr lang="fa-IR" dirty="0" smtClean="0"/>
              <a:t>تشکیل گلوتن:خمیر حالت الاستیکی پیدا میکند که نتیجه اعمالی است چون:</a:t>
            </a:r>
          </a:p>
          <a:p>
            <a:pPr algn="r" rtl="1"/>
            <a:r>
              <a:rPr lang="fa-IR" dirty="0" smtClean="0"/>
              <a:t>انزیم های پرولیتک از مخمر</a:t>
            </a:r>
          </a:p>
          <a:p>
            <a:pPr algn="r" rtl="1"/>
            <a:r>
              <a:rPr lang="fa-IR" dirty="0" smtClean="0"/>
              <a:t>کاهش </a:t>
            </a:r>
            <a:r>
              <a:rPr lang="en-US" dirty="0" smtClean="0"/>
              <a:t>PH</a:t>
            </a:r>
            <a:r>
              <a:rPr lang="fa-IR" dirty="0" smtClean="0"/>
              <a:t> با افزودن اسید یا تشکیل اسید یا شکل دهنده های خمیر که گاهی غذای مخمر نامیده میشوند مثل اکسید کلسیم و یدات پتاسیم</a:t>
            </a:r>
          </a:p>
          <a:p>
            <a:pPr algn="r" rtl="1"/>
            <a:r>
              <a:rPr lang="fa-IR" dirty="0" smtClean="0"/>
              <a:t>اگر چه در فرایند اماده شدن خمیر مقداری قند توسط امیلاز ازاد میشود اضافه کردن مقداری قند لازم است.</a:t>
            </a:r>
          </a:p>
          <a:p>
            <a:pPr algn="r" rtl="1"/>
            <a:endParaRPr lang="fa-IR" dirty="0" smtClean="0"/>
          </a:p>
          <a:p>
            <a:pPr algn="r" rtl="1"/>
            <a:endParaRPr lang="en-US" dirty="0"/>
          </a:p>
        </p:txBody>
      </p:sp>
    </p:spTree>
    <p:extLst>
      <p:ext uri="{BB962C8B-B14F-4D97-AF65-F5344CB8AC3E}">
        <p14:creationId xmlns:p14="http://schemas.microsoft.com/office/powerpoint/2010/main" val="3863003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بالا بردن میزان گاز تولید شده بوسیله مخمر ها:</a:t>
            </a:r>
            <a:endParaRPr lang="en-US" dirty="0"/>
          </a:p>
        </p:txBody>
      </p:sp>
      <p:sp>
        <p:nvSpPr>
          <p:cNvPr id="3" name="Content Placeholder 2"/>
          <p:cNvSpPr>
            <a:spLocks noGrp="1"/>
          </p:cNvSpPr>
          <p:nvPr>
            <p:ph idx="1"/>
          </p:nvPr>
        </p:nvSpPr>
        <p:spPr/>
        <p:txBody>
          <a:bodyPr/>
          <a:lstStyle/>
          <a:p>
            <a:pPr algn="r" rtl="1"/>
            <a:r>
              <a:rPr lang="fa-IR" dirty="0" smtClean="0"/>
              <a:t>مخمر بیشتر</a:t>
            </a:r>
          </a:p>
          <a:p>
            <a:pPr algn="r" rtl="1"/>
            <a:r>
              <a:rPr lang="fa-IR" dirty="0" smtClean="0"/>
              <a:t>قند یا نمک تولید کننده امیلاز</a:t>
            </a:r>
          </a:p>
          <a:p>
            <a:pPr algn="r" rtl="1"/>
            <a:r>
              <a:rPr lang="fa-IR" dirty="0" smtClean="0"/>
              <a:t>غذای مخمر</a:t>
            </a:r>
            <a:endParaRPr lang="en-US" dirty="0"/>
          </a:p>
        </p:txBody>
      </p:sp>
    </p:spTree>
    <p:extLst>
      <p:ext uri="{BB962C8B-B14F-4D97-AF65-F5344CB8AC3E}">
        <p14:creationId xmlns:p14="http://schemas.microsoft.com/office/powerpoint/2010/main" val="99907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effectLst/>
                <a:latin typeface="Tahoma" panose="020B0604030504040204" pitchFamily="34" charset="0"/>
                <a:cs typeface="times new roman, times, serif"/>
              </a:rPr>
              <a:t>نان های ایرانی</a:t>
            </a:r>
            <a:endParaRPr lang="en-US" dirty="0"/>
          </a:p>
        </p:txBody>
      </p:sp>
      <p:sp>
        <p:nvSpPr>
          <p:cNvPr id="3" name="Content Placeholder 2"/>
          <p:cNvSpPr>
            <a:spLocks noGrp="1"/>
          </p:cNvSpPr>
          <p:nvPr>
            <p:ph idx="1"/>
          </p:nvPr>
        </p:nvSpPr>
        <p:spPr/>
        <p:txBody>
          <a:bodyPr>
            <a:normAutofit fontScale="62500" lnSpcReduction="20000"/>
          </a:bodyPr>
          <a:lstStyle/>
          <a:p>
            <a:pPr algn="l" rtl="1"/>
            <a:r>
              <a:rPr lang="fa-IR" dirty="0" smtClean="0">
                <a:effectLst/>
                <a:latin typeface="Tahoma" panose="020B0604030504040204" pitchFamily="34" charset="0"/>
                <a:cs typeface="times new roman, times, serif"/>
              </a:rPr>
              <a:t>در حال حاضر انواع مختلفی از نان از جمله سنگك، تافتون، لواش و بربری در ایران به مصرف می رسند كه خوشبختانه این نان ها تا اندازه ای از شر الك های چند صفر مصون مانده اند. هر چند متاسفانه در گوشه و كنار نان سفید به چشم می خورد و فروشندگان ادعا می كنند كه این نان ها را با آرد چند صفر تهیه كرده اند.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 </a:t>
            </a:r>
            <a:endParaRPr lang="fa-IR" sz="1200" dirty="0" smtClean="0">
              <a:effectLst/>
              <a:latin typeface="Tahoma" panose="020B0604030504040204" pitchFamily="34" charset="0"/>
            </a:endParaRPr>
          </a:p>
          <a:p>
            <a:pPr algn="l" rtl="1"/>
            <a:r>
              <a:rPr lang="fa-IR" dirty="0" smtClean="0">
                <a:effectLst/>
                <a:latin typeface="times new roman, times, serif"/>
              </a:rPr>
              <a:t>آزمایش هایی كه روی نان سنگك دولتی صورت گرفته است نشان می دهد كه این نان تقریباً كامل است و در تهیه ی آن آرد چند صفر به كار نرفته، یعنی تقریباً تمام املاح و ویتامین های خود را حفظ كرده است. نان سنگك از نظر ویتامین ها زیاد غنی نیست زیرا در طی فرایند پخت، در معرض نور و حرارت تنور قرار می گیرد و ویتامین های خود را از دست می دهد. ویتامین</a:t>
            </a:r>
            <a:r>
              <a:rPr lang="en-US" dirty="0" smtClean="0">
                <a:effectLst/>
                <a:latin typeface="times new roman, times, serif"/>
              </a:rPr>
              <a:t>B2 </a:t>
            </a:r>
            <a:r>
              <a:rPr lang="fa-IR" dirty="0" smtClean="0">
                <a:effectLst/>
                <a:latin typeface="times new roman, times, serif"/>
              </a:rPr>
              <a:t>آن تقریباً كافی است؛ ویتامین</a:t>
            </a:r>
            <a:r>
              <a:rPr lang="en-US" dirty="0" smtClean="0">
                <a:effectLst/>
                <a:latin typeface="times new roman, times, serif"/>
              </a:rPr>
              <a:t>B1 </a:t>
            </a:r>
            <a:r>
              <a:rPr lang="fa-IR" dirty="0" smtClean="0">
                <a:effectLst/>
                <a:latin typeface="times new roman, times, serif"/>
              </a:rPr>
              <a:t>در اثر حرارت بسیار كم می شود؛ اثری از ویتامین</a:t>
            </a:r>
            <a:r>
              <a:rPr lang="en-US" dirty="0" smtClean="0">
                <a:effectLst/>
                <a:latin typeface="times new roman, times, serif"/>
              </a:rPr>
              <a:t>C </a:t>
            </a:r>
            <a:r>
              <a:rPr lang="fa-IR" dirty="0" smtClean="0">
                <a:effectLst/>
                <a:latin typeface="times new roman, times, serif"/>
              </a:rPr>
              <a:t>وجود ندارد و ویتامین</a:t>
            </a:r>
            <a:r>
              <a:rPr lang="en-US" dirty="0" smtClean="0">
                <a:effectLst/>
                <a:latin typeface="times new roman, times, serif"/>
              </a:rPr>
              <a:t>A </a:t>
            </a:r>
            <a:r>
              <a:rPr lang="fa-IR" dirty="0" smtClean="0">
                <a:effectLst/>
                <a:latin typeface="times new roman, times, serif"/>
              </a:rPr>
              <a:t>آن نیز كافی می باشد.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اغلب ، نان های ایرانی در معده دچار تخمیر نشاسته ای شده و تنها پنج در صد نان های سنگك ( اگر برشته باشند كمتراز 5 در صد آن ) هضم نشده و دفع می شوند.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در بیشتر كشورهای جهان نان یك غذای اصلی است و در اثر استفاده زیاد از نان سفید، باید گفت كه نسل بشر رو به انهدام می رود.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 </a:t>
            </a:r>
            <a:endParaRPr lang="fa-IR" sz="1200" dirty="0" smtClean="0">
              <a:effectLst/>
              <a:latin typeface="Tahoma" panose="020B0604030504040204" pitchFamily="34" charset="0"/>
            </a:endParaRPr>
          </a:p>
          <a:p>
            <a:pPr algn="l" rtl="1"/>
            <a:r>
              <a:rPr lang="fa-IR" dirty="0" smtClean="0">
                <a:effectLst/>
                <a:latin typeface="Tahoma" panose="020B0604030504040204" pitchFamily="34" charset="0"/>
                <a:cs typeface="times new roman, times, serif"/>
              </a:rPr>
              <a:t>جای تاسف دارد كه مصرف نان سفید روز به روز در كشور ما زیادتر می شود. </a:t>
            </a:r>
            <a:endParaRPr lang="fa-IR" sz="1200" dirty="0" smtClean="0">
              <a:effectLst/>
              <a:latin typeface="Tahoma" panose="020B0604030504040204" pitchFamily="34" charset="0"/>
            </a:endParaRPr>
          </a:p>
          <a:p>
            <a:endParaRPr lang="en-US" dirty="0"/>
          </a:p>
        </p:txBody>
      </p:sp>
    </p:spTree>
    <p:extLst>
      <p:ext uri="{BB962C8B-B14F-4D97-AF65-F5344CB8AC3E}">
        <p14:creationId xmlns:p14="http://schemas.microsoft.com/office/powerpoint/2010/main" val="26044125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سرکه</a:t>
            </a:r>
            <a:endParaRPr lang="en-US" dirty="0"/>
          </a:p>
        </p:txBody>
      </p:sp>
      <p:sp>
        <p:nvSpPr>
          <p:cNvPr id="3" name="Content Placeholder 2"/>
          <p:cNvSpPr>
            <a:spLocks noGrp="1"/>
          </p:cNvSpPr>
          <p:nvPr>
            <p:ph idx="1"/>
          </p:nvPr>
        </p:nvSpPr>
        <p:spPr/>
        <p:txBody>
          <a:bodyPr/>
          <a:lstStyle/>
          <a:p>
            <a:pPr algn="just"/>
            <a:r>
              <a:rPr lang="fa-IR" b="1" dirty="0" smtClean="0">
                <a:effectLst/>
              </a:rPr>
              <a:t>سرکه حاصل تخمیر الکل توسط باکتری به منظور تولید استیک اسید هستند. استیک اسید همان ماده ای است که به سرکه بو و طعم ترش رو میدهد و ان را برای تمیزکاری های خانگی مناسب می کند. هرچند که همه ی الکل ها قابلیت تبدیل شدن به اسید را دارند اما سرکه ای که به منظور خوراکی به کار برده میشود باید حتما از اتانول و طبق دستور العمل ویژه ای به دست بیاد. این اتانول می تواند از هرکدام از منابعی مانند سیب، شراب، الکل برنج، تخمیر نیشکر، آبجو، عسل  و یا آبمیوه ها به دست بیاد.</a:t>
            </a:r>
          </a:p>
          <a:p>
            <a:endParaRPr lang="en-US" dirty="0"/>
          </a:p>
        </p:txBody>
      </p:sp>
      <p:pic>
        <p:nvPicPr>
          <p:cNvPr id="4" name="Picture 3"/>
          <p:cNvPicPr>
            <a:picLocks noChangeAspect="1"/>
          </p:cNvPicPr>
          <p:nvPr/>
        </p:nvPicPr>
        <p:blipFill>
          <a:blip r:embed="rId2"/>
          <a:stretch>
            <a:fillRect/>
          </a:stretch>
        </p:blipFill>
        <p:spPr>
          <a:xfrm>
            <a:off x="1677266" y="4355523"/>
            <a:ext cx="3143250" cy="2095500"/>
          </a:xfrm>
          <a:prstGeom prst="rect">
            <a:avLst/>
          </a:prstGeom>
        </p:spPr>
      </p:pic>
    </p:spTree>
    <p:extLst>
      <p:ext uri="{BB962C8B-B14F-4D97-AF65-F5344CB8AC3E}">
        <p14:creationId xmlns:p14="http://schemas.microsoft.com/office/powerpoint/2010/main" val="7307146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انواع سرکه</a:t>
            </a:r>
            <a:endParaRPr lang="en-US" dirty="0"/>
          </a:p>
        </p:txBody>
      </p:sp>
      <p:sp>
        <p:nvSpPr>
          <p:cNvPr id="3" name="Content Placeholder 2"/>
          <p:cNvSpPr>
            <a:spLocks noGrp="1"/>
          </p:cNvSpPr>
          <p:nvPr>
            <p:ph idx="1"/>
          </p:nvPr>
        </p:nvSpPr>
        <p:spPr/>
        <p:txBody>
          <a:bodyPr/>
          <a:lstStyle/>
          <a:p>
            <a:pPr algn="r" rtl="1"/>
            <a:r>
              <a:rPr lang="fa-IR" dirty="0" smtClean="0"/>
              <a:t>1-انهائی که از ابمیوه ها تهیه میشوند.</a:t>
            </a:r>
          </a:p>
          <a:p>
            <a:pPr lvl="0" algn="r" rtl="1"/>
            <a:r>
              <a:rPr lang="fa-IR" dirty="0" smtClean="0"/>
              <a:t>2-</a:t>
            </a:r>
            <a:r>
              <a:rPr lang="fa-IR" dirty="0" smtClean="0">
                <a:solidFill>
                  <a:prstClr val="black"/>
                </a:solidFill>
              </a:rPr>
              <a:t>انهائی </a:t>
            </a:r>
            <a:r>
              <a:rPr lang="fa-IR" dirty="0">
                <a:solidFill>
                  <a:prstClr val="black"/>
                </a:solidFill>
              </a:rPr>
              <a:t>که </a:t>
            </a:r>
            <a:r>
              <a:rPr lang="fa-IR" dirty="0" smtClean="0">
                <a:solidFill>
                  <a:prstClr val="black"/>
                </a:solidFill>
              </a:rPr>
              <a:t>از سبزیجات نشاسته ای مثل سیب زمینی تهیه </a:t>
            </a:r>
            <a:r>
              <a:rPr lang="fa-IR" dirty="0">
                <a:solidFill>
                  <a:prstClr val="black"/>
                </a:solidFill>
              </a:rPr>
              <a:t>میشوند.</a:t>
            </a:r>
          </a:p>
          <a:p>
            <a:pPr lvl="0" algn="r" rtl="1"/>
            <a:r>
              <a:rPr lang="fa-IR" dirty="0" smtClean="0">
                <a:solidFill>
                  <a:prstClr val="black"/>
                </a:solidFill>
              </a:rPr>
              <a:t>3-انهائی </a:t>
            </a:r>
            <a:r>
              <a:rPr lang="fa-IR" dirty="0">
                <a:solidFill>
                  <a:prstClr val="black"/>
                </a:solidFill>
              </a:rPr>
              <a:t>که </a:t>
            </a:r>
            <a:r>
              <a:rPr lang="fa-IR" dirty="0" smtClean="0">
                <a:solidFill>
                  <a:prstClr val="black"/>
                </a:solidFill>
              </a:rPr>
              <a:t>غلات خیسانده مثل جو و گندم </a:t>
            </a:r>
            <a:r>
              <a:rPr lang="fa-IR" dirty="0">
                <a:solidFill>
                  <a:prstClr val="black"/>
                </a:solidFill>
              </a:rPr>
              <a:t>تهیه میشوند.</a:t>
            </a:r>
          </a:p>
          <a:p>
            <a:pPr lvl="0" algn="r" rtl="1"/>
            <a:r>
              <a:rPr lang="fa-IR" dirty="0" smtClean="0"/>
              <a:t> </a:t>
            </a:r>
            <a:r>
              <a:rPr lang="fa-IR" dirty="0" smtClean="0">
                <a:solidFill>
                  <a:prstClr val="black"/>
                </a:solidFill>
              </a:rPr>
              <a:t>4-انهائی </a:t>
            </a:r>
            <a:r>
              <a:rPr lang="fa-IR" dirty="0">
                <a:solidFill>
                  <a:prstClr val="black"/>
                </a:solidFill>
              </a:rPr>
              <a:t>که از </a:t>
            </a:r>
            <a:r>
              <a:rPr lang="fa-IR" dirty="0" smtClean="0">
                <a:solidFill>
                  <a:prstClr val="black"/>
                </a:solidFill>
              </a:rPr>
              <a:t>مواد قندی چون عسل، ملاسها و شیره افرا تهیه </a:t>
            </a:r>
            <a:r>
              <a:rPr lang="fa-IR" dirty="0">
                <a:solidFill>
                  <a:prstClr val="black"/>
                </a:solidFill>
              </a:rPr>
              <a:t>میشوند</a:t>
            </a:r>
            <a:r>
              <a:rPr lang="fa-IR" dirty="0" smtClean="0">
                <a:solidFill>
                  <a:prstClr val="black"/>
                </a:solidFill>
              </a:rPr>
              <a:t>.</a:t>
            </a:r>
          </a:p>
          <a:p>
            <a:pPr lvl="0" algn="r" rtl="1"/>
            <a:r>
              <a:rPr lang="fa-IR" dirty="0" smtClean="0">
                <a:solidFill>
                  <a:prstClr val="black"/>
                </a:solidFill>
              </a:rPr>
              <a:t>5-انهائی </a:t>
            </a:r>
            <a:r>
              <a:rPr lang="fa-IR" dirty="0">
                <a:solidFill>
                  <a:prstClr val="black"/>
                </a:solidFill>
              </a:rPr>
              <a:t>که از </a:t>
            </a:r>
            <a:r>
              <a:rPr lang="fa-IR" dirty="0" smtClean="0">
                <a:solidFill>
                  <a:prstClr val="black"/>
                </a:solidFill>
              </a:rPr>
              <a:t>عرق یا الکل مثل مواد زائد الکلی عرق </a:t>
            </a:r>
            <a:r>
              <a:rPr lang="fa-IR" dirty="0">
                <a:solidFill>
                  <a:prstClr val="black"/>
                </a:solidFill>
              </a:rPr>
              <a:t>تهیه میشوند.</a:t>
            </a:r>
          </a:p>
          <a:p>
            <a:pPr lvl="0" algn="r" rtl="1"/>
            <a:endParaRPr lang="fa-IR" dirty="0">
              <a:solidFill>
                <a:prstClr val="black"/>
              </a:solidFill>
            </a:endParaRPr>
          </a:p>
          <a:p>
            <a:endParaRPr lang="en-US" dirty="0"/>
          </a:p>
        </p:txBody>
      </p:sp>
    </p:spTree>
    <p:extLst>
      <p:ext uri="{BB962C8B-B14F-4D97-AF65-F5344CB8AC3E}">
        <p14:creationId xmlns:p14="http://schemas.microsoft.com/office/powerpoint/2010/main" val="1828662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تخمیر در سرکه</a:t>
            </a:r>
            <a:endParaRPr lang="en-US" dirty="0"/>
          </a:p>
        </p:txBody>
      </p:sp>
      <p:sp>
        <p:nvSpPr>
          <p:cNvPr id="3" name="Content Placeholder 2"/>
          <p:cNvSpPr>
            <a:spLocks noGrp="1"/>
          </p:cNvSpPr>
          <p:nvPr>
            <p:ph idx="1"/>
          </p:nvPr>
        </p:nvSpPr>
        <p:spPr/>
        <p:txBody>
          <a:bodyPr/>
          <a:lstStyle/>
          <a:p>
            <a:pPr algn="r" rtl="1"/>
            <a:r>
              <a:rPr lang="fa-IR" dirty="0" smtClean="0"/>
              <a:t> تهیه سرکه دو مرحله دارد:</a:t>
            </a:r>
          </a:p>
          <a:p>
            <a:pPr algn="r" rtl="1"/>
            <a:r>
              <a:rPr lang="fa-IR" dirty="0" smtClean="0"/>
              <a:t>1- تخمیر قند به الکل اتیلیک</a:t>
            </a:r>
          </a:p>
          <a:p>
            <a:pPr algn="r" rtl="1"/>
            <a:r>
              <a:rPr lang="fa-IR" dirty="0" smtClean="0"/>
              <a:t>2- اکسیداسیون الکل به اسید استیک</a:t>
            </a:r>
          </a:p>
          <a:p>
            <a:pPr algn="r" rtl="1"/>
            <a:r>
              <a:rPr lang="fa-IR" dirty="0" smtClean="0"/>
              <a:t>در مرحله اول یک عمل بیهوازی توسط مخمرهائی چون ساکارومایسس سرویسیه زیر گونه الیپسودیوس انجام میشود.</a:t>
            </a:r>
          </a:p>
          <a:p>
            <a:pPr algn="r" rtl="1"/>
            <a:r>
              <a:rPr lang="fa-IR" dirty="0" smtClean="0"/>
              <a:t>الکل+ دی اکسید کربن                گلوکز</a:t>
            </a:r>
            <a:endParaRPr lang="en-US" dirty="0"/>
          </a:p>
        </p:txBody>
      </p:sp>
      <p:sp>
        <p:nvSpPr>
          <p:cNvPr id="4" name="Right Arrow 3"/>
          <p:cNvSpPr/>
          <p:nvPr/>
        </p:nvSpPr>
        <p:spPr>
          <a:xfrm>
            <a:off x="7408718" y="4426527"/>
            <a:ext cx="810491" cy="1558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4811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اکسیداسیون الکل به اسید استیک</a:t>
            </a:r>
            <a:endParaRPr lang="en-US" dirty="0"/>
          </a:p>
        </p:txBody>
      </p:sp>
      <p:sp>
        <p:nvSpPr>
          <p:cNvPr id="3" name="Content Placeholder 2"/>
          <p:cNvSpPr>
            <a:spLocks noGrp="1"/>
          </p:cNvSpPr>
          <p:nvPr>
            <p:ph idx="1"/>
          </p:nvPr>
        </p:nvSpPr>
        <p:spPr/>
        <p:txBody>
          <a:bodyPr/>
          <a:lstStyle/>
          <a:p>
            <a:pPr marL="0" indent="0" algn="r" rtl="1">
              <a:buNone/>
            </a:pPr>
            <a:r>
              <a:rPr lang="fa-IR" dirty="0" smtClean="0"/>
              <a:t>اسید استیک + اب           اکسیژن + الکل</a:t>
            </a:r>
          </a:p>
          <a:p>
            <a:pPr marL="0" indent="0" algn="r" rtl="1">
              <a:buNone/>
            </a:pPr>
            <a:r>
              <a:rPr lang="fa-IR" dirty="0" smtClean="0"/>
              <a:t>استوباکتریاسه دارای دو جنس ا</a:t>
            </a:r>
            <a:r>
              <a:rPr lang="fa-IR" dirty="0">
                <a:solidFill>
                  <a:prstClr val="black"/>
                </a:solidFill>
              </a:rPr>
              <a:t>ستو </a:t>
            </a:r>
            <a:r>
              <a:rPr lang="fa-IR" dirty="0" smtClean="0">
                <a:solidFill>
                  <a:prstClr val="black"/>
                </a:solidFill>
              </a:rPr>
              <a:t>باکتر  و گلوکونو باکتر میباشد که در این عمل اکسیداسیون دخیل هستند. </a:t>
            </a:r>
            <a:endParaRPr lang="en-US" dirty="0"/>
          </a:p>
        </p:txBody>
      </p:sp>
      <p:sp>
        <p:nvSpPr>
          <p:cNvPr id="4" name="Right Arrow 3"/>
          <p:cNvSpPr/>
          <p:nvPr/>
        </p:nvSpPr>
        <p:spPr>
          <a:xfrm>
            <a:off x="8219209" y="2015836"/>
            <a:ext cx="768927"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34364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روشهای تهیه سرکه</a:t>
            </a:r>
            <a:endParaRPr lang="en-US" dirty="0"/>
          </a:p>
        </p:txBody>
      </p:sp>
      <p:sp>
        <p:nvSpPr>
          <p:cNvPr id="3" name="Content Placeholder 2"/>
          <p:cNvSpPr>
            <a:spLocks noGrp="1"/>
          </p:cNvSpPr>
          <p:nvPr>
            <p:ph idx="1"/>
          </p:nvPr>
        </p:nvSpPr>
        <p:spPr/>
        <p:txBody>
          <a:bodyPr/>
          <a:lstStyle/>
          <a:p>
            <a:pPr algn="r" rtl="1"/>
            <a:r>
              <a:rPr lang="fa-IR" dirty="0" smtClean="0"/>
              <a:t>1- روش اهسته </a:t>
            </a:r>
          </a:p>
          <a:p>
            <a:pPr algn="r" rtl="1"/>
            <a:r>
              <a:rPr lang="fa-IR" dirty="0" smtClean="0"/>
              <a:t>2- روش سریع</a:t>
            </a:r>
          </a:p>
          <a:p>
            <a:pPr algn="r" rtl="1"/>
            <a:r>
              <a:rPr lang="fa-IR" dirty="0" smtClean="0"/>
              <a:t>3- روش فرانسوی یا اورلئان</a:t>
            </a:r>
          </a:p>
          <a:p>
            <a:pPr algn="r" rtl="1"/>
            <a:r>
              <a:rPr lang="fa-IR" dirty="0" smtClean="0"/>
              <a:t>سرکه مادر یک لایه از باکتریهائی میباشد که در سطح رشد میکند و الکل را به اسید استیک تبدیل میکند.</a:t>
            </a:r>
          </a:p>
          <a:p>
            <a:pPr algn="r" rtl="1"/>
            <a:r>
              <a:rPr lang="fa-IR" dirty="0" smtClean="0"/>
              <a:t>در روش سریع تهیه سرکه مایع الکلی در طول تهیه و تولید سرکه در جریان است.</a:t>
            </a:r>
            <a:endParaRPr lang="en-US" dirty="0"/>
          </a:p>
        </p:txBody>
      </p:sp>
      <p:pic>
        <p:nvPicPr>
          <p:cNvPr id="4" name="Picture 3"/>
          <p:cNvPicPr>
            <a:picLocks noChangeAspect="1"/>
          </p:cNvPicPr>
          <p:nvPr/>
        </p:nvPicPr>
        <p:blipFill>
          <a:blip r:embed="rId2"/>
          <a:stretch>
            <a:fillRect/>
          </a:stretch>
        </p:blipFill>
        <p:spPr>
          <a:xfrm>
            <a:off x="656360" y="365125"/>
            <a:ext cx="2857500" cy="2085975"/>
          </a:xfrm>
          <a:prstGeom prst="rect">
            <a:avLst/>
          </a:prstGeom>
        </p:spPr>
      </p:pic>
    </p:spTree>
    <p:extLst>
      <p:ext uri="{BB962C8B-B14F-4D97-AF65-F5344CB8AC3E}">
        <p14:creationId xmlns:p14="http://schemas.microsoft.com/office/powerpoint/2010/main" val="1018606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سبزیجات تخمیر شده</a:t>
            </a:r>
            <a:endParaRPr lang="en-US" dirty="0"/>
          </a:p>
        </p:txBody>
      </p:sp>
      <p:sp>
        <p:nvSpPr>
          <p:cNvPr id="3" name="Content Placeholder 2"/>
          <p:cNvSpPr>
            <a:spLocks noGrp="1"/>
          </p:cNvSpPr>
          <p:nvPr>
            <p:ph idx="1"/>
          </p:nvPr>
        </p:nvSpPr>
        <p:spPr/>
        <p:txBody>
          <a:bodyPr/>
          <a:lstStyle/>
          <a:p>
            <a:pPr algn="r" rtl="1"/>
            <a:r>
              <a:rPr lang="fa-IR" dirty="0" smtClean="0"/>
              <a:t> رشد باکتریهای اسید لاکتیک در طول تخمیر سبزیجات:</a:t>
            </a:r>
          </a:p>
          <a:p>
            <a:pPr algn="r" rtl="1"/>
            <a:r>
              <a:rPr lang="fa-IR" dirty="0" smtClean="0"/>
              <a:t>تولید طعمهای خاص</a:t>
            </a:r>
          </a:p>
          <a:p>
            <a:pPr algn="r" rtl="1"/>
            <a:r>
              <a:rPr lang="fa-IR" dirty="0" smtClean="0"/>
              <a:t>محدود شدن رشد میکروارگانیسمهای نامطلوب</a:t>
            </a:r>
          </a:p>
          <a:p>
            <a:pPr algn="r" rtl="1"/>
            <a:endParaRPr lang="en-US" dirty="0"/>
          </a:p>
        </p:txBody>
      </p:sp>
    </p:spTree>
    <p:extLst>
      <p:ext uri="{BB962C8B-B14F-4D97-AF65-F5344CB8AC3E}">
        <p14:creationId xmlns:p14="http://schemas.microsoft.com/office/powerpoint/2010/main" val="571831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کلم شور</a:t>
            </a:r>
            <a:endParaRPr lang="en-US" dirty="0"/>
          </a:p>
        </p:txBody>
      </p:sp>
      <p:sp>
        <p:nvSpPr>
          <p:cNvPr id="3" name="Content Placeholder 2"/>
          <p:cNvSpPr>
            <a:spLocks noGrp="1"/>
          </p:cNvSpPr>
          <p:nvPr>
            <p:ph idx="1"/>
          </p:nvPr>
        </p:nvSpPr>
        <p:spPr/>
        <p:txBody>
          <a:bodyPr/>
          <a:lstStyle/>
          <a:p>
            <a:pPr algn="r" rtl="1"/>
            <a:r>
              <a:rPr lang="fa-IR" dirty="0" smtClean="0"/>
              <a:t>2.5-2.25 در صد نمک به نسبت وزن</a:t>
            </a:r>
          </a:p>
          <a:p>
            <a:pPr algn="r" rtl="1"/>
            <a:r>
              <a:rPr lang="fa-IR" dirty="0" smtClean="0"/>
              <a:t>بعد از تخمیر کامل 1.5-1 کمتر در صد اسید لاکتیک ندارد.</a:t>
            </a:r>
          </a:p>
          <a:p>
            <a:pPr algn="r" rtl="1"/>
            <a:r>
              <a:rPr lang="fa-IR" dirty="0" smtClean="0"/>
              <a:t>در ابتدا پروسه باکتریهای کلی فرم  مثل اروینیا هربیکولا وبعد از ان لوکونوستوک مزونتروئید رشد میکنند.در مرحله بعد استرپتوکوکهای مقاوم به نمک وسپس لاکتو باسیلها به فرایند تخمیر کمک کینند.</a:t>
            </a:r>
          </a:p>
          <a:p>
            <a:pPr algn="r" rtl="1"/>
            <a:r>
              <a:rPr lang="fa-IR" dirty="0" smtClean="0"/>
              <a:t>دمای مناسب تخمیر در تولید شور 24-21 درجه میباشد.</a:t>
            </a:r>
            <a:endParaRPr lang="en-US" dirty="0"/>
          </a:p>
        </p:txBody>
      </p:sp>
    </p:spTree>
    <p:extLst>
      <p:ext uri="{BB962C8B-B14F-4D97-AF65-F5344CB8AC3E}">
        <p14:creationId xmlns:p14="http://schemas.microsoft.com/office/powerpoint/2010/main" val="724339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43393"/>
          </a:xfrm>
        </p:spPr>
        <p:txBody>
          <a:bodyPr>
            <a:normAutofit/>
          </a:bodyPr>
          <a:lstStyle/>
          <a:p>
            <a:pPr algn="r" rtl="1"/>
            <a:r>
              <a:rPr lang="fa-IR" dirty="0" smtClean="0"/>
              <a:t>سایر مواد غذائی تخمیری</a:t>
            </a:r>
            <a:br>
              <a:rPr lang="fa-IR" dirty="0" smtClean="0"/>
            </a:br>
            <a:r>
              <a:rPr lang="fa-IR" dirty="0" smtClean="0"/>
              <a:t>خیارشور </a:t>
            </a:r>
            <a:br>
              <a:rPr lang="fa-IR" dirty="0" smtClean="0"/>
            </a:br>
            <a:r>
              <a:rPr lang="fa-IR" dirty="0" smtClean="0"/>
              <a:t>زیتون سبز</a:t>
            </a:r>
            <a:br>
              <a:rPr lang="fa-IR" dirty="0" smtClean="0"/>
            </a:br>
            <a:r>
              <a:rPr lang="fa-IR" dirty="0" smtClean="0"/>
              <a:t>زیتون رسیده</a:t>
            </a:r>
            <a:br>
              <a:rPr lang="fa-IR" dirty="0" smtClean="0"/>
            </a:br>
            <a:r>
              <a:rPr lang="fa-IR" dirty="0" smtClean="0"/>
              <a:t>فراورده های لبنی تخمیر شده</a:t>
            </a:r>
            <a:br>
              <a:rPr lang="fa-IR" dirty="0" smtClean="0"/>
            </a:br>
            <a:r>
              <a:rPr lang="fa-IR" dirty="0" smtClean="0"/>
              <a:t>چای، قهوه و کاکائو</a:t>
            </a:r>
            <a:br>
              <a:rPr lang="fa-IR" dirty="0" smtClean="0"/>
            </a:br>
            <a:r>
              <a:rPr lang="fa-IR" dirty="0" smtClean="0"/>
              <a:t/>
            </a:r>
            <a:br>
              <a:rPr lang="fa-IR" dirty="0" smtClean="0"/>
            </a:br>
            <a:endParaRPr lang="en-US" dirty="0"/>
          </a:p>
        </p:txBody>
      </p:sp>
      <p:pic>
        <p:nvPicPr>
          <p:cNvPr id="2050" name="Picture 2" descr="ترشی زیتون"/>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0531" y="2026227"/>
            <a:ext cx="2871205" cy="278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841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prstClr val="black"/>
                </a:solidFill>
              </a:rPr>
              <a:t>فراورده های لبنی تخمیر شده</a:t>
            </a:r>
            <a:endParaRPr lang="en-US" dirty="0"/>
          </a:p>
        </p:txBody>
      </p:sp>
      <p:sp>
        <p:nvSpPr>
          <p:cNvPr id="3" name="Content Placeholder 2"/>
          <p:cNvSpPr>
            <a:spLocks noGrp="1"/>
          </p:cNvSpPr>
          <p:nvPr>
            <p:ph idx="1"/>
          </p:nvPr>
        </p:nvSpPr>
        <p:spPr/>
        <p:txBody>
          <a:bodyPr/>
          <a:lstStyle/>
          <a:p>
            <a:pPr algn="r" rtl="1"/>
            <a:r>
              <a:rPr lang="fa-IR" dirty="0" smtClean="0"/>
              <a:t>در تهیه فراورده های لبنی تخمیری بعضی از باکتریها مسئول تولید اسید لاکتیک هستند مثل استرپتوکوک لاکتیس زیر گونه سرموریس و بعضی از باکتریها در ایجاد بوی خوش مثل </a:t>
            </a:r>
            <a:r>
              <a:rPr lang="fa-IR" dirty="0">
                <a:solidFill>
                  <a:prstClr val="black"/>
                </a:solidFill>
              </a:rPr>
              <a:t>استرپتوکوک </a:t>
            </a:r>
            <a:r>
              <a:rPr lang="fa-IR" dirty="0" smtClean="0">
                <a:solidFill>
                  <a:prstClr val="black"/>
                </a:solidFill>
              </a:rPr>
              <a:t>لاکتیس زیر گونه دی استیل لاکتیس</a:t>
            </a:r>
            <a:r>
              <a:rPr lang="fa-IR" dirty="0" smtClean="0"/>
              <a:t> .</a:t>
            </a:r>
          </a:p>
          <a:p>
            <a:pPr algn="r" rtl="1"/>
            <a:r>
              <a:rPr lang="fa-IR" dirty="0" smtClean="0"/>
              <a:t>در ماست ترکیب استرپتوکوک ترموفیلوس و لاکتوباسیلوس دلبروکی استفاده میشود.</a:t>
            </a:r>
          </a:p>
          <a:p>
            <a:pPr algn="r" rtl="1"/>
            <a:r>
              <a:rPr lang="fa-IR" dirty="0" smtClean="0"/>
              <a:t>در کفیر ترکیبی از میکروارگانیسمها به خصوص لاکتوباسیل برویس استفاده میشود.</a:t>
            </a:r>
            <a:endParaRPr lang="en-US" dirty="0"/>
          </a:p>
        </p:txBody>
      </p:sp>
    </p:spTree>
    <p:extLst>
      <p:ext uri="{BB962C8B-B14F-4D97-AF65-F5344CB8AC3E}">
        <p14:creationId xmlns:p14="http://schemas.microsoft.com/office/powerpoint/2010/main" val="2047331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میکروارگانیسمها بعنوان ماده غذائی</a:t>
            </a:r>
            <a:endParaRPr lang="en-US" dirty="0"/>
          </a:p>
        </p:txBody>
      </p:sp>
      <p:sp>
        <p:nvSpPr>
          <p:cNvPr id="3" name="Content Placeholder 2"/>
          <p:cNvSpPr>
            <a:spLocks noGrp="1"/>
          </p:cNvSpPr>
          <p:nvPr>
            <p:ph idx="1"/>
          </p:nvPr>
        </p:nvSpPr>
        <p:spPr/>
        <p:txBody>
          <a:bodyPr/>
          <a:lstStyle/>
          <a:p>
            <a:pPr algn="r" rtl="1"/>
            <a:r>
              <a:rPr lang="fa-IR" dirty="0" smtClean="0"/>
              <a:t>ارگانیسمهای اولیه</a:t>
            </a:r>
          </a:p>
          <a:p>
            <a:pPr algn="r" rtl="1"/>
            <a:r>
              <a:rPr lang="fa-IR" dirty="0" smtClean="0"/>
              <a:t>ارگانیسمهای ثانویه</a:t>
            </a:r>
            <a:endParaRPr lang="en-US" dirty="0"/>
          </a:p>
        </p:txBody>
      </p:sp>
    </p:spTree>
    <p:extLst>
      <p:ext uri="{BB962C8B-B14F-4D97-AF65-F5344CB8AC3E}">
        <p14:creationId xmlns:p14="http://schemas.microsoft.com/office/powerpoint/2010/main" val="1178968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پروتئین تک سلولی </a:t>
            </a:r>
            <a:r>
              <a:rPr lang="en-US" dirty="0" smtClean="0"/>
              <a:t> (SCP)</a:t>
            </a:r>
            <a:r>
              <a:rPr lang="fa-IR" dirty="0" smtClean="0"/>
              <a:t>با استفاده از میکروارگانیسمها</a:t>
            </a:r>
            <a:endParaRPr lang="en-US" dirty="0"/>
          </a:p>
        </p:txBody>
      </p:sp>
      <p:sp>
        <p:nvSpPr>
          <p:cNvPr id="3" name="Content Placeholder 2"/>
          <p:cNvSpPr>
            <a:spLocks noGrp="1"/>
          </p:cNvSpPr>
          <p:nvPr>
            <p:ph idx="1"/>
          </p:nvPr>
        </p:nvSpPr>
        <p:spPr/>
        <p:txBody>
          <a:bodyPr>
            <a:normAutofit lnSpcReduction="10000"/>
          </a:bodyPr>
          <a:lstStyle/>
          <a:p>
            <a:pPr algn="r" rtl="1"/>
            <a:r>
              <a:rPr lang="fa-IR" dirty="0"/>
              <a:t>با توجه به کمبود منابع پروتئینی از یکطرف ، ومقدار بالای پروتئین سلولهای میکروبی از طرف دیگراستفاده از منابع پروتئین میکروبی(بعنوان غذای انسان و دام ) بجای منابع پروتئینی رایج </a:t>
            </a:r>
            <a:r>
              <a:rPr lang="fa-IR" dirty="0" smtClean="0"/>
              <a:t>بسیارحائزاهمیت </a:t>
            </a:r>
            <a:r>
              <a:rPr lang="fa-IR" dirty="0"/>
              <a:t>است</a:t>
            </a:r>
            <a:r>
              <a:rPr lang="fa-IR" dirty="0" smtClean="0"/>
              <a:t>.</a:t>
            </a:r>
          </a:p>
          <a:p>
            <a:pPr algn="r" rtl="1"/>
            <a:r>
              <a:rPr lang="en-US" dirty="0"/>
              <a:t>single cell </a:t>
            </a:r>
            <a:r>
              <a:rPr lang="en-US" dirty="0" smtClean="0"/>
              <a:t>protein</a:t>
            </a:r>
            <a:r>
              <a:rPr lang="fa-IR" dirty="0"/>
              <a:t> </a:t>
            </a:r>
            <a:r>
              <a:rPr lang="fa-IR" dirty="0" smtClean="0"/>
              <a:t>سلولهای اولیه میکروبی </a:t>
            </a:r>
            <a:r>
              <a:rPr lang="fa-IR" dirty="0"/>
              <a:t>است که خالص نمی باشد و به سلولهای کامل باکتری ها،مخمر ها ، قارچ های رشته ای یا جلبک ها اطلاق می شود که حاوی کربوهیدراتها،چربی ها ، اسیدهای نوکلئیک ، نمک های معدنی و ویتامین ها نیز می باشد و دارای ارزش تغذیه ای بسیار بالایی است. اين اصطلاح براي مادة با محتواي پروتئيني کمتر از ۶۵ درصد مناسب نيست</a:t>
            </a:r>
            <a:r>
              <a:rPr lang="fa-IR" b="1" i="1" dirty="0"/>
              <a:t>.</a:t>
            </a:r>
            <a:r>
              <a:rPr lang="fa-IR" dirty="0"/>
              <a:t> </a:t>
            </a:r>
            <a:r>
              <a:rPr lang="en-US" dirty="0"/>
              <a:t>SCP </a:t>
            </a:r>
            <a:r>
              <a:rPr lang="fa-IR" dirty="0"/>
              <a:t>محصولی است که در اثر تخمیر توسط فعالیت میکروارگانیسم های مختلف روی سوبستراهای ارزان قیمت پساب های سولفیتی و ضایعات سلولزی حاصل از کارخانه کاغذ سازی، </a:t>
            </a:r>
            <a:r>
              <a:rPr lang="en-US" dirty="0"/>
              <a:t>polish</a:t>
            </a:r>
            <a:r>
              <a:rPr lang="fa-IR" dirty="0"/>
              <a:t>برنج،پالپ چغندر ،ملاس ،باگاس نیشکر، ضایعات صنایع لبنی و </a:t>
            </a:r>
            <a:r>
              <a:rPr lang="fa-IR" dirty="0" smtClean="0"/>
              <a:t>غیره</a:t>
            </a:r>
            <a:r>
              <a:rPr lang="fa-IR" dirty="0"/>
              <a:t> بدست می آید</a:t>
            </a:r>
            <a:endParaRPr lang="en-US" dirty="0"/>
          </a:p>
        </p:txBody>
      </p:sp>
    </p:spTree>
    <p:extLst>
      <p:ext uri="{BB962C8B-B14F-4D97-AF65-F5344CB8AC3E}">
        <p14:creationId xmlns:p14="http://schemas.microsoft.com/office/powerpoint/2010/main" val="19812015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fa-IR" dirty="0"/>
              <a:t>توليد </a:t>
            </a:r>
            <a:r>
              <a:rPr lang="en-US" dirty="0"/>
              <a:t>SCP </a:t>
            </a:r>
            <a:r>
              <a:rPr lang="fa-IR" dirty="0"/>
              <a:t>از مخمر تورولا براي اولين بار در جنگ جهاني اول توسط آلمان ها انجام شد. در اواسط سال ۱۹۳۰ و جنگ جهاني دوم، اين امر مورد توجه بيشتري قرار گرفت و توليد آن به ۱۵ هزار تن در سال رسيد. در سال ۱۹۵۹ تيم تحقيقاتي شرکت نفت بريتانيا مشاهده کرد که ميکروارگانيسم مورد مطالعة آنها قادر به رشد بر روي نرمال پارافين است و در سال ۱۹۶۵ واحدي براي توليد </a:t>
            </a:r>
            <a:r>
              <a:rPr lang="en-US" dirty="0"/>
              <a:t>SCP </a:t>
            </a:r>
            <a:r>
              <a:rPr lang="fa-IR" dirty="0"/>
              <a:t>به ميزان ۴۰۰۰ تن در سال، طراحي و ساخته شد و در نهايت در سال ۱۹۷۶ کارخانه اي با ظرفيت صد هزار تن در سال مورد بهره برداري قرار گرفت. در آن زمان، به دليل محتواي بالاي اسيدهاي هسته اي </a:t>
            </a:r>
            <a:r>
              <a:rPr lang="en-US" dirty="0"/>
              <a:t>SCP ، </a:t>
            </a:r>
            <a:r>
              <a:rPr lang="fa-IR" dirty="0"/>
              <a:t>امکان استفاده از آن در خوراک انسان وجود نداشت. اما شرکت </a:t>
            </a:r>
            <a:r>
              <a:rPr lang="en-US" dirty="0"/>
              <a:t>RHM </a:t>
            </a:r>
            <a:r>
              <a:rPr lang="fa-IR" dirty="0"/>
              <a:t>در انگلستان با همکاري شرکت </a:t>
            </a:r>
            <a:r>
              <a:rPr lang="en-US" dirty="0"/>
              <a:t>ICI </a:t>
            </a:r>
            <a:r>
              <a:rPr lang="fa-IR" dirty="0"/>
              <a:t>در اواسط دهه ۸۰ ميلادي پروتئين ميکروبي تحت نام تجارتي </a:t>
            </a:r>
            <a:r>
              <a:rPr lang="en-US" dirty="0" err="1"/>
              <a:t>Quorn</a:t>
            </a:r>
            <a:r>
              <a:rPr lang="en-US" dirty="0"/>
              <a:t> </a:t>
            </a:r>
            <a:r>
              <a:rPr lang="fa-IR" dirty="0"/>
              <a:t>توليد کرد که ساختاري شبيه به گوشت داشته</a:t>
            </a:r>
            <a:endParaRPr lang="en-US" dirty="0"/>
          </a:p>
        </p:txBody>
      </p:sp>
    </p:spTree>
    <p:extLst>
      <p:ext uri="{BB962C8B-B14F-4D97-AF65-F5344CB8AC3E}">
        <p14:creationId xmlns:p14="http://schemas.microsoft.com/office/powerpoint/2010/main" val="3691188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کاربرد میکروارگانیسمها</a:t>
            </a:r>
            <a:endParaRPr lang="en-US" dirty="0"/>
          </a:p>
        </p:txBody>
      </p:sp>
      <p:sp>
        <p:nvSpPr>
          <p:cNvPr id="3" name="Content Placeholder 2"/>
          <p:cNvSpPr>
            <a:spLocks noGrp="1"/>
          </p:cNvSpPr>
          <p:nvPr>
            <p:ph idx="1"/>
          </p:nvPr>
        </p:nvSpPr>
        <p:spPr/>
        <p:txBody>
          <a:bodyPr/>
          <a:lstStyle/>
          <a:p>
            <a:pPr algn="r" rtl="1"/>
            <a:r>
              <a:rPr lang="fa-IR" dirty="0" smtClean="0"/>
              <a:t>استفاده از باکتریها بعنوان ماده غذائی محدود است چون:</a:t>
            </a:r>
          </a:p>
          <a:p>
            <a:pPr algn="r" rtl="1"/>
            <a:r>
              <a:rPr lang="fa-IR" dirty="0" smtClean="0"/>
              <a:t>عدم پذیرش باکتری بعنوان ماده غذائی</a:t>
            </a:r>
          </a:p>
          <a:p>
            <a:pPr algn="r" rtl="1"/>
            <a:r>
              <a:rPr lang="fa-IR" dirty="0" smtClean="0"/>
              <a:t>میزان بالای اسید نوکلئیک در باکتریها </a:t>
            </a:r>
          </a:p>
          <a:p>
            <a:pPr algn="r" rtl="1"/>
            <a:r>
              <a:rPr lang="fa-IR" dirty="0" smtClean="0"/>
              <a:t>مخمرها احتمالا بیشتر از هر میکروارگانبیمی در تولید </a:t>
            </a:r>
            <a:r>
              <a:rPr lang="en-US" dirty="0" smtClean="0"/>
              <a:t>SCP</a:t>
            </a:r>
            <a:r>
              <a:rPr lang="fa-IR" dirty="0" smtClean="0"/>
              <a:t> بکار میرود.</a:t>
            </a:r>
          </a:p>
          <a:p>
            <a:pPr algn="r" rtl="1"/>
            <a:r>
              <a:rPr lang="fa-IR" dirty="0" smtClean="0"/>
              <a:t>کانیدا یوتیلیس، کاندیدا مونیلیا، کاندیدا پولکریما</a:t>
            </a:r>
            <a:endParaRPr lang="en-US" dirty="0"/>
          </a:p>
        </p:txBody>
      </p:sp>
    </p:spTree>
    <p:extLst>
      <p:ext uri="{BB962C8B-B14F-4D97-AF65-F5344CB8AC3E}">
        <p14:creationId xmlns:p14="http://schemas.microsoft.com/office/powerpoint/2010/main" val="1743253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ارزش غذائی و کاربرد </a:t>
            </a:r>
            <a:r>
              <a:rPr lang="en-US" dirty="0" smtClean="0"/>
              <a:t>SCP</a:t>
            </a:r>
            <a:endParaRPr lang="en-US" dirty="0"/>
          </a:p>
        </p:txBody>
      </p:sp>
      <p:sp>
        <p:nvSpPr>
          <p:cNvPr id="3" name="Content Placeholder 2"/>
          <p:cNvSpPr>
            <a:spLocks noGrp="1"/>
          </p:cNvSpPr>
          <p:nvPr>
            <p:ph idx="1"/>
          </p:nvPr>
        </p:nvSpPr>
        <p:spPr/>
        <p:txBody>
          <a:bodyPr/>
          <a:lstStyle/>
          <a:p>
            <a:pPr algn="r" rtl="1"/>
            <a:r>
              <a:rPr lang="fa-IR" dirty="0" smtClean="0"/>
              <a:t>65 تا 95 درصد پروتئین</a:t>
            </a:r>
            <a:r>
              <a:rPr lang="en-US" dirty="0" smtClean="0"/>
              <a:t> </a:t>
            </a:r>
            <a:r>
              <a:rPr lang="fa-IR" dirty="0" smtClean="0"/>
              <a:t> بهمراه ممقدار زیادی ویتامین </a:t>
            </a:r>
            <a:r>
              <a:rPr lang="en-US" dirty="0" smtClean="0"/>
              <a:t>B</a:t>
            </a:r>
            <a:r>
              <a:rPr lang="fa-IR" dirty="0" smtClean="0"/>
              <a:t> کمپلکس</a:t>
            </a:r>
          </a:p>
          <a:p>
            <a:pPr algn="r" rtl="1"/>
            <a:r>
              <a:rPr lang="fa-IR" dirty="0" smtClean="0"/>
              <a:t>مقادیر متفاوتی تیامین، بیوتین، نیاسین، .....</a:t>
            </a:r>
          </a:p>
          <a:p>
            <a:pPr algn="r" rtl="1"/>
            <a:r>
              <a:rPr lang="fa-IR" dirty="0" smtClean="0"/>
              <a:t>معایب مصرف:</a:t>
            </a:r>
          </a:p>
          <a:p>
            <a:pPr algn="r" rtl="1"/>
            <a:r>
              <a:rPr lang="fa-IR" dirty="0" smtClean="0"/>
              <a:t>1- غلظت بالای اسیدهای نوکلئیک</a:t>
            </a:r>
          </a:p>
          <a:p>
            <a:pPr algn="r" rtl="1"/>
            <a:r>
              <a:rPr lang="fa-IR" dirty="0" smtClean="0"/>
              <a:t>2- احتمال واکنشهای پوستی</a:t>
            </a:r>
          </a:p>
          <a:p>
            <a:pPr algn="r" rtl="1"/>
            <a:r>
              <a:rPr lang="fa-IR" dirty="0" smtClean="0"/>
              <a:t>3- احتمال انتقال عاملهای سرطان از سوبسترا</a:t>
            </a:r>
          </a:p>
          <a:p>
            <a:pPr algn="r" rtl="1"/>
            <a:r>
              <a:rPr lang="fa-IR" dirty="0" smtClean="0"/>
              <a:t>4- احتمال واکنشهای معده ای – روده ای</a:t>
            </a:r>
            <a:endParaRPr lang="en-US" dirty="0"/>
          </a:p>
        </p:txBody>
      </p:sp>
    </p:spTree>
    <p:extLst>
      <p:ext uri="{BB962C8B-B14F-4D97-AF65-F5344CB8AC3E}">
        <p14:creationId xmlns:p14="http://schemas.microsoft.com/office/powerpoint/2010/main" val="30408426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چربیهای تولید شده توسط میکروارگانیسمها</a:t>
            </a:r>
            <a:endParaRPr lang="en-US" dirty="0"/>
          </a:p>
        </p:txBody>
      </p:sp>
      <p:sp>
        <p:nvSpPr>
          <p:cNvPr id="3" name="Content Placeholder 2"/>
          <p:cNvSpPr>
            <a:spLocks noGrp="1"/>
          </p:cNvSpPr>
          <p:nvPr>
            <p:ph idx="1"/>
          </p:nvPr>
        </p:nvSpPr>
        <p:spPr/>
        <p:txBody>
          <a:bodyPr/>
          <a:lstStyle/>
          <a:p>
            <a:pPr algn="r" rtl="1"/>
            <a:r>
              <a:rPr lang="fa-IR" dirty="0" smtClean="0"/>
              <a:t>استفاده ازمخمرها: تورولاپسیس لیپوفر، ساکارومایسس س رودوتولا گالوتینیس، کاندیدا پوکریما. در جنگ جهانی دوم از تریکوسپورون پولولانس.</a:t>
            </a:r>
          </a:p>
          <a:p>
            <a:pPr algn="r" rtl="1"/>
            <a:r>
              <a:rPr lang="fa-IR" dirty="0" smtClean="0"/>
              <a:t>محیط کشت باید از یک نسبت بالای کربن – نیتروژن و مقدار مناسب چربی و </a:t>
            </a:r>
            <a:r>
              <a:rPr lang="en-US" dirty="0" smtClean="0"/>
              <a:t>PH</a:t>
            </a:r>
            <a:r>
              <a:rPr lang="fa-IR" dirty="0" smtClean="0"/>
              <a:t> اسیدی داشته باشد.</a:t>
            </a:r>
          </a:p>
          <a:p>
            <a:pPr algn="r" rtl="1"/>
            <a:r>
              <a:rPr lang="fa-IR" dirty="0" smtClean="0"/>
              <a:t>در شرایط هوازی بهتر رشد میکنند.</a:t>
            </a:r>
          </a:p>
          <a:p>
            <a:pPr algn="r" rtl="1"/>
            <a:r>
              <a:rPr lang="fa-IR" dirty="0" smtClean="0"/>
              <a:t>دمای مناسب رشد برای کپکها و مخمرها25 تا 30 درجه سانتیگراد است.</a:t>
            </a:r>
            <a:endParaRPr lang="en-US" dirty="0"/>
          </a:p>
        </p:txBody>
      </p:sp>
    </p:spTree>
    <p:extLst>
      <p:ext uri="{BB962C8B-B14F-4D97-AF65-F5344CB8AC3E}">
        <p14:creationId xmlns:p14="http://schemas.microsoft.com/office/powerpoint/2010/main" val="1595287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اسید امینه</a:t>
            </a:r>
            <a:endParaRPr lang="en-US" dirty="0"/>
          </a:p>
        </p:txBody>
      </p:sp>
      <p:sp>
        <p:nvSpPr>
          <p:cNvPr id="3" name="Content Placeholder 2"/>
          <p:cNvSpPr>
            <a:spLocks noGrp="1"/>
          </p:cNvSpPr>
          <p:nvPr>
            <p:ph idx="1"/>
          </p:nvPr>
        </p:nvSpPr>
        <p:spPr/>
        <p:txBody>
          <a:bodyPr/>
          <a:lstStyle/>
          <a:p>
            <a:pPr algn="r" rtl="1"/>
            <a:r>
              <a:rPr lang="fa-IR" dirty="0" smtClean="0"/>
              <a:t>جهت تولید منو سدیم گلوتامات از تخمیر گلوتامات استفاده میکنند.</a:t>
            </a:r>
          </a:p>
          <a:p>
            <a:pPr algn="r" rtl="1"/>
            <a:r>
              <a:rPr lang="fa-IR" dirty="0" smtClean="0"/>
              <a:t>گونه های کورینه باکتر یوم، ارتروباکتر، بروی باکتر ، میکروکوکوس گلوتامیکوس نیاز  به انزیم الفاکتو گلوتارات دارند. این انزیم در سیکل کربس مسئول تبدیل الفا کتو گلوتارات به سوکسینل کوآ و میباشد. نهایتا الفا گلوتارات تبدیل به گلوتامات میشود.</a:t>
            </a:r>
          </a:p>
          <a:p>
            <a:pPr algn="r" rtl="1"/>
            <a:r>
              <a:rPr lang="fa-IR" dirty="0" smtClean="0"/>
              <a:t> </a:t>
            </a:r>
            <a:endParaRPr lang="en-US" dirty="0"/>
          </a:p>
        </p:txBody>
      </p:sp>
    </p:spTree>
    <p:extLst>
      <p:ext uri="{BB962C8B-B14F-4D97-AF65-F5344CB8AC3E}">
        <p14:creationId xmlns:p14="http://schemas.microsoft.com/office/powerpoint/2010/main" val="1802065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موای افزودنی مانند دکستران وگزانتان</a:t>
            </a:r>
            <a:endParaRPr lang="en-US" dirty="0"/>
          </a:p>
        </p:txBody>
      </p:sp>
      <p:sp>
        <p:nvSpPr>
          <p:cNvPr id="3" name="Content Placeholder 2"/>
          <p:cNvSpPr>
            <a:spLocks noGrp="1"/>
          </p:cNvSpPr>
          <p:nvPr>
            <p:ph idx="1"/>
          </p:nvPr>
        </p:nvSpPr>
        <p:spPr/>
        <p:txBody>
          <a:bodyPr/>
          <a:lstStyle/>
          <a:p>
            <a:pPr algn="r" rtl="1"/>
            <a:r>
              <a:rPr lang="fa-IR" dirty="0" smtClean="0"/>
              <a:t>لوکونوستوک مزانتروئید در تولید دکستران</a:t>
            </a:r>
          </a:p>
          <a:p>
            <a:pPr algn="r" rtl="1"/>
            <a:r>
              <a:rPr lang="fa-IR" dirty="0" smtClean="0"/>
              <a:t>گزانتوموناس در تولید گزانتان</a:t>
            </a:r>
            <a:endParaRPr lang="en-US" dirty="0"/>
          </a:p>
        </p:txBody>
      </p:sp>
    </p:spTree>
    <p:extLst>
      <p:ext uri="{BB962C8B-B14F-4D97-AF65-F5344CB8AC3E}">
        <p14:creationId xmlns:p14="http://schemas.microsoft.com/office/powerpoint/2010/main" val="38053785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اسید لاکتیک</a:t>
            </a:r>
            <a:endParaRPr lang="en-US" dirty="0"/>
          </a:p>
        </p:txBody>
      </p:sp>
      <p:sp>
        <p:nvSpPr>
          <p:cNvPr id="3" name="Content Placeholder 2"/>
          <p:cNvSpPr>
            <a:spLocks noGrp="1"/>
          </p:cNvSpPr>
          <p:nvPr>
            <p:ph idx="1"/>
          </p:nvPr>
        </p:nvSpPr>
        <p:spPr/>
        <p:txBody>
          <a:bodyPr/>
          <a:lstStyle/>
          <a:p>
            <a:pPr algn="r" rtl="1"/>
            <a:r>
              <a:rPr lang="fa-IR" dirty="0" smtClean="0"/>
              <a:t>قسمت اعظم اسید لاکتیک بوسیله باکتریهای هتروفرمانتیو صورت میکیرد</a:t>
            </a:r>
          </a:p>
          <a:p>
            <a:pPr algn="r" rtl="1"/>
            <a:r>
              <a:rPr lang="fa-IR" dirty="0" smtClean="0"/>
              <a:t>لاکتوباسیلوس دلبروکی در گزشته برای تولید اسید لاکتیک استفاده میشد.</a:t>
            </a:r>
          </a:p>
          <a:p>
            <a:pPr algn="r" rtl="1"/>
            <a:r>
              <a:rPr lang="fa-IR" dirty="0" smtClean="0"/>
              <a:t>استفاده از باسیلوس گواکولانس در تولید اسید لاکتیک افزایش یافته است.</a:t>
            </a:r>
          </a:p>
          <a:p>
            <a:pPr algn="r" rtl="1"/>
            <a:endParaRPr lang="en-US" dirty="0"/>
          </a:p>
        </p:txBody>
      </p:sp>
    </p:spTree>
    <p:extLst>
      <p:ext uri="{BB962C8B-B14F-4D97-AF65-F5344CB8AC3E}">
        <p14:creationId xmlns:p14="http://schemas.microsoft.com/office/powerpoint/2010/main" val="23606693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اسید سیتریک</a:t>
            </a:r>
            <a:endParaRPr lang="en-US" dirty="0"/>
          </a:p>
        </p:txBody>
      </p:sp>
      <p:sp>
        <p:nvSpPr>
          <p:cNvPr id="3" name="Content Placeholder 2"/>
          <p:cNvSpPr>
            <a:spLocks noGrp="1"/>
          </p:cNvSpPr>
          <p:nvPr>
            <p:ph idx="1"/>
          </p:nvPr>
        </p:nvSpPr>
        <p:spPr/>
        <p:txBody>
          <a:bodyPr/>
          <a:lstStyle/>
          <a:p>
            <a:pPr algn="r" rtl="1"/>
            <a:r>
              <a:rPr lang="fa-IR" dirty="0" smtClean="0"/>
              <a:t> اسپیرژیلوس نیجر کپک اصلی در تولید اسید سیتریک میباشد کپکهای دیگر ازجمله اسپیرژیلوس کلاواتوس و پنی سیلیوم لونیزم هم میتوانند اسید سیتریک تولید کنند.</a:t>
            </a:r>
            <a:endParaRPr lang="en-US" dirty="0"/>
          </a:p>
        </p:txBody>
      </p:sp>
    </p:spTree>
    <p:extLst>
      <p:ext uri="{BB962C8B-B14F-4D97-AF65-F5344CB8AC3E}">
        <p14:creationId xmlns:p14="http://schemas.microsoft.com/office/powerpoint/2010/main" val="1250075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انزیم ها</a:t>
            </a:r>
            <a:endParaRPr lang="en-US" dirty="0"/>
          </a:p>
        </p:txBody>
      </p:sp>
      <p:sp>
        <p:nvSpPr>
          <p:cNvPr id="3" name="Content Placeholder 2"/>
          <p:cNvSpPr>
            <a:spLocks noGrp="1"/>
          </p:cNvSpPr>
          <p:nvPr>
            <p:ph idx="1"/>
          </p:nvPr>
        </p:nvSpPr>
        <p:spPr/>
        <p:txBody>
          <a:bodyPr/>
          <a:lstStyle/>
          <a:p>
            <a:pPr algn="r" rtl="1"/>
            <a:r>
              <a:rPr lang="fa-IR" dirty="0" smtClean="0"/>
              <a:t>آمیلاز: الفا آمیلاز ، بتا امیلاز، آمیلوگلوکوزیداز</a:t>
            </a:r>
          </a:p>
          <a:p>
            <a:pPr algn="r" rtl="1"/>
            <a:r>
              <a:rPr lang="fa-IR" dirty="0" smtClean="0"/>
              <a:t>از کپکها : ریزوپوس دلمار ، موکور روکسی</a:t>
            </a:r>
          </a:p>
          <a:p>
            <a:pPr algn="r" rtl="1"/>
            <a:r>
              <a:rPr lang="fa-IR" dirty="0" smtClean="0"/>
              <a:t>از باکتریها: باسیلوس سابتیلیس</a:t>
            </a:r>
          </a:p>
          <a:p>
            <a:pPr algn="r" rtl="1"/>
            <a:r>
              <a:rPr lang="fa-IR" dirty="0" smtClean="0"/>
              <a:t>کاربرد: خروج نشاسته از عصاره میوه ها</a:t>
            </a:r>
            <a:endParaRPr lang="en-US" dirty="0"/>
          </a:p>
        </p:txBody>
      </p:sp>
    </p:spTree>
    <p:extLst>
      <p:ext uri="{BB962C8B-B14F-4D97-AF65-F5344CB8AC3E}">
        <p14:creationId xmlns:p14="http://schemas.microsoft.com/office/powerpoint/2010/main" val="39099692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تولید اینورتاز</a:t>
            </a:r>
            <a:endParaRPr lang="en-US" dirty="0"/>
          </a:p>
        </p:txBody>
      </p:sp>
      <p:sp>
        <p:nvSpPr>
          <p:cNvPr id="3" name="Content Placeholder 2"/>
          <p:cNvSpPr>
            <a:spLocks noGrp="1"/>
          </p:cNvSpPr>
          <p:nvPr>
            <p:ph idx="1"/>
          </p:nvPr>
        </p:nvSpPr>
        <p:spPr/>
        <p:txBody>
          <a:bodyPr/>
          <a:lstStyle/>
          <a:p>
            <a:pPr algn="r" rtl="1"/>
            <a:r>
              <a:rPr lang="fa-IR" dirty="0" smtClean="0"/>
              <a:t> اینورتاز هیدرولیز ساکاروز به گلوکز و فروکتوز را تسریع میکند.</a:t>
            </a:r>
          </a:p>
          <a:p>
            <a:pPr algn="r" rtl="1"/>
            <a:r>
              <a:rPr lang="fa-IR" dirty="0" smtClean="0"/>
              <a:t>تولید عمده اینورتاز توسط گونه های ساکارومایسس سرویسیه </a:t>
            </a:r>
          </a:p>
          <a:p>
            <a:pPr algn="r" rtl="1"/>
            <a:r>
              <a:rPr lang="fa-IR" dirty="0" smtClean="0"/>
              <a:t>کاربرد: در تهیه شکر اینورت در شیرینی پزی</a:t>
            </a:r>
            <a:endParaRPr lang="en-US" dirty="0"/>
          </a:p>
        </p:txBody>
      </p:sp>
    </p:spTree>
    <p:extLst>
      <p:ext uri="{BB962C8B-B14F-4D97-AF65-F5344CB8AC3E}">
        <p14:creationId xmlns:p14="http://schemas.microsoft.com/office/powerpoint/2010/main" val="1405857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انزیم پکتولیتیک</a:t>
            </a:r>
            <a:endParaRPr lang="en-US" dirty="0"/>
          </a:p>
        </p:txBody>
      </p:sp>
      <p:sp>
        <p:nvSpPr>
          <p:cNvPr id="3" name="Content Placeholder 2"/>
          <p:cNvSpPr>
            <a:spLocks noGrp="1"/>
          </p:cNvSpPr>
          <p:nvPr>
            <p:ph idx="1"/>
          </p:nvPr>
        </p:nvSpPr>
        <p:spPr/>
        <p:txBody>
          <a:bodyPr/>
          <a:lstStyle/>
          <a:p>
            <a:pPr marL="0" indent="0" algn="r" rtl="1">
              <a:buNone/>
            </a:pPr>
            <a:r>
              <a:rPr lang="fa-IR" dirty="0" smtClean="0"/>
              <a:t>پکتین از متیلاسیون اسید پلی گالاکتورونیک بوجود میاید و قادر است با کمک شکر واسید تشکیل ژلاتین میدهد.</a:t>
            </a:r>
          </a:p>
          <a:p>
            <a:pPr marL="0" indent="0" algn="r" rtl="1">
              <a:buNone/>
            </a:pPr>
            <a:r>
              <a:rPr lang="fa-IR" dirty="0" smtClean="0"/>
              <a:t>انزیم های پکتین استراز و پلی گالاکتوروناز در هیدرولیز پکتین نقش دارد.</a:t>
            </a:r>
          </a:p>
          <a:p>
            <a:pPr marL="0" indent="0" algn="r" rtl="1">
              <a:buNone/>
            </a:pPr>
            <a:r>
              <a:rPr lang="fa-IR" dirty="0" smtClean="0"/>
              <a:t>پکتیناز کلستریدیوم ها  و کپکهایی مثل اسپرژیلوس ، پنی سیلیوم تولید میشود.</a:t>
            </a:r>
          </a:p>
          <a:p>
            <a:pPr marL="0" indent="0" algn="r" rtl="1">
              <a:buNone/>
            </a:pPr>
            <a:endParaRPr lang="en-US" dirty="0"/>
          </a:p>
        </p:txBody>
      </p:sp>
    </p:spTree>
    <p:extLst>
      <p:ext uri="{BB962C8B-B14F-4D97-AF65-F5344CB8AC3E}">
        <p14:creationId xmlns:p14="http://schemas.microsoft.com/office/powerpoint/2010/main" val="11359294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انزیمهای پرولیتیک</a:t>
            </a:r>
            <a:endParaRPr lang="en-US" dirty="0"/>
          </a:p>
        </p:txBody>
      </p:sp>
      <p:sp>
        <p:nvSpPr>
          <p:cNvPr id="3" name="Content Placeholder 2"/>
          <p:cNvSpPr>
            <a:spLocks noGrp="1"/>
          </p:cNvSpPr>
          <p:nvPr>
            <p:ph idx="1"/>
          </p:nvPr>
        </p:nvSpPr>
        <p:spPr/>
        <p:txBody>
          <a:bodyPr/>
          <a:lstStyle/>
          <a:p>
            <a:pPr algn="r" rtl="1"/>
            <a:r>
              <a:rPr lang="fa-IR" dirty="0" smtClean="0"/>
              <a:t>از باکتریها: باسیلوس سابتیلیس</a:t>
            </a:r>
          </a:p>
          <a:p>
            <a:pPr algn="r" rtl="1"/>
            <a:r>
              <a:rPr lang="fa-IR" dirty="0" smtClean="0"/>
              <a:t>از کپکها: </a:t>
            </a:r>
            <a:endParaRPr lang="en-US" dirty="0"/>
          </a:p>
        </p:txBody>
      </p:sp>
    </p:spTree>
    <p:extLst>
      <p:ext uri="{BB962C8B-B14F-4D97-AF65-F5344CB8AC3E}">
        <p14:creationId xmlns:p14="http://schemas.microsoft.com/office/powerpoint/2010/main" val="3573769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864</TotalTime>
  <Words>1397</Words>
  <Application>Microsoft Office PowerPoint</Application>
  <PresentationFormat>Custom</PresentationFormat>
  <Paragraphs>127</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بنام خدا</vt:lpstr>
      <vt:lpstr>  فرآيند ورآمدن و پوك شدن خمير در تهيه نان :  </vt:lpstr>
      <vt:lpstr>  انواع و طرز استفاده از مخمرهاي مجاز و مفيد در تخمير خمير ( بجاي استفاده از جوش شيرين) :  </vt:lpstr>
      <vt:lpstr>PowerPoint Presentation</vt:lpstr>
      <vt:lpstr>  ويژگيهاي كاربرد خمير ترش :  </vt:lpstr>
      <vt:lpstr>اتفاقات خلال تخمیر</vt:lpstr>
      <vt:lpstr>بالا بردن میزان گاز تولید شده بوسیله مخمر ها:</vt:lpstr>
      <vt:lpstr>نان های ایرانی</vt:lpstr>
      <vt:lpstr>سرکه</vt:lpstr>
      <vt:lpstr>انواع سرکه</vt:lpstr>
      <vt:lpstr>تخمیر در سرکه</vt:lpstr>
      <vt:lpstr>اکسیداسیون الکل به اسید استیک</vt:lpstr>
      <vt:lpstr>روشهای تهیه سرکه</vt:lpstr>
      <vt:lpstr>سبزیجات تخمیر شده</vt:lpstr>
      <vt:lpstr>کلم شور</vt:lpstr>
      <vt:lpstr>سایر مواد غذائی تخمیری خیارشور  زیتون سبز زیتون رسیده فراورده های لبنی تخمیر شده چای، قهوه و کاکائو  </vt:lpstr>
      <vt:lpstr>فراورده های لبنی تخمیر شده</vt:lpstr>
      <vt:lpstr>میکروارگانیسمها بعنوان ماده غذائی</vt:lpstr>
      <vt:lpstr>تولید پروتئین تک سلولی  (SCP)با استفاده از میکروارگانیسمها</vt:lpstr>
      <vt:lpstr>PowerPoint Presentation</vt:lpstr>
      <vt:lpstr>کاربرد میکروارگانیسمها</vt:lpstr>
      <vt:lpstr>ارزش غذائی و کاربرد SCP</vt:lpstr>
      <vt:lpstr>چربیهای تولید شده توسط میکروارگانیسمها</vt:lpstr>
      <vt:lpstr>تولید اسید امینه</vt:lpstr>
      <vt:lpstr>تولید موای افزودنی مانند دکستران وگزانتان</vt:lpstr>
      <vt:lpstr>تولید اسید لاکتیک</vt:lpstr>
      <vt:lpstr>تولید اسید سیتریک</vt:lpstr>
      <vt:lpstr>تولید انزیم ها</vt:lpstr>
      <vt:lpstr>تولید اینورتاز</vt:lpstr>
      <vt:lpstr>انزیم پکتولیتیک</vt:lpstr>
      <vt:lpstr>انزیمهای پرولیتیک</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fariba</dc:creator>
  <cp:lastModifiedBy>Windows User</cp:lastModifiedBy>
  <cp:revision>45</cp:revision>
  <dcterms:created xsi:type="dcterms:W3CDTF">2016-11-18T07:42:48Z</dcterms:created>
  <dcterms:modified xsi:type="dcterms:W3CDTF">2020-04-22T14:28:32Z</dcterms:modified>
</cp:coreProperties>
</file>