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44FD1EC-F8B6-4BB7-A053-F6C80D6E9A51}" type="datetimeFigureOut">
              <a:rPr lang="en-US" smtClean="0"/>
              <a:t>6/13/2020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B2A3584-ACE8-457B-9B04-9AE5C96F8E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50802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07504" y="620688"/>
            <a:ext cx="8784977" cy="6048672"/>
          </a:xfrm>
        </p:spPr>
        <p:txBody>
          <a:bodyPr/>
          <a:lstStyle/>
          <a:p>
            <a:pPr algn="r"/>
            <a:r>
              <a:rPr lang="fa-IR" dirty="0" smtClean="0"/>
              <a:t>مشاور آگاه میداند که برای اجرای فرآیند مشاوره ای خود نیازمند ابزار و مهارت ها </a:t>
            </a:r>
            <a:r>
              <a:rPr lang="fa-IR" dirty="0" err="1" smtClean="0"/>
              <a:t>یی</a:t>
            </a:r>
            <a:r>
              <a:rPr lang="fa-IR" dirty="0" smtClean="0"/>
              <a:t> است که با تکیه بر آنها بتواند جریان مشاوره را تحت کنترل داشته و با صرف کمترین و بهترین نتیجه را بدست آورد. این ابزار ها  و مهارت ها که اصطلاحا تحت </a:t>
            </a:r>
          </a:p>
          <a:p>
            <a:pPr algn="r"/>
            <a:endParaRPr lang="fa-IR" dirty="0"/>
          </a:p>
          <a:p>
            <a:pPr algn="r"/>
            <a:r>
              <a:rPr lang="fa-IR" dirty="0" smtClean="0"/>
              <a:t>عنوان اصول و فنون مشاوره از آن یاد میشود را نتنها باید آموخت بلکه باید بارها و بارها آگاهانه آنها را بکار بست تا مهارت حاصله باعث دستیابی به نتایج مشاوره ای بهتر شود........</a:t>
            </a:r>
          </a:p>
          <a:p>
            <a:pPr algn="r"/>
            <a:r>
              <a:rPr lang="fa-IR" dirty="0" smtClean="0"/>
              <a:t>وظایف حیطه مشاوره تحصیلی:</a:t>
            </a:r>
          </a:p>
          <a:p>
            <a:pPr algn="r"/>
            <a:r>
              <a:rPr lang="fa-IR" dirty="0" smtClean="0"/>
              <a:t>1ـ راهنمایی و هدایت تحصیلی </a:t>
            </a:r>
          </a:p>
          <a:p>
            <a:pPr algn="r"/>
            <a:r>
              <a:rPr lang="fa-IR" dirty="0" smtClean="0"/>
              <a:t>2ـ برنامه ریزی</a:t>
            </a:r>
          </a:p>
          <a:p>
            <a:pPr algn="r"/>
            <a:r>
              <a:rPr lang="fa-IR" dirty="0" smtClean="0"/>
              <a:t>3ـ مشاوره </a:t>
            </a:r>
          </a:p>
          <a:p>
            <a:pPr algn="r"/>
            <a:r>
              <a:rPr lang="fa-IR" dirty="0" smtClean="0"/>
              <a:t>4ـ مداخله</a:t>
            </a:r>
          </a:p>
          <a:p>
            <a:pPr algn="r"/>
            <a:r>
              <a:rPr lang="fa-IR" dirty="0" smtClean="0"/>
              <a:t>5ـ درمان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59632" y="-171400"/>
            <a:ext cx="7756263" cy="1054250"/>
          </a:xfrm>
        </p:spPr>
        <p:txBody>
          <a:bodyPr/>
          <a:lstStyle/>
          <a:p>
            <a:pPr algn="r"/>
            <a:r>
              <a:rPr lang="fa-IR" sz="3600" dirty="0" smtClean="0"/>
              <a:t>فرآیند مشاوره در مدرسه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091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986416" cy="2710909"/>
          </a:xfrm>
        </p:spPr>
        <p:txBody>
          <a:bodyPr/>
          <a:lstStyle/>
          <a:p>
            <a:pPr algn="r"/>
            <a:r>
              <a:rPr lang="fa-IR" sz="2800" dirty="0" smtClean="0"/>
              <a:t>هدایت و راهنمایی تحصیلی</a:t>
            </a:r>
            <a:r>
              <a:rPr lang="fa-IR" sz="3600" dirty="0" smtClean="0"/>
              <a:t/>
            </a:r>
            <a:br>
              <a:rPr lang="fa-IR" sz="3600" dirty="0" smtClean="0"/>
            </a:br>
            <a:r>
              <a:rPr lang="fa-IR" sz="2000" dirty="0" smtClean="0"/>
              <a:t>هدایت و راهنمایی تحصیلی ، فرآیندی است گسترده که فقط به رابطه بین مراجع و مشاور ختم نمیشود.... این هدایت و راهنمایی ، فعالیتی جمعی است که شامل دانش آموز ، مدیر ، مشاور ، والدین و کلیه ی کسانیکه به گونه ای بر نگرش و تصمیم گیری تحصیلی دانش آموز اثر میگذارند</a:t>
            </a:r>
            <a:br>
              <a:rPr lang="fa-IR" sz="2000" dirty="0" smtClean="0"/>
            </a:br>
            <a:r>
              <a:rPr lang="fa-IR" sz="2000" dirty="0" smtClean="0"/>
              <a:t>این نگرش شامل شناخت توانایی ها علایق ، آینده شغلی و ....میگردد</a:t>
            </a:r>
            <a:br>
              <a:rPr lang="fa-IR" sz="2000" dirty="0" smtClean="0"/>
            </a:br>
            <a:r>
              <a:rPr lang="fa-IR" sz="2000" dirty="0" smtClean="0"/>
              <a:t>لازم به ذکر است که نه فقط در جریان راهنمایی ئ هدایت تحصیلی ؛ بلکه در سایر زمینه ها حق تصمیم گیری بجای دانش آموز را نداریم</a:t>
            </a:r>
            <a:br>
              <a:rPr lang="fa-IR" sz="2000" dirty="0" smtClean="0"/>
            </a:br>
            <a:r>
              <a:rPr lang="fa-IR" sz="2000" dirty="0" smtClean="0"/>
              <a:t>مراجع باید به سطحی برسد که ارتباطی معقول و منطقی بین ویژگی های فردی </a:t>
            </a:r>
            <a:r>
              <a:rPr lang="fa-IR" sz="2000" dirty="0" err="1" smtClean="0"/>
              <a:t>اش</a:t>
            </a:r>
            <a:r>
              <a:rPr lang="fa-IR" sz="2000" dirty="0" smtClean="0"/>
              <a:t> و اهدافی که میخواهد انتخاب نماید، برقرار کند </a:t>
            </a:r>
            <a:endParaRPr lang="en-US" sz="3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9552" y="3501008"/>
            <a:ext cx="8136904" cy="2736304"/>
          </a:xfrm>
        </p:spPr>
        <p:txBody>
          <a:bodyPr/>
          <a:lstStyle/>
          <a:p>
            <a:pPr algn="r"/>
            <a:r>
              <a:rPr lang="fa-IR" dirty="0" smtClean="0"/>
              <a:t>راهنمایی و هدایت تحصیلی اهدافی فراتر از آنچه که صرفا محدود به حیطه ی تحصیل گردد دارد در هدایت تحصیلی ، هدف ایجاد سازگاری بین دانش آموز و محیط اطراف او است</a:t>
            </a:r>
          </a:p>
          <a:p>
            <a:pPr algn="r"/>
            <a:r>
              <a:rPr lang="fa-IR" dirty="0" smtClean="0"/>
              <a:t>دانش آموزان برای یادگیری نیاز به هدف گذاری دارند زیرا بدون هدف </a:t>
            </a:r>
            <a:r>
              <a:rPr lang="fa-IR" dirty="0" err="1" smtClean="0"/>
              <a:t>نمی</a:t>
            </a:r>
            <a:r>
              <a:rPr lang="fa-IR" dirty="0" smtClean="0"/>
              <a:t> توان حرکت کرد</a:t>
            </a:r>
          </a:p>
          <a:p>
            <a:pPr algn="r"/>
            <a:r>
              <a:rPr lang="fa-IR" dirty="0" smtClean="0"/>
              <a:t>هدف در وجود مراجع، ایجاد انگیزه میکند......</a:t>
            </a:r>
          </a:p>
          <a:p>
            <a:pPr algn="r"/>
            <a:r>
              <a:rPr lang="fa-IR" dirty="0" smtClean="0"/>
              <a:t>هدف باید در دسترس ، معقول و متناسب با مراجع باشد. هدف خشت اولی است که باید به درستی نهاده شود.....</a:t>
            </a:r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2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980728"/>
            <a:ext cx="7920880" cy="2448272"/>
          </a:xfrm>
        </p:spPr>
        <p:txBody>
          <a:bodyPr/>
          <a:lstStyle/>
          <a:p>
            <a:pPr algn="r"/>
            <a:r>
              <a:rPr lang="fa-IR" sz="2400" dirty="0" smtClean="0"/>
              <a:t>ویژگی های هدف های انتخاب شده:</a:t>
            </a:r>
            <a:br>
              <a:rPr lang="fa-IR" sz="2400" dirty="0" smtClean="0"/>
            </a:br>
            <a:r>
              <a:rPr lang="fa-IR" sz="1800" dirty="0" smtClean="0"/>
              <a:t> 1ـ باید واقعی و دست یافتنی باشد 2ـ باید متناسب با توانایی ها و استعداد های فرد باشد 3ـ باید واضح و شفاف باشد و ........</a:t>
            </a:r>
            <a:r>
              <a:rPr lang="fa-IR" sz="2000" dirty="0" smtClean="0"/>
              <a:t/>
            </a:r>
            <a:br>
              <a:rPr lang="fa-IR" sz="2000" dirty="0" smtClean="0"/>
            </a:br>
            <a:r>
              <a:rPr lang="fa-IR" sz="2400" dirty="0" smtClean="0"/>
              <a:t>انگیزه</a:t>
            </a:r>
            <a:br>
              <a:rPr lang="fa-IR" sz="2400" dirty="0" smtClean="0"/>
            </a:br>
            <a:r>
              <a:rPr lang="fa-IR" sz="1800" dirty="0" smtClean="0"/>
              <a:t>شور و شوق وصف ناپذیر در وجود مراجع برای رسیدن به هدف</a:t>
            </a:r>
            <a:br>
              <a:rPr lang="fa-IR" sz="1800" dirty="0" smtClean="0"/>
            </a:br>
            <a:r>
              <a:rPr lang="fa-IR" sz="1800" dirty="0" smtClean="0"/>
              <a:t>نیرو محرکه ای است که هم به رفتار جهت میدهد و هم نیرومندی رفتار را باعث میگردد</a:t>
            </a:r>
            <a:r>
              <a:rPr lang="fa-IR" sz="2000" dirty="0" smtClean="0"/>
              <a:t/>
            </a:r>
            <a:br>
              <a:rPr lang="fa-IR" sz="2000" dirty="0" smtClean="0"/>
            </a:br>
            <a:r>
              <a:rPr lang="fa-IR" sz="2000" dirty="0" smtClean="0"/>
              <a:t>حفظ انگیزه بسیار مهم است </a:t>
            </a:r>
            <a:br>
              <a:rPr lang="fa-IR" sz="2000" dirty="0" smtClean="0"/>
            </a:br>
            <a:r>
              <a:rPr lang="fa-IR" sz="2400" dirty="0" smtClean="0"/>
              <a:t>راه کار های حفظ انگیزه:</a:t>
            </a:r>
            <a:br>
              <a:rPr lang="fa-IR" sz="2400" dirty="0" smtClean="0"/>
            </a:br>
            <a:r>
              <a:rPr lang="fa-IR" sz="2000" dirty="0" smtClean="0"/>
              <a:t>1</a:t>
            </a:r>
            <a:r>
              <a:rPr lang="fa-IR" sz="1800" dirty="0" smtClean="0"/>
              <a:t>ـ حفظ و نگهداری سطح موجود انگیزه 2ـ احیای انگیزه های از دست رفته 3ـ ارتقای سطح انگیزه های رشد 4ـ از بین بردن انگیزه های بازدارنده ی رشد 5ـ ایجاد انگیزه های تازه در رشد</a:t>
            </a:r>
            <a:endParaRPr lang="en-US" sz="18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429000"/>
            <a:ext cx="7977208" cy="2952328"/>
          </a:xfrm>
        </p:spPr>
        <p:txBody>
          <a:bodyPr>
            <a:normAutofit/>
          </a:bodyPr>
          <a:lstStyle/>
          <a:p>
            <a:pPr algn="r"/>
            <a:r>
              <a:rPr lang="fa-IR" sz="2400" dirty="0" smtClean="0"/>
              <a:t>پشتکار</a:t>
            </a:r>
          </a:p>
          <a:p>
            <a:pPr algn="r"/>
            <a:r>
              <a:rPr lang="fa-IR" sz="1800" dirty="0" smtClean="0"/>
              <a:t>با حفظ انگیزه ، شاهد عنصری دیگر به نام پشتکار هستیم .... هیچ فردی بدون داشتن انگیزه </a:t>
            </a:r>
            <a:r>
              <a:rPr lang="fa-IR" sz="1800" dirty="0" err="1" smtClean="0"/>
              <a:t>نمی</a:t>
            </a:r>
            <a:r>
              <a:rPr lang="fa-IR" sz="1800" dirty="0" smtClean="0"/>
              <a:t> تواند صاحب پشتکار باشد....زمانی که کسی دارای پشتکار است ، انگیزه ای قوی و نهفته دارد </a:t>
            </a:r>
          </a:p>
          <a:p>
            <a:pPr algn="r"/>
            <a:r>
              <a:rPr lang="fa-IR" sz="2400" dirty="0" smtClean="0"/>
              <a:t>اراده</a:t>
            </a:r>
          </a:p>
          <a:p>
            <a:pPr algn="r"/>
            <a:r>
              <a:rPr lang="fa-IR" sz="1800" dirty="0" smtClean="0"/>
              <a:t>تداوم پشتکار در طول زمان</a:t>
            </a:r>
          </a:p>
          <a:p>
            <a:pPr algn="r"/>
            <a:r>
              <a:rPr lang="fa-IR" sz="1800" dirty="0" smtClean="0"/>
              <a:t>وجه تمایز انسان های بزرگ از انسان های دیگر، اراده است... داشتن اراده یکی از ضرورت های رسیدن به موفقیت است </a:t>
            </a:r>
          </a:p>
          <a:p>
            <a:pPr algn="r"/>
            <a:r>
              <a:rPr lang="fa-IR" sz="1800" dirty="0" smtClean="0"/>
              <a:t>هیچ انسانی دچار ضعف اراده نیست اما ممکن است پشتکار کافی نداشته باشد یا اصلا هدف نداشته باشد...</a:t>
            </a: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281588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764704"/>
            <a:ext cx="8568951" cy="5688631"/>
          </a:xfrm>
        </p:spPr>
        <p:txBody>
          <a:bodyPr>
            <a:normAutofit lnSpcReduction="10000"/>
          </a:bodyPr>
          <a:lstStyle/>
          <a:p>
            <a:pPr algn="r"/>
            <a:r>
              <a:rPr lang="fa-IR" sz="2800" dirty="0" smtClean="0"/>
              <a:t>برنامه ریزی</a:t>
            </a:r>
          </a:p>
          <a:p>
            <a:pPr algn="r"/>
            <a:r>
              <a:rPr lang="fa-IR" sz="2000" dirty="0" smtClean="0"/>
              <a:t>یکی دیگر از وظایف مشاورین ، برنامه ریزی تحصیلی است ...</a:t>
            </a:r>
          </a:p>
          <a:p>
            <a:pPr algn="r"/>
            <a:endParaRPr lang="fa-IR" sz="2000" dirty="0"/>
          </a:p>
          <a:p>
            <a:pPr algn="r"/>
            <a:r>
              <a:rPr lang="fa-IR" sz="1800" dirty="0" smtClean="0"/>
              <a:t>مشاوره ی برنامه ریزی هم نیاز به تخصص دارد و هم به مهارت....</a:t>
            </a:r>
          </a:p>
          <a:p>
            <a:pPr algn="r"/>
            <a:r>
              <a:rPr lang="fa-IR" sz="1800" dirty="0" smtClean="0"/>
              <a:t>برنامه ریزی تحصیلی می تواند به عنوان زیر مجموعه ای از راهنمایی و هدایت تحصیلی مورد توجه قرار گیرد ....</a:t>
            </a:r>
          </a:p>
          <a:p>
            <a:pPr algn="r"/>
            <a:r>
              <a:rPr lang="fa-IR" sz="1800" dirty="0" smtClean="0"/>
              <a:t>ویژگی های برنامه ریزی خوب:</a:t>
            </a:r>
          </a:p>
          <a:p>
            <a:pPr algn="r"/>
            <a:r>
              <a:rPr lang="fa-IR" sz="1800" dirty="0" smtClean="0"/>
              <a:t>1ـ باید پاسخگوی نیاز های فردی دانش آموز باشد</a:t>
            </a:r>
          </a:p>
          <a:p>
            <a:pPr algn="r"/>
            <a:r>
              <a:rPr lang="fa-IR" sz="1800" dirty="0" smtClean="0"/>
              <a:t>2ـ باید متناسب با نقاط قوت و ضعف دانش آموز باشد</a:t>
            </a:r>
          </a:p>
          <a:p>
            <a:pPr algn="r"/>
            <a:r>
              <a:rPr lang="fa-IR" sz="1800" dirty="0" smtClean="0"/>
              <a:t>3ـ باید پاسخگوی نیاز های غیر تحصیلی باشد و .....</a:t>
            </a:r>
          </a:p>
          <a:p>
            <a:pPr algn="r"/>
            <a:r>
              <a:rPr lang="fa-IR" sz="1800" dirty="0" smtClean="0"/>
              <a:t>چالش اصلی برنامه ریزی:</a:t>
            </a:r>
          </a:p>
          <a:p>
            <a:pPr algn="r"/>
            <a:r>
              <a:rPr lang="fa-IR" sz="1800" dirty="0" smtClean="0"/>
              <a:t>ایجاد تعادل بین نیاز های مدرسه ای و نیاز های فرا مدرسه ای مهم و اساسی است</a:t>
            </a:r>
          </a:p>
          <a:p>
            <a:pPr algn="r"/>
            <a:r>
              <a:rPr lang="fa-IR" sz="1800" dirty="0" smtClean="0"/>
              <a:t>برنامه ریزی تنها در بر گیرنده ی جدولی از ساعات زمانی در طول هفته که باید به مطالعه و یادگیری و تمرین اختصاص یابد ، نیست</a:t>
            </a:r>
          </a:p>
          <a:p>
            <a:pPr algn="r"/>
            <a:r>
              <a:rPr lang="fa-IR" sz="1800" dirty="0" smtClean="0"/>
              <a:t>بسیاری از مشاوران متاسفانه به دلیل برداشت ناصحیح از این چالش به افراط و گاه به تفریط کشیده می شوند</a:t>
            </a:r>
          </a:p>
          <a:p>
            <a:pPr algn="r"/>
            <a:r>
              <a:rPr lang="fa-IR" sz="1800" dirty="0" smtClean="0"/>
              <a:t>برنامه ریزی تحصیلی مانند رگ </a:t>
            </a:r>
            <a:r>
              <a:rPr lang="fa-IR" sz="1800" dirty="0" err="1" smtClean="0"/>
              <a:t>هایی</a:t>
            </a:r>
            <a:r>
              <a:rPr lang="fa-IR" sz="1800" dirty="0" smtClean="0"/>
              <a:t> است که خون را به نقاط مختلف بدن به قدر نیاز میرسانند</a:t>
            </a:r>
          </a:p>
          <a:p>
            <a:pPr algn="r"/>
            <a:r>
              <a:rPr lang="fa-IR" sz="1800" dirty="0" smtClean="0"/>
              <a:t>برنامه ریزی نباید برای گروهی باشد و برای همه یک نسخه تجویز کنند بلکه باید برای هر فردی با حساسیت لازم خلق شود و وقت کافی گذاشته شود.....</a:t>
            </a:r>
            <a:endParaRPr lang="en-US" sz="20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63688" y="116632"/>
            <a:ext cx="7056784" cy="936104"/>
          </a:xfrm>
        </p:spPr>
        <p:txBody>
          <a:bodyPr/>
          <a:lstStyle/>
          <a:p>
            <a:pPr algn="r"/>
            <a:r>
              <a:rPr lang="fa-IR" sz="3200" dirty="0" smtClean="0"/>
              <a:t>هدف       انگیزه       پشتکار     اراده      موفقیت</a:t>
            </a:r>
            <a:endParaRPr lang="en-US" sz="3200" dirty="0"/>
          </a:p>
        </p:txBody>
      </p:sp>
      <p:sp>
        <p:nvSpPr>
          <p:cNvPr id="4" name="Left Arrow 3"/>
          <p:cNvSpPr/>
          <p:nvPr/>
        </p:nvSpPr>
        <p:spPr>
          <a:xfrm>
            <a:off x="7453538" y="531842"/>
            <a:ext cx="576064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Left Arrow 4"/>
          <p:cNvSpPr/>
          <p:nvPr/>
        </p:nvSpPr>
        <p:spPr>
          <a:xfrm>
            <a:off x="5940152" y="534818"/>
            <a:ext cx="576064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Left Arrow 5"/>
          <p:cNvSpPr/>
          <p:nvPr/>
        </p:nvSpPr>
        <p:spPr>
          <a:xfrm>
            <a:off x="4427984" y="527852"/>
            <a:ext cx="504056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Left Arrow 6"/>
          <p:cNvSpPr/>
          <p:nvPr/>
        </p:nvSpPr>
        <p:spPr>
          <a:xfrm>
            <a:off x="3252631" y="534818"/>
            <a:ext cx="504056" cy="14401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527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7986416" cy="2638901"/>
          </a:xfrm>
        </p:spPr>
        <p:txBody>
          <a:bodyPr/>
          <a:lstStyle/>
          <a:p>
            <a:pPr algn="r"/>
            <a:r>
              <a:rPr lang="fa-IR" sz="2400" dirty="0" smtClean="0"/>
              <a:t>برنامه ریزی خوب باید پاسخ گوی سوالات زیر باشد:</a:t>
            </a:r>
            <a:br>
              <a:rPr lang="fa-IR" sz="2400" dirty="0" smtClean="0"/>
            </a:br>
            <a:r>
              <a:rPr lang="fa-IR" sz="2000" dirty="0" smtClean="0"/>
              <a:t>1ـ آیا نیازهای فردی دانش آموز خود را شناسایی کرده </a:t>
            </a:r>
            <a:r>
              <a:rPr lang="fa-IR" sz="2000" dirty="0" err="1" smtClean="0"/>
              <a:t>اید</a:t>
            </a:r>
            <a:r>
              <a:rPr lang="fa-IR" sz="2000" dirty="0" smtClean="0"/>
              <a:t> ؟</a:t>
            </a:r>
            <a:br>
              <a:rPr lang="fa-IR" sz="2000" dirty="0" smtClean="0"/>
            </a:br>
            <a:r>
              <a:rPr lang="fa-IR" sz="2000" dirty="0" smtClean="0"/>
              <a:t>2ـ آیا نقاط ضعف و قوت دانش آموز خود را میشناسید ؟</a:t>
            </a:r>
            <a:br>
              <a:rPr lang="fa-IR" sz="2000" dirty="0" smtClean="0"/>
            </a:br>
            <a:r>
              <a:rPr lang="fa-IR" sz="2000" dirty="0" smtClean="0"/>
              <a:t>3ـ آیا اهداف بلند مدت دانش آموز تان را میدانید؟</a:t>
            </a:r>
            <a:br>
              <a:rPr lang="fa-IR" sz="2000" dirty="0" smtClean="0"/>
            </a:br>
            <a:r>
              <a:rPr lang="fa-IR" sz="2000" dirty="0" smtClean="0"/>
              <a:t>و......</a:t>
            </a:r>
            <a:br>
              <a:rPr lang="fa-IR" sz="2000" dirty="0" smtClean="0"/>
            </a:br>
            <a:r>
              <a:rPr lang="fa-IR" sz="2000" dirty="0"/>
              <a:t/>
            </a:r>
            <a:br>
              <a:rPr lang="fa-IR" sz="2000" dirty="0"/>
            </a:br>
            <a:r>
              <a:rPr lang="fa-IR" sz="2000" dirty="0" smtClean="0"/>
              <a:t/>
            </a:r>
            <a:br>
              <a:rPr lang="fa-IR" sz="2000" dirty="0" smtClean="0"/>
            </a:b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22662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71</TotalTime>
  <Words>498</Words>
  <Application>Microsoft Office PowerPoint</Application>
  <PresentationFormat>On-screen Show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Hardcover</vt:lpstr>
      <vt:lpstr>بنام خدا</vt:lpstr>
      <vt:lpstr>فرآیند مشاوره در مدرسه</vt:lpstr>
      <vt:lpstr>هدایت و راهنمایی تحصیلی هدایت و راهنمایی تحصیلی ، فرآیندی است گسترده که فقط به رابطه بین مراجع و مشاور ختم نمیشود.... این هدایت و راهنمایی ، فعالیتی جمعی است که شامل دانش آموز ، مدیر ، مشاور ، والدین و کلیه ی کسانیکه به گونه ای بر نگرش و تصمیم گیری تحصیلی دانش آموز اثر میگذارند این نگرش شامل شناخت توانایی ها علایق ، آینده شغلی و ....میگردد لازم به ذکر است که نه فقط در جریان راهنمایی ئ هدایت تحصیلی ؛ بلکه در سایر زمینه ها حق تصمیم گیری بجای دانش آموز را نداریم مراجع باید به سطحی برسد که ارتباطی معقول و منطقی بین ویژگی های فردی اش و اهدافی که میخواهد انتخاب نماید، برقرار کند </vt:lpstr>
      <vt:lpstr>ویژگی های هدف های انتخاب شده:  1ـ باید واقعی و دست یافتنی باشد 2ـ باید متناسب با توانایی ها و استعداد های فرد باشد 3ـ باید واضح و شفاف باشد و ........ انگیزه شور و شوق وصف ناپذیر در وجود مراجع برای رسیدن به هدف نیرو محرکه ای است که هم به رفتار جهت میدهد و هم نیرومندی رفتار را باعث میگردد حفظ انگیزه بسیار مهم است  راه کار های حفظ انگیزه: 1ـ حفظ و نگهداری سطح موجود انگیزه 2ـ احیای انگیزه های از دست رفته 3ـ ارتقای سطح انگیزه های رشد 4ـ از بین بردن انگیزه های بازدارنده ی رشد 5ـ ایجاد انگیزه های تازه در رشد</vt:lpstr>
      <vt:lpstr>هدف       انگیزه       پشتکار     اراده      موفقیت</vt:lpstr>
      <vt:lpstr>برنامه ریزی خوب باید پاسخ گوی سوالات زیر باشد: 1ـ آیا نیازهای فردی دانش آموز خود را شناسایی کرده اید ؟ 2ـ آیا نقاط ضعف و قوت دانش آموز خود را میشناسید ؟ 3ـ آیا اهداف بلند مدت دانش آموز تان را میدانید؟ و......   </vt:lpstr>
    </vt:vector>
  </TitlesOfParts>
  <Company>OliveSoft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فرآیند مشاوره در مدرسه</dc:title>
  <dc:creator>OliveSoft</dc:creator>
  <cp:lastModifiedBy>Windows User</cp:lastModifiedBy>
  <cp:revision>9</cp:revision>
  <dcterms:created xsi:type="dcterms:W3CDTF">2018-04-12T20:11:37Z</dcterms:created>
  <dcterms:modified xsi:type="dcterms:W3CDTF">2020-06-13T17:47:14Z</dcterms:modified>
</cp:coreProperties>
</file>