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16" r:id="rId1"/>
  </p:sldMasterIdLst>
  <p:notesMasterIdLst>
    <p:notesMasterId r:id="rId32"/>
  </p:notesMasterIdLst>
  <p:sldIdLst>
    <p:sldId id="256" r:id="rId2"/>
    <p:sldId id="287" r:id="rId3"/>
    <p:sldId id="351" r:id="rId4"/>
    <p:sldId id="352" r:id="rId5"/>
    <p:sldId id="353" r:id="rId6"/>
    <p:sldId id="359" r:id="rId7"/>
    <p:sldId id="355" r:id="rId8"/>
    <p:sldId id="356" r:id="rId9"/>
    <p:sldId id="357" r:id="rId10"/>
    <p:sldId id="358" r:id="rId11"/>
    <p:sldId id="360" r:id="rId12"/>
    <p:sldId id="361" r:id="rId13"/>
    <p:sldId id="362" r:id="rId14"/>
    <p:sldId id="363" r:id="rId15"/>
    <p:sldId id="364" r:id="rId16"/>
    <p:sldId id="365" r:id="rId17"/>
    <p:sldId id="366" r:id="rId18"/>
    <p:sldId id="367" r:id="rId19"/>
    <p:sldId id="368" r:id="rId20"/>
    <p:sldId id="369" r:id="rId21"/>
    <p:sldId id="370" r:id="rId22"/>
    <p:sldId id="371" r:id="rId23"/>
    <p:sldId id="372" r:id="rId24"/>
    <p:sldId id="373" r:id="rId25"/>
    <p:sldId id="374" r:id="rId26"/>
    <p:sldId id="375" r:id="rId27"/>
    <p:sldId id="376" r:id="rId28"/>
    <p:sldId id="377" r:id="rId29"/>
    <p:sldId id="378" r:id="rId30"/>
    <p:sldId id="339" r:id="rId31"/>
  </p:sldIdLst>
  <p:sldSz cx="9144000" cy="6858000" type="screen4x3"/>
  <p:notesSz cx="6858000" cy="9144000"/>
  <p:custDataLst>
    <p:tags r:id="rId33"/>
  </p:custData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9900FF"/>
    <a:srgbClr val="33CC33"/>
    <a:srgbClr val="00FF00"/>
    <a:srgbClr val="CC3399"/>
    <a:srgbClr val="FF6699"/>
    <a:srgbClr val="FF00FF"/>
    <a:srgbClr val="FF99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709" autoAdjust="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63B7A63-F288-404C-AFF4-79C5A39162E3}" type="datetimeFigureOut">
              <a:rPr lang="fa-IR" smtClean="0"/>
              <a:pPr/>
              <a:t>06/09/1441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97927BB-7908-4FE0-9DB2-29A0A4866F7C}" type="slidenum">
              <a:rPr lang="fa-IR" smtClean="0"/>
              <a:pPr/>
              <a:t>‹#›</a:t>
            </a:fld>
            <a:endParaRPr lang="fa-IR"/>
          </a:p>
        </p:txBody>
      </p:sp>
    </p:spTree>
    <p:extLst>
      <p:ext uri="{BB962C8B-B14F-4D97-AF65-F5344CB8AC3E}">
        <p14:creationId xmlns:p14="http://schemas.microsoft.com/office/powerpoint/2010/main" val="189930393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a:t>
            </a:fld>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a:t>
            </a:fld>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3</a:t>
            </a:fld>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4</a:t>
            </a:fld>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5</a:t>
            </a:fld>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6</a:t>
            </a:fld>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7</a:t>
            </a:fld>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8</a:t>
            </a:fld>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9</a:t>
            </a:fld>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10</a:t>
            </a:fld>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11</a:t>
            </a:fld>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12</a:t>
            </a:fld>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13</a:t>
            </a:fld>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14</a:t>
            </a:fld>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15</a:t>
            </a:fld>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16</a:t>
            </a:fld>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17</a:t>
            </a:fld>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18</a:t>
            </a:fld>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19</a:t>
            </a:fld>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20</a:t>
            </a:fld>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21</a:t>
            </a:fld>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22</a:t>
            </a:fld>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23</a:t>
            </a:fld>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24</a:t>
            </a:fld>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25</a:t>
            </a:fld>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26</a:t>
            </a:fld>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27</a:t>
            </a:fld>
            <a:endParaRPr lang="fa-I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28</a:t>
            </a:fld>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29</a:t>
            </a:fld>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7927BB-7908-4FE0-9DB2-29A0A4866F7C}" type="slidenum">
              <a:rPr lang="fa-IR" smtClean="0"/>
              <a:pPr/>
              <a:t>30</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B9F9A2B2-3667-4821-8645-D7160ED9180D}"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9F9A2B2-3667-4821-8645-D7160ED9180D}"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B9F9A2B2-3667-4821-8645-D7160ED9180D}"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555E8EE-D501-4E3D-B621-F061124CA58E}" type="datetimeFigureOut">
              <a:rPr lang="fa-IR" smtClean="0"/>
              <a:pPr/>
              <a:t>06/09/1441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9F9A2B2-3667-4821-8645-D7160ED9180D}"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555E8EE-D501-4E3D-B621-F061124CA58E}" type="datetimeFigureOut">
              <a:rPr lang="fa-IR" smtClean="0"/>
              <a:pPr/>
              <a:t>06/09/1441</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9F9A2B2-3667-4821-8645-D7160ED9180D}"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rot="10800000" flipV="1">
            <a:off x="495152" y="1192301"/>
            <a:ext cx="8229600" cy="1000132"/>
          </a:xfrm>
        </p:spPr>
        <p:txBody>
          <a:bodyPr>
            <a:normAutofit/>
          </a:bodyPr>
          <a:lstStyle/>
          <a:p>
            <a:pPr algn="ctr"/>
            <a:r>
              <a:rPr lang="fa-IR" b="1" dirty="0">
                <a:solidFill>
                  <a:srgbClr val="C00000"/>
                </a:solidFill>
                <a:effectLst>
                  <a:outerShdw blurRad="38100" dist="38100" dir="2700000" algn="tl">
                    <a:srgbClr val="000000">
                      <a:alpha val="43137"/>
                    </a:srgbClr>
                  </a:outerShdw>
                </a:effectLst>
                <a:cs typeface="B Titr" pitchFamily="2" charset="-78"/>
              </a:rPr>
              <a:t>بسم الله الرحمن الرحیم</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908720"/>
            <a:ext cx="8786842" cy="1075560"/>
          </a:xfrm>
        </p:spPr>
        <p:txBody>
          <a:bodyPr>
            <a:noAutofit/>
          </a:bodyPr>
          <a:lstStyle/>
          <a:p>
            <a:pPr algn="ctr"/>
            <a:r>
              <a:rPr lang="fa-IR" sz="6000" b="1" dirty="0">
                <a:solidFill>
                  <a:srgbClr val="D60093"/>
                </a:solidFill>
                <a:effectLst>
                  <a:outerShdw blurRad="38100" dist="38100" dir="2700000" algn="tl">
                    <a:srgbClr val="000000">
                      <a:alpha val="43137"/>
                    </a:srgbClr>
                  </a:outerShdw>
                </a:effectLst>
                <a:cs typeface="B Titr" pitchFamily="2" charset="-78"/>
              </a:rPr>
              <a:t/>
            </a:r>
            <a:br>
              <a:rPr lang="fa-IR" sz="6000" b="1" dirty="0">
                <a:solidFill>
                  <a:srgbClr val="D60093"/>
                </a:solidFill>
                <a:effectLst>
                  <a:outerShdw blurRad="38100" dist="38100" dir="2700000" algn="tl">
                    <a:srgbClr val="000000">
                      <a:alpha val="43137"/>
                    </a:srgbClr>
                  </a:outerShdw>
                </a:effectLst>
                <a:cs typeface="B Titr" pitchFamily="2" charset="-78"/>
              </a:rPr>
            </a:br>
            <a:r>
              <a:rPr lang="fa-IR" sz="6000" b="1" dirty="0">
                <a:solidFill>
                  <a:srgbClr val="D60093"/>
                </a:solidFill>
                <a:effectLst>
                  <a:outerShdw blurRad="38100" dist="38100" dir="2700000" algn="tl">
                    <a:srgbClr val="000000">
                      <a:alpha val="43137"/>
                    </a:srgbClr>
                  </a:outerShdw>
                </a:effectLst>
                <a:cs typeface="B Titr" pitchFamily="2" charset="-78"/>
              </a:rPr>
              <a:t> </a:t>
            </a:r>
            <a:r>
              <a:rPr lang="fa-IR" sz="4000" b="1" dirty="0">
                <a:solidFill>
                  <a:srgbClr val="D60093"/>
                </a:solidFill>
                <a:effectLst>
                  <a:outerShdw blurRad="38100" dist="38100" dir="2700000" algn="tl">
                    <a:srgbClr val="000000">
                      <a:alpha val="43137"/>
                    </a:srgbClr>
                  </a:outerShdw>
                </a:effectLst>
                <a:cs typeface="B Titr" pitchFamily="2" charset="-78"/>
              </a:rPr>
              <a:t>فرايند پرستاري در خانواده و اصول بازديد منزل</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مقدمه</a:t>
            </a:r>
          </a:p>
          <a:p>
            <a:pPr algn="just">
              <a:buNone/>
            </a:pPr>
            <a:r>
              <a:rPr lang="fa-IR" sz="2800" dirty="0">
                <a:cs typeface="B Mitra" pitchFamily="2" charset="-78"/>
              </a:rPr>
              <a:t>فرايند پرستاري، مجموعه فعاليت ها، گام ها و مراحل پويا، سنجيده و مداوم در جهت حفظ، تأمين و بازگرداندن سلامتي افراد، گروه ها و جامعه مي باشد. هدف از فرايند، تهيه چارچوبي منطقي براي ارائه مراقبت است. خانواده، واحد اصلي خدمات پرستاري بهداشت است. در فرايند پرستاري خانواده محور، گيرنده خدمات، هم فرد و هم خانواده است. خانواده به عنوان يك سيستم و فرد به عنوان عضو اوليه اين سيستم در نظر گرفته مي شود.</a:t>
            </a:r>
          </a:p>
          <a:p>
            <a:pPr>
              <a:buNone/>
            </a:pPr>
            <a:r>
              <a:rPr lang="fa-IR" sz="2800" dirty="0">
                <a:cs typeface="B Mitra" pitchFamily="2" charset="-78"/>
              </a:rPr>
              <a:t>فرايند پرستاري خانواده محور از 5 مرحله به شرح زير تشكيل شده است:</a:t>
            </a:r>
          </a:p>
          <a:p>
            <a:pPr>
              <a:buNone/>
            </a:pPr>
            <a:r>
              <a:rPr lang="fa-IR" sz="2800" dirty="0">
                <a:cs typeface="B Mitra" pitchFamily="2" charset="-78"/>
              </a:rPr>
              <a:t>1. بررسي</a:t>
            </a:r>
          </a:p>
          <a:p>
            <a:pPr>
              <a:buNone/>
            </a:pPr>
            <a:r>
              <a:rPr lang="fa-IR" sz="2800" dirty="0">
                <a:cs typeface="B Mitra" pitchFamily="2" charset="-78"/>
              </a:rPr>
              <a:t>2. تشخيص پرستاري</a:t>
            </a:r>
          </a:p>
          <a:p>
            <a:pPr>
              <a:buNone/>
            </a:pPr>
            <a:r>
              <a:rPr lang="fa-IR" sz="2800" dirty="0">
                <a:cs typeface="B Mitra" pitchFamily="2" charset="-78"/>
              </a:rPr>
              <a:t>3. برنامه ريزي</a:t>
            </a:r>
          </a:p>
          <a:p>
            <a:pPr>
              <a:buNone/>
            </a:pPr>
            <a:r>
              <a:rPr lang="fa-IR" sz="2800" dirty="0">
                <a:cs typeface="B Mitra" pitchFamily="2" charset="-78"/>
              </a:rPr>
              <a:t>4. اجرا</a:t>
            </a:r>
          </a:p>
          <a:p>
            <a:pPr>
              <a:buNone/>
            </a:pPr>
            <a:r>
              <a:rPr lang="fa-IR" sz="2800" dirty="0">
                <a:cs typeface="B Mitra" pitchFamily="2" charset="-78"/>
              </a:rPr>
              <a:t>5. ارزشيابي</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dirty="0">
                <a:cs typeface="B Mitra" pitchFamily="2" charset="-78"/>
              </a:rPr>
              <a:t>هدف از </a:t>
            </a:r>
            <a:r>
              <a:rPr lang="fa-IR" sz="2800" b="1" dirty="0">
                <a:solidFill>
                  <a:srgbClr val="FF0000"/>
                </a:solidFill>
                <a:effectLst>
                  <a:outerShdw blurRad="38100" dist="38100" dir="2700000" algn="tl">
                    <a:srgbClr val="000000">
                      <a:alpha val="43137"/>
                    </a:srgbClr>
                  </a:outerShdw>
                </a:effectLst>
                <a:cs typeface="B Mitra" pitchFamily="2" charset="-78"/>
              </a:rPr>
              <a:t>بررسي</a:t>
            </a:r>
            <a:r>
              <a:rPr lang="fa-IR" sz="2800" dirty="0">
                <a:effectLst>
                  <a:outerShdw blurRad="38100" dist="38100" dir="2700000" algn="tl">
                    <a:srgbClr val="000000">
                      <a:alpha val="43137"/>
                    </a:srgbClr>
                  </a:outerShdw>
                </a:effectLst>
                <a:cs typeface="B Mitra" pitchFamily="2" charset="-78"/>
              </a:rPr>
              <a:t> </a:t>
            </a:r>
            <a:r>
              <a:rPr lang="fa-IR" sz="2800" dirty="0">
                <a:cs typeface="B Mitra" pitchFamily="2" charset="-78"/>
              </a:rPr>
              <a:t>خانواده، تعيين كيفيت عملكردهاي خانواده، نقاط ضعف و قوت آن به عنوان يك واحد و همچنين تعيين ميزان سلامتي هر يك از اعضاء مي باشد تا بتوان خانواده را به سمت حفظ سلامت و رفاه خود، سوق داد.</a:t>
            </a:r>
          </a:p>
          <a:p>
            <a:pPr algn="just">
              <a:buNone/>
            </a:pPr>
            <a:r>
              <a:rPr lang="fa-IR" sz="2800" dirty="0">
                <a:cs typeface="B Mitra" pitchFamily="2" charset="-78"/>
              </a:rPr>
              <a:t>فريدمن، كاركردن با </a:t>
            </a:r>
            <a:r>
              <a:rPr lang="fa-IR" sz="2800" b="1" dirty="0">
                <a:cs typeface="B Mitra" pitchFamily="2" charset="-78"/>
              </a:rPr>
              <a:t>كل خانواده </a:t>
            </a:r>
            <a:r>
              <a:rPr lang="fa-IR" sz="2800" dirty="0">
                <a:cs typeface="B Mitra" pitchFamily="2" charset="-78"/>
              </a:rPr>
              <a:t>را مفيد مي داند، زيرا عملكرد نادرست يك يا چند تن از اعضاء، كل سيستم خانواده را تحت تأثير قرار مي دهد. آنچه در كاركردن با خانواده معمولا ناديده گرفته مي شود، توانايي هاي خانواده است، زيرا در پرستاري تمايل به تمركز بر نيازها و مشكلات بيشتر است. خانواده ها نيز قادر به تعيين مشكلات و نيازهايشان مي باشند، اما در تعيين و تشخيص توانايي هايشان ناتوانند؛ بنابراين بايد به خانواده ها در تعيين توانايي هايشان كمك كرد. </a:t>
            </a:r>
          </a:p>
          <a:p>
            <a:pPr algn="just">
              <a:buNone/>
            </a:pPr>
            <a:r>
              <a:rPr lang="fa-IR" sz="2800" dirty="0">
                <a:cs typeface="B Mitra" pitchFamily="2" charset="-78"/>
              </a:rPr>
              <a:t>چنانچه پرستار بررسي و شناخت خانواده را با تمركز بر توانايي هاي خانواده شروع كند، افراد خانواده نسبت به كل فرآيند بررسي و شناخت ديد مثبت تري خواهند داشت.</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285720" y="500042"/>
            <a:ext cx="8572560" cy="6072230"/>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dirty="0">
                <a:cs typeface="B Mitra" pitchFamily="2" charset="-78"/>
              </a:rPr>
              <a:t>بررسي و شناخت خانواده در پنج بعد </a:t>
            </a:r>
            <a:r>
              <a:rPr lang="fa-IR" sz="2800" b="1" dirty="0">
                <a:cs typeface="B Mitra" pitchFamily="2" charset="-78"/>
              </a:rPr>
              <a:t>جسمي، رواني، اجتماعي - فرهنگي، تغذيه اي و محيطي </a:t>
            </a:r>
            <a:r>
              <a:rPr lang="fa-IR" sz="2800" dirty="0">
                <a:cs typeface="B Mitra" pitchFamily="2" charset="-78"/>
              </a:rPr>
              <a:t>انجام مي گيرد. بررسي جسمي به منظور تعيين وضعيت سلامتي هر يك از اعضاء صورت مي گيرد. اين بررسي بايد به طور كامل انجام شده و با نيازهاي بهداشتي و وضعيت سلامت هر يك از افراد مرتبط باشد.</a:t>
            </a:r>
          </a:p>
          <a:p>
            <a:pPr algn="just">
              <a:buNone/>
            </a:pPr>
            <a:r>
              <a:rPr lang="fa-IR" sz="2800" dirty="0">
                <a:cs typeface="B Mitra" pitchFamily="2" charset="-78"/>
              </a:rPr>
              <a:t>در بررسي رواني خانواده، مسائلي چون الگوهاي ارتباطي، تظاهرات رواني، احساسي، ميزان رضايت اعضاء خانواده از نقش خود و وابستگي اعضاء خانواده شروع مي شود. بررسي و شناخت فرهنگي اجتماعي، نشان دهنده جايگاه خانواده در جامعه و اهداف و ارزش هاي خانواده مي باشد. بررسي و شناخت تغذيه با يادآوري الگو ي تغذيه 24 ساعته هريك از اعضاي خانواده شروع مي شود . سپس با توجه به نيازهاي غذايي هر يك از افراد، بايد رژيم غذايي را برحسب گروه هاي اصلي مواد غذايي تجزيه و تحليل كرد. در اين بخش عادات غذايي نيز بررسي مي شوند؛ و نهايتاً در بررسي و شناخت محيط، كليه عوامل محيطي مؤثر بر سلامتي افراد از جمله محيط داخل و خارج منزل (مثل فضاي مسكن، ايمني منزل، جمع آوري و دفع زباله، همسايگان، فاصله منزل تا مركز خريد، مدارس، مركز پليس و ...) مورد بررسي قرار مي گيرند.</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Autofit/>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2- تشخيص پرستاري</a:t>
            </a:r>
          </a:p>
          <a:p>
            <a:pPr algn="just">
              <a:buNone/>
            </a:pPr>
            <a:r>
              <a:rPr lang="fa-IR" sz="2800" dirty="0">
                <a:cs typeface="B Mitra" pitchFamily="2" charset="-78"/>
              </a:rPr>
              <a:t>در فرايند پرستاري خانواده محور، پرستار و خانواده مشتركاً مسئول شناخت مشكلات بهداشتي فرد و خانواده مي باشند، يعني اعتبار تشخيص پرستاري بايد توسط خانواده تأييد شود. تشخيص پرستاري در خانواده براساس چارچوب هاي نظري ساختاري – عملكردي، سيستمي، تعاملي و تكاملي مطرح مي شود.</a:t>
            </a:r>
          </a:p>
          <a:p>
            <a:pPr algn="just">
              <a:buNone/>
            </a:pPr>
            <a:endParaRPr lang="fa-IR" sz="2800" dirty="0">
              <a:cs typeface="B Mitra"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3- برنامه ريزي</a:t>
            </a:r>
          </a:p>
          <a:p>
            <a:pPr algn="just">
              <a:buNone/>
            </a:pPr>
            <a:r>
              <a:rPr lang="fa-IR" sz="2800" dirty="0">
                <a:cs typeface="B Mitra" pitchFamily="2" charset="-78"/>
              </a:rPr>
              <a:t>فرايند برنامه ريزي شامل موارد زير است:</a:t>
            </a:r>
          </a:p>
          <a:p>
            <a:pPr algn="just">
              <a:buNone/>
            </a:pPr>
            <a:r>
              <a:rPr lang="fa-IR" sz="2800" dirty="0">
                <a:cs typeface="B Mitra" pitchFamily="2" charset="-78"/>
              </a:rPr>
              <a:t>• تجزيه و تحليل، تعيين اولويت مشكلات با توجه به تصميم خانواده</a:t>
            </a:r>
          </a:p>
          <a:p>
            <a:pPr algn="just">
              <a:buNone/>
            </a:pPr>
            <a:r>
              <a:rPr lang="fa-IR" sz="2800" dirty="0">
                <a:cs typeface="B Mitra" pitchFamily="2" charset="-78"/>
              </a:rPr>
              <a:t>• تنظيم اهداف</a:t>
            </a:r>
          </a:p>
          <a:p>
            <a:pPr algn="just">
              <a:buNone/>
            </a:pPr>
            <a:r>
              <a:rPr lang="fa-IR" sz="2800" dirty="0">
                <a:cs typeface="B Mitra" pitchFamily="2" charset="-78"/>
              </a:rPr>
              <a:t>• تعيين راه حل هاي مختلف</a:t>
            </a:r>
          </a:p>
          <a:p>
            <a:pPr algn="just">
              <a:buNone/>
            </a:pPr>
            <a:r>
              <a:rPr lang="fa-IR" sz="2800" dirty="0">
                <a:cs typeface="B Mitra" pitchFamily="2" charset="-78"/>
              </a:rPr>
              <a:t>• انتخاب راهكار مناسب</a:t>
            </a:r>
          </a:p>
          <a:p>
            <a:pPr algn="just">
              <a:buNone/>
            </a:pPr>
            <a:r>
              <a:rPr lang="fa-IR" sz="2800" dirty="0">
                <a:cs typeface="B Mitra" pitchFamily="2" charset="-78"/>
              </a:rPr>
              <a:t>برنامه ريزي يك طرح سيستماتيك براي دستياي به اهداف و همچنین چارچوبي براي ارزشيابي مراقبت ها مي باشد.</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4- اجرا</a:t>
            </a:r>
          </a:p>
          <a:p>
            <a:pPr algn="just">
              <a:buNone/>
            </a:pPr>
            <a:r>
              <a:rPr lang="fa-IR" sz="2800" dirty="0">
                <a:cs typeface="B Mitra" pitchFamily="2" charset="-78"/>
              </a:rPr>
              <a:t>در اين بخش، طرح برنامه ريزي شده به مرحله عمل در مي آيد . پرستار و هر يك از اعضاي خانواده در اين راستا وظايفي برعهده دارند.</a:t>
            </a:r>
          </a:p>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5- ارزشيابي</a:t>
            </a:r>
          </a:p>
          <a:p>
            <a:pPr algn="just">
              <a:buNone/>
            </a:pPr>
            <a:r>
              <a:rPr lang="fa-IR" sz="2800" dirty="0">
                <a:cs typeface="B Mitra" pitchFamily="2" charset="-78"/>
              </a:rPr>
              <a:t>ارزشيابي براساس اهداف انجام مي شود و پرستار را قادر مي سازد كه تصميم بگيرد آيا مراقبت را طبق برنامه ادامه دهد يا آن را تغيير داده و يا پايان دهد.</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dirty="0">
                <a:cs typeface="B Mitra" pitchFamily="2" charset="-78"/>
              </a:rPr>
              <a:t>فرايند پرستاري خانواده محور معمولا در </a:t>
            </a:r>
            <a:r>
              <a:rPr lang="fa-IR" sz="2800" b="1" dirty="0">
                <a:cs typeface="B Mitra" pitchFamily="2" charset="-78"/>
              </a:rPr>
              <a:t>منزل</a:t>
            </a:r>
            <a:r>
              <a:rPr lang="fa-IR" sz="2800" dirty="0">
                <a:cs typeface="B Mitra" pitchFamily="2" charset="-78"/>
              </a:rPr>
              <a:t> انجام مي شود و بهتر است بازديد از منزل، زماني انجام شود كه همه افراد خانواده حضور داشته باشند. بررسي خانواده در خارج از منزل و مراكز بهداشتي كه محيطي متفاوت از منزل داشته و احتمالا تهديد كننده مي باشد، اطلاعاتي در مورد چگونگي عكس العمل خانواده نسبت به وقايع مختلف تهديد كننده فراهم مي آورد. حداقل يك بار ديدار با خانواده بايد با حضور تمام اعضاي آن انجام گيرد.</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285720" y="500042"/>
            <a:ext cx="8401080" cy="6072230"/>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بازديد منزل</a:t>
            </a:r>
          </a:p>
          <a:p>
            <a:pPr algn="just">
              <a:buNone/>
            </a:pPr>
            <a:r>
              <a:rPr lang="fa-IR" sz="2800" dirty="0">
                <a:cs typeface="B Mitra" pitchFamily="2" charset="-78"/>
              </a:rPr>
              <a:t>با اينكه پرستاران در محيط هاي مختلفي با خانواده ها كار مي كنند، مثل كلينيك ها، مدارس و محل كار؛ جنبه مهم نقش پرستار جامعه محور؛ كاهش مخاطرات سلامتي، ارتقاء سلامتي جمعيت هاي مختلف و ارائه خدمات به خانواده ها در منازلشان مي باشد.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هدف</a:t>
            </a:r>
          </a:p>
          <a:p>
            <a:pPr algn="just">
              <a:buNone/>
            </a:pPr>
            <a:r>
              <a:rPr lang="fa-IR" sz="2800" dirty="0">
                <a:cs typeface="B Mitra" pitchFamily="2" charset="-78"/>
              </a:rPr>
              <a:t>از آنجايي كه منزل، محيط طبيعي زندگي خانواده است، ديدار با اعضاي خانواده در منزل نسبت به كلينيك، منجر به ارزيابي صحيح تر ساختار خانواده مي گردد. همچنين فرصت شناسايي حمايت ها و موانع دستيابي خانواده به اهداف ارتقاء سلامت را فراهم مي كند. پرستار براي هماهنگ كردن مداخلات با مراكز درماني متناسب مي تواند مستقيما با مددجو كاركند. ديدار با خانواده در منزل ممكن است باعث ايجاد احساس كنترل در خانواده و مشاركت فعال آنها در رفع نيازهاي بهداشتي شان گردد. اكثر مطالعاتي كه در زمينه ارزشيابي بازديد منزل انجام شده، بر جمعيت مادر – كودك تأكيد دارد. برنامه هاي بازديد منزل مورد توجه زيادي واقع شده اند و خدمات گسترده اي را براي دستيابي به اهداف مختلف مرتبط با سلامتي ارائه مي كنند.</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fontScale="92500"/>
          </a:bodyPr>
          <a:lstStyle/>
          <a:p>
            <a:pPr algn="just">
              <a:buNone/>
            </a:pPr>
            <a:r>
              <a:rPr lang="fa-IR" sz="2800" dirty="0">
                <a:cs typeface="B Mitra" pitchFamily="2" charset="-78"/>
              </a:rPr>
              <a:t>در آمريكا، نتايج يك پژوهش طولاني مدت از پيگيري نوجواناني كه از مادران (ازدواج نكرده) متولد شده بودند و بازديدهاي پرستاري قبل و بعد از زايمان در منزل داشتند، در مقايسه با نوجواناني كه مادرانشان چنين بازديدهايي نداشتند، نشان داد كه ميزان فرار، دستگيري، محكوميت يا مجازات به علت تخلف دراين نوجوانان كمتر است، ضمنا اين نوجوانان الكل و سيگار كمتري مصرف مي كردند و به علاوه والدين كودكاني كه توسط پرستار ويزيت شده بودند، مشكلات رفتاري كمتري در رابطه با مصرف الكل و مواد مخدر گزارش مي كردند. تأثيرات طولاني مدت بازديد منزل، مثبت و مطلوب است و از لحاظ اقتصادي به نفع جامعه است؛ به همين دليل، در بعضي از ايالات كشور امريكا، برنامه هاي بازديد منزل براي خانواده هاي پرخطر، مجددا به جريان افتاده است. براي اينكه بازديد منزل يك مداخله مؤثر و ارزشمند باشد، بايد برنامه ريزي سيستماتيك و دقيقي انجام شود.</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مزايا و معايب</a:t>
            </a:r>
          </a:p>
          <a:p>
            <a:pPr algn="just">
              <a:buNone/>
            </a:pPr>
            <a:r>
              <a:rPr lang="fa-IR" sz="2800" dirty="0">
                <a:cs typeface="B Mitra" pitchFamily="2" charset="-78"/>
              </a:rPr>
              <a:t>انجمن پرستاران بازديد كننده و دپارتمان هاي بهداشت، تأثير خدمات ارتقاء سلامت در منزل را بارها بررسي كرده اند. مزاياي بازديد منزل شامل راحتي و آسايش مددجو، كنترل مددجو بر وضعيت زندگي، فراهم كردن شرايط براي مددجوياني كه قادر به رفت و آمد به مراكز بهداشتي نيستند يا تمايلي به ارتباط با اين مراكز ندارند، توانايي فردي كردن خدمات، و ايجاد محيط طبيعي و راحت براي بحث و گفتگو در مورد نيازها و دغدغه هاي خانواده مي باشد.</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cs typeface="B Mitra" pitchFamily="2" charset="-78"/>
              </a:rPr>
              <a:t>هزينه</a:t>
            </a:r>
            <a:r>
              <a:rPr lang="fa-IR" sz="2800" dirty="0">
                <a:cs typeface="B Mitra" pitchFamily="2" charset="-78"/>
              </a:rPr>
              <a:t> هاي بازديد منزل، يكي از معايب عمده آن مي باشد. هزينه مقدمات و تداركات قبل و بعد از بازديد، هزينه رفت و آمد به منزل و زمان صرف شده براي هر مددجو، بالا مي باشد. بسياري از سازمان ها، در پي روش جايگزين، به ويژه مداخلات گروهي براي ارائه خدمات به خانواده ها هستند . مسئله اصلي، تعيين خانواده هايي است كه مي توانند از اين برنامه ها بيشترين نفع را ببرند و اينكه بازديد منزل، چگونه مي تواند بهترين ساختار و برنامه ريزي را داشته باشد. با افزايش تقاضاي خانواده ها در مورد گرفتن مراقبت بهداشتي در منزل، بازديد منزل هنوز هم يك روش مهم ارائه خد مات پرستاري محسوب مي شود.</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solidFill>
                  <a:srgbClr val="FF0000"/>
                </a:solidFill>
                <a:effectLst>
                  <a:outerShdw blurRad="38100" dist="38100" dir="2700000" algn="tl">
                    <a:srgbClr val="000000">
                      <a:alpha val="43137"/>
                    </a:srgbClr>
                  </a:outerShdw>
                </a:effectLst>
                <a:cs typeface="B Mitra" pitchFamily="2" charset="-78"/>
              </a:rPr>
              <a:t>فرايند</a:t>
            </a:r>
          </a:p>
          <a:p>
            <a:pPr algn="just">
              <a:buNone/>
            </a:pPr>
            <a:r>
              <a:rPr lang="fa-IR" sz="2800" dirty="0">
                <a:cs typeface="B Mitra" pitchFamily="2" charset="-78"/>
              </a:rPr>
              <a:t>مراحل عبارتند از مرحله آغاز، مرحله پيش از بازديد، مرحله (بازديد) در منزل، مرحله پاياني و مرحله پس از بازديد. </a:t>
            </a:r>
          </a:p>
          <a:p>
            <a:pPr algn="just">
              <a:buNone/>
            </a:pPr>
            <a:r>
              <a:rPr lang="fa-IR" sz="2800" dirty="0">
                <a:cs typeface="B Mitra" pitchFamily="2" charset="-78"/>
              </a:rPr>
              <a:t>برقراري يك ارتباط اطمينان بخش با خانواده، اساس بازديد موفقيت آميز از منزل است. پنج مهارت اصلي بازديد مؤثر از منزل عبارتند از: مشاهده كردن، گوش دادن، سؤال پرسيدن، معاينه كردن، تشويق و ترغيب كردن.</a:t>
            </a:r>
          </a:p>
          <a:p>
            <a:pPr algn="just">
              <a:buNone/>
            </a:pPr>
            <a:r>
              <a:rPr lang="fa-IR" sz="2800" dirty="0">
                <a:cs typeface="B Mitra" pitchFamily="2" charset="-78"/>
              </a:rPr>
              <a:t>ضرورت بكارگيري اين مهارت ها در تمام مراحل فرايند بازديد منزل، آشكار است.</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buNone/>
            </a:pPr>
            <a:r>
              <a:rPr lang="fa-IR" sz="2800" b="1" dirty="0">
                <a:cs typeface="B Mitra" pitchFamily="2" charset="-78"/>
              </a:rPr>
              <a:t>1- مرحله آغازين</a:t>
            </a:r>
          </a:p>
          <a:p>
            <a:pPr>
              <a:buNone/>
            </a:pPr>
            <a:r>
              <a:rPr lang="fa-IR" sz="2800" dirty="0">
                <a:cs typeface="B Mitra" pitchFamily="2" charset="-78"/>
              </a:rPr>
              <a:t>• تعيين منبع ارجاع براي بازديد</a:t>
            </a:r>
          </a:p>
          <a:p>
            <a:pPr>
              <a:buNone/>
            </a:pPr>
            <a:r>
              <a:rPr lang="fa-IR" sz="2800" dirty="0">
                <a:cs typeface="B Mitra" pitchFamily="2" charset="-78"/>
              </a:rPr>
              <a:t>• روشن كردن هدف بازديد منزل</a:t>
            </a:r>
          </a:p>
          <a:p>
            <a:pPr>
              <a:buNone/>
            </a:pPr>
            <a:r>
              <a:rPr lang="fa-IR" sz="2800" dirty="0">
                <a:cs typeface="B Mitra" pitchFamily="2" charset="-78"/>
              </a:rPr>
              <a:t>• در ميان گذاشتن علت و هدف بازديد منزل با خانواده</a:t>
            </a:r>
          </a:p>
          <a:p>
            <a:pPr>
              <a:buNone/>
            </a:pPr>
            <a:r>
              <a:rPr lang="fa-IR" sz="2800" b="1" dirty="0">
                <a:cs typeface="B Mitra" pitchFamily="2" charset="-78"/>
              </a:rPr>
              <a:t>2- مرحله پيش از بازديد</a:t>
            </a:r>
          </a:p>
          <a:p>
            <a:pPr>
              <a:buNone/>
            </a:pPr>
            <a:r>
              <a:rPr lang="fa-IR" sz="2800" dirty="0">
                <a:cs typeface="B Mitra" pitchFamily="2" charset="-78"/>
              </a:rPr>
              <a:t>• تماس با خانواده</a:t>
            </a:r>
          </a:p>
          <a:p>
            <a:pPr>
              <a:buNone/>
            </a:pPr>
            <a:r>
              <a:rPr lang="fa-IR" sz="2800" dirty="0">
                <a:cs typeface="B Mitra" pitchFamily="2" charset="-78"/>
              </a:rPr>
              <a:t>• رسيدن به يك درك مشترك از هدف بازديد منزل با خانواده</a:t>
            </a:r>
          </a:p>
          <a:p>
            <a:pPr>
              <a:buNone/>
            </a:pPr>
            <a:r>
              <a:rPr lang="fa-IR" sz="2800" dirty="0">
                <a:cs typeface="B Mitra" pitchFamily="2" charset="-78"/>
              </a:rPr>
              <a:t>• تعيين اشتياق خانواده براي بازديد منزل</a:t>
            </a:r>
          </a:p>
          <a:p>
            <a:pPr>
              <a:buNone/>
            </a:pPr>
            <a:r>
              <a:rPr lang="fa-IR" sz="2800" dirty="0">
                <a:cs typeface="B Mitra" pitchFamily="2" charset="-78"/>
              </a:rPr>
              <a:t>• تنظيم برنامه زماني بازديد منزل</a:t>
            </a:r>
          </a:p>
          <a:p>
            <a:pPr>
              <a:buNone/>
            </a:pPr>
            <a:r>
              <a:rPr lang="fa-IR" sz="2800" dirty="0">
                <a:cs typeface="B Mitra" pitchFamily="2" charset="-78"/>
              </a:rPr>
              <a:t>• بررسي و بازنگري ارجاع و يا پرونده خانواده</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a:buNone/>
            </a:pPr>
            <a:r>
              <a:rPr lang="fa-IR" sz="2800" b="1" dirty="0">
                <a:cs typeface="B Mitra" pitchFamily="2" charset="-78"/>
              </a:rPr>
              <a:t>3- مرحله بازديد از منزل</a:t>
            </a:r>
          </a:p>
          <a:p>
            <a:pPr>
              <a:buNone/>
            </a:pPr>
            <a:r>
              <a:rPr lang="fa-IR" sz="2800" dirty="0">
                <a:cs typeface="B Mitra" pitchFamily="2" charset="-78"/>
              </a:rPr>
              <a:t>• معرفي خود و سمت حرفه اي خود</a:t>
            </a:r>
          </a:p>
          <a:p>
            <a:pPr>
              <a:buNone/>
            </a:pPr>
            <a:r>
              <a:rPr lang="fa-IR" sz="2800" dirty="0">
                <a:cs typeface="B Mitra" pitchFamily="2" charset="-78"/>
              </a:rPr>
              <a:t>• تعامل اجتماعي براي برقراري ارتباط دوستانه</a:t>
            </a:r>
          </a:p>
          <a:p>
            <a:pPr>
              <a:buNone/>
            </a:pPr>
            <a:r>
              <a:rPr lang="fa-IR" sz="2800" dirty="0">
                <a:cs typeface="B Mitra" pitchFamily="2" charset="-78"/>
              </a:rPr>
              <a:t>• برقراري ارتباط پرستار- مددجو</a:t>
            </a:r>
          </a:p>
          <a:p>
            <a:pPr>
              <a:buNone/>
            </a:pPr>
            <a:r>
              <a:rPr lang="fa-IR" sz="2800" dirty="0">
                <a:cs typeface="B Mitra" pitchFamily="2" charset="-78"/>
              </a:rPr>
              <a:t>• اجراي فرايند پرستاري</a:t>
            </a:r>
          </a:p>
          <a:p>
            <a:pPr>
              <a:buNone/>
            </a:pPr>
            <a:r>
              <a:rPr lang="fa-IR" sz="2800" b="1" dirty="0">
                <a:cs typeface="B Mitra" pitchFamily="2" charset="-78"/>
              </a:rPr>
              <a:t>4- مرحله پاياني</a:t>
            </a:r>
          </a:p>
          <a:p>
            <a:pPr>
              <a:buNone/>
            </a:pPr>
            <a:r>
              <a:rPr lang="fa-IR" sz="2800" dirty="0">
                <a:cs typeface="B Mitra" pitchFamily="2" charset="-78"/>
              </a:rPr>
              <a:t>• بررسي و بازنگري فعاليت هاي انجام شده در بازديد با خانواده</a:t>
            </a:r>
          </a:p>
          <a:p>
            <a:pPr>
              <a:buNone/>
            </a:pPr>
            <a:r>
              <a:rPr lang="fa-IR" sz="2800" dirty="0">
                <a:cs typeface="B Mitra" pitchFamily="2" charset="-78"/>
              </a:rPr>
              <a:t>• برنامه ريزي براي بازديد هاي آينده</a:t>
            </a:r>
          </a:p>
          <a:p>
            <a:pPr>
              <a:buNone/>
            </a:pPr>
            <a:r>
              <a:rPr lang="fa-IR" sz="2800" b="1" dirty="0">
                <a:cs typeface="B Mitra" pitchFamily="2" charset="-78"/>
              </a:rPr>
              <a:t>5- مرحله پس از بازديد</a:t>
            </a:r>
          </a:p>
          <a:p>
            <a:pPr>
              <a:buNone/>
            </a:pPr>
            <a:r>
              <a:rPr lang="fa-IR" sz="2800" dirty="0">
                <a:cs typeface="B Mitra" pitchFamily="2" charset="-78"/>
              </a:rPr>
              <a:t>• ثبت گزارش فعاليت هاي انجام شده در بازديد</a:t>
            </a:r>
          </a:p>
          <a:p>
            <a:pPr>
              <a:buNone/>
            </a:pPr>
            <a:r>
              <a:rPr lang="fa-IR" sz="2800" dirty="0">
                <a:cs typeface="B Mitra" pitchFamily="2" charset="-78"/>
              </a:rPr>
              <a:t>• برنامه ريزي براي بازديد بعدي</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cs typeface="B Mitra" pitchFamily="2" charset="-78"/>
              </a:rPr>
              <a:t>1</a:t>
            </a:r>
            <a:r>
              <a:rPr lang="fa-IR" sz="2800" b="1" dirty="0">
                <a:solidFill>
                  <a:srgbClr val="FF0000"/>
                </a:solidFill>
                <a:effectLst>
                  <a:outerShdw blurRad="38100" dist="38100" dir="2700000" algn="tl">
                    <a:srgbClr val="000000">
                      <a:alpha val="43137"/>
                    </a:srgbClr>
                  </a:outerShdw>
                </a:effectLst>
                <a:cs typeface="B Mitra" pitchFamily="2" charset="-78"/>
              </a:rPr>
              <a:t>- مرحله آغاز</a:t>
            </a:r>
          </a:p>
          <a:p>
            <a:pPr algn="just">
              <a:buNone/>
            </a:pPr>
            <a:r>
              <a:rPr lang="fa-IR" sz="2800" dirty="0">
                <a:cs typeface="B Mitra" pitchFamily="2" charset="-78"/>
              </a:rPr>
              <a:t>معمولا بازديد منزل به دنبال ارجاع از مراكز اجتماعي يا بهداشتي شروع مي شود گرچه ممكن است خود خانواده، تقاضاي استفاده از خدمات را داشته باشند و يا پرستار به دليل مورديابي، بازديد را انجام دهد. مرحله شروع، اولين برخورد بين پرستار و خانواده است و پايه اي براي روابط درماني محسوب مي شود. بازديدهاي بعدي براساس نياز و توافق دوجانه ببين پرستار و خانواده انجام شود. بدون توجه به دليل انجام بازديد منزل، لازم است كه پرستار، كاملا از هدف بازديد آگاه باشد و در اين مورد با خانواده صحبت كند.</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algn="just">
              <a:buNone/>
            </a:pPr>
            <a:r>
              <a:rPr lang="fa-IR" sz="2800" b="1" dirty="0">
                <a:cs typeface="B Mitra" pitchFamily="2" charset="-78"/>
              </a:rPr>
              <a:t>2 </a:t>
            </a:r>
            <a:r>
              <a:rPr lang="fa-IR" sz="2800" b="1" dirty="0">
                <a:solidFill>
                  <a:srgbClr val="FF0000"/>
                </a:solidFill>
                <a:effectLst>
                  <a:outerShdw blurRad="38100" dist="38100" dir="2700000" algn="tl">
                    <a:srgbClr val="000000">
                      <a:alpha val="43137"/>
                    </a:srgbClr>
                  </a:outerShdw>
                </a:effectLst>
                <a:cs typeface="B Mitra" pitchFamily="2" charset="-78"/>
              </a:rPr>
              <a:t>مرحله پيش از بازديد</a:t>
            </a:r>
          </a:p>
          <a:p>
            <a:pPr algn="just">
              <a:buNone/>
            </a:pPr>
            <a:r>
              <a:rPr lang="fa-IR" sz="2800" dirty="0">
                <a:cs typeface="B Mitra" pitchFamily="2" charset="-78"/>
              </a:rPr>
              <a:t>احتمال دارد كه خانواده از انجام بازديد منزل امتناع كند . پرستاران كم تجربه يا دانشجويان اين مسئله را اشتباها «عدم پذيرش خود از طرف خانواده» تعبير مي كنند. پرستار بايد به دنبال دلايل امتناع خانواده باشد؛ ممكن است درباره دليل بازديد سوء تفاهم پيش آمده باشد. كمبود اطلاعات درباره خدمات ممكن است دليل خودداري آنها از پذيرفتن پرستار باشد. در مواردي كه پرستار متوجه مي شود كه مشكل خانواده برطرف شده و يا در مواردي كه خانواده متوجه مي شود كه خدمات مورد نيازش در دسترس هستند و در صورت تمايل مي تواند بعدا با پرستار(يا مركز ارائه دهنده خدمات) تماس بگيرد، ارتباط با خانواده در اين مقطع زماني قطع مي شود. البته پرستار بايد امكان تماس با خانواده در آينده را نيز در نظر داشته باشد . ضمنا در بعضي موارد مثل </a:t>
            </a:r>
            <a:r>
              <a:rPr lang="fa-IR" sz="2800" b="1" dirty="0">
                <a:cs typeface="B Mitra" pitchFamily="2" charset="-78"/>
              </a:rPr>
              <a:t>پيگيري بيماري هاي واگيردار خاص</a:t>
            </a:r>
            <a:r>
              <a:rPr lang="fa-IR" sz="2800" dirty="0">
                <a:cs typeface="B Mitra" pitchFamily="2" charset="-78"/>
              </a:rPr>
              <a:t>، ممكن است پرستار به دليل الزامات قانوني، برانجام بازديد منزل پافشاري كند.</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500042"/>
            <a:ext cx="8329642" cy="5824558"/>
          </a:xfrm>
        </p:spPr>
        <p:style>
          <a:lnRef idx="1">
            <a:schemeClr val="accent1"/>
          </a:lnRef>
          <a:fillRef idx="2">
            <a:schemeClr val="accent1"/>
          </a:fillRef>
          <a:effectRef idx="1">
            <a:schemeClr val="accent1"/>
          </a:effectRef>
          <a:fontRef idx="minor">
            <a:schemeClr val="dk1"/>
          </a:fontRef>
        </p:style>
        <p:txBody>
          <a:bodyPr>
            <a:noAutofit/>
          </a:bodyPr>
          <a:lstStyle/>
          <a:p>
            <a:pPr algn="just">
              <a:buNone/>
            </a:pPr>
            <a:r>
              <a:rPr lang="fa-IR" sz="2800" dirty="0">
                <a:cs typeface="B Mitra" pitchFamily="2" charset="-78"/>
              </a:rPr>
              <a:t>قبل از ملاقات با خانواده پرستار بايد </a:t>
            </a:r>
            <a:r>
              <a:rPr lang="fa-IR" sz="2800" b="1" dirty="0">
                <a:cs typeface="B Mitra" pitchFamily="2" charset="-78"/>
              </a:rPr>
              <a:t>علت ارجاع </a:t>
            </a:r>
            <a:r>
              <a:rPr lang="fa-IR" sz="2800" dirty="0">
                <a:cs typeface="B Mitra" pitchFamily="2" charset="-78"/>
              </a:rPr>
              <a:t>را مرور كند يا در صورتي كه بازديد وي، اولين ملاقات نيست، پرونده خانواده را مطالعه كند. در صورت وجود وقفه زياد بين تماس و بازديد، يك تماس تلفني كوتاه براي تأييد زمان ملاقات، از اتلاف وقت پرستار به صورت مراجعه پرستار و عدم حضور خانواده جلوگيري مي كند. </a:t>
            </a:r>
            <a:r>
              <a:rPr lang="fa-IR" sz="2800" b="1" dirty="0">
                <a:cs typeface="B Mitra" pitchFamily="2" charset="-78"/>
              </a:rPr>
              <a:t>امنيت شخصي پرستار، </a:t>
            </a:r>
            <a:r>
              <a:rPr lang="fa-IR" sz="2800" dirty="0">
                <a:cs typeface="B Mitra" pitchFamily="2" charset="-78"/>
              </a:rPr>
              <a:t>مسئله اي است كه هنگام ورود به منزل و همچنين در طي مسير مطرح است . پرستاران بخصوص در محيط هاي خطرناك شناخته شده بايد اقدامات احتياطي را رعايت كنند . در بعضي از سازمانها، يك محافظ، پرستار را همراهي مي كند يا پرستاران دو به دو به بازديد مي روند . پوشش يكسان و استفاده از كارت هاي شناسايي آنها الزامي است . هنگام خروج از مركز، زمان و مكان منزل مورد بازديد، يادداشت مي شود. </a:t>
            </a:r>
          </a:p>
          <a:p>
            <a:pPr algn="just">
              <a:buNone/>
            </a:pPr>
            <a:r>
              <a:rPr lang="fa-IR" sz="2800" dirty="0">
                <a:cs typeface="B Mitra" pitchFamily="2" charset="-78"/>
              </a:rPr>
              <a:t> اگر در مورد امنيت بازديد، كوچكترين ترديدي وجود داشته باشد، بايد از بازديد صرف نظر كرد.</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357158" y="500042"/>
            <a:ext cx="8329642" cy="5824558"/>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algn="just">
              <a:buNone/>
            </a:pPr>
            <a:r>
              <a:rPr lang="fa-IR" sz="2800" dirty="0">
                <a:cs typeface="B Mitra" pitchFamily="2" charset="-78"/>
              </a:rPr>
              <a:t>پرستاران بايد نسبت به اين مسئله آگاه باشند كه برداشت خانواده ها از بازديد منزل، متفاوت است . ممكن است بعضي، هدف از بازديد را معاينه اعضاي خانواه و جمع آوري اطلاعات در مورد آنها بدانند و بعضي ديگر احساس كنند كه علت بازديد، بي كفايتي و عملكرد نادرست آنهاست و يا اينكه بازديد از منزل را تجاوز به حريم خصوصي شان تلقي كنند.</a:t>
            </a:r>
          </a:p>
          <a:p>
            <a:pPr algn="just">
              <a:buNone/>
            </a:pPr>
            <a:r>
              <a:rPr lang="fa-IR" sz="2800" dirty="0">
                <a:cs typeface="B Mitra" pitchFamily="2" charset="-78"/>
              </a:rPr>
              <a:t>اجباري يا اختياري بودن بازديد نيز بر ماهيت بازديد منزل، تأثير مي گذارد . بازديد اختياري، يعني بازديدي كه طبق درخواست مددجو انجام مي شود. در اين نوع بازديد، ورود پرستار به منزل مددجو، بسيار آسان است؛ تعاملات تحت كنترل مددجو مي باشد؛ جو غيررسمي است و در صورت بررسي براي انجام بازديدهاي بعدي، پرستار و مددجو به بحث و گفتگو مي پردازند. در مقابل، بازديدهاي اجباري يعني مواردي كه به ضرورت الزامات قانوني انجام مي گيرد. در اين بازديدها، تعاملات تحت كنترل پرستار است؛ ممكن است ورود پرستار به منزل مشكل باشد؛ جو، رسمي و تجسسي است و براي انجام بازديدهاي بعدي ممكن است هيچ مذاكره اي انجام نشود.</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28596" y="500042"/>
            <a:ext cx="8258204" cy="5824558"/>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algn="just">
              <a:buNone/>
            </a:pPr>
            <a:r>
              <a:rPr lang="fa-IR" sz="2800" dirty="0">
                <a:cs typeface="B Mitra" pitchFamily="2" charset="-78"/>
              </a:rPr>
              <a:t>تغيير ماهيت خانواده ها، مثلا افزايش خانواده هاي تك سرپرستي كه والد آنها شاغل است يا خانواده هايي كه هر دو والد شاغل هستند؛ انجام بازديد منزل را مشكل مي كند. چون بازديد منزل، در صورتي ايده آل است كه با حضور تمام اعضاي خانواده انجام شود كه گاهي اوقات اين مسئله به دليل تداخل بين ساعات كار پرستار با مدرسه يا برنامه كار والدين ، امكان پذير نيست. در اين مواقع مي توان ساعات بازديد را در اول وقت يا پايان وقت كاري تنظيم كرد، طوري كه اعضاي شاغل يا كودكان مدرسه اي حضور داشته باشند . در هر صورت، در برنامه ريزي بازديد منزل، بايد به اين مسائل توجه داشت .</a:t>
            </a:r>
          </a:p>
          <a:p>
            <a:pPr algn="just">
              <a:buNone/>
            </a:pPr>
            <a:r>
              <a:rPr lang="fa-IR" sz="2800" dirty="0">
                <a:cs typeface="B Mitra" pitchFamily="2" charset="-78"/>
              </a:rPr>
              <a:t>فرهنگ، بر برداشت فرد از مراقبت هاي بهداشتي و عكس العمل وي تأثير مي گذارد . پس لازم است كه متخصصين بهداشتي هنگام بازديد از خانواده ها يا جوامع، به فرهنگ م ددجويان خود و شناسايي ديدگاههاي منحصر به فرد آنان توجه كنند.</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cs typeface="B Mitra" pitchFamily="2" charset="-78"/>
              </a:rPr>
              <a:t>3- </a:t>
            </a:r>
            <a:r>
              <a:rPr lang="fa-IR" sz="2800" b="1" dirty="0">
                <a:solidFill>
                  <a:srgbClr val="FF0000"/>
                </a:solidFill>
                <a:effectLst>
                  <a:outerShdw blurRad="38100" dist="38100" dir="2700000" algn="tl">
                    <a:srgbClr val="000000">
                      <a:alpha val="43137"/>
                    </a:srgbClr>
                  </a:outerShdw>
                </a:effectLst>
                <a:cs typeface="B Mitra" pitchFamily="2" charset="-78"/>
              </a:rPr>
              <a:t>مرحله بازديد از منزل</a:t>
            </a:r>
          </a:p>
          <a:p>
            <a:pPr algn="just">
              <a:buNone/>
            </a:pPr>
            <a:r>
              <a:rPr lang="fa-IR" sz="2800" dirty="0">
                <a:cs typeface="B Mitra" pitchFamily="2" charset="-78"/>
              </a:rPr>
              <a:t>بازديد واقعي، در اصل همين مرحله است، كه براي پرستار فرصت بررسي منزل، ارزيابي تعاملات خانواده و همچنين بررسي محل زندگي خانواده و امكانات موجود در جامعه را فراهم مي كند. بازديد واقعي منزل چند بخش دارد: در ابتداي ورود به منزل، پرستار با نشان دادن كارت شناسايي (شخصي و حرفه اي )، ضمن معرفي خود، آژانس (سازمان) بهداشتي مربوطه را نيز معرفي مي كند. سپس مدت زمان كوتاهي سكوت مي كند تا مددجو فرصت كند پرستار را بررسي كرده و ارتباط لازم برقرار شود. گام بعدي، توضيح پرستار در مورد نقش خود، مسئوليت ها و محدوديت هايش مي باشد. بخش مهم ديگر در بازديد منزل، تعيين انتظارات مددجو است.</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dirty="0">
                <a:cs typeface="B Mitra" pitchFamily="2" charset="-78"/>
              </a:rPr>
              <a:t>برقراري ارتباط و اجراي فرايند پرستاري، بخش اصلي بازديد مي باشد. ارزيابي، مداخله و ارزشيابي انجام مي شود. هدف بازديد منزل؛ تعيين كننده وقايعي است كه در جريان بازديد اتفاق مي افتد.</a:t>
            </a:r>
          </a:p>
          <a:p>
            <a:pPr algn="just">
              <a:buNone/>
            </a:pPr>
            <a:r>
              <a:rPr lang="fa-IR" sz="2800" dirty="0">
                <a:cs typeface="B Mitra" pitchFamily="2" charset="-78"/>
              </a:rPr>
              <a:t>پرستار بايد در مورد اهداف قابل تحقق در بازديد منزل واقع نگر باشد . در بعضي مواقع، تنها يك بازديد، ممكن يا مناسب است. در اين موقعيت، نيازها و منابع در دسترس، با خانواده مورد بررسي قرار مي گيرد و تعيين مي شود كه آيا خدمات بيشتري مورد نياز است يا خير.</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dirty="0">
                <a:cs typeface="B Mitra" pitchFamily="2" charset="-78"/>
              </a:rPr>
              <a:t>در صورت نياز به خدمات بيشتر، پرستار در شناسايي ساير مراكز درماني موجود در جامعه، به خانواده كمك مي كند و او را ارجاع مي دهد. گرچه انجام فقط يك بازديد، غيرمعمول نيست، اغلب بازديدهاي متعددي انجام مي شود. تكرار و جديت بازديدهاي منزل، بسته به نيازهاي خانواده و استحقاق خانواده براي دريافت خدمات، طبق تعريف سياست ها و اولويت هاي مركز بهداشتي مربوطه فرق مي كند.</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dirty="0">
                <a:cs typeface="B Mitra" pitchFamily="2" charset="-78"/>
              </a:rPr>
              <a:t>انتظار مي رود كه در اولين بازديد، بررسي مقدماتي انجام شود و حداقل ارتباط لازم برقرار گردد . در بازديد منزل، بعضي از مسائل مثل زنگ تلفن، رفت وآمد همسايگان و يا سرو صداي تلويزيون، باعث ايجاد وقفه و ايجاد مزاحمت در جريان گفتگو مي شود و ممكن است خانواده قادر به كنترل اين موارد باشد يا نباشد . پرستار مي تواند از خانواده بخواهد كه براي مدت كوتاهي، تلويزيون را خاموش كند يا ساير فعاليت هاي مخل را محدود كند . انجام فعاليت هاي روزمره اي كه باعث ايجاد اختلال در گفتگو نمي شود، اشكالي ندارد.</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a:bodyPr>
          <a:lstStyle/>
          <a:p>
            <a:pPr algn="just">
              <a:buNone/>
            </a:pPr>
            <a:r>
              <a:rPr lang="fa-IR" sz="2800" b="1" dirty="0">
                <a:cs typeface="B Mitra" pitchFamily="2" charset="-78"/>
              </a:rPr>
              <a:t>4 مر</a:t>
            </a:r>
            <a:r>
              <a:rPr lang="fa-IR" sz="2800" b="1" dirty="0">
                <a:solidFill>
                  <a:srgbClr val="FF0000"/>
                </a:solidFill>
                <a:effectLst>
                  <a:outerShdw blurRad="38100" dist="38100" dir="2700000" algn="tl">
                    <a:srgbClr val="000000">
                      <a:alpha val="43137"/>
                    </a:srgbClr>
                  </a:outerShdw>
                </a:effectLst>
                <a:cs typeface="B Mitra" pitchFamily="2" charset="-78"/>
              </a:rPr>
              <a:t>حله پاياني</a:t>
            </a:r>
          </a:p>
          <a:p>
            <a:pPr algn="just">
              <a:buNone/>
            </a:pPr>
            <a:r>
              <a:rPr lang="fa-IR" sz="2800" dirty="0">
                <a:cs typeface="B Mitra" pitchFamily="2" charset="-78"/>
              </a:rPr>
              <a:t>با تحقق هدف بازديد، پرستار و خانواده، اتفاقات و فعاليت هاي انجام شده و همچنين هدفي كه به آن دست يافته اند را مرور مي كنند. اين بخش، تمركز اصلي مرحله پاياني است و پايه و اساسي براي برنامه ريزي ملاقات هاي بعدي مي باشد. زمان خاتمه كار و در نتيجه پايان ارائه خدمات، در واقع در زمان اولين تماس با خانواده ضمن تنظيم اهداف، تعيين مي شود. اگر تا اين لحظه ارتباط پرستار و خانواده واضح و روشن باشد، مي توانند براي ملاقات هاي آينده بخصوص جلسه بعد، با همديگر برنامه ریزي كنند.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algn="just">
              <a:buNone/>
            </a:pPr>
            <a:r>
              <a:rPr lang="fa-IR" sz="2800" b="1" dirty="0">
                <a:cs typeface="B Mitra" pitchFamily="2" charset="-78"/>
              </a:rPr>
              <a:t>5 </a:t>
            </a:r>
            <a:r>
              <a:rPr lang="fa-IR" sz="2800" b="1" dirty="0">
                <a:solidFill>
                  <a:srgbClr val="FF0000"/>
                </a:solidFill>
                <a:effectLst>
                  <a:outerShdw blurRad="38100" dist="38100" dir="2700000" algn="tl">
                    <a:srgbClr val="000000">
                      <a:alpha val="43137"/>
                    </a:srgbClr>
                  </a:outerShdw>
                </a:effectLst>
                <a:cs typeface="B Mitra" pitchFamily="2" charset="-78"/>
              </a:rPr>
              <a:t>مرحله پس از بازديد</a:t>
            </a:r>
          </a:p>
          <a:p>
            <a:pPr algn="just">
              <a:buNone/>
            </a:pPr>
            <a:r>
              <a:rPr lang="fa-IR" sz="2800" dirty="0">
                <a:cs typeface="B Mitra" pitchFamily="2" charset="-78"/>
              </a:rPr>
              <a:t>پس از انجام بازديد و ترك منزل ، بايد فعالیت ها به طور كامل ثبت شود، در غير اينصورت بازديد منزل، ناتمام تلقي مي شود، وظيفه اصلي در مرحله پس از بازديد، مستند كردن بازديد و خدمات ارائه شده است. بعضي از مراكز، ثبت گزارش را همراه با خانواده انجام مي دهند. ثبت مقدماتي اين گزارشات به صورت تشكيل يك پرونده خانوادگي مي باشد كه همه اعضاي خانواده را در بر مي گيرد و اطلاعات ارزشمندي از پيشينيه و تاريخچه خانواده، فراهم مي كند.</a:t>
            </a:r>
          </a:p>
          <a:p>
            <a:pPr algn="just">
              <a:buNone/>
            </a:pPr>
            <a:r>
              <a:rPr lang="fa-IR" sz="2800" dirty="0">
                <a:cs typeface="B Mitra" pitchFamily="2" charset="-78"/>
              </a:rPr>
              <a:t>بيشتر مواقع گزارش جداگانه اي نيز از هر يك از اعضاي خانواده، تهيه مي شود. اين امر به دليل توجه و تأكيدي است كه اغلب، از خانواده به فرد تغيير مسير ميدهد . متعاقب تشخيص، اهداف و مداخلات پرستاري به جاي كل واحد خانواده، تك تك اعضاي آن را مورد توجه قرار مي دهد.</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457200" y="928688"/>
            <a:ext cx="8229600" cy="5395912"/>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algn="just">
              <a:buNone/>
            </a:pPr>
            <a:r>
              <a:rPr lang="fa-IR" sz="2800" dirty="0">
                <a:cs typeface="B Mitra" pitchFamily="2" charset="-78"/>
              </a:rPr>
              <a:t>سيستم ثبت و نحوه آن در مراكز مختلف، متفاوت است . پرستار بايد با سيستم خاص مركز خود، آشنا باشد . تمام اين سيستم ها بايد شامل پايگاه اطلاعاتي ، تشخيص پرستاري و ليست مشكلات، يك طرح و برنامه، اهداف ويژه، مداخلات و عملكرد واقعي و ارزشيابي باشند. اين موارد، اجراي اصلي مورد نياز براي مقاصد باليني و مجاز هستند. مهم آن است كه ثبت گزارش به روز باشد، تاريخ داشته باشد و امضاء شده باشد . در استفاده از چارچوب نظري متناسب با فرايند پرستاري خانواده محور، اطمينان حاصل كنيد . </a:t>
            </a:r>
          </a:p>
          <a:p>
            <a:pPr algn="just">
              <a:buNone/>
            </a:pPr>
            <a:r>
              <a:rPr lang="fa-IR" sz="2800" dirty="0">
                <a:cs typeface="B Mitra" pitchFamily="2" charset="-78"/>
              </a:rPr>
              <a:t>براي مثال، تشخيص پرستاري «مهارت ناموثر مادر» در ارتباط با كمبود آگاهي از رشد و تكامل طبيعي، يك تشخيص پرستاري فرد- محور است. ناتواني خانواده در تحقق وظايف تكاملي متناسب با مرحله (تكاملي) برای تأمين محيط سالم و بي خطر براي كودك پيش دبستاني در رابطه با كمبود آگاهي و امكانات، يك تشخيص پرستاري خانواده محور براساس شناخت رويكرد تكاملي خانواده مي باشد.</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72816"/>
            <a:ext cx="8435280" cy="2370564"/>
          </a:xfrm>
        </p:spPr>
        <p:style>
          <a:lnRef idx="1">
            <a:schemeClr val="accent1"/>
          </a:lnRef>
          <a:fillRef idx="2">
            <a:schemeClr val="accent1"/>
          </a:fillRef>
          <a:effectRef idx="1">
            <a:schemeClr val="accent1"/>
          </a:effectRef>
          <a:fontRef idx="minor">
            <a:schemeClr val="dk1"/>
          </a:fontRef>
        </p:style>
        <p:txBody>
          <a:bodyPr>
            <a:normAutofit/>
          </a:bodyPr>
          <a:lstStyle/>
          <a:p>
            <a:pPr algn="ctr">
              <a:buNone/>
            </a:pPr>
            <a:endParaRPr lang="fa-IR" sz="5400" dirty="0">
              <a:solidFill>
                <a:srgbClr val="D60093"/>
              </a:solidFill>
              <a:cs typeface="B Titr" pitchFamily="2" charset="-78"/>
            </a:endParaRPr>
          </a:p>
          <a:p>
            <a:pPr algn="ctr">
              <a:buNone/>
            </a:pPr>
            <a:r>
              <a:rPr lang="fa-IR" sz="5400" dirty="0">
                <a:solidFill>
                  <a:srgbClr val="D60093"/>
                </a:solidFill>
                <a:cs typeface="B Titr" pitchFamily="2" charset="-78"/>
              </a:rPr>
              <a:t>ممنون از توجهتان</a:t>
            </a:r>
          </a:p>
          <a:p>
            <a:pPr algn="ctr">
              <a:buNone/>
            </a:pPr>
            <a:endParaRPr lang="fa-IR" sz="5400" dirty="0">
              <a:solidFill>
                <a:srgbClr val="D60093"/>
              </a:solidFill>
              <a:cs typeface="B Titr" pitchFamily="2" charset="-78"/>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بهداشت مواد غذایی&amp;quot;&quot;/&gt;&lt;property id=&quot;20307&quot; value=&quot;256&quot;/&gt;&lt;/object&gt;&lt;object type=&quot;3&quot; unique_id=&quot;10005&quot;&gt;&lt;property id=&quot;20148&quot; value=&quot;5&quot;/&gt;&lt;property id=&quot;20300&quot; value=&quot;Slide 2&quot;/&gt;&lt;property id=&quot;20307&quot; value=&quot;258&quot;/&gt;&lt;/object&gt;&lt;object type=&quot;3&quot; unique_id=&quot;10006&quot;&gt;&lt;property id=&quot;20148&quot; value=&quot;5&quot;/&gt;&lt;property id=&quot;20300&quot; value=&quot;Slide 6&quot;/&gt;&lt;property id=&quot;20307&quot; value=&quot;257&quot;/&gt;&lt;/object&gt;&lt;object type=&quot;3&quot; unique_id=&quot;10007&quot;&gt;&lt;property id=&quot;20148&quot; value=&quot;5&quot;/&gt;&lt;property id=&quot;20300&quot; value=&quot;Slide 11&quot;/&gt;&lt;property id=&quot;20307&quot; value=&quot;259&quot;/&gt;&lt;/object&gt;&lt;object type=&quot;3&quot; unique_id=&quot;10008&quot;&gt;&lt;property id=&quot;20148&quot; value=&quot;5&quot;/&gt;&lt;property id=&quot;20300&quot; value=&quot;Slide 12&quot;/&gt;&lt;property id=&quot;20307&quot; value=&quot;261&quot;/&gt;&lt;/object&gt;&lt;object type=&quot;3&quot; unique_id=&quot;10009&quot;&gt;&lt;property id=&quot;20148&quot; value=&quot;5&quot;/&gt;&lt;property id=&quot;20300&quot; value=&quot;Slide 13&quot;/&gt;&lt;property id=&quot;20307&quot; value=&quot;262&quot;/&gt;&lt;/object&gt;&lt;object type=&quot;3&quot; unique_id=&quot;10010&quot;&gt;&lt;property id=&quot;20148&quot; value=&quot;5&quot;/&gt;&lt;property id=&quot;20300&quot; value=&quot;Slide 14 - &amp;quot;&amp;#x0D;&amp;#x0A;&amp;#x0D;&amp;#x0A;روش های مختلف نگهداری &amp;#x0D;&amp;#x0A;&amp;quot;&quot;/&gt;&lt;property id=&quot;20307&quot; value=&quot;263&quot;/&gt;&lt;/object&gt;&lt;object type=&quot;3&quot; unique_id=&quot;10011&quot;&gt;&lt;property id=&quot;20148&quot; value=&quot;5&quot;/&gt;&lt;property id=&quot;20300&quot; value=&quot;Slide 15 - &amp;quot;1- حرارت دادن:&amp;#x0D;&amp;#x0A;&amp;quot;&quot;/&gt;&lt;property id=&quot;20307&quot; value=&quot;309&quot;/&gt;&lt;/object&gt;&lt;object type=&quot;3&quot; unique_id=&quot;10012&quot;&gt;&lt;property id=&quot;20148&quot; value=&quot;5&quot;/&gt;&lt;property id=&quot;20300&quot; value=&quot;Slide 16 - &amp;quot; 2- سرما و انجماد: &amp;quot;&quot;/&gt;&lt;property id=&quot;20307&quot; value=&quot;265&quot;/&gt;&lt;/object&gt;&lt;object type=&quot;3&quot; unique_id=&quot;10013&quot;&gt;&lt;property id=&quot;20148&quot; value=&quot;5&quot;/&gt;&lt;property id=&quot;20300&quot; value=&quot;Slide 17 - &amp;quot; 3- روش خشك كردن:&amp;quot;&quot;/&gt;&lt;property id=&quot;20307&quot; value=&quot;266&quot;/&gt;&lt;/object&gt;&lt;object type=&quot;3&quot; unique_id=&quot;10014&quot;&gt;&lt;property id=&quot;20148&quot; value=&quot;5&quot;/&gt;&lt;property id=&quot;20300&quot; value=&quot;Slide 18 - &amp;quot;4 -  استفاده از مواد شيميايي:&amp;quot;&quot;/&gt;&lt;property id=&quot;20307&quot; value=&quot;267&quot;/&gt;&lt;/object&gt;&lt;object type=&quot;3&quot; unique_id=&quot;10015&quot;&gt;&lt;property id=&quot;20148&quot; value=&quot;5&quot;/&gt;&lt;property id=&quot;20300&quot; value=&quot;Slide 19 - &amp;quot;5- استفاده از غليظ كردن :&amp;quot;&quot;/&gt;&lt;property id=&quot;20307&quot; value=&quot;268&quot;/&gt;&lt;/object&gt;&lt;object type=&quot;3&quot; unique_id=&quot;10016&quot;&gt;&lt;property id=&quot;20148&quot; value=&quot;5&quot;/&gt;&lt;property id=&quot;20300&quot; value=&quot;Slide 20 - &amp;quot;6- دود دادن مواد غذايي :&amp;quot;&quot;/&gt;&lt;property id=&quot;20307&quot; value=&quot;269&quot;/&gt;&lt;/object&gt;&lt;object type=&quot;3&quot; unique_id=&quot;10017&quot;&gt;&lt;property id=&quot;20148&quot; value=&quot;5&quot;/&gt;&lt;property id=&quot;20300&quot; value=&quot;Slide 21 - &amp;quot;7- استفاده از اشعه :&amp;quot;&quot;/&gt;&lt;property id=&quot;20307&quot; value=&quot;270&quot;/&gt;&lt;/object&gt;&lt;object type=&quot;3&quot; unique_id=&quot;10018&quot;&gt;&lt;property id=&quot;20148&quot; value=&quot;5&quot;/&gt;&lt;property id=&quot;20300&quot; value=&quot;Slide 22 - &amp;quot;8- استفاده از انبار و سيلو :&amp;quot;&quot;/&gt;&lt;property id=&quot;20307&quot; value=&quot;271&quot;/&gt;&lt;/object&gt;&lt;object type=&quot;3&quot; unique_id=&quot;10019&quot;&gt;&lt;property id=&quot;20148&quot; value=&quot;5&quot;/&gt;&lt;property id=&quot;20300&quot; value=&quot;Slide 23&quot;/&gt;&lt;property id=&quot;20307&quot; value=&quot;273&quot;/&gt;&lt;/object&gt;&lt;object type=&quot;3&quot; unique_id=&quot;10020&quot;&gt;&lt;property id=&quot;20148&quot; value=&quot;5&quot;/&gt;&lt;property id=&quot;20300&quot; value=&quot;Slide 24&quot;/&gt;&lt;property id=&quot;20307&quot; value=&quot;274&quot;/&gt;&lt;/object&gt;&lt;object type=&quot;3&quot; unique_id=&quot;10021&quot;&gt;&lt;property id=&quot;20148&quot; value=&quot;5&quot;/&gt;&lt;property id=&quot;20300&quot; value=&quot;Slide 25&quot;/&gt;&lt;property id=&quot;20307&quot; value=&quot;275&quot;/&gt;&lt;/object&gt;&lt;object type=&quot;3&quot; unique_id=&quot;10022&quot;&gt;&lt;property id=&quot;20148&quot; value=&quot;5&quot;/&gt;&lt;property id=&quot;20300&quot; value=&quot;Slide 26&quot;/&gt;&lt;property id=&quot;20307&quot; value=&quot;278&quot;/&gt;&lt;/object&gt;&lt;object type=&quot;3&quot; unique_id=&quot;10023&quot;&gt;&lt;property id=&quot;20148&quot; value=&quot;5&quot;/&gt;&lt;property id=&quot;20300&quot; value=&quot;Slide 27&quot;/&gt;&lt;property id=&quot;20307&quot; value=&quot;279&quot;/&gt;&lt;/object&gt;&lt;object type=&quot;3&quot; unique_id=&quot;10024&quot;&gt;&lt;property id=&quot;20148&quot; value=&quot;5&quot;/&gt;&lt;property id=&quot;20300&quot; value=&quot;Slide 28&quot;/&gt;&lt;property id=&quot;20307&quot; value=&quot;306&quot;/&gt;&lt;/object&gt;&lt;object type=&quot;3&quot; unique_id=&quot;10025&quot;&gt;&lt;property id=&quot;20148&quot; value=&quot;5&quot;/&gt;&lt;property id=&quot;20300&quot; value=&quot;Slide 29&quot;/&gt;&lt;property id=&quot;20307&quot; value=&quot;307&quot;/&gt;&lt;/object&gt;&lt;object type=&quot;3&quot; unique_id=&quot;10026&quot;&gt;&lt;property id=&quot;20148&quot; value=&quot;5&quot;/&gt;&lt;property id=&quot;20300&quot; value=&quot;Slide 30&quot;/&gt;&lt;property id=&quot;20307&quot; value=&quot;308&quot;/&gt;&lt;/object&gt;&lt;object type=&quot;3&quot; unique_id=&quot;10028&quot;&gt;&lt;property id=&quot;20148&quot; value=&quot;5&quot;/&gt;&lt;property id=&quot;20300&quot; value=&quot;Slide 31&quot;/&gt;&lt;property id=&quot;20307&quot; value=&quot;280&quot;/&gt;&lt;/object&gt;&lt;object type=&quot;3&quot; unique_id=&quot;10029&quot;&gt;&lt;property id=&quot;20148&quot; value=&quot;5&quot;/&gt;&lt;property id=&quot;20300&quot; value=&quot;Slide 32 - &amp;quot;نگهداري مواد غذايي در سردخانه:&amp;quot;&quot;/&gt;&lt;property id=&quot;20307&quot; value=&quot;305&quot;/&gt;&lt;/object&gt;&lt;object type=&quot;3&quot; unique_id=&quot;10030&quot;&gt;&lt;property id=&quot;20148&quot; value=&quot;5&quot;/&gt;&lt;property id=&quot;20300&quot; value=&quot;Slide 33 - &amp;quot;الف – نگهداري مواد غذايي در سردخانه هاي بالاي صفر&amp;#x0D;&amp;#x0A;&amp;quot;&quot;/&gt;&lt;property id=&quot;20307&quot; value=&quot;281&quot;/&gt;&lt;/object&gt;&lt;object type=&quot;3&quot; unique_id=&quot;10031&quot;&gt;&lt;property id=&quot;20148&quot; value=&quot;5&quot;/&gt;&lt;property id=&quot;20300&quot; value=&quot;Slide 34&quot;/&gt;&lt;property id=&quot;20307&quot; value=&quot;282&quot;/&gt;&lt;/object&gt;&lt;object type=&quot;3&quot; unique_id=&quot;10032&quot;&gt;&lt;property id=&quot;20148&quot; value=&quot;5&quot;/&gt;&lt;property id=&quot;20300&quot; value=&quot;Slide 35&quot;/&gt;&lt;property id=&quot;20307&quot; value=&quot;284&quot;/&gt;&lt;/object&gt;&lt;object type=&quot;3&quot; unique_id=&quot;10033&quot;&gt;&lt;property id=&quot;20148&quot; value=&quot;5&quot;/&gt;&lt;property id=&quot;20300&quot; value=&quot;Slide 36&quot;/&gt;&lt;property id=&quot;20307&quot; value=&quot;312&quot;/&gt;&lt;/object&gt;&lt;object type=&quot;3&quot; unique_id=&quot;10034&quot;&gt;&lt;property id=&quot;20148&quot; value=&quot;5&quot;/&gt;&lt;property id=&quot;20300&quot; value=&quot;Slide 37 - &amp;quot;ب-نگهداري مواد غذايي در سردخانه زير صفر&amp;quot;&quot;/&gt;&lt;property id=&quot;20307&quot; value=&quot;287&quot;/&gt;&lt;/object&gt;&lt;object type=&quot;3&quot; unique_id=&quot;10035&quot;&gt;&lt;property id=&quot;20148&quot; value=&quot;5&quot;/&gt;&lt;property id=&quot;20300&quot; value=&quot;Slide 38&quot;/&gt;&lt;property id=&quot;20307&quot; value=&quot;313&quot;/&gt;&lt;/object&gt;&lt;object type=&quot;3&quot; unique_id=&quot;10036&quot;&gt;&lt;property id=&quot;20148&quot; value=&quot;5&quot;/&gt;&lt;property id=&quot;20300&quot; value=&quot;Slide 39&quot;/&gt;&lt;property id=&quot;20307&quot; value=&quot;314&quot;/&gt;&lt;/object&gt;&lt;object type=&quot;3&quot; unique_id=&quot;10037&quot;&gt;&lt;property id=&quot;20148&quot; value=&quot;5&quot;/&gt;&lt;property id=&quot;20300&quot; value=&quot;Slide 40&quot;/&gt;&lt;property id=&quot;20307&quot; value=&quot;315&quot;/&gt;&lt;/object&gt;&lt;object type=&quot;3&quot; unique_id=&quot;10045&quot;&gt;&lt;property id=&quot;20148&quot; value=&quot;5&quot;/&gt;&lt;property id=&quot;20300&quot; value=&quot;Slide 41 - &amp;quot;بهداشت میوه ها و سبزي ها:&amp;quot;&quot;/&gt;&lt;property id=&quot;20307&quot; value=&quot;323&quot;/&gt;&lt;/object&gt;&lt;object type=&quot;3&quot; unique_id=&quot;10047&quot;&gt;&lt;property id=&quot;20148&quot; value=&quot;5&quot;/&gt;&lt;property id=&quot;20300&quot; value=&quot;Slide 42 - &amp;quot;عواملي كه باعث آلودگي مواد غذايي مي شوند: &amp;#x0D;&amp;#x0A;&amp;quot;&quot;/&gt;&lt;property id=&quot;20307&quot; value=&quot;294&quot;/&gt;&lt;/object&gt;&lt;object type=&quot;3&quot; unique_id=&quot;10048&quot;&gt;&lt;property id=&quot;20148&quot; value=&quot;5&quot;/&gt;&lt;property id=&quot;20300&quot; value=&quot;Slide 43 - &amp;quot;طرز تشخيص فساد مواد غذايي :&amp;quot;&quot;/&gt;&lt;property id=&quot;20307&quot; value=&quot;300&quot;/&gt;&lt;/object&gt;&lt;object type=&quot;3&quot; unique_id=&quot;10049&quot;&gt;&lt;property id=&quot;20148&quot; value=&quot;5&quot;/&gt;&lt;property id=&quot;20300&quot; value=&quot;Slide 44&quot;/&gt;&lt;property id=&quot;20307&quot; value=&quot;301&quot;/&gt;&lt;/object&gt;&lt;object type=&quot;3&quot; unique_id=&quot;10050&quot;&gt;&lt;property id=&quot;20148&quot; value=&quot;5&quot;/&gt;&lt;property id=&quot;20300&quot; value=&quot;Slide 45 - &amp;quot;. مواد غذايي مورد عرضه در مراكز تهيه و توزيع و فروش مواد غذايي از نظر كيفيت سه گونه هستند &amp;quot;&quot;/&gt;&lt;property id=&quot;20307&quot; value=&quot;303&quot;/&gt;&lt;/object&gt;&lt;object type=&quot;3&quot; unique_id=&quot;10052&quot;&gt;&lt;property id=&quot;20148&quot; value=&quot;5&quot;/&gt;&lt;property id=&quot;20300&quot; value=&quot;Slide 46&quot;/&gt;&lt;property id=&quot;20307&quot; value=&quot;310&quot;/&gt;&lt;/object&gt;&lt;object type=&quot;3&quot; unique_id=&quot;10354&quot;&gt;&lt;property id=&quot;20148&quot; value=&quot;5&quot;/&gt;&lt;property id=&quot;20300&quot; value=&quot;Slide 3&quot;/&gt;&lt;property id=&quot;20307&quot; value=&quot;324&quot;/&gt;&lt;/object&gt;&lt;object type=&quot;3&quot; unique_id=&quot;10355&quot;&gt;&lt;property id=&quot;20148&quot; value=&quot;5&quot;/&gt;&lt;property id=&quot;20300&quot; value=&quot;Slide 4 - &amp;quot;عوامل موثر در فساد مواد غذایی:&amp;quot;&quot;/&gt;&lt;property id=&quot;20307&quot; value=&quot;330&quot;/&gt;&lt;/object&gt;&lt;object type=&quot;3&quot; unique_id=&quot;10356&quot;&gt;&lt;property id=&quot;20148&quot; value=&quot;5&quot;/&gt;&lt;property id=&quot;20300&quot; value=&quot;Slide 5 - &amp;quot;راههای ورود میکروب ها به مواد غذایی:&amp;quot;&quot;/&gt;&lt;property id=&quot;20307&quot; value=&quot;325&quot;/&gt;&lt;/object&gt;&lt;object type=&quot;3&quot; unique_id=&quot;10357&quot;&gt;&lt;property id=&quot;20148&quot; value=&quot;5&quot;/&gt;&lt;property id=&quot;20300&quot; value=&quot;Slide 7 - &amp;quot;عوامل موثر در بهداشت مواد غذایی:&amp;quot;&quot;/&gt;&lt;property id=&quot;20307&quot; value=&quot;326&quot;/&gt;&lt;/object&gt;&lt;object type=&quot;3&quot; unique_id=&quot;10358&quot;&gt;&lt;property id=&quot;20148&quot; value=&quot;5&quot;/&gt;&lt;property id=&quot;20300&quot; value=&quot;Slide 8 - &amp;quot;عوامل فیزیکی (ساختمان و ابزار کار)&amp;quot;&quot;/&gt;&lt;property id=&quot;20307&quot; value=&quot;327&quot;/&gt;&lt;/object&gt;&lt;object type=&quot;3&quot; unique_id=&quot;10359&quot;&gt;&lt;property id=&quot;20148&quot; value=&quot;5&quot;/&gt;&lt;property id=&quot;20300&quot; value=&quot;Slide 9 - &amp;quot;عوامل کاربردی (عملی)&amp;quot;&quot;/&gt;&lt;property id=&quot;20307&quot; value=&quot;328&quot;/&gt;&lt;/object&gt;&lt;object type=&quot;3&quot; unique_id=&quot;10360&quot;&gt;&lt;property id=&quot;20148&quot; value=&quot;5&quot;/&gt;&lt;property id=&quot;20300&quot; value=&quot;Slide 10 - &amp;quot;&amp;#x0D;&amp;#x0A;عوامل فردی (بهداشت فردی و آموزش)&amp;quot;&quot;/&gt;&lt;property id=&quot;20307&quot; value=&quot;329&quot;/&gt;&lt;/object&gt;&lt;/object&gt;&lt;/object&gt;&lt;/database&gt;"/>
  <p:tag name="SECTOMILLISECCONVERTED"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2407</TotalTime>
  <Words>3248</Words>
  <Application>Microsoft Office PowerPoint</Application>
  <PresentationFormat>On-screen Show (4:3)</PresentationFormat>
  <Paragraphs>117</Paragraphs>
  <Slides>30</Slides>
  <Notes>30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Flow</vt:lpstr>
      <vt:lpstr>بسم الله الرحمن الرحیم</vt:lpstr>
      <vt:lpstr>  فرايند پرستاري در خانواده و اصول بازديد منزل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1389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FDO</dc:creator>
  <cp:lastModifiedBy>Windows User</cp:lastModifiedBy>
  <cp:revision>258</cp:revision>
  <dcterms:created xsi:type="dcterms:W3CDTF">2011-11-29T06:29:04Z</dcterms:created>
  <dcterms:modified xsi:type="dcterms:W3CDTF">2020-04-28T01:21:50Z</dcterms:modified>
</cp:coreProperties>
</file>