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338" r:id="rId2"/>
    <p:sldId id="257" r:id="rId3"/>
    <p:sldId id="258" r:id="rId4"/>
    <p:sldId id="267" r:id="rId5"/>
    <p:sldId id="259" r:id="rId6"/>
    <p:sldId id="260" r:id="rId7"/>
    <p:sldId id="261" r:id="rId8"/>
    <p:sldId id="271" r:id="rId9"/>
    <p:sldId id="332" r:id="rId10"/>
    <p:sldId id="268" r:id="rId11"/>
    <p:sldId id="272" r:id="rId12"/>
    <p:sldId id="273" r:id="rId13"/>
    <p:sldId id="274" r:id="rId14"/>
    <p:sldId id="275" r:id="rId15"/>
    <p:sldId id="276" r:id="rId16"/>
    <p:sldId id="277" r:id="rId17"/>
    <p:sldId id="278" r:id="rId18"/>
    <p:sldId id="333" r:id="rId19"/>
    <p:sldId id="334" r:id="rId20"/>
    <p:sldId id="263" r:id="rId21"/>
    <p:sldId id="306" r:id="rId22"/>
    <p:sldId id="315" r:id="rId23"/>
    <p:sldId id="307" r:id="rId24"/>
    <p:sldId id="308" r:id="rId25"/>
    <p:sldId id="310" r:id="rId26"/>
    <p:sldId id="311" r:id="rId27"/>
    <p:sldId id="264" r:id="rId28"/>
    <p:sldId id="294" r:id="rId29"/>
    <p:sldId id="295" r:id="rId30"/>
    <p:sldId id="296" r:id="rId31"/>
    <p:sldId id="297" r:id="rId32"/>
    <p:sldId id="298" r:id="rId33"/>
    <p:sldId id="336" r:id="rId34"/>
    <p:sldId id="300" r:id="rId35"/>
    <p:sldId id="302" r:id="rId36"/>
    <p:sldId id="303" r:id="rId37"/>
    <p:sldId id="304" r:id="rId38"/>
    <p:sldId id="305" r:id="rId39"/>
    <p:sldId id="301" r:id="rId40"/>
    <p:sldId id="312" r:id="rId41"/>
    <p:sldId id="265" r:id="rId42"/>
    <p:sldId id="313" r:id="rId43"/>
    <p:sldId id="316" r:id="rId44"/>
    <p:sldId id="317" r:id="rId45"/>
    <p:sldId id="318" r:id="rId46"/>
    <p:sldId id="319" r:id="rId47"/>
    <p:sldId id="314" r:id="rId48"/>
    <p:sldId id="266" r:id="rId49"/>
    <p:sldId id="292" r:id="rId50"/>
    <p:sldId id="279" r:id="rId51"/>
    <p:sldId id="282" r:id="rId52"/>
    <p:sldId id="283" r:id="rId53"/>
    <p:sldId id="284" r:id="rId54"/>
    <p:sldId id="285" r:id="rId55"/>
    <p:sldId id="286" r:id="rId56"/>
    <p:sldId id="287" r:id="rId57"/>
    <p:sldId id="288" r:id="rId58"/>
    <p:sldId id="289" r:id="rId59"/>
    <p:sldId id="290" r:id="rId60"/>
    <p:sldId id="291" r:id="rId61"/>
    <p:sldId id="280" r:id="rId62"/>
    <p:sldId id="281" r:id="rId63"/>
    <p:sldId id="324" r:id="rId64"/>
    <p:sldId id="320" r:id="rId65"/>
    <p:sldId id="321" r:id="rId66"/>
    <p:sldId id="322" r:id="rId67"/>
    <p:sldId id="323" r:id="rId68"/>
    <p:sldId id="325" r:id="rId69"/>
    <p:sldId id="326" r:id="rId70"/>
    <p:sldId id="327" r:id="rId71"/>
    <p:sldId id="328" r:id="rId72"/>
    <p:sldId id="329" r:id="rId73"/>
    <p:sldId id="330" r:id="rId74"/>
    <p:sldId id="331" r:id="rId75"/>
    <p:sldId id="337" r:id="rId7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33" autoAdjust="0"/>
    <p:restoredTop sz="94660"/>
  </p:normalViewPr>
  <p:slideViewPr>
    <p:cSldViewPr snapToGrid="0">
      <p:cViewPr varScale="1">
        <p:scale>
          <a:sx n="66" d="100"/>
          <a:sy n="66" d="100"/>
        </p:scale>
        <p:origin x="-876"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6B967982-3AA4-4B43-A5DC-20CB2C53A39E}" type="datetimeFigureOut">
              <a:rPr lang="en-US" smtClean="0"/>
              <a:t>4/24/2020</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EFF23360-9AE4-4656-9A33-708ACEBE0B48}"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4271793844"/>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967982-3AA4-4B43-A5DC-20CB2C53A39E}" type="datetimeFigureOut">
              <a:rPr lang="en-US" smtClean="0"/>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F23360-9AE4-4656-9A33-708ACEBE0B48}" type="slidenum">
              <a:rPr lang="en-US" smtClean="0"/>
              <a:t>‹#›</a:t>
            </a:fld>
            <a:endParaRPr lang="en-US"/>
          </a:p>
        </p:txBody>
      </p:sp>
    </p:spTree>
    <p:extLst>
      <p:ext uri="{BB962C8B-B14F-4D97-AF65-F5344CB8AC3E}">
        <p14:creationId xmlns:p14="http://schemas.microsoft.com/office/powerpoint/2010/main" val="1535245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6B967982-3AA4-4B43-A5DC-20CB2C53A39E}" type="datetimeFigureOut">
              <a:rPr lang="en-US" smtClean="0"/>
              <a:t>4/24/2020</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EFF23360-9AE4-4656-9A33-708ACEBE0B48}"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198494121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B967982-3AA4-4B43-A5DC-20CB2C53A39E}" type="datetimeFigureOut">
              <a:rPr lang="en-US" smtClean="0"/>
              <a:t>4/24/2020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F23360-9AE4-4656-9A33-708ACEBE0B48}" type="slidenum">
              <a:rPr lang="en-US" smtClean="0"/>
              <a:t>‹#›</a:t>
            </a:fld>
            <a:endParaRPr lang="en-US"/>
          </a:p>
        </p:txBody>
      </p:sp>
    </p:spTree>
    <p:extLst>
      <p:ext uri="{BB962C8B-B14F-4D97-AF65-F5344CB8AC3E}">
        <p14:creationId xmlns:p14="http://schemas.microsoft.com/office/powerpoint/2010/main" val="23009706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B967982-3AA4-4B43-A5DC-20CB2C53A39E}" type="datetimeFigureOut">
              <a:rPr lang="en-US" smtClean="0"/>
              <a:t>4/24/2020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FF23360-9AE4-4656-9A33-708ACEBE0B48}" type="slidenum">
              <a:rPr lang="en-US" smtClean="0"/>
              <a:t>‹#›</a:t>
            </a:fld>
            <a:endParaRPr lang="en-US"/>
          </a:p>
        </p:txBody>
      </p:sp>
    </p:spTree>
    <p:extLst>
      <p:ext uri="{BB962C8B-B14F-4D97-AF65-F5344CB8AC3E}">
        <p14:creationId xmlns:p14="http://schemas.microsoft.com/office/powerpoint/2010/main" val="3106477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B967982-3AA4-4B43-A5DC-20CB2C53A39E}" type="datetimeFigureOut">
              <a:rPr lang="en-US" smtClean="0"/>
              <a:t>4/24/2020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FF23360-9AE4-4656-9A33-708ACEBE0B48}" type="slidenum">
              <a:rPr lang="en-US" smtClean="0"/>
              <a:t>‹#›</a:t>
            </a:fld>
            <a:endParaRPr lang="en-US"/>
          </a:p>
        </p:txBody>
      </p:sp>
    </p:spTree>
    <p:extLst>
      <p:ext uri="{BB962C8B-B14F-4D97-AF65-F5344CB8AC3E}">
        <p14:creationId xmlns:p14="http://schemas.microsoft.com/office/powerpoint/2010/main" val="8637142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967982-3AA4-4B43-A5DC-20CB2C53A39E}" type="datetimeFigureOut">
              <a:rPr lang="en-US" smtClean="0"/>
              <a:t>4/24/2020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FF23360-9AE4-4656-9A33-708ACEBE0B48}" type="slidenum">
              <a:rPr lang="en-US" smtClean="0"/>
              <a:t>‹#›</a:t>
            </a:fld>
            <a:endParaRPr lang="en-US"/>
          </a:p>
        </p:txBody>
      </p:sp>
    </p:spTree>
    <p:extLst>
      <p:ext uri="{BB962C8B-B14F-4D97-AF65-F5344CB8AC3E}">
        <p14:creationId xmlns:p14="http://schemas.microsoft.com/office/powerpoint/2010/main" val="3497430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6B967982-3AA4-4B43-A5DC-20CB2C53A39E}" type="datetimeFigureOut">
              <a:rPr lang="en-US" smtClean="0"/>
              <a:t>4/24/2020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EFF23360-9AE4-4656-9A33-708ACEBE0B48}"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401657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6B967982-3AA4-4B43-A5DC-20CB2C53A39E}" type="datetimeFigureOut">
              <a:rPr lang="en-US" smtClean="0"/>
              <a:t>4/24/2020</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EFF23360-9AE4-4656-9A33-708ACEBE0B48}"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727828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967982-3AA4-4B43-A5DC-20CB2C53A39E}" type="datetimeFigureOut">
              <a:rPr lang="en-US" smtClean="0"/>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F23360-9AE4-4656-9A33-708ACEBE0B48}" type="slidenum">
              <a:rPr lang="en-US" smtClean="0"/>
              <a:t>‹#›</a:t>
            </a:fld>
            <a:endParaRPr lang="en-US"/>
          </a:p>
        </p:txBody>
      </p:sp>
    </p:spTree>
    <p:extLst>
      <p:ext uri="{BB962C8B-B14F-4D97-AF65-F5344CB8AC3E}">
        <p14:creationId xmlns:p14="http://schemas.microsoft.com/office/powerpoint/2010/main" val="2041108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B967982-3AA4-4B43-A5DC-20CB2C53A39E}" type="datetimeFigureOut">
              <a:rPr lang="en-US" smtClean="0"/>
              <a:t>4/24/2020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F23360-9AE4-4656-9A33-708ACEBE0B48}" type="slidenum">
              <a:rPr lang="en-US" smtClean="0"/>
              <a:t>‹#›</a:t>
            </a:fld>
            <a:endParaRPr lang="en-US"/>
          </a:p>
        </p:txBody>
      </p:sp>
    </p:spTree>
    <p:extLst>
      <p:ext uri="{BB962C8B-B14F-4D97-AF65-F5344CB8AC3E}">
        <p14:creationId xmlns:p14="http://schemas.microsoft.com/office/powerpoint/2010/main" val="3420295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6B967982-3AA4-4B43-A5DC-20CB2C53A39E}" type="datetimeFigureOut">
              <a:rPr lang="en-US" smtClean="0"/>
              <a:t>4/24/2020</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EFF23360-9AE4-4656-9A33-708ACEBE0B48}"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67706987"/>
      </p:ext>
    </p:extLst>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037030" y="2362954"/>
            <a:ext cx="7474549" cy="3023859"/>
          </a:xfrm>
        </p:spPr>
        <p:txBody>
          <a:bodyPr>
            <a:normAutofit/>
          </a:bodyPr>
          <a:lstStyle/>
          <a:p>
            <a:r>
              <a:rPr lang="fa-IR" b="1" dirty="0" smtClean="0">
                <a:cs typeface="B Zar" panose="00000400000000000000" pitchFamily="2" charset="-78"/>
              </a:rPr>
              <a:t>موضوع:فرایند پرستاری در بیمار</a:t>
            </a:r>
            <a:endParaRPr lang="fa-IR" sz="2400" b="1" dirty="0" smtClean="0">
              <a:cs typeface="B Zar" panose="00000400000000000000" pitchFamily="2" charset="-78"/>
            </a:endParaRPr>
          </a:p>
          <a:p>
            <a:endParaRPr lang="en-US" sz="2400" dirty="0" smtClean="0">
              <a:cs typeface="B Zar" panose="00000400000000000000" pitchFamily="2" charset="-78"/>
            </a:endParaRPr>
          </a:p>
        </p:txBody>
      </p:sp>
      <p:sp>
        <p:nvSpPr>
          <p:cNvPr id="9" name="Oval 8"/>
          <p:cNvSpPr/>
          <p:nvPr/>
        </p:nvSpPr>
        <p:spPr>
          <a:xfrm>
            <a:off x="3114393" y="534154"/>
            <a:ext cx="5748950" cy="189217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7200" dirty="0" smtClean="0">
                <a:ln w="0"/>
                <a:solidFill>
                  <a:schemeClr val="tx1"/>
                </a:solidFill>
                <a:effectLst>
                  <a:outerShdw blurRad="38100" dist="19050" dir="2700000" algn="tl" rotWithShape="0">
                    <a:schemeClr val="dk1">
                      <a:alpha val="40000"/>
                    </a:schemeClr>
                  </a:outerShdw>
                </a:effectLst>
                <a:latin typeface="Aldhabi" panose="01000000000000000000" pitchFamily="2" charset="-78"/>
                <a:cs typeface="Aldhabi" panose="01000000000000000000" pitchFamily="2" charset="-78"/>
              </a:rPr>
              <a:t>بسم الله الرحمن الرحیم</a:t>
            </a:r>
            <a:endParaRPr lang="en-US" sz="7200" dirty="0">
              <a:latin typeface="Aldhabi" panose="01000000000000000000" pitchFamily="2" charset="-78"/>
              <a:cs typeface="Aldhabi" panose="01000000000000000000" pitchFamily="2" charset="-78"/>
            </a:endParaRPr>
          </a:p>
        </p:txBody>
      </p:sp>
    </p:spTree>
    <p:extLst>
      <p:ext uri="{BB962C8B-B14F-4D97-AF65-F5344CB8AC3E}">
        <p14:creationId xmlns:p14="http://schemas.microsoft.com/office/powerpoint/2010/main" val="35902459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6120" y="173736"/>
            <a:ext cx="9601200" cy="1485900"/>
          </a:xfrm>
        </p:spPr>
        <p:txBody>
          <a:bodyPr/>
          <a:lstStyle/>
          <a:p>
            <a:r>
              <a:rPr lang="en-US" u="sng" dirty="0" smtClean="0">
                <a:solidFill>
                  <a:schemeClr val="tx1">
                    <a:lumMod val="95000"/>
                    <a:lumOff val="5000"/>
                  </a:schemeClr>
                </a:solidFill>
              </a:rPr>
              <a:t>Information Demography</a:t>
            </a:r>
            <a:endParaRPr lang="en-US" u="sng" dirty="0">
              <a:solidFill>
                <a:schemeClr val="tx1">
                  <a:lumMod val="95000"/>
                  <a:lumOff val="5000"/>
                </a:schemeClr>
              </a:solidFill>
            </a:endParaRPr>
          </a:p>
        </p:txBody>
      </p:sp>
      <p:sp>
        <p:nvSpPr>
          <p:cNvPr id="3" name="Content Placeholder 2"/>
          <p:cNvSpPr>
            <a:spLocks noGrp="1"/>
          </p:cNvSpPr>
          <p:nvPr>
            <p:ph idx="1"/>
          </p:nvPr>
        </p:nvSpPr>
        <p:spPr>
          <a:xfrm>
            <a:off x="1441640" y="1033418"/>
            <a:ext cx="9601200" cy="3581400"/>
          </a:xfrm>
        </p:spPr>
        <p:txBody>
          <a:bodyPr>
            <a:noAutofit/>
          </a:bodyPr>
          <a:lstStyle/>
          <a:p>
            <a:pPr marL="0" indent="0" algn="just" rtl="1">
              <a:lnSpc>
                <a:spcPct val="107000"/>
              </a:lnSpc>
              <a:spcAft>
                <a:spcPts val="800"/>
              </a:spcAft>
              <a:buNone/>
            </a:pPr>
            <a:r>
              <a:rPr lang="fa-IR" sz="1800" b="1" dirty="0" smtClean="0">
                <a:latin typeface="Arial" panose="020B0604020202020204" pitchFamily="34" charset="0"/>
                <a:ea typeface="Calibri" panose="020F0502020204030204" pitchFamily="34" charset="0"/>
                <a:cs typeface="Arial" panose="020B0604020202020204" pitchFamily="34" charset="0"/>
              </a:rPr>
              <a:t>تاریخ پذیرش                       </a:t>
            </a:r>
            <a:r>
              <a:rPr lang="en-US" sz="1800" b="1" dirty="0" smtClean="0">
                <a:latin typeface="Arial" panose="020B0604020202020204" pitchFamily="34" charset="0"/>
                <a:ea typeface="Calibri" panose="020F0502020204030204" pitchFamily="34" charset="0"/>
                <a:cs typeface="Arial" panose="020B0604020202020204" pitchFamily="34" charset="0"/>
              </a:rPr>
              <a:t>                             </a:t>
            </a:r>
            <a:r>
              <a:rPr lang="fa-IR" sz="1800" b="1" dirty="0" smtClean="0">
                <a:latin typeface="Arial" panose="020B0604020202020204" pitchFamily="34" charset="0"/>
                <a:ea typeface="Calibri" panose="020F0502020204030204" pitchFamily="34" charset="0"/>
                <a:cs typeface="Arial" panose="020B0604020202020204" pitchFamily="34" charset="0"/>
              </a:rPr>
              <a:t>  </a:t>
            </a:r>
            <a:r>
              <a:rPr lang="en-US"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26/2/98</a:t>
            </a:r>
            <a:endParaRPr lang="fa-IR" sz="1600" b="1" dirty="0" smtClean="0">
              <a:solidFill>
                <a:srgbClr val="0070C0"/>
              </a:solidFill>
              <a:latin typeface="Arial" panose="020B0604020202020204" pitchFamily="34" charset="0"/>
              <a:ea typeface="Calibri" panose="020F0502020204030204" pitchFamily="34" charset="0"/>
              <a:cs typeface="Arial" panose="020B0604020202020204" pitchFamily="34" charset="0"/>
            </a:endParaRPr>
          </a:p>
          <a:p>
            <a:pPr marL="0" indent="0" algn="just" rtl="1">
              <a:lnSpc>
                <a:spcPct val="107000"/>
              </a:lnSpc>
              <a:spcAft>
                <a:spcPts val="800"/>
              </a:spcAft>
              <a:buNone/>
            </a:pPr>
            <a:r>
              <a:rPr lang="fa-IR" sz="1800" b="1" dirty="0" smtClean="0">
                <a:latin typeface="Arial" panose="020B0604020202020204" pitchFamily="34" charset="0"/>
                <a:ea typeface="Calibri" panose="020F0502020204030204" pitchFamily="34" charset="0"/>
                <a:cs typeface="Arial" panose="020B0604020202020204" pitchFamily="34" charset="0"/>
              </a:rPr>
              <a:t>منبع </a:t>
            </a:r>
            <a:r>
              <a:rPr lang="fa-IR" sz="1800" b="1" dirty="0">
                <a:latin typeface="Arial" panose="020B0604020202020204" pitchFamily="34" charset="0"/>
                <a:ea typeface="Calibri" panose="020F0502020204030204" pitchFamily="34" charset="0"/>
                <a:cs typeface="Arial" panose="020B0604020202020204" pitchFamily="34" charset="0"/>
              </a:rPr>
              <a:t>شرح </a:t>
            </a:r>
            <a:r>
              <a:rPr lang="fa-IR" sz="1800" b="1" dirty="0" smtClean="0">
                <a:latin typeface="Arial" panose="020B0604020202020204" pitchFamily="34" charset="0"/>
                <a:ea typeface="Calibri" panose="020F0502020204030204" pitchFamily="34" charset="0"/>
                <a:cs typeface="Arial" panose="020B0604020202020204" pitchFamily="34" charset="0"/>
              </a:rPr>
              <a:t>حال</a:t>
            </a:r>
            <a:r>
              <a:rPr lang="en-US" sz="1800" b="1" dirty="0" smtClean="0">
                <a:latin typeface="Arial" panose="020B0604020202020204" pitchFamily="34" charset="0"/>
                <a:ea typeface="Calibri" panose="020F0502020204030204" pitchFamily="34" charset="0"/>
                <a:cs typeface="Arial" panose="020B0604020202020204" pitchFamily="34" charset="0"/>
              </a:rPr>
              <a:t>  </a:t>
            </a:r>
            <a:r>
              <a:rPr lang="fa-IR" sz="1800" b="1" dirty="0" smtClean="0">
                <a:latin typeface="Arial" panose="020B0604020202020204" pitchFamily="34" charset="0"/>
                <a:ea typeface="Calibri" panose="020F0502020204030204" pitchFamily="34" charset="0"/>
                <a:cs typeface="Arial" panose="020B0604020202020204" pitchFamily="34" charset="0"/>
              </a:rPr>
              <a:t>                                  </a:t>
            </a:r>
            <a:r>
              <a:rPr lang="en-US" sz="1800" b="1" dirty="0" smtClean="0">
                <a:latin typeface="Arial" panose="020B0604020202020204" pitchFamily="34" charset="0"/>
                <a:ea typeface="Calibri" panose="020F0502020204030204" pitchFamily="34" charset="0"/>
                <a:cs typeface="Arial" panose="020B0604020202020204" pitchFamily="34" charset="0"/>
              </a:rPr>
              <a:t>               </a:t>
            </a:r>
            <a:r>
              <a:rPr lang="fa-IR" sz="18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بیمار و همراه</a:t>
            </a:r>
            <a:endParaRPr lang="en-US" sz="1800" b="1" dirty="0" smtClean="0">
              <a:solidFill>
                <a:srgbClr val="0070C0"/>
              </a:solidFill>
              <a:latin typeface="Arial" panose="020B0604020202020204" pitchFamily="34" charset="0"/>
              <a:ea typeface="Calibri" panose="020F0502020204030204" pitchFamily="34" charset="0"/>
              <a:cs typeface="Arial" panose="020B0604020202020204" pitchFamily="34" charset="0"/>
            </a:endParaRPr>
          </a:p>
          <a:p>
            <a:pPr marL="0" indent="0" algn="just" rtl="1">
              <a:lnSpc>
                <a:spcPct val="107000"/>
              </a:lnSpc>
              <a:spcAft>
                <a:spcPts val="800"/>
              </a:spcAft>
              <a:buNone/>
            </a:pPr>
            <a:r>
              <a:rPr lang="fa-IR" sz="1800" b="1" dirty="0">
                <a:latin typeface="Arial" panose="020B0604020202020204" pitchFamily="34" charset="0"/>
                <a:ea typeface="Calibri" panose="020F0502020204030204" pitchFamily="34" charset="0"/>
                <a:cs typeface="Arial" panose="020B0604020202020204" pitchFamily="34" charset="0"/>
              </a:rPr>
              <a:t>نام و نام خانوادگی   </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en-US" sz="1800" b="1" dirty="0" smtClean="0">
                <a:latin typeface="Arial" panose="020B0604020202020204" pitchFamily="34" charset="0"/>
                <a:ea typeface="Calibri" panose="020F0502020204030204" pitchFamily="34" charset="0"/>
                <a:cs typeface="Arial" panose="020B0604020202020204" pitchFamily="34" charset="0"/>
              </a:rPr>
              <a:t>                              </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fa-IR"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سیده زینب لطفی</a:t>
            </a:r>
            <a:r>
              <a:rPr lang="ar-SA"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                                                           </a:t>
            </a:r>
            <a:endParaRPr lang="en-US" sz="1600" b="1" dirty="0" smtClean="0">
              <a:solidFill>
                <a:srgbClr val="0070C0"/>
              </a:solidFill>
              <a:latin typeface="Arial" panose="020B0604020202020204" pitchFamily="34" charset="0"/>
              <a:ea typeface="Calibri" panose="020F0502020204030204" pitchFamily="34" charset="0"/>
              <a:cs typeface="Arial" panose="020B0604020202020204" pitchFamily="34" charset="0"/>
            </a:endParaRPr>
          </a:p>
          <a:p>
            <a:pPr marL="0" indent="0" algn="just" rtl="1">
              <a:lnSpc>
                <a:spcPct val="107000"/>
              </a:lnSpc>
              <a:spcAft>
                <a:spcPts val="800"/>
              </a:spcAft>
              <a:buNone/>
            </a:pPr>
            <a:r>
              <a:rPr lang="fa-IR" sz="1800" b="1" dirty="0">
                <a:latin typeface="Arial" panose="020B0604020202020204" pitchFamily="34" charset="0"/>
                <a:ea typeface="Calibri" panose="020F0502020204030204" pitchFamily="34" charset="0"/>
                <a:cs typeface="Arial" panose="020B0604020202020204" pitchFamily="34" charset="0"/>
              </a:rPr>
              <a:t>سن</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ar-SA" sz="1600" b="1" dirty="0" smtClean="0">
                <a:latin typeface="Arial" panose="020B0604020202020204" pitchFamily="34" charset="0"/>
                <a:ea typeface="Calibri" panose="020F0502020204030204" pitchFamily="34" charset="0"/>
                <a:cs typeface="Arial" panose="020B0604020202020204" pitchFamily="34" charset="0"/>
              </a:rPr>
              <a:t>                               </a:t>
            </a:r>
            <a:r>
              <a:rPr lang="en-US" sz="1600" b="1" dirty="0" smtClean="0">
                <a:latin typeface="Arial" panose="020B0604020202020204" pitchFamily="34" charset="0"/>
                <a:ea typeface="Calibri" panose="020F0502020204030204" pitchFamily="34" charset="0"/>
                <a:cs typeface="Arial" panose="020B0604020202020204" pitchFamily="34" charset="0"/>
              </a:rPr>
              <a:t>                         </a:t>
            </a:r>
            <a:r>
              <a:rPr lang="ar-SA" sz="1600" b="1" dirty="0" smtClean="0">
                <a:latin typeface="Arial" panose="020B0604020202020204" pitchFamily="34" charset="0"/>
                <a:ea typeface="Calibri" panose="020F0502020204030204" pitchFamily="34" charset="0"/>
                <a:cs typeface="Arial" panose="020B0604020202020204" pitchFamily="34" charset="0"/>
              </a:rPr>
              <a:t>    </a:t>
            </a:r>
            <a:r>
              <a:rPr lang="en-US" sz="1600" b="1" dirty="0" smtClean="0">
                <a:latin typeface="Arial" panose="020B0604020202020204" pitchFamily="34" charset="0"/>
                <a:ea typeface="Calibri" panose="020F0502020204030204" pitchFamily="34" charset="0"/>
                <a:cs typeface="Arial" panose="020B0604020202020204" pitchFamily="34" charset="0"/>
              </a:rPr>
              <a:t>       </a:t>
            </a:r>
            <a:r>
              <a:rPr lang="ar-SA" sz="1600" b="1" dirty="0" smtClean="0">
                <a:latin typeface="Arial" panose="020B0604020202020204" pitchFamily="34" charset="0"/>
                <a:ea typeface="Calibri" panose="020F0502020204030204" pitchFamily="34" charset="0"/>
                <a:cs typeface="Arial" panose="020B0604020202020204" pitchFamily="34" charset="0"/>
              </a:rPr>
              <a:t> </a:t>
            </a:r>
            <a:r>
              <a:rPr lang="en-US"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58</a:t>
            </a:r>
            <a:r>
              <a:rPr lang="ar-SA" sz="1600" b="1" dirty="0" smtClean="0">
                <a:latin typeface="Arial" panose="020B0604020202020204" pitchFamily="34" charset="0"/>
                <a:ea typeface="Calibri" panose="020F0502020204030204" pitchFamily="34" charset="0"/>
                <a:cs typeface="Arial" panose="020B0604020202020204" pitchFamily="34" charset="0"/>
              </a:rPr>
              <a:t>                                                           </a:t>
            </a:r>
            <a:endParaRPr lang="en-US" sz="1600" b="1" dirty="0" smtClean="0">
              <a:latin typeface="Arial" panose="020B0604020202020204" pitchFamily="34" charset="0"/>
              <a:ea typeface="Calibri" panose="020F0502020204030204" pitchFamily="34" charset="0"/>
              <a:cs typeface="Arial" panose="020B0604020202020204" pitchFamily="34" charset="0"/>
            </a:endParaRPr>
          </a:p>
          <a:p>
            <a:pPr marL="0" indent="0" algn="just" rtl="1">
              <a:lnSpc>
                <a:spcPct val="107000"/>
              </a:lnSpc>
              <a:spcAft>
                <a:spcPts val="800"/>
              </a:spcAft>
              <a:buNone/>
            </a:pPr>
            <a:r>
              <a:rPr lang="fa-IR" sz="1800" b="1" dirty="0">
                <a:latin typeface="Arial" panose="020B0604020202020204" pitchFamily="34" charset="0"/>
                <a:ea typeface="Calibri" panose="020F0502020204030204" pitchFamily="34" charset="0"/>
                <a:cs typeface="Arial" panose="020B0604020202020204" pitchFamily="34" charset="0"/>
              </a:rPr>
              <a:t>جنس</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ar-SA" sz="1600" b="1" dirty="0" smtClean="0">
                <a:latin typeface="Arial" panose="020B0604020202020204" pitchFamily="34" charset="0"/>
                <a:ea typeface="Calibri" panose="020F0502020204030204" pitchFamily="34" charset="0"/>
                <a:cs typeface="Arial" panose="020B0604020202020204" pitchFamily="34" charset="0"/>
              </a:rPr>
              <a:t>                             </a:t>
            </a:r>
            <a:r>
              <a:rPr lang="en-US" sz="1600" b="1" dirty="0" smtClean="0">
                <a:latin typeface="Arial" panose="020B0604020202020204" pitchFamily="34" charset="0"/>
                <a:ea typeface="Calibri" panose="020F0502020204030204" pitchFamily="34" charset="0"/>
                <a:cs typeface="Arial" panose="020B0604020202020204" pitchFamily="34" charset="0"/>
              </a:rPr>
              <a:t>                         </a:t>
            </a:r>
            <a:r>
              <a:rPr lang="ar-SA" sz="1600" b="1" dirty="0" smtClean="0">
                <a:latin typeface="Arial" panose="020B0604020202020204" pitchFamily="34" charset="0"/>
                <a:ea typeface="Calibri" panose="020F0502020204030204" pitchFamily="34" charset="0"/>
                <a:cs typeface="Arial" panose="020B0604020202020204" pitchFamily="34" charset="0"/>
              </a:rPr>
              <a:t> </a:t>
            </a:r>
            <a:r>
              <a:rPr lang="en-US" sz="1600" b="1" dirty="0" smtClean="0">
                <a:latin typeface="Arial" panose="020B0604020202020204" pitchFamily="34" charset="0"/>
                <a:ea typeface="Calibri" panose="020F0502020204030204" pitchFamily="34" charset="0"/>
                <a:cs typeface="Arial" panose="020B0604020202020204" pitchFamily="34" charset="0"/>
              </a:rPr>
              <a:t>       </a:t>
            </a:r>
            <a:r>
              <a:rPr lang="fa-IR" sz="1600" b="1" dirty="0" smtClean="0">
                <a:latin typeface="Arial" panose="020B0604020202020204" pitchFamily="34" charset="0"/>
                <a:ea typeface="Calibri" panose="020F0502020204030204" pitchFamily="34" charset="0"/>
                <a:cs typeface="Arial" panose="020B0604020202020204" pitchFamily="34" charset="0"/>
              </a:rPr>
              <a:t> </a:t>
            </a:r>
            <a:r>
              <a:rPr lang="ar-SA" sz="1600" b="1" dirty="0" smtClean="0">
                <a:latin typeface="Arial" panose="020B0604020202020204" pitchFamily="34" charset="0"/>
                <a:ea typeface="Calibri" panose="020F0502020204030204" pitchFamily="34" charset="0"/>
                <a:cs typeface="Arial" panose="020B0604020202020204" pitchFamily="34" charset="0"/>
              </a:rPr>
              <a:t>   </a:t>
            </a:r>
            <a:r>
              <a:rPr lang="fa-IR"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زن</a:t>
            </a:r>
            <a:r>
              <a:rPr lang="ar-SA"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  </a:t>
            </a:r>
            <a:r>
              <a:rPr lang="ar-SA" sz="1600" b="1" dirty="0" smtClean="0">
                <a:latin typeface="Arial" panose="020B0604020202020204" pitchFamily="34" charset="0"/>
                <a:ea typeface="Calibri" panose="020F0502020204030204" pitchFamily="34" charset="0"/>
                <a:cs typeface="Arial" panose="020B0604020202020204" pitchFamily="34" charset="0"/>
              </a:rPr>
              <a:t>                                                          </a:t>
            </a:r>
            <a:endParaRPr lang="en-US" sz="1600" b="1" dirty="0" smtClean="0">
              <a:latin typeface="Arial" panose="020B0604020202020204" pitchFamily="34" charset="0"/>
              <a:ea typeface="Calibri" panose="020F0502020204030204" pitchFamily="34" charset="0"/>
              <a:cs typeface="Arial" panose="020B0604020202020204" pitchFamily="34" charset="0"/>
            </a:endParaRPr>
          </a:p>
          <a:p>
            <a:pPr marL="0" indent="0" algn="just" rtl="1">
              <a:lnSpc>
                <a:spcPct val="107000"/>
              </a:lnSpc>
              <a:spcAft>
                <a:spcPts val="800"/>
              </a:spcAft>
              <a:buNone/>
            </a:pPr>
            <a:r>
              <a:rPr lang="fa-IR" sz="1800" b="1" dirty="0">
                <a:latin typeface="Arial" panose="020B0604020202020204" pitchFamily="34" charset="0"/>
                <a:ea typeface="Calibri" panose="020F0502020204030204" pitchFamily="34" charset="0"/>
                <a:cs typeface="Arial" panose="020B0604020202020204" pitchFamily="34" charset="0"/>
              </a:rPr>
              <a:t>وضعیت تاهل  </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en-US" sz="1800" b="1" dirty="0" smtClean="0">
                <a:latin typeface="Arial" panose="020B0604020202020204" pitchFamily="34" charset="0"/>
                <a:ea typeface="Calibri" panose="020F0502020204030204" pitchFamily="34" charset="0"/>
                <a:cs typeface="Arial" panose="020B0604020202020204" pitchFamily="34" charset="0"/>
              </a:rPr>
              <a:t>                   </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en-US" sz="1800" b="1" dirty="0" smtClean="0">
                <a:latin typeface="Arial" panose="020B0604020202020204" pitchFamily="34" charset="0"/>
                <a:ea typeface="Calibri" panose="020F0502020204030204" pitchFamily="34" charset="0"/>
                <a:cs typeface="Arial" panose="020B0604020202020204" pitchFamily="34" charset="0"/>
              </a:rPr>
              <a:t>  </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fa-IR" sz="1800" b="1" dirty="0" smtClean="0">
                <a:latin typeface="Arial" panose="020B0604020202020204" pitchFamily="34" charset="0"/>
                <a:ea typeface="Calibri" panose="020F0502020204030204" pitchFamily="34" charset="0"/>
                <a:cs typeface="Arial" panose="020B0604020202020204" pitchFamily="34" charset="0"/>
              </a:rPr>
              <a:t>  </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fa-IR"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متاهل</a:t>
            </a:r>
            <a:r>
              <a:rPr lang="ar-SA"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 </a:t>
            </a:r>
            <a:r>
              <a:rPr lang="ar-SA" sz="1600" b="1" dirty="0" smtClean="0">
                <a:latin typeface="Arial" panose="020B0604020202020204" pitchFamily="34" charset="0"/>
                <a:ea typeface="Calibri" panose="020F0502020204030204" pitchFamily="34" charset="0"/>
                <a:cs typeface="Arial" panose="020B0604020202020204" pitchFamily="34" charset="0"/>
              </a:rPr>
              <a:t>                                                    </a:t>
            </a:r>
            <a:r>
              <a:rPr lang="fa-IR" sz="1600" b="1" dirty="0" smtClean="0">
                <a:latin typeface="Arial" panose="020B0604020202020204" pitchFamily="34" charset="0"/>
                <a:ea typeface="Calibri" panose="020F0502020204030204" pitchFamily="34" charset="0"/>
                <a:cs typeface="Arial" panose="020B0604020202020204" pitchFamily="34" charset="0"/>
              </a:rPr>
              <a:t> </a:t>
            </a:r>
            <a:endParaRPr lang="en-US" sz="1600" b="1" dirty="0" smtClean="0">
              <a:latin typeface="Arial" panose="020B0604020202020204" pitchFamily="34" charset="0"/>
              <a:ea typeface="Calibri" panose="020F0502020204030204" pitchFamily="34" charset="0"/>
              <a:cs typeface="Arial" panose="020B0604020202020204" pitchFamily="34" charset="0"/>
            </a:endParaRPr>
          </a:p>
          <a:p>
            <a:pPr marL="0" indent="0" algn="just" rtl="1">
              <a:lnSpc>
                <a:spcPct val="107000"/>
              </a:lnSpc>
              <a:spcAft>
                <a:spcPts val="800"/>
              </a:spcAft>
              <a:buNone/>
            </a:pPr>
            <a:r>
              <a:rPr lang="fa-IR" sz="1800" b="1" dirty="0">
                <a:latin typeface="Arial" panose="020B0604020202020204" pitchFamily="34" charset="0"/>
                <a:ea typeface="Calibri" panose="020F0502020204030204" pitchFamily="34" charset="0"/>
                <a:cs typeface="Arial" panose="020B0604020202020204" pitchFamily="34" charset="0"/>
              </a:rPr>
              <a:t>محل زندگی             </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en-US" sz="1800" b="1" dirty="0" smtClean="0">
                <a:latin typeface="Arial" panose="020B0604020202020204" pitchFamily="34" charset="0"/>
                <a:ea typeface="Calibri" panose="020F0502020204030204" pitchFamily="34" charset="0"/>
                <a:cs typeface="Arial" panose="020B0604020202020204" pitchFamily="34" charset="0"/>
              </a:rPr>
              <a:t>              </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en-US" sz="1800" b="1" dirty="0" smtClean="0">
                <a:latin typeface="Arial" panose="020B0604020202020204" pitchFamily="34" charset="0"/>
                <a:ea typeface="Calibri" panose="020F0502020204030204" pitchFamily="34" charset="0"/>
                <a:cs typeface="Arial" panose="020B0604020202020204" pitchFamily="34" charset="0"/>
              </a:rPr>
              <a:t>   </a:t>
            </a:r>
            <a:r>
              <a:rPr lang="fa-IR" sz="1800" b="1" dirty="0" smtClean="0">
                <a:latin typeface="Arial" panose="020B0604020202020204" pitchFamily="34" charset="0"/>
                <a:ea typeface="Calibri" panose="020F0502020204030204" pitchFamily="34" charset="0"/>
                <a:cs typeface="Arial" panose="020B0604020202020204" pitchFamily="34" charset="0"/>
              </a:rPr>
              <a:t>   </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fa-IR"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اردبیل</a:t>
            </a:r>
            <a:r>
              <a:rPr lang="ar-SA" sz="1600" b="1" dirty="0" smtClean="0">
                <a:latin typeface="Arial" panose="020B0604020202020204" pitchFamily="34" charset="0"/>
                <a:ea typeface="Calibri" panose="020F0502020204030204" pitchFamily="34" charset="0"/>
                <a:cs typeface="Arial" panose="020B0604020202020204" pitchFamily="34" charset="0"/>
              </a:rPr>
              <a:t>                                                </a:t>
            </a:r>
            <a:endParaRPr lang="en-US" sz="1600" b="1" dirty="0" smtClean="0">
              <a:latin typeface="Arial" panose="020B0604020202020204" pitchFamily="34" charset="0"/>
              <a:ea typeface="Calibri" panose="020F0502020204030204" pitchFamily="34" charset="0"/>
              <a:cs typeface="Arial" panose="020B0604020202020204" pitchFamily="34" charset="0"/>
            </a:endParaRPr>
          </a:p>
          <a:p>
            <a:pPr marL="0" indent="0" algn="just" rtl="1">
              <a:lnSpc>
                <a:spcPct val="107000"/>
              </a:lnSpc>
              <a:spcAft>
                <a:spcPts val="800"/>
              </a:spcAft>
              <a:buNone/>
            </a:pPr>
            <a:r>
              <a:rPr lang="fa-IR" sz="1800" b="1" dirty="0">
                <a:latin typeface="Arial" panose="020B0604020202020204" pitchFamily="34" charset="0"/>
                <a:ea typeface="Calibri" panose="020F0502020204030204" pitchFamily="34" charset="0"/>
                <a:cs typeface="Arial" panose="020B0604020202020204" pitchFamily="34" charset="0"/>
              </a:rPr>
              <a:t>میزان تحصیلات           </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en-US" sz="1800" b="1" dirty="0" smtClean="0">
                <a:latin typeface="Arial" panose="020B0604020202020204" pitchFamily="34" charset="0"/>
                <a:ea typeface="Calibri" panose="020F0502020204030204" pitchFamily="34" charset="0"/>
                <a:cs typeface="Arial" panose="020B0604020202020204" pitchFamily="34" charset="0"/>
              </a:rPr>
              <a:t>                </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en-US" sz="1800" b="1" dirty="0" smtClean="0">
                <a:latin typeface="Arial" panose="020B0604020202020204" pitchFamily="34" charset="0"/>
                <a:ea typeface="Calibri" panose="020F0502020204030204" pitchFamily="34" charset="0"/>
                <a:cs typeface="Arial" panose="020B0604020202020204" pitchFamily="34" charset="0"/>
              </a:rPr>
              <a:t>  </a:t>
            </a:r>
            <a:r>
              <a:rPr lang="fa-IR" sz="1800" b="1" dirty="0" smtClean="0">
                <a:latin typeface="Arial" panose="020B0604020202020204" pitchFamily="34" charset="0"/>
                <a:ea typeface="Calibri" panose="020F0502020204030204" pitchFamily="34" charset="0"/>
                <a:cs typeface="Arial" panose="020B0604020202020204" pitchFamily="34" charset="0"/>
              </a:rPr>
              <a:t> </a:t>
            </a:r>
            <a:r>
              <a:rPr lang="en-US" sz="1800" b="1" dirty="0" smtClean="0">
                <a:latin typeface="Arial" panose="020B0604020202020204" pitchFamily="34" charset="0"/>
                <a:ea typeface="Calibri" panose="020F0502020204030204" pitchFamily="34" charset="0"/>
                <a:cs typeface="Arial" panose="020B0604020202020204" pitchFamily="34" charset="0"/>
              </a:rPr>
              <a:t> </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fa-IR"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بی سواد</a:t>
            </a:r>
            <a:r>
              <a:rPr lang="ar-SA"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                                              </a:t>
            </a:r>
            <a:endParaRPr lang="en-US" sz="1600" b="1" dirty="0" smtClean="0">
              <a:solidFill>
                <a:srgbClr val="0070C0"/>
              </a:solidFill>
              <a:latin typeface="Arial" panose="020B0604020202020204" pitchFamily="34" charset="0"/>
              <a:ea typeface="Calibri" panose="020F0502020204030204" pitchFamily="34" charset="0"/>
              <a:cs typeface="Arial" panose="020B0604020202020204" pitchFamily="34" charset="0"/>
            </a:endParaRPr>
          </a:p>
          <a:p>
            <a:pPr marL="0" indent="0" algn="just" rtl="1">
              <a:lnSpc>
                <a:spcPct val="107000"/>
              </a:lnSpc>
              <a:spcAft>
                <a:spcPts val="800"/>
              </a:spcAft>
              <a:buNone/>
            </a:pPr>
            <a:r>
              <a:rPr lang="fa-IR" sz="1800" b="1" dirty="0">
                <a:latin typeface="Arial" panose="020B0604020202020204" pitchFamily="34" charset="0"/>
                <a:ea typeface="Calibri" panose="020F0502020204030204" pitchFamily="34" charset="0"/>
                <a:cs typeface="Arial" panose="020B0604020202020204" pitchFamily="34" charset="0"/>
              </a:rPr>
              <a:t>شغل</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ar-SA" sz="1600" b="1" dirty="0" smtClean="0">
                <a:latin typeface="Arial" panose="020B0604020202020204" pitchFamily="34" charset="0"/>
                <a:ea typeface="Calibri" panose="020F0502020204030204" pitchFamily="34" charset="0"/>
                <a:cs typeface="Arial" panose="020B0604020202020204" pitchFamily="34" charset="0"/>
              </a:rPr>
              <a:t>                                   </a:t>
            </a:r>
            <a:r>
              <a:rPr lang="en-US" sz="1600" b="1" dirty="0" smtClean="0">
                <a:latin typeface="Arial" panose="020B0604020202020204" pitchFamily="34" charset="0"/>
                <a:ea typeface="Calibri" panose="020F0502020204030204" pitchFamily="34" charset="0"/>
                <a:cs typeface="Arial" panose="020B0604020202020204" pitchFamily="34" charset="0"/>
              </a:rPr>
              <a:t>                 </a:t>
            </a:r>
            <a:r>
              <a:rPr lang="ar-SA" sz="1600" b="1" dirty="0" smtClean="0">
                <a:latin typeface="Arial" panose="020B0604020202020204" pitchFamily="34" charset="0"/>
                <a:ea typeface="Calibri" panose="020F0502020204030204" pitchFamily="34" charset="0"/>
                <a:cs typeface="Arial" panose="020B0604020202020204" pitchFamily="34" charset="0"/>
              </a:rPr>
              <a:t>  </a:t>
            </a:r>
            <a:r>
              <a:rPr lang="en-US" sz="1600" b="1" dirty="0" smtClean="0">
                <a:latin typeface="Arial" panose="020B0604020202020204" pitchFamily="34" charset="0"/>
                <a:ea typeface="Calibri" panose="020F0502020204030204" pitchFamily="34" charset="0"/>
                <a:cs typeface="Arial" panose="020B0604020202020204" pitchFamily="34" charset="0"/>
              </a:rPr>
              <a:t>   </a:t>
            </a:r>
            <a:r>
              <a:rPr lang="fa-IR" sz="1600" b="1" dirty="0" smtClean="0">
                <a:latin typeface="Arial" panose="020B0604020202020204" pitchFamily="34" charset="0"/>
                <a:ea typeface="Calibri" panose="020F0502020204030204" pitchFamily="34" charset="0"/>
                <a:cs typeface="Arial" panose="020B0604020202020204" pitchFamily="34" charset="0"/>
              </a:rPr>
              <a:t> </a:t>
            </a:r>
            <a:r>
              <a:rPr lang="en-US" sz="1600" b="1" dirty="0" smtClean="0">
                <a:latin typeface="Arial" panose="020B0604020202020204" pitchFamily="34" charset="0"/>
                <a:ea typeface="Calibri" panose="020F0502020204030204" pitchFamily="34" charset="0"/>
                <a:cs typeface="Arial" panose="020B0604020202020204" pitchFamily="34" charset="0"/>
              </a:rPr>
              <a:t>       </a:t>
            </a:r>
            <a:r>
              <a:rPr lang="ar-SA" sz="1600" b="1" dirty="0" smtClean="0">
                <a:latin typeface="Arial" panose="020B0604020202020204" pitchFamily="34" charset="0"/>
                <a:ea typeface="Calibri" panose="020F0502020204030204" pitchFamily="34" charset="0"/>
                <a:cs typeface="Arial" panose="020B0604020202020204" pitchFamily="34" charset="0"/>
              </a:rPr>
              <a:t> </a:t>
            </a:r>
            <a:r>
              <a:rPr lang="fa-IR"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خانه دار</a:t>
            </a:r>
            <a:r>
              <a:rPr lang="ar-SA"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 </a:t>
            </a:r>
            <a:endParaRPr lang="fa-IR" sz="1600" b="1" dirty="0" smtClean="0">
              <a:solidFill>
                <a:srgbClr val="0070C0"/>
              </a:solidFill>
              <a:latin typeface="Arial" panose="020B0604020202020204" pitchFamily="34" charset="0"/>
              <a:ea typeface="Calibri" panose="020F0502020204030204" pitchFamily="34" charset="0"/>
              <a:cs typeface="Arial" panose="020B0604020202020204" pitchFamily="34" charset="0"/>
            </a:endParaRPr>
          </a:p>
          <a:p>
            <a:pPr marL="0" indent="0" algn="just" rtl="1">
              <a:lnSpc>
                <a:spcPct val="107000"/>
              </a:lnSpc>
              <a:spcAft>
                <a:spcPts val="800"/>
              </a:spcAft>
              <a:buNone/>
            </a:pPr>
            <a:r>
              <a:rPr lang="fa-IR" sz="1800" b="1" dirty="0" smtClean="0">
                <a:latin typeface="Arial" panose="020B0604020202020204" pitchFamily="34" charset="0"/>
                <a:ea typeface="Calibri" panose="020F0502020204030204" pitchFamily="34" charset="0"/>
                <a:cs typeface="Arial" panose="020B0604020202020204" pitchFamily="34" charset="0"/>
              </a:rPr>
              <a:t>تعداد فرزند                        </a:t>
            </a:r>
            <a:r>
              <a:rPr lang="en-US" sz="1800" b="1" dirty="0" smtClean="0">
                <a:latin typeface="Arial" panose="020B0604020202020204" pitchFamily="34" charset="0"/>
                <a:ea typeface="Calibri" panose="020F0502020204030204" pitchFamily="34" charset="0"/>
                <a:cs typeface="Arial" panose="020B0604020202020204" pitchFamily="34" charset="0"/>
              </a:rPr>
              <a:t>                           </a:t>
            </a:r>
            <a:r>
              <a:rPr lang="fa-IR" sz="1800" b="1" dirty="0" smtClean="0">
                <a:latin typeface="Arial" panose="020B0604020202020204" pitchFamily="34" charset="0"/>
                <a:ea typeface="Calibri" panose="020F0502020204030204" pitchFamily="34" charset="0"/>
                <a:cs typeface="Arial" panose="020B0604020202020204" pitchFamily="34" charset="0"/>
              </a:rPr>
              <a:t>  </a:t>
            </a:r>
            <a:r>
              <a:rPr lang="en-US"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7</a:t>
            </a:r>
            <a:r>
              <a:rPr lang="ar-SA" sz="1600" b="1" dirty="0" smtClean="0">
                <a:latin typeface="Arial" panose="020B0604020202020204" pitchFamily="34" charset="0"/>
                <a:ea typeface="Calibri" panose="020F0502020204030204" pitchFamily="34" charset="0"/>
                <a:cs typeface="Arial" panose="020B0604020202020204" pitchFamily="34" charset="0"/>
              </a:rPr>
              <a:t>      </a:t>
            </a:r>
            <a:endParaRPr lang="en-US" sz="1600" b="1" dirty="0" smtClean="0">
              <a:latin typeface="Arial" panose="020B0604020202020204" pitchFamily="34" charset="0"/>
              <a:ea typeface="Calibri" panose="020F0502020204030204" pitchFamily="34" charset="0"/>
              <a:cs typeface="Arial" panose="020B0604020202020204" pitchFamily="34" charset="0"/>
            </a:endParaRPr>
          </a:p>
          <a:p>
            <a:pPr marL="0" indent="0" algn="just" rtl="1">
              <a:lnSpc>
                <a:spcPct val="107000"/>
              </a:lnSpc>
              <a:spcAft>
                <a:spcPts val="800"/>
              </a:spcAft>
              <a:buNone/>
            </a:pPr>
            <a:r>
              <a:rPr lang="fa-IR" sz="1600" b="1" dirty="0" smtClean="0">
                <a:latin typeface="Arial" panose="020B0604020202020204" pitchFamily="34" charset="0"/>
                <a:ea typeface="Calibri" panose="020F0502020204030204" pitchFamily="34" charset="0"/>
                <a:cs typeface="Arial" panose="020B0604020202020204" pitchFamily="34" charset="0"/>
              </a:rPr>
              <a:t>قد/وزن                            </a:t>
            </a:r>
            <a:r>
              <a:rPr lang="en-US" sz="1600" b="1" dirty="0" smtClean="0">
                <a:solidFill>
                  <a:srgbClr val="0070C0"/>
                </a:solidFill>
                <a:latin typeface="Arial" panose="020B0604020202020204" pitchFamily="34" charset="0"/>
                <a:ea typeface="Calibri" panose="020F0502020204030204" pitchFamily="34" charset="0"/>
                <a:cs typeface="Arial" panose="020B0604020202020204" pitchFamily="34" charset="0"/>
              </a:rPr>
              <a:t>85/160</a:t>
            </a:r>
            <a:r>
              <a:rPr lang="en-US" sz="1600" b="1" dirty="0" smtClean="0">
                <a:latin typeface="Arial" panose="020B0604020202020204" pitchFamily="34" charset="0"/>
                <a:ea typeface="Calibri" panose="020F0502020204030204" pitchFamily="34" charset="0"/>
                <a:cs typeface="Arial" panose="020B0604020202020204" pitchFamily="34" charset="0"/>
              </a:rPr>
              <a:t>                                  </a:t>
            </a:r>
            <a:r>
              <a:rPr lang="ar-SA" sz="1600" b="1" dirty="0" smtClean="0">
                <a:latin typeface="Arial" panose="020B0604020202020204" pitchFamily="34" charset="0"/>
                <a:ea typeface="Calibri" panose="020F0502020204030204" pitchFamily="34" charset="0"/>
                <a:cs typeface="Arial" panose="020B0604020202020204" pitchFamily="34" charset="0"/>
              </a:rPr>
              <a:t>                                              </a:t>
            </a:r>
            <a:r>
              <a:rPr lang="fa-IR" sz="1600" b="1" dirty="0" smtClean="0">
                <a:latin typeface="Arial" panose="020B0604020202020204" pitchFamily="34" charset="0"/>
                <a:ea typeface="Calibri" panose="020F0502020204030204" pitchFamily="34" charset="0"/>
                <a:cs typeface="Arial" panose="020B0604020202020204" pitchFamily="34" charset="0"/>
              </a:rPr>
              <a:t> </a:t>
            </a:r>
            <a:r>
              <a:rPr lang="ar-SA" sz="1800" b="1" dirty="0" smtClean="0">
                <a:latin typeface="Arial" panose="020B0604020202020204" pitchFamily="34" charset="0"/>
                <a:ea typeface="Calibri" panose="020F0502020204030204" pitchFamily="34" charset="0"/>
                <a:cs typeface="Arial" panose="020B0604020202020204" pitchFamily="34" charset="0"/>
              </a:rPr>
              <a:t>                         </a:t>
            </a:r>
            <a:r>
              <a:rPr lang="ar-SA" sz="1800" b="1" dirty="0" smtClean="0">
                <a:effectLst/>
                <a:latin typeface="Arial" panose="020B0604020202020204" pitchFamily="34" charset="0"/>
                <a:ea typeface="Calibri" panose="020F0502020204030204" pitchFamily="34" charset="0"/>
                <a:cs typeface="Arial" panose="020B0604020202020204" pitchFamily="34" charset="0"/>
              </a:rPr>
              <a:t>                                                    </a:t>
            </a:r>
            <a:endParaRPr lang="en-US" sz="1800" b="1" dirty="0" smtClean="0">
              <a:effectLst/>
              <a:latin typeface="Arial" panose="020B0604020202020204" pitchFamily="34" charset="0"/>
              <a:ea typeface="Calibri" panose="020F0502020204030204" pitchFamily="34" charset="0"/>
              <a:cs typeface="Arial" panose="020B0604020202020204" pitchFamily="34" charset="0"/>
            </a:endParaRPr>
          </a:p>
          <a:p>
            <a:pPr algn="just" rtl="1"/>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666794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sz="2400" dirty="0" smtClean="0">
                <a:solidFill>
                  <a:schemeClr val="tx1"/>
                </a:solidFill>
                <a:latin typeface="Arial" panose="020B0604020202020204" pitchFamily="34" charset="0"/>
                <a:cs typeface="Arial" panose="020B0604020202020204" pitchFamily="34" charset="0"/>
              </a:rPr>
              <a:t>شکایت اصلی                               ضعف عضلات و اندام راست</a:t>
            </a:r>
          </a:p>
          <a:p>
            <a:pPr marL="0" indent="0" algn="r" rtl="1">
              <a:buNone/>
            </a:pPr>
            <a:endParaRPr lang="fa-IR" dirty="0" smtClean="0">
              <a:solidFill>
                <a:schemeClr val="tx1"/>
              </a:solidFill>
              <a:latin typeface="Arial" panose="020B0604020202020204" pitchFamily="34" charset="0"/>
              <a:cs typeface="Arial" panose="020B0604020202020204" pitchFamily="34" charset="0"/>
            </a:endParaRPr>
          </a:p>
          <a:p>
            <a:pPr algn="r" rtl="1"/>
            <a:r>
              <a:rPr lang="fa-IR" sz="2400" dirty="0" smtClean="0">
                <a:solidFill>
                  <a:schemeClr val="tx1"/>
                </a:solidFill>
                <a:latin typeface="Arial" panose="020B0604020202020204" pitchFamily="34" charset="0"/>
                <a:cs typeface="Arial" panose="020B0604020202020204" pitchFamily="34" charset="0"/>
              </a:rPr>
              <a:t>تشخیص پزشکی                    </a:t>
            </a:r>
            <a:r>
              <a:rPr lang="en-US" sz="2400" dirty="0" smtClean="0">
                <a:solidFill>
                  <a:schemeClr val="tx1"/>
                </a:solidFill>
                <a:latin typeface="Arial" panose="020B0604020202020204" pitchFamily="34" charset="0"/>
                <a:cs typeface="Arial" panose="020B0604020202020204" pitchFamily="34" charset="0"/>
              </a:rPr>
              <a:t>      </a:t>
            </a:r>
            <a:r>
              <a:rPr lang="fa-IR" sz="2400" dirty="0" smtClean="0">
                <a:solidFill>
                  <a:schemeClr val="tx1"/>
                </a:solidFill>
                <a:latin typeface="Arial" panose="020B0604020202020204" pitchFamily="34" charset="0"/>
                <a:cs typeface="Arial" panose="020B0604020202020204" pitchFamily="34" charset="0"/>
              </a:rPr>
              <a:t> </a:t>
            </a:r>
            <a:r>
              <a:rPr lang="en-US" sz="2400" dirty="0" smtClean="0">
                <a:solidFill>
                  <a:schemeClr val="tx1"/>
                </a:solidFill>
                <a:latin typeface="Arial" panose="020B0604020202020204" pitchFamily="34" charset="0"/>
                <a:cs typeface="Arial" panose="020B0604020202020204" pitchFamily="34" charset="0"/>
              </a:rPr>
              <a:t>CVA</a:t>
            </a:r>
          </a:p>
          <a:p>
            <a:pPr marL="0" indent="0" algn="r" rtl="1">
              <a:buNone/>
            </a:pPr>
            <a:endParaRPr lang="fa-IR" dirty="0" smtClean="0">
              <a:solidFill>
                <a:schemeClr val="tx1"/>
              </a:solidFill>
              <a:latin typeface="Arial" panose="020B0604020202020204" pitchFamily="34" charset="0"/>
              <a:cs typeface="Arial" panose="020B0604020202020204" pitchFamily="34" charset="0"/>
            </a:endParaRPr>
          </a:p>
          <a:p>
            <a:pPr marL="0" indent="0" algn="r" rtl="1">
              <a:buNone/>
            </a:pPr>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28980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371600" y="365760"/>
            <a:ext cx="9601200" cy="1485900"/>
          </a:xfrm>
        </p:spPr>
        <p:txBody>
          <a:bodyPr>
            <a:normAutofit/>
          </a:bodyPr>
          <a:lstStyle/>
          <a:p>
            <a:pPr algn="r" rtl="1"/>
            <a:r>
              <a:rPr lang="fa-IR" u="sng" dirty="0" smtClean="0">
                <a:latin typeface="Arial" panose="020B0604020202020204" pitchFamily="34" charset="0"/>
                <a:cs typeface="Arial" panose="020B0604020202020204" pitchFamily="34" charset="0"/>
              </a:rPr>
              <a:t>بیماری کنونی   </a:t>
            </a:r>
            <a:r>
              <a:rPr lang="fa-IR" u="sng" dirty="0">
                <a:latin typeface="Arial" panose="020B0604020202020204" pitchFamily="34" charset="0"/>
                <a:cs typeface="Arial" panose="020B0604020202020204" pitchFamily="34" charset="0"/>
              </a:rPr>
              <a:t> </a:t>
            </a:r>
            <a:r>
              <a:rPr lang="fa-IR" u="sng" dirty="0" smtClean="0">
                <a:latin typeface="Arial" panose="020B0604020202020204" pitchFamily="34" charset="0"/>
                <a:cs typeface="Arial" panose="020B0604020202020204" pitchFamily="34" charset="0"/>
              </a:rPr>
              <a:t>  </a:t>
            </a:r>
            <a:r>
              <a:rPr lang="en-US" u="sng" dirty="0" smtClean="0">
                <a:latin typeface="Arial" panose="020B0604020202020204" pitchFamily="34" charset="0"/>
                <a:cs typeface="Arial" panose="020B0604020202020204" pitchFamily="34" charset="0"/>
              </a:rPr>
              <a:t> Present illness              </a:t>
            </a:r>
            <a:r>
              <a:rPr lang="fa-IR" u="sng" dirty="0" smtClean="0">
                <a:latin typeface="Arial" panose="020B0604020202020204" pitchFamily="34" charset="0"/>
                <a:cs typeface="Arial" panose="020B0604020202020204" pitchFamily="34" charset="0"/>
              </a:rPr>
              <a:t/>
            </a:r>
            <a:br>
              <a:rPr lang="fa-IR" u="sng" dirty="0" smtClean="0">
                <a:latin typeface="Arial" panose="020B0604020202020204" pitchFamily="34" charset="0"/>
                <a:cs typeface="Arial" panose="020B0604020202020204" pitchFamily="34" charset="0"/>
              </a:rPr>
            </a:b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71600" y="1719072"/>
            <a:ext cx="9601200" cy="3581400"/>
          </a:xfrm>
        </p:spPr>
        <p:txBody>
          <a:bodyPr>
            <a:noAutofit/>
          </a:bodyPr>
          <a:lstStyle/>
          <a:p>
            <a:pPr marL="0" indent="0" algn="just" rtl="1">
              <a:buNone/>
            </a:pPr>
            <a:r>
              <a:rPr lang="fa-IR" sz="2800" dirty="0" smtClean="0">
                <a:latin typeface="Arial" panose="020B0604020202020204" pitchFamily="34" charset="0"/>
                <a:cs typeface="Arial" panose="020B0604020202020204" pitchFamily="34" charset="0"/>
              </a:rPr>
              <a:t>بیمار خانم 58ساله باشکایت همی پارزی سمت راست مراجعه کرده است علام بیمار به صورت ناگهانی بوده وابتدا دچار اختلال تکلم بصورت آفازی بروکا به مدت نیم ساعت بوده و همزمان پارزی سمت راست صورت نیز داشته است وبعد از نیم ساعت دچار همی پارزی سمت راست بدن شده است. بیمارتاری دید وسیاهی رفتن چشم ها را ذکر میکند. آبریزش از دهان داشته است. تهوع واستفراغ را ذکر نمیکند. آفازی بیمار نیم ساعت بعد برطرف شده ودچاردیزآرتری شده است. از روز دوم تا2_3ساعت اطرافیان را نمی شناخته است.</a:t>
            </a:r>
          </a:p>
          <a:p>
            <a:pPr marL="0" indent="0" algn="just" rtl="1">
              <a:buNone/>
            </a:pPr>
            <a:r>
              <a:rPr lang="fa-IR" sz="2800" dirty="0" smtClean="0">
                <a:latin typeface="Arial" panose="020B0604020202020204" pitchFamily="34" charset="0"/>
                <a:cs typeface="Arial" panose="020B0604020202020204" pitchFamily="34" charset="0"/>
              </a:rPr>
              <a:t>5تا6روزقبل از بروز </a:t>
            </a:r>
            <a:r>
              <a:rPr lang="en-US" sz="2800" dirty="0" smtClean="0">
                <a:latin typeface="Arial" panose="020B0604020202020204" pitchFamily="34" charset="0"/>
                <a:cs typeface="Arial" panose="020B0604020202020204" pitchFamily="34" charset="0"/>
              </a:rPr>
              <a:t> </a:t>
            </a:r>
            <a:r>
              <a:rPr lang="en-US" sz="2800" dirty="0" err="1" smtClean="0">
                <a:latin typeface="Arial" panose="020B0604020202020204" pitchFamily="34" charset="0"/>
                <a:cs typeface="Arial" panose="020B0604020202020204" pitchFamily="34" charset="0"/>
              </a:rPr>
              <a:t>cva</a:t>
            </a:r>
            <a:r>
              <a:rPr lang="fa-IR" sz="2800" dirty="0" smtClean="0">
                <a:latin typeface="Arial" panose="020B0604020202020204" pitchFamily="34" charset="0"/>
                <a:cs typeface="Arial" panose="020B0604020202020204" pitchFamily="34" charset="0"/>
              </a:rPr>
              <a:t>سر درد را ذکر میکند. خلق بیمار تند بوده و تحت فشار عصبی بوده است. بیمار هنگام بلندشدن و راه رفتن سرگیجه را ذکر میکند بیمار یبوست دارد وسابقه ی </a:t>
            </a:r>
            <a:r>
              <a:rPr lang="en-US" sz="2800" dirty="0" smtClean="0">
                <a:latin typeface="Arial" panose="020B0604020202020204" pitchFamily="34" charset="0"/>
                <a:cs typeface="Arial" panose="020B0604020202020204" pitchFamily="34" charset="0"/>
              </a:rPr>
              <a:t>HTN</a:t>
            </a:r>
            <a:r>
              <a:rPr lang="fa-IR" sz="2800" dirty="0" smtClean="0">
                <a:latin typeface="Arial" panose="020B0604020202020204" pitchFamily="34" charset="0"/>
                <a:cs typeface="Arial" panose="020B0604020202020204" pitchFamily="34" charset="0"/>
              </a:rPr>
              <a:t>داشته وهنگام پذیرش 100/160بوده است</a:t>
            </a:r>
            <a:r>
              <a:rPr lang="en-US" sz="2800" dirty="0" smtClean="0">
                <a:latin typeface="Arial" panose="020B0604020202020204" pitchFamily="34" charset="0"/>
                <a:cs typeface="Arial" panose="020B0604020202020204" pitchFamily="34" charset="0"/>
              </a:rPr>
              <a:t>.</a:t>
            </a:r>
            <a:endParaRPr lang="fa-IR" sz="2800" dirty="0" smtClean="0">
              <a:latin typeface="Arial" panose="020B0604020202020204" pitchFamily="34" charset="0"/>
              <a:cs typeface="Arial" panose="020B0604020202020204" pitchFamily="34" charset="0"/>
            </a:endParaRPr>
          </a:p>
          <a:p>
            <a:pPr marL="0" indent="0" algn="just" rtl="1">
              <a:buNone/>
            </a:pPr>
            <a:endParaRPr lang="en-US"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232791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u="sng" dirty="0" smtClean="0">
                <a:latin typeface="Arial" panose="020B0604020202020204" pitchFamily="34" charset="0"/>
                <a:cs typeface="Arial" panose="020B0604020202020204" pitchFamily="34" charset="0"/>
              </a:rPr>
              <a:t>سوابق             </a:t>
            </a:r>
            <a:r>
              <a:rPr lang="en-US" u="sng" dirty="0" smtClean="0">
                <a:latin typeface="Arial" panose="020B0604020202020204" pitchFamily="34" charset="0"/>
                <a:cs typeface="Arial" panose="020B0604020202020204" pitchFamily="34" charset="0"/>
              </a:rPr>
              <a:t>History                           </a:t>
            </a:r>
            <a:endParaRPr lang="en-US" u="sng"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44750774"/>
              </p:ext>
            </p:extLst>
          </p:nvPr>
        </p:nvGraphicFramePr>
        <p:xfrm>
          <a:off x="1371600" y="2286000"/>
          <a:ext cx="9601200" cy="3139440"/>
        </p:xfrm>
        <a:graphic>
          <a:graphicData uri="http://schemas.openxmlformats.org/drawingml/2006/table">
            <a:tbl>
              <a:tblPr lastCol="1" bandRow="1">
                <a:tableStyleId>{F5AB1C69-6EDB-4FF4-983F-18BD219EF322}</a:tableStyleId>
              </a:tblPr>
              <a:tblGrid>
                <a:gridCol w="4800600">
                  <a:extLst>
                    <a:ext uri="{9D8B030D-6E8A-4147-A177-3AD203B41FA5}">
                      <a16:colId xmlns="" xmlns:a16="http://schemas.microsoft.com/office/drawing/2014/main" val="1708866527"/>
                    </a:ext>
                  </a:extLst>
                </a:gridCol>
                <a:gridCol w="4800600">
                  <a:extLst>
                    <a:ext uri="{9D8B030D-6E8A-4147-A177-3AD203B41FA5}">
                      <a16:colId xmlns="" xmlns:a16="http://schemas.microsoft.com/office/drawing/2014/main" val="2180449117"/>
                    </a:ext>
                  </a:extLst>
                </a:gridCol>
              </a:tblGrid>
              <a:tr h="370840">
                <a:tc>
                  <a:txBody>
                    <a:bodyPr/>
                    <a:lstStyle/>
                    <a:p>
                      <a:pPr algn="ctr"/>
                      <a:r>
                        <a:rPr lang="en-US" dirty="0" smtClean="0">
                          <a:latin typeface="Arial" panose="020B0604020202020204" pitchFamily="34" charset="0"/>
                          <a:cs typeface="Arial" panose="020B0604020202020204" pitchFamily="34" charset="0"/>
                        </a:rPr>
                        <a:t>Tab</a:t>
                      </a:r>
                      <a:r>
                        <a:rPr lang="en-US" baseline="0" dirty="0" smtClean="0">
                          <a:latin typeface="Arial" panose="020B0604020202020204" pitchFamily="34" charset="0"/>
                          <a:cs typeface="Arial" panose="020B0604020202020204" pitchFamily="34" charset="0"/>
                        </a:rPr>
                        <a:t> losartan 25  OD</a:t>
                      </a:r>
                      <a:endParaRPr lang="en-US" dirty="0">
                        <a:latin typeface="Arial" panose="020B0604020202020204" pitchFamily="34" charset="0"/>
                        <a:cs typeface="Arial" panose="020B0604020202020204" pitchFamily="34" charset="0"/>
                      </a:endParaRPr>
                    </a:p>
                  </a:txBody>
                  <a:tcPr marL="83489" marR="83489"/>
                </a:tc>
                <a:tc>
                  <a:txBody>
                    <a:bodyPr/>
                    <a:lstStyle/>
                    <a:p>
                      <a:pPr algn="just" rtl="1"/>
                      <a:r>
                        <a:rPr lang="fa-IR" dirty="0" smtClean="0">
                          <a:latin typeface="Arial" panose="020B0604020202020204" pitchFamily="34" charset="0"/>
                          <a:cs typeface="Arial" panose="020B0604020202020204" pitchFamily="34" charset="0"/>
                        </a:rPr>
                        <a:t>سابقه مصرف دارو</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2514629408"/>
                  </a:ext>
                </a:extLst>
              </a:tr>
              <a:tr h="370840">
                <a:tc>
                  <a:txBody>
                    <a:bodyPr/>
                    <a:lstStyle/>
                    <a:p>
                      <a:pPr algn="ctr"/>
                      <a:r>
                        <a:rPr lang="fa-IR" dirty="0" smtClean="0">
                          <a:latin typeface="Arial" panose="020B0604020202020204" pitchFamily="34" charset="0"/>
                          <a:cs typeface="Arial" panose="020B0604020202020204" pitchFamily="34" charset="0"/>
                        </a:rPr>
                        <a:t>دومین</a:t>
                      </a:r>
                      <a:r>
                        <a:rPr lang="fa-IR" baseline="0" dirty="0" smtClean="0">
                          <a:latin typeface="Arial" panose="020B0604020202020204" pitchFamily="34" charset="0"/>
                          <a:cs typeface="Arial" panose="020B0604020202020204" pitchFamily="34" charset="0"/>
                        </a:rPr>
                        <a:t> نوبت بستری</a:t>
                      </a:r>
                      <a:endParaRPr lang="en-US" dirty="0">
                        <a:latin typeface="Arial" panose="020B0604020202020204" pitchFamily="34" charset="0"/>
                        <a:cs typeface="Arial" panose="020B0604020202020204" pitchFamily="34" charset="0"/>
                      </a:endParaRPr>
                    </a:p>
                  </a:txBody>
                  <a:tcPr marL="83489" marR="83489"/>
                </a:tc>
                <a:tc>
                  <a:txBody>
                    <a:bodyPr/>
                    <a:lstStyle/>
                    <a:p>
                      <a:pPr algn="just" rtl="1"/>
                      <a:r>
                        <a:rPr lang="fa-IR" dirty="0" smtClean="0">
                          <a:latin typeface="Arial" panose="020B0604020202020204" pitchFamily="34" charset="0"/>
                          <a:cs typeface="Arial" panose="020B0604020202020204" pitchFamily="34" charset="0"/>
                        </a:rPr>
                        <a:t>سابقه بستری شدن</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385180018"/>
                  </a:ext>
                </a:extLst>
              </a:tr>
              <a:tr h="370840">
                <a:tc>
                  <a:txBody>
                    <a:bodyPr/>
                    <a:lstStyle/>
                    <a:p>
                      <a:pPr algn="ctr"/>
                      <a:r>
                        <a:rPr lang="en-US" dirty="0" smtClean="0">
                          <a:latin typeface="Arial" panose="020B0604020202020204" pitchFamily="34" charset="0"/>
                          <a:cs typeface="Arial" panose="020B0604020202020204" pitchFamily="34" charset="0"/>
                        </a:rPr>
                        <a:t>Hysterectomy +</a:t>
                      </a:r>
                      <a:endParaRPr lang="en-US" dirty="0">
                        <a:latin typeface="Arial" panose="020B0604020202020204" pitchFamily="34" charset="0"/>
                        <a:cs typeface="Arial" panose="020B0604020202020204" pitchFamily="34" charset="0"/>
                      </a:endParaRPr>
                    </a:p>
                  </a:txBody>
                  <a:tcPr marL="83489" marR="83489"/>
                </a:tc>
                <a:tc>
                  <a:txBody>
                    <a:bodyPr/>
                    <a:lstStyle/>
                    <a:p>
                      <a:pPr algn="just" rtl="1"/>
                      <a:r>
                        <a:rPr lang="fa-IR" dirty="0" smtClean="0">
                          <a:latin typeface="Arial" panose="020B0604020202020204" pitchFamily="34" charset="0"/>
                          <a:cs typeface="Arial" panose="020B0604020202020204" pitchFamily="34" charset="0"/>
                        </a:rPr>
                        <a:t>سابقه عمل جراحی</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409516256"/>
                  </a:ext>
                </a:extLst>
              </a:tr>
              <a:tr h="370840">
                <a:tc>
                  <a:txBody>
                    <a:bodyPr/>
                    <a:lstStyle/>
                    <a:p>
                      <a:pPr algn="ctr" rtl="0"/>
                      <a:r>
                        <a:rPr lang="en-US" dirty="0" smtClean="0">
                          <a:latin typeface="Arial" panose="020B0604020202020204" pitchFamily="34" charset="0"/>
                          <a:cs typeface="Arial" panose="020B0604020202020204" pitchFamily="34" charset="0"/>
                        </a:rPr>
                        <a:t>HTN</a:t>
                      </a:r>
                      <a:r>
                        <a:rPr lang="en-US" baseline="0"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a:txBody>
                  <a:tcPr marL="83489" marR="83489"/>
                </a:tc>
                <a:tc>
                  <a:txBody>
                    <a:bodyPr/>
                    <a:lstStyle/>
                    <a:p>
                      <a:pPr algn="just" rtl="1"/>
                      <a:r>
                        <a:rPr lang="fa-IR" dirty="0" smtClean="0">
                          <a:latin typeface="Arial" panose="020B0604020202020204" pitchFamily="34" charset="0"/>
                          <a:cs typeface="Arial" panose="020B0604020202020204" pitchFamily="34" charset="0"/>
                        </a:rPr>
                        <a:t>سابقه بیماری قبلی</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204999771"/>
                  </a:ext>
                </a:extLst>
              </a:tr>
              <a:tr h="370840">
                <a:tc>
                  <a:txBody>
                    <a:bodyPr/>
                    <a:lstStyle/>
                    <a:p>
                      <a:pPr algn="ctr" rtl="1"/>
                      <a:r>
                        <a:rPr lang="en-US"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txBody>
                  <a:tcPr marL="83489" marR="83489"/>
                </a:tc>
                <a:tc>
                  <a:txBody>
                    <a:bodyPr/>
                    <a:lstStyle/>
                    <a:p>
                      <a:pPr algn="just" rtl="1"/>
                      <a:r>
                        <a:rPr lang="fa-IR" dirty="0" smtClean="0">
                          <a:latin typeface="Arial" panose="020B0604020202020204" pitchFamily="34" charset="0"/>
                          <a:cs typeface="Arial" panose="020B0604020202020204" pitchFamily="34" charset="0"/>
                        </a:rPr>
                        <a:t>سابقه بیماری در خانواده</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4207598457"/>
                  </a:ext>
                </a:extLst>
              </a:tr>
              <a:tr h="370840">
                <a:tc>
                  <a:txBody>
                    <a:bodyPr/>
                    <a:lstStyle/>
                    <a:p>
                      <a:pPr algn="ctr" rtl="1"/>
                      <a:r>
                        <a:rPr lang="fa-IR" dirty="0" smtClean="0">
                          <a:latin typeface="Arial" panose="020B0604020202020204" pitchFamily="34" charset="0"/>
                          <a:cs typeface="Arial" panose="020B0604020202020204" pitchFamily="34" charset="0"/>
                        </a:rPr>
                        <a:t>حساسیت به</a:t>
                      </a:r>
                      <a:r>
                        <a:rPr lang="fa-IR" baseline="0" dirty="0" smtClean="0">
                          <a:latin typeface="Arial" panose="020B0604020202020204" pitchFamily="34" charset="0"/>
                          <a:cs typeface="Arial" panose="020B0604020202020204" pitchFamily="34" charset="0"/>
                        </a:rPr>
                        <a:t> سفتریاکسون</a:t>
                      </a:r>
                    </a:p>
                    <a:p>
                      <a:pPr algn="ctr" rtl="1"/>
                      <a:r>
                        <a:rPr lang="fa-IR" baseline="0" dirty="0" smtClean="0">
                          <a:latin typeface="Arial" panose="020B0604020202020204" pitchFamily="34" charset="0"/>
                          <a:cs typeface="Arial" panose="020B0604020202020204" pitchFamily="34" charset="0"/>
                        </a:rPr>
                        <a:t>-</a:t>
                      </a:r>
                    </a:p>
                    <a:p>
                      <a:pPr algn="ctr" rtl="1"/>
                      <a:r>
                        <a:rPr lang="fa-IR" baseline="0" dirty="0" smtClean="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a:txBody>
                  <a:tcPr marL="83489" marR="83489"/>
                </a:tc>
                <a:tc>
                  <a:txBody>
                    <a:bodyPr/>
                    <a:lstStyle/>
                    <a:p>
                      <a:pPr algn="just" rtl="1"/>
                      <a:r>
                        <a:rPr lang="fa-IR" dirty="0" smtClean="0">
                          <a:latin typeface="Arial" panose="020B0604020202020204" pitchFamily="34" charset="0"/>
                          <a:cs typeface="Arial" panose="020B0604020202020204" pitchFamily="34" charset="0"/>
                        </a:rPr>
                        <a:t>حساسیت دارویی  </a:t>
                      </a:r>
                    </a:p>
                    <a:p>
                      <a:pPr algn="just" rtl="1"/>
                      <a:r>
                        <a:rPr lang="fa-IR" dirty="0" smtClean="0">
                          <a:latin typeface="Arial" panose="020B0604020202020204" pitchFamily="34" charset="0"/>
                          <a:cs typeface="Arial" panose="020B0604020202020204" pitchFamily="34" charset="0"/>
                        </a:rPr>
                        <a:t>حساسیت غذایی </a:t>
                      </a:r>
                    </a:p>
                    <a:p>
                      <a:pPr algn="just" rtl="1"/>
                      <a:r>
                        <a:rPr lang="fa-IR" dirty="0" smtClean="0">
                          <a:latin typeface="Arial" panose="020B0604020202020204" pitchFamily="34" charset="0"/>
                          <a:cs typeface="Arial" panose="020B0604020202020204" pitchFamily="34" charset="0"/>
                        </a:rPr>
                        <a:t> کاهش وزن در 3 ماه اخیر</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3719655696"/>
                  </a:ext>
                </a:extLst>
              </a:tr>
              <a:tr h="370840">
                <a:tc>
                  <a:txBody>
                    <a:bodyPr/>
                    <a:lstStyle/>
                    <a:p>
                      <a:pPr algn="ctr" rtl="1"/>
                      <a:r>
                        <a:rPr lang="fa-IR" dirty="0" smtClean="0">
                          <a:latin typeface="Arial" panose="020B0604020202020204" pitchFamily="34" charset="0"/>
                          <a:cs typeface="Arial" panose="020B0604020202020204" pitchFamily="34" charset="0"/>
                        </a:rPr>
                        <a:t>سیگار،قلیان،اپیوم،الکل -</a:t>
                      </a:r>
                      <a:endParaRPr lang="en-US" dirty="0">
                        <a:latin typeface="Arial" panose="020B0604020202020204" pitchFamily="34" charset="0"/>
                        <a:cs typeface="Arial" panose="020B0604020202020204" pitchFamily="34" charset="0"/>
                      </a:endParaRPr>
                    </a:p>
                  </a:txBody>
                  <a:tcPr marL="83489" marR="83489"/>
                </a:tc>
                <a:tc>
                  <a:txBody>
                    <a:bodyPr/>
                    <a:lstStyle/>
                    <a:p>
                      <a:pPr algn="just" rtl="1"/>
                      <a:r>
                        <a:rPr lang="en-US" dirty="0" err="1" smtClean="0">
                          <a:latin typeface="Arial" panose="020B0604020202020204" pitchFamily="34" charset="0"/>
                          <a:cs typeface="Arial" panose="020B0604020202020204" pitchFamily="34" charset="0"/>
                        </a:rPr>
                        <a:t>Habbit</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3713140994"/>
                  </a:ext>
                </a:extLst>
              </a:tr>
            </a:tbl>
          </a:graphicData>
        </a:graphic>
      </p:graphicFrame>
    </p:spTree>
    <p:extLst>
      <p:ext uri="{BB962C8B-B14F-4D97-AF65-F5344CB8AC3E}">
        <p14:creationId xmlns:p14="http://schemas.microsoft.com/office/powerpoint/2010/main" val="37034564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u="sng" dirty="0" smtClean="0">
                <a:solidFill>
                  <a:schemeClr val="tx1"/>
                </a:solidFill>
                <a:latin typeface="Arial" panose="020B0604020202020204" pitchFamily="34" charset="0"/>
                <a:cs typeface="Arial" panose="020B0604020202020204" pitchFamily="34" charset="0"/>
              </a:rPr>
              <a:t>وضعیت اجتماعی</a:t>
            </a:r>
            <a:r>
              <a:rPr lang="en-US" u="sng" dirty="0" smtClean="0">
                <a:solidFill>
                  <a:schemeClr val="tx1"/>
                </a:solidFill>
                <a:latin typeface="Arial" panose="020B0604020202020204" pitchFamily="34" charset="0"/>
                <a:cs typeface="Arial" panose="020B0604020202020204" pitchFamily="34" charset="0"/>
              </a:rPr>
              <a:t>Social Situation               </a:t>
            </a:r>
            <a:endParaRPr lang="en-US" u="sng"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r" rtl="1">
              <a:buFont typeface="Arial" panose="020B0604020202020204" pitchFamily="34" charset="0"/>
              <a:buChar char="•"/>
            </a:pPr>
            <a:r>
              <a:rPr lang="fa-IR" sz="2400" dirty="0" smtClean="0">
                <a:solidFill>
                  <a:schemeClr val="tx1"/>
                </a:solidFill>
                <a:latin typeface="Arial" panose="020B0604020202020204" pitchFamily="34" charset="0"/>
                <a:cs typeface="Arial" panose="020B0604020202020204" pitchFamily="34" charset="0"/>
              </a:rPr>
              <a:t>شغل                       </a:t>
            </a:r>
            <a:r>
              <a:rPr lang="en-US" sz="2400" dirty="0" smtClean="0">
                <a:solidFill>
                  <a:schemeClr val="tx1"/>
                </a:solidFill>
                <a:latin typeface="Arial" panose="020B0604020202020204" pitchFamily="34" charset="0"/>
                <a:cs typeface="Arial" panose="020B0604020202020204" pitchFamily="34" charset="0"/>
              </a:rPr>
              <a:t>                                          </a:t>
            </a:r>
            <a:r>
              <a:rPr lang="fa-IR" sz="2400" dirty="0" smtClean="0">
                <a:solidFill>
                  <a:schemeClr val="tx1"/>
                </a:solidFill>
                <a:latin typeface="Arial" panose="020B0604020202020204" pitchFamily="34" charset="0"/>
                <a:cs typeface="Arial" panose="020B0604020202020204" pitchFamily="34" charset="0"/>
              </a:rPr>
              <a:t> </a:t>
            </a:r>
            <a:r>
              <a:rPr lang="fa-IR" sz="2400" dirty="0" smtClean="0">
                <a:solidFill>
                  <a:srgbClr val="0070C0"/>
                </a:solidFill>
                <a:latin typeface="Arial" panose="020B0604020202020204" pitchFamily="34" charset="0"/>
                <a:cs typeface="Arial" panose="020B0604020202020204" pitchFamily="34" charset="0"/>
              </a:rPr>
              <a:t>خانه دار</a:t>
            </a:r>
          </a:p>
          <a:p>
            <a:pPr algn="r" rtl="1">
              <a:buFont typeface="Arial" panose="020B0604020202020204" pitchFamily="34" charset="0"/>
              <a:buChar char="•"/>
            </a:pPr>
            <a:r>
              <a:rPr lang="fa-IR" sz="2400" dirty="0" smtClean="0">
                <a:solidFill>
                  <a:schemeClr val="tx1"/>
                </a:solidFill>
                <a:latin typeface="Arial" panose="020B0604020202020204" pitchFamily="34" charset="0"/>
                <a:cs typeface="Arial" panose="020B0604020202020204" pitchFamily="34" charset="0"/>
              </a:rPr>
              <a:t>منبع درامد                 </a:t>
            </a:r>
            <a:r>
              <a:rPr lang="en-US" sz="2400" dirty="0" smtClean="0">
                <a:solidFill>
                  <a:schemeClr val="tx1"/>
                </a:solidFill>
                <a:latin typeface="Arial" panose="020B0604020202020204" pitchFamily="34" charset="0"/>
                <a:cs typeface="Arial" panose="020B0604020202020204" pitchFamily="34" charset="0"/>
              </a:rPr>
              <a:t>                                      </a:t>
            </a:r>
            <a:r>
              <a:rPr lang="fa-IR" sz="2400" dirty="0" smtClean="0">
                <a:solidFill>
                  <a:schemeClr val="tx1"/>
                </a:solidFill>
                <a:latin typeface="Arial" panose="020B0604020202020204" pitchFamily="34" charset="0"/>
                <a:cs typeface="Arial" panose="020B0604020202020204" pitchFamily="34" charset="0"/>
              </a:rPr>
              <a:t>   </a:t>
            </a:r>
            <a:r>
              <a:rPr lang="fa-IR" sz="2400" dirty="0" smtClean="0">
                <a:solidFill>
                  <a:srgbClr val="0070C0"/>
                </a:solidFill>
                <a:latin typeface="Arial" panose="020B0604020202020204" pitchFamily="34" charset="0"/>
                <a:cs typeface="Arial" panose="020B0604020202020204" pitchFamily="34" charset="0"/>
              </a:rPr>
              <a:t>کشاورزی</a:t>
            </a:r>
          </a:p>
          <a:p>
            <a:pPr algn="r" rtl="1">
              <a:buFont typeface="Arial" panose="020B0604020202020204" pitchFamily="34" charset="0"/>
              <a:buChar char="•"/>
            </a:pPr>
            <a:r>
              <a:rPr lang="fa-IR" sz="2400" dirty="0" smtClean="0">
                <a:solidFill>
                  <a:schemeClr val="tx1"/>
                </a:solidFill>
                <a:latin typeface="Arial" panose="020B0604020202020204" pitchFamily="34" charset="0"/>
                <a:cs typeface="Arial" panose="020B0604020202020204" pitchFamily="34" charset="0"/>
              </a:rPr>
              <a:t>سطح درامد               </a:t>
            </a:r>
            <a:r>
              <a:rPr lang="en-US" sz="2400" dirty="0" smtClean="0">
                <a:solidFill>
                  <a:schemeClr val="tx1"/>
                </a:solidFill>
                <a:latin typeface="Arial" panose="020B0604020202020204" pitchFamily="34" charset="0"/>
                <a:cs typeface="Arial" panose="020B0604020202020204" pitchFamily="34" charset="0"/>
              </a:rPr>
              <a:t>                                   </a:t>
            </a:r>
            <a:r>
              <a:rPr lang="fa-IR" sz="2400" dirty="0" smtClean="0">
                <a:solidFill>
                  <a:schemeClr val="tx1"/>
                </a:solidFill>
                <a:latin typeface="Arial" panose="020B0604020202020204" pitchFamily="34" charset="0"/>
                <a:cs typeface="Arial" panose="020B0604020202020204" pitchFamily="34" charset="0"/>
              </a:rPr>
              <a:t>     </a:t>
            </a:r>
            <a:r>
              <a:rPr lang="en-US" sz="2400" dirty="0" smtClean="0">
                <a:solidFill>
                  <a:schemeClr val="tx1"/>
                </a:solidFill>
                <a:latin typeface="Arial" panose="020B0604020202020204" pitchFamily="34" charset="0"/>
                <a:cs typeface="Arial" panose="020B0604020202020204" pitchFamily="34" charset="0"/>
              </a:rPr>
              <a:t> </a:t>
            </a:r>
            <a:r>
              <a:rPr lang="fa-IR" sz="2400" dirty="0" smtClean="0">
                <a:solidFill>
                  <a:schemeClr val="tx1"/>
                </a:solidFill>
                <a:latin typeface="Arial" panose="020B0604020202020204" pitchFamily="34" charset="0"/>
                <a:cs typeface="Arial" panose="020B0604020202020204" pitchFamily="34" charset="0"/>
              </a:rPr>
              <a:t> </a:t>
            </a:r>
            <a:r>
              <a:rPr lang="fa-IR" sz="2400" dirty="0" smtClean="0">
                <a:solidFill>
                  <a:srgbClr val="0070C0"/>
                </a:solidFill>
                <a:latin typeface="Arial" panose="020B0604020202020204" pitchFamily="34" charset="0"/>
                <a:cs typeface="Arial" panose="020B0604020202020204" pitchFamily="34" charset="0"/>
              </a:rPr>
              <a:t>-</a:t>
            </a:r>
          </a:p>
          <a:p>
            <a:pPr algn="r" rtl="1">
              <a:buFont typeface="Arial" panose="020B0604020202020204" pitchFamily="34" charset="0"/>
              <a:buChar char="•"/>
            </a:pPr>
            <a:r>
              <a:rPr lang="fa-IR" sz="2400" dirty="0" smtClean="0">
                <a:solidFill>
                  <a:schemeClr val="tx1"/>
                </a:solidFill>
                <a:latin typeface="Arial" panose="020B0604020202020204" pitchFamily="34" charset="0"/>
                <a:cs typeface="Arial" panose="020B0604020202020204" pitchFamily="34" charset="0"/>
              </a:rPr>
              <a:t>محل زندگی               </a:t>
            </a:r>
            <a:r>
              <a:rPr lang="en-US" sz="2400" dirty="0" smtClean="0">
                <a:solidFill>
                  <a:schemeClr val="tx1"/>
                </a:solidFill>
                <a:latin typeface="Arial" panose="020B0604020202020204" pitchFamily="34" charset="0"/>
                <a:cs typeface="Arial" panose="020B0604020202020204" pitchFamily="34" charset="0"/>
              </a:rPr>
              <a:t>                                      </a:t>
            </a:r>
            <a:r>
              <a:rPr lang="fa-IR" sz="2400" dirty="0" smtClean="0">
                <a:solidFill>
                  <a:schemeClr val="tx1"/>
                </a:solidFill>
                <a:latin typeface="Arial" panose="020B0604020202020204" pitchFamily="34" charset="0"/>
                <a:cs typeface="Arial" panose="020B0604020202020204" pitchFamily="34" charset="0"/>
              </a:rPr>
              <a:t>   </a:t>
            </a:r>
            <a:r>
              <a:rPr lang="fa-IR" sz="2400" dirty="0" smtClean="0">
                <a:solidFill>
                  <a:srgbClr val="0070C0"/>
                </a:solidFill>
                <a:latin typeface="Arial" panose="020B0604020202020204" pitchFamily="34" charset="0"/>
                <a:cs typeface="Arial" panose="020B0604020202020204" pitchFamily="34" charset="0"/>
              </a:rPr>
              <a:t>اردبیل</a:t>
            </a:r>
          </a:p>
          <a:p>
            <a:pPr algn="r" rtl="1">
              <a:buFont typeface="Arial" panose="020B0604020202020204" pitchFamily="34" charset="0"/>
              <a:buChar char="•"/>
            </a:pPr>
            <a:r>
              <a:rPr lang="fa-IR" sz="2400" dirty="0" smtClean="0">
                <a:solidFill>
                  <a:schemeClr val="tx1"/>
                </a:solidFill>
                <a:latin typeface="Arial" panose="020B0604020202020204" pitchFamily="34" charset="0"/>
                <a:cs typeface="Arial" panose="020B0604020202020204" pitchFamily="34" charset="0"/>
              </a:rPr>
              <a:t>افرادی که با وی زندگی می کنند    </a:t>
            </a:r>
            <a:r>
              <a:rPr lang="en-US" sz="2400" dirty="0" smtClean="0">
                <a:solidFill>
                  <a:schemeClr val="tx1"/>
                </a:solidFill>
                <a:latin typeface="Arial" panose="020B0604020202020204" pitchFamily="34" charset="0"/>
                <a:cs typeface="Arial" panose="020B0604020202020204" pitchFamily="34" charset="0"/>
              </a:rPr>
              <a:t>       </a:t>
            </a:r>
            <a:r>
              <a:rPr lang="fa-IR" sz="2400" dirty="0" smtClean="0">
                <a:solidFill>
                  <a:schemeClr val="tx1"/>
                </a:solidFill>
                <a:latin typeface="Arial" panose="020B0604020202020204" pitchFamily="34" charset="0"/>
                <a:cs typeface="Arial" panose="020B0604020202020204" pitchFamily="34" charset="0"/>
              </a:rPr>
              <a:t>        </a:t>
            </a:r>
            <a:r>
              <a:rPr lang="en-US" sz="2400" dirty="0" smtClean="0">
                <a:solidFill>
                  <a:schemeClr val="tx1"/>
                </a:solidFill>
                <a:latin typeface="Arial" panose="020B0604020202020204" pitchFamily="34" charset="0"/>
                <a:cs typeface="Arial" panose="020B0604020202020204" pitchFamily="34" charset="0"/>
              </a:rPr>
              <a:t>          </a:t>
            </a:r>
            <a:r>
              <a:rPr lang="fa-IR" sz="2400" dirty="0" smtClean="0">
                <a:solidFill>
                  <a:schemeClr val="tx1"/>
                </a:solidFill>
                <a:latin typeface="Arial" panose="020B0604020202020204" pitchFamily="34" charset="0"/>
                <a:cs typeface="Arial" panose="020B0604020202020204" pitchFamily="34" charset="0"/>
              </a:rPr>
              <a:t>   </a:t>
            </a:r>
            <a:r>
              <a:rPr lang="fa-IR" sz="2400" dirty="0" smtClean="0">
                <a:solidFill>
                  <a:srgbClr val="0070C0"/>
                </a:solidFill>
                <a:latin typeface="Arial" panose="020B0604020202020204" pitchFamily="34" charset="0"/>
                <a:cs typeface="Arial" panose="020B0604020202020204" pitchFamily="34" charset="0"/>
              </a:rPr>
              <a:t>مادر و دختر خود</a:t>
            </a:r>
            <a:endParaRPr lang="en-US" sz="2400"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386112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u="sng" dirty="0" smtClean="0">
                <a:solidFill>
                  <a:schemeClr val="tx1"/>
                </a:solidFill>
                <a:latin typeface="Arial" panose="020B0604020202020204" pitchFamily="34" charset="0"/>
                <a:cs typeface="Arial" panose="020B0604020202020204" pitchFamily="34" charset="0"/>
              </a:rPr>
              <a:t>علایم حیاتی</a:t>
            </a:r>
            <a:r>
              <a:rPr lang="en-US" u="sng" dirty="0" smtClean="0">
                <a:solidFill>
                  <a:schemeClr val="tx1"/>
                </a:solidFill>
                <a:latin typeface="Arial" panose="020B0604020202020204" pitchFamily="34" charset="0"/>
                <a:cs typeface="Arial" panose="020B0604020202020204" pitchFamily="34" charset="0"/>
              </a:rPr>
              <a:t>Vital Signs                             </a:t>
            </a:r>
            <a:endParaRPr lang="en-US" u="sng" dirty="0">
              <a:solidFill>
                <a:schemeClr val="tx1"/>
              </a:solidFill>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290150100"/>
              </p:ext>
            </p:extLst>
          </p:nvPr>
        </p:nvGraphicFramePr>
        <p:xfrm>
          <a:off x="1371600" y="2286000"/>
          <a:ext cx="9601197" cy="1854200"/>
        </p:xfrm>
        <a:graphic>
          <a:graphicData uri="http://schemas.openxmlformats.org/drawingml/2006/table">
            <a:tbl>
              <a:tblPr firstRow="1" lastCol="1" bandRow="1">
                <a:tableStyleId>{F5AB1C69-6EDB-4FF4-983F-18BD219EF322}</a:tableStyleId>
              </a:tblPr>
              <a:tblGrid>
                <a:gridCol w="3200399">
                  <a:extLst>
                    <a:ext uri="{9D8B030D-6E8A-4147-A177-3AD203B41FA5}">
                      <a16:colId xmlns="" xmlns:a16="http://schemas.microsoft.com/office/drawing/2014/main" val="3478131156"/>
                    </a:ext>
                  </a:extLst>
                </a:gridCol>
                <a:gridCol w="3200399">
                  <a:extLst>
                    <a:ext uri="{9D8B030D-6E8A-4147-A177-3AD203B41FA5}">
                      <a16:colId xmlns="" xmlns:a16="http://schemas.microsoft.com/office/drawing/2014/main" val="4218259369"/>
                    </a:ext>
                  </a:extLst>
                </a:gridCol>
                <a:gridCol w="3200399">
                  <a:extLst>
                    <a:ext uri="{9D8B030D-6E8A-4147-A177-3AD203B41FA5}">
                      <a16:colId xmlns="" xmlns:a16="http://schemas.microsoft.com/office/drawing/2014/main" val="3368844265"/>
                    </a:ext>
                  </a:extLst>
                </a:gridCol>
              </a:tblGrid>
              <a:tr h="370840">
                <a:tc>
                  <a:txBody>
                    <a:bodyPr/>
                    <a:lstStyle/>
                    <a:p>
                      <a:pPr algn="ctr"/>
                      <a:r>
                        <a:rPr lang="fa-IR" dirty="0" smtClean="0">
                          <a:latin typeface="Arial" panose="020B0604020202020204" pitchFamily="34" charset="0"/>
                          <a:cs typeface="Arial" panose="020B0604020202020204" pitchFamily="34" charset="0"/>
                        </a:rPr>
                        <a:t>موقع شرح حال</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fa-IR" dirty="0" smtClean="0">
                          <a:latin typeface="Arial" panose="020B0604020202020204" pitchFamily="34" charset="0"/>
                          <a:cs typeface="Arial" panose="020B0604020202020204" pitchFamily="34" charset="0"/>
                        </a:rPr>
                        <a:t>بدو ورود</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fa-IR" dirty="0" smtClean="0">
                          <a:latin typeface="Arial" panose="020B0604020202020204" pitchFamily="34" charset="0"/>
                          <a:cs typeface="Arial" panose="020B0604020202020204" pitchFamily="34" charset="0"/>
                        </a:rPr>
                        <a:t>علایم حیاتی</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1186495359"/>
                  </a:ext>
                </a:extLst>
              </a:tr>
              <a:tr h="370840">
                <a:tc>
                  <a:txBody>
                    <a:bodyPr/>
                    <a:lstStyle/>
                    <a:p>
                      <a:pPr algn="ctr"/>
                      <a:r>
                        <a:rPr lang="en-US" dirty="0" smtClean="0">
                          <a:latin typeface="Arial" panose="020B0604020202020204" pitchFamily="34" charset="0"/>
                          <a:cs typeface="Arial" panose="020B0604020202020204" pitchFamily="34" charset="0"/>
                        </a:rPr>
                        <a:t>36</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37</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BT</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289579771"/>
                  </a:ext>
                </a:extLst>
              </a:tr>
              <a:tr h="370840">
                <a:tc>
                  <a:txBody>
                    <a:bodyPr/>
                    <a:lstStyle/>
                    <a:p>
                      <a:pPr algn="ctr"/>
                      <a:r>
                        <a:rPr lang="en-US" dirty="0" smtClean="0">
                          <a:latin typeface="Arial" panose="020B0604020202020204" pitchFamily="34" charset="0"/>
                          <a:cs typeface="Arial" panose="020B0604020202020204" pitchFamily="34" charset="0"/>
                        </a:rPr>
                        <a:t>16</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17</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RR</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3391470664"/>
                  </a:ext>
                </a:extLst>
              </a:tr>
              <a:tr h="370840">
                <a:tc>
                  <a:txBody>
                    <a:bodyPr/>
                    <a:lstStyle/>
                    <a:p>
                      <a:pPr algn="ctr"/>
                      <a:r>
                        <a:rPr lang="en-US" dirty="0" smtClean="0">
                          <a:latin typeface="Arial" panose="020B0604020202020204" pitchFamily="34" charset="0"/>
                          <a:cs typeface="Arial" panose="020B0604020202020204" pitchFamily="34" charset="0"/>
                        </a:rPr>
                        <a:t>90</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95</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PR</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2341691859"/>
                  </a:ext>
                </a:extLst>
              </a:tr>
              <a:tr h="370840">
                <a:tc>
                  <a:txBody>
                    <a:bodyPr/>
                    <a:lstStyle/>
                    <a:p>
                      <a:pPr algn="ctr"/>
                      <a:r>
                        <a:rPr lang="en-US" dirty="0" smtClean="0">
                          <a:latin typeface="Arial" panose="020B0604020202020204" pitchFamily="34" charset="0"/>
                          <a:cs typeface="Arial" panose="020B0604020202020204" pitchFamily="34" charset="0"/>
                        </a:rPr>
                        <a:t>150/90</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160/100</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BP</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3839875298"/>
                  </a:ext>
                </a:extLst>
              </a:tr>
            </a:tbl>
          </a:graphicData>
        </a:graphic>
      </p:graphicFrame>
    </p:spTree>
    <p:extLst>
      <p:ext uri="{BB962C8B-B14F-4D97-AF65-F5344CB8AC3E}">
        <p14:creationId xmlns:p14="http://schemas.microsoft.com/office/powerpoint/2010/main" val="7687252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u="sng" dirty="0" smtClean="0">
                <a:solidFill>
                  <a:schemeClr val="tx1"/>
                </a:solidFill>
                <a:latin typeface="Arial" panose="020B0604020202020204" pitchFamily="34" charset="0"/>
                <a:cs typeface="Arial" panose="020B0604020202020204" pitchFamily="34" charset="0"/>
              </a:rPr>
              <a:t>بررسی درد </a:t>
            </a:r>
            <a:r>
              <a:rPr lang="en-US" u="sng" dirty="0" smtClean="0">
                <a:solidFill>
                  <a:schemeClr val="tx1"/>
                </a:solidFill>
                <a:latin typeface="Arial" panose="020B0604020202020204" pitchFamily="34" charset="0"/>
                <a:cs typeface="Arial" panose="020B0604020202020204" pitchFamily="34" charset="0"/>
              </a:rPr>
              <a:t>Pain Examination                 </a:t>
            </a:r>
            <a:endParaRPr lang="en-US" u="sng" dirty="0">
              <a:solidFill>
                <a:schemeClr val="tx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71600" y="1624519"/>
            <a:ext cx="9601200" cy="4242881"/>
          </a:xfrm>
        </p:spPr>
        <p:txBody>
          <a:bodyPr>
            <a:normAutofit/>
          </a:bodyPr>
          <a:lstStyle/>
          <a:p>
            <a:pPr algn="r" rtl="1"/>
            <a:r>
              <a:rPr lang="fa-IR" dirty="0" smtClean="0">
                <a:solidFill>
                  <a:schemeClr val="tx1"/>
                </a:solidFill>
                <a:latin typeface="Arial" panose="020B0604020202020204" pitchFamily="34" charset="0"/>
                <a:cs typeface="Arial" panose="020B0604020202020204" pitchFamily="34" charset="0"/>
              </a:rPr>
              <a:t>بیمار دردی ذکر نمیکند</a:t>
            </a:r>
          </a:p>
          <a:p>
            <a:pPr marL="0" indent="0" algn="r" rtl="1">
              <a:buNone/>
            </a:pPr>
            <a:r>
              <a:rPr lang="fa-IR" sz="4000" u="sng" dirty="0" smtClean="0">
                <a:solidFill>
                  <a:schemeClr val="tx1"/>
                </a:solidFill>
                <a:latin typeface="Arial" panose="020B0604020202020204" pitchFamily="34" charset="0"/>
                <a:cs typeface="Arial" panose="020B0604020202020204" pitchFamily="34" charset="0"/>
              </a:rPr>
              <a:t>بررسی خواب و استراحت</a:t>
            </a:r>
            <a:r>
              <a:rPr lang="en-US" sz="4000" u="sng" dirty="0" smtClean="0">
                <a:solidFill>
                  <a:schemeClr val="tx1"/>
                </a:solidFill>
                <a:latin typeface="Arial" panose="020B0604020202020204" pitchFamily="34" charset="0"/>
                <a:cs typeface="Arial" panose="020B0604020202020204" pitchFamily="34" charset="0"/>
              </a:rPr>
              <a:t>Study Sleep And Rest</a:t>
            </a:r>
            <a:endParaRPr lang="fa-IR" sz="4000" u="sng" dirty="0" smtClean="0">
              <a:solidFill>
                <a:schemeClr val="tx1"/>
              </a:solidFill>
              <a:latin typeface="Arial" panose="020B0604020202020204" pitchFamily="34" charset="0"/>
              <a:cs typeface="Arial" panose="020B0604020202020204" pitchFamily="34" charset="0"/>
            </a:endParaRPr>
          </a:p>
          <a:p>
            <a:pPr algn="r" rtl="1"/>
            <a:endParaRPr lang="en-US" dirty="0" smtClean="0">
              <a:solidFill>
                <a:schemeClr val="tx1"/>
              </a:solidFill>
              <a:latin typeface="Arial" panose="020B0604020202020204" pitchFamily="34" charset="0"/>
              <a:cs typeface="Arial" panose="020B0604020202020204" pitchFamily="34" charset="0"/>
            </a:endParaRPr>
          </a:p>
          <a:p>
            <a:pPr algn="r" rtl="1"/>
            <a:r>
              <a:rPr lang="fa-IR" dirty="0" smtClean="0">
                <a:solidFill>
                  <a:schemeClr val="tx1"/>
                </a:solidFill>
                <a:latin typeface="Arial" panose="020B0604020202020204" pitchFamily="34" charset="0"/>
                <a:cs typeface="Arial" panose="020B0604020202020204" pitchFamily="34" charset="0"/>
              </a:rPr>
              <a:t>اختلال در الگوی خواب_بی خوابی در اول وآخرشب _2تا3ساعت بعد از ورود به تخت خواب میخوابد.</a:t>
            </a:r>
          </a:p>
          <a:p>
            <a:pPr algn="r" rtl="1"/>
            <a:r>
              <a:rPr lang="fa-IR" dirty="0" smtClean="0">
                <a:solidFill>
                  <a:schemeClr val="tx1"/>
                </a:solidFill>
                <a:latin typeface="Arial" panose="020B0604020202020204" pitchFamily="34" charset="0"/>
                <a:cs typeface="Arial" panose="020B0604020202020204" pitchFamily="34" charset="0"/>
              </a:rPr>
              <a:t>میزان خواب شبانه:  5تا6ساعت</a:t>
            </a:r>
          </a:p>
          <a:p>
            <a:pPr algn="r" rtl="1"/>
            <a:r>
              <a:rPr lang="fa-IR" dirty="0" smtClean="0">
                <a:solidFill>
                  <a:schemeClr val="tx1"/>
                </a:solidFill>
                <a:latin typeface="Arial" panose="020B0604020202020204" pitchFamily="34" charset="0"/>
                <a:cs typeface="Arial" panose="020B0604020202020204" pitchFamily="34" charset="0"/>
              </a:rPr>
              <a:t>میزان خواب روزانه :1/5تا 2 ساعت</a:t>
            </a:r>
          </a:p>
          <a:p>
            <a:pPr algn="r" rtl="1"/>
            <a:r>
              <a:rPr lang="fa-IR" dirty="0" smtClean="0">
                <a:solidFill>
                  <a:schemeClr val="tx1"/>
                </a:solidFill>
                <a:latin typeface="Arial" panose="020B0604020202020204" pitchFamily="34" charset="0"/>
                <a:cs typeface="Arial" panose="020B0604020202020204" pitchFamily="34" charset="0"/>
              </a:rPr>
              <a:t>برای خوابیدن از قرص خواب استفاده نمیکند</a:t>
            </a:r>
          </a:p>
          <a:p>
            <a:pPr algn="r" rtl="1"/>
            <a:r>
              <a:rPr lang="fa-IR" dirty="0" smtClean="0">
                <a:solidFill>
                  <a:schemeClr val="tx1"/>
                </a:solidFill>
                <a:latin typeface="Arial" panose="020B0604020202020204" pitchFamily="34" charset="0"/>
                <a:cs typeface="Arial" panose="020B0604020202020204" pitchFamily="34" charset="0"/>
              </a:rPr>
              <a:t>خواب بیمار از هنگام بستری شدن افزایش یافته است وبیمار بی</a:t>
            </a:r>
            <a:r>
              <a:rPr lang="en-US" dirty="0" smtClean="0">
                <a:solidFill>
                  <a:schemeClr val="tx1"/>
                </a:solidFill>
                <a:latin typeface="Arial" panose="020B0604020202020204" pitchFamily="34" charset="0"/>
                <a:cs typeface="Arial" panose="020B0604020202020204" pitchFamily="34" charset="0"/>
              </a:rPr>
              <a:t> </a:t>
            </a:r>
            <a:r>
              <a:rPr lang="fa-IR" dirty="0" smtClean="0">
                <a:solidFill>
                  <a:schemeClr val="tx1"/>
                </a:solidFill>
                <a:latin typeface="Arial" panose="020B0604020202020204" pitchFamily="34" charset="0"/>
                <a:cs typeface="Arial" panose="020B0604020202020204" pitchFamily="34" charset="0"/>
              </a:rPr>
              <a:t>حوصله و خواب آلود است</a:t>
            </a:r>
          </a:p>
          <a:p>
            <a:pPr algn="r" rtl="1"/>
            <a:endParaRPr lang="en-US"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300247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solidFill>
                  <a:srgbClr val="FF0000"/>
                </a:solidFill>
              </a:rPr>
              <a:t>System Review </a:t>
            </a:r>
          </a:p>
        </p:txBody>
      </p:sp>
      <p:sp>
        <p:nvSpPr>
          <p:cNvPr id="5" name="Text Placeholder 4"/>
          <p:cNvSpPr>
            <a:spLocks noGrp="1"/>
          </p:cNvSpPr>
          <p:nvPr>
            <p:ph type="body" idx="1"/>
          </p:nvPr>
        </p:nvSpPr>
        <p:spPr/>
        <p:txBody>
          <a:bodyPr>
            <a:normAutofit/>
          </a:bodyPr>
          <a:lstStyle/>
          <a:p>
            <a:pPr algn="ctr"/>
            <a:r>
              <a:rPr lang="fa-IR" sz="3200" dirty="0" smtClean="0">
                <a:solidFill>
                  <a:srgbClr val="FF0000"/>
                </a:solidFill>
                <a:latin typeface="Arial" panose="020B0604020202020204" pitchFamily="34" charset="0"/>
                <a:cs typeface="Arial" panose="020B0604020202020204" pitchFamily="34" charset="0"/>
              </a:rPr>
              <a:t>بررسی سیستم ها</a:t>
            </a:r>
            <a:endParaRPr lang="en-US" sz="32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323599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پوست</a:t>
            </a:r>
            <a:endParaRPr lang="en-US" dirty="0"/>
          </a:p>
        </p:txBody>
      </p:sp>
      <p:sp>
        <p:nvSpPr>
          <p:cNvPr id="3" name="Content Placeholder 2"/>
          <p:cNvSpPr>
            <a:spLocks noGrp="1"/>
          </p:cNvSpPr>
          <p:nvPr>
            <p:ph idx="1"/>
          </p:nvPr>
        </p:nvSpPr>
        <p:spPr/>
        <p:txBody>
          <a:bodyPr/>
          <a:lstStyle/>
          <a:p>
            <a:pPr marL="0" indent="0" algn="r" rtl="1">
              <a:buNone/>
            </a:pPr>
            <a:r>
              <a:rPr lang="fa-IR" dirty="0"/>
              <a:t>پوست بسیار رنگ پریده و بدون کبودی و سیانوز بود. </a:t>
            </a:r>
          </a:p>
          <a:p>
            <a:pPr marL="0" indent="0" algn="r" rtl="1">
              <a:buNone/>
            </a:pPr>
            <a:r>
              <a:rPr lang="fa-IR" dirty="0"/>
              <a:t>تورگور پوستی طبیعی داشت. </a:t>
            </a:r>
          </a:p>
          <a:p>
            <a:pPr marL="0" indent="0" algn="r" rtl="1">
              <a:buNone/>
            </a:pPr>
            <a:endParaRPr lang="en-US" dirty="0"/>
          </a:p>
        </p:txBody>
      </p:sp>
    </p:spTree>
    <p:extLst>
      <p:ext uri="{BB962C8B-B14F-4D97-AF65-F5344CB8AC3E}">
        <p14:creationId xmlns:p14="http://schemas.microsoft.com/office/powerpoint/2010/main" val="33856646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ناخن</a:t>
            </a:r>
            <a:endParaRPr lang="en-US" dirty="0"/>
          </a:p>
        </p:txBody>
      </p:sp>
      <p:sp>
        <p:nvSpPr>
          <p:cNvPr id="3" name="Content Placeholder 2"/>
          <p:cNvSpPr>
            <a:spLocks noGrp="1"/>
          </p:cNvSpPr>
          <p:nvPr>
            <p:ph idx="1"/>
          </p:nvPr>
        </p:nvSpPr>
        <p:spPr/>
        <p:txBody>
          <a:bodyPr/>
          <a:lstStyle/>
          <a:p>
            <a:pPr algn="r" rtl="1"/>
            <a:r>
              <a:rPr lang="fa-IR" dirty="0"/>
              <a:t>نرم ، سالم ، شفاف ، بدون التهاب و دارای زاویه حدود 160 درجه  در بستر آن</a:t>
            </a:r>
          </a:p>
          <a:p>
            <a:pPr algn="r" rtl="1"/>
            <a:r>
              <a:rPr lang="fa-IR" dirty="0"/>
              <a:t>زمان پر شدگی مویرگی طبیعی و در حدود 2 ثانیه </a:t>
            </a:r>
          </a:p>
          <a:p>
            <a:pPr algn="r" rtl="1"/>
            <a:endParaRPr lang="en-US" dirty="0"/>
          </a:p>
        </p:txBody>
      </p:sp>
    </p:spTree>
    <p:extLst>
      <p:ext uri="{BB962C8B-B14F-4D97-AF65-F5344CB8AC3E}">
        <p14:creationId xmlns:p14="http://schemas.microsoft.com/office/powerpoint/2010/main" val="1076242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جمجه و صورت</a:t>
            </a:r>
            <a:endParaRPr lang="en-US" dirty="0"/>
          </a:p>
        </p:txBody>
      </p:sp>
      <p:sp>
        <p:nvSpPr>
          <p:cNvPr id="3" name="Content Placeholder 2"/>
          <p:cNvSpPr>
            <a:spLocks noGrp="1"/>
          </p:cNvSpPr>
          <p:nvPr>
            <p:ph idx="1"/>
          </p:nvPr>
        </p:nvSpPr>
        <p:spPr/>
        <p:txBody>
          <a:bodyPr/>
          <a:lstStyle/>
          <a:p>
            <a:pPr algn="r" rtl="1"/>
            <a:r>
              <a:rPr lang="fa-IR" dirty="0"/>
              <a:t>سر </a:t>
            </a:r>
            <a:r>
              <a:rPr lang="fa-IR" dirty="0" smtClean="0"/>
              <a:t>نرموسفال </a:t>
            </a:r>
            <a:r>
              <a:rPr lang="fa-IR" dirty="0"/>
              <a:t>، گرد و متقارن است</a:t>
            </a:r>
          </a:p>
          <a:p>
            <a:pPr algn="r" rtl="1"/>
            <a:r>
              <a:rPr lang="fa-IR" dirty="0"/>
              <a:t>تقارن توضیع موی سر </a:t>
            </a:r>
          </a:p>
          <a:p>
            <a:pPr algn="r" rtl="1"/>
            <a:r>
              <a:rPr lang="fa-IR" dirty="0"/>
              <a:t>عدم تقارن حرکات چهره ( بالابردن ابرو، لبخند زدن و نشان دادن دندان ها )</a:t>
            </a:r>
          </a:p>
          <a:p>
            <a:pPr algn="r" rtl="1"/>
            <a:endParaRPr lang="en-US" dirty="0"/>
          </a:p>
        </p:txBody>
      </p:sp>
    </p:spTree>
    <p:extLst>
      <p:ext uri="{BB962C8B-B14F-4D97-AF65-F5344CB8AC3E}">
        <p14:creationId xmlns:p14="http://schemas.microsoft.com/office/powerpoint/2010/main" val="135138924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صورت</a:t>
            </a:r>
            <a:endParaRPr lang="en-US" dirty="0"/>
          </a:p>
        </p:txBody>
      </p:sp>
      <p:sp>
        <p:nvSpPr>
          <p:cNvPr id="3" name="Content Placeholder 2"/>
          <p:cNvSpPr>
            <a:spLocks noGrp="1"/>
          </p:cNvSpPr>
          <p:nvPr>
            <p:ph idx="1"/>
          </p:nvPr>
        </p:nvSpPr>
        <p:spPr/>
        <p:txBody>
          <a:bodyPr/>
          <a:lstStyle/>
          <a:p>
            <a:pPr algn="r" rtl="1"/>
            <a:r>
              <a:rPr lang="fa-IR" dirty="0"/>
              <a:t>لب : رنگ ، قوام و توانایی غنچه کردن لبها طبیعی . یکم لب ها دهیدراته بود</a:t>
            </a:r>
          </a:p>
          <a:p>
            <a:pPr algn="r" rtl="1"/>
            <a:r>
              <a:rPr lang="fa-IR" dirty="0"/>
              <a:t>دندان : عدم ردیف بودن دندان ها ، وجود دندان های پوسیده و کشیده </a:t>
            </a:r>
          </a:p>
          <a:p>
            <a:pPr algn="r" rtl="1"/>
            <a:r>
              <a:rPr lang="fa-IR" dirty="0"/>
              <a:t>گونه : نرم ، صورتی مایل به قرمز و مرطوب . عدم وجود توده</a:t>
            </a:r>
          </a:p>
          <a:p>
            <a:pPr algn="r" rtl="1"/>
            <a:r>
              <a:rPr lang="fa-IR" dirty="0"/>
              <a:t>لثه ها : ضخامت طبیعی بود ( سفت ) رنگ صورتی . </a:t>
            </a:r>
          </a:p>
          <a:p>
            <a:pPr algn="r" rtl="1"/>
            <a:r>
              <a:rPr lang="fa-IR" dirty="0"/>
              <a:t>کام سخت : ، سفید و گنبدی شکل در جلو . کام نرم : صورتی و نرم در عقب </a:t>
            </a:r>
          </a:p>
          <a:p>
            <a:pPr algn="r" rtl="1"/>
            <a:endParaRPr lang="fa-IR" dirty="0"/>
          </a:p>
          <a:p>
            <a:pPr algn="r" rtl="1"/>
            <a:endParaRPr lang="en-US" dirty="0"/>
          </a:p>
        </p:txBody>
      </p:sp>
    </p:spTree>
    <p:extLst>
      <p:ext uri="{BB962C8B-B14F-4D97-AF65-F5344CB8AC3E}">
        <p14:creationId xmlns:p14="http://schemas.microsoft.com/office/powerpoint/2010/main" val="24301886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تراشه</a:t>
            </a:r>
            <a:endParaRPr lang="en-US" dirty="0"/>
          </a:p>
        </p:txBody>
      </p:sp>
      <p:sp>
        <p:nvSpPr>
          <p:cNvPr id="3" name="Content Placeholder 2"/>
          <p:cNvSpPr>
            <a:spLocks noGrp="1"/>
          </p:cNvSpPr>
          <p:nvPr>
            <p:ph idx="1"/>
          </p:nvPr>
        </p:nvSpPr>
        <p:spPr/>
        <p:txBody>
          <a:bodyPr/>
          <a:lstStyle/>
          <a:p>
            <a:pPr algn="r" rtl="1"/>
            <a:r>
              <a:rPr lang="fa-IR" dirty="0"/>
              <a:t>بیمار در حال نشسته بوده و با انگشت شست و اشاره تراشه در خط وسط قرار داشت</a:t>
            </a:r>
          </a:p>
          <a:p>
            <a:pPr algn="r" rtl="1"/>
            <a:endParaRPr lang="en-US" dirty="0"/>
          </a:p>
        </p:txBody>
      </p:sp>
    </p:spTree>
    <p:extLst>
      <p:ext uri="{BB962C8B-B14F-4D97-AF65-F5344CB8AC3E}">
        <p14:creationId xmlns:p14="http://schemas.microsoft.com/office/powerpoint/2010/main" val="2249985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چشم و گوش</a:t>
            </a:r>
            <a:endParaRPr lang="en-US" dirty="0"/>
          </a:p>
        </p:txBody>
      </p:sp>
      <p:sp>
        <p:nvSpPr>
          <p:cNvPr id="3" name="Content Placeholder 2"/>
          <p:cNvSpPr>
            <a:spLocks noGrp="1"/>
          </p:cNvSpPr>
          <p:nvPr>
            <p:ph idx="1"/>
          </p:nvPr>
        </p:nvSpPr>
        <p:spPr/>
        <p:txBody>
          <a:bodyPr/>
          <a:lstStyle/>
          <a:p>
            <a:pPr algn="r" rtl="1"/>
            <a:r>
              <a:rPr lang="fa-IR" dirty="0"/>
              <a:t>پلک کاملا طبیعی و برگشتی نداشت</a:t>
            </a:r>
          </a:p>
          <a:p>
            <a:pPr algn="r" rtl="1"/>
            <a:r>
              <a:rPr lang="fa-IR" dirty="0"/>
              <a:t>در مردمک ها میوز ، میدریاز و رفللکس قرمز طبیعی بود</a:t>
            </a:r>
          </a:p>
          <a:p>
            <a:pPr algn="r" rtl="1"/>
            <a:r>
              <a:rPr lang="fa-IR" dirty="0"/>
              <a:t>تاری دید، دوبینی سیاهرفتگی راهنگام بروز </a:t>
            </a:r>
            <a:r>
              <a:rPr lang="en-US" dirty="0"/>
              <a:t>cva</a:t>
            </a:r>
            <a:r>
              <a:rPr lang="fa-IR" dirty="0"/>
              <a:t>ذکر میکند (اکنون ندارد) </a:t>
            </a:r>
          </a:p>
          <a:p>
            <a:pPr algn="r" rtl="1"/>
            <a:r>
              <a:rPr lang="fa-IR" dirty="0"/>
              <a:t>استرابیسم و </a:t>
            </a:r>
            <a:r>
              <a:rPr lang="fa-IR" dirty="0" smtClean="0"/>
              <a:t>نیستاگموس ندارد </a:t>
            </a:r>
            <a:endParaRPr lang="fa-IR" dirty="0"/>
          </a:p>
          <a:p>
            <a:pPr algn="r" rtl="1"/>
            <a:r>
              <a:rPr lang="fa-IR" dirty="0"/>
              <a:t>کاتاراکت </a:t>
            </a:r>
            <a:r>
              <a:rPr lang="fa-IR" dirty="0" smtClean="0"/>
              <a:t>دارد </a:t>
            </a:r>
            <a:endParaRPr lang="fa-IR" dirty="0"/>
          </a:p>
          <a:p>
            <a:pPr algn="r" rtl="1"/>
            <a:r>
              <a:rPr lang="fa-IR" dirty="0"/>
              <a:t>شنوایی بیمار سالم و کاملا بصورت دوطرفه میباشد. </a:t>
            </a:r>
          </a:p>
          <a:p>
            <a:pPr algn="r" rtl="1"/>
            <a:endParaRPr lang="fa-IR" dirty="0"/>
          </a:p>
          <a:p>
            <a:pPr marL="0" indent="0" algn="r" rtl="1">
              <a:buNone/>
            </a:pPr>
            <a:endParaRPr lang="fa-IR" dirty="0"/>
          </a:p>
        </p:txBody>
      </p:sp>
    </p:spTree>
    <p:extLst>
      <p:ext uri="{BB962C8B-B14F-4D97-AF65-F5344CB8AC3E}">
        <p14:creationId xmlns:p14="http://schemas.microsoft.com/office/powerpoint/2010/main" val="35033716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سیستم تنفسی</a:t>
            </a:r>
            <a:endParaRPr lang="en-US" dirty="0"/>
          </a:p>
        </p:txBody>
      </p:sp>
      <p:sp>
        <p:nvSpPr>
          <p:cNvPr id="3" name="Content Placeholder 2"/>
          <p:cNvSpPr>
            <a:spLocks noGrp="1"/>
          </p:cNvSpPr>
          <p:nvPr>
            <p:ph idx="1"/>
          </p:nvPr>
        </p:nvSpPr>
        <p:spPr/>
        <p:txBody>
          <a:bodyPr>
            <a:normAutofit fontScale="85000" lnSpcReduction="20000"/>
          </a:bodyPr>
          <a:lstStyle/>
          <a:p>
            <a:pPr algn="r" rtl="1"/>
            <a:r>
              <a:rPr lang="fa-IR" dirty="0"/>
              <a:t>تعداد و ریتم تنفس بیمار نرمال است     </a:t>
            </a:r>
            <a:r>
              <a:rPr lang="en-US" dirty="0"/>
              <a:t>RR=17</a:t>
            </a:r>
          </a:p>
          <a:p>
            <a:pPr algn="r" rtl="1"/>
            <a:r>
              <a:rPr lang="fa-IR" dirty="0"/>
              <a:t>شکل قفسه سینه نرمال است</a:t>
            </a:r>
          </a:p>
          <a:p>
            <a:pPr algn="r" rtl="1"/>
            <a:r>
              <a:rPr lang="fa-IR" dirty="0"/>
              <a:t>الگوی تنفس طبیعی </a:t>
            </a:r>
          </a:p>
          <a:p>
            <a:pPr algn="r" rtl="1"/>
            <a:r>
              <a:rPr lang="fa-IR" dirty="0"/>
              <a:t>حرکات قفسه سینه قرینه </a:t>
            </a:r>
          </a:p>
          <a:p>
            <a:pPr algn="r" rtl="1"/>
            <a:r>
              <a:rPr lang="fa-IR" dirty="0"/>
              <a:t>دیسترس تنفسی ندارد </a:t>
            </a:r>
          </a:p>
          <a:p>
            <a:pPr algn="r" rtl="1"/>
            <a:r>
              <a:rPr lang="fa-IR" dirty="0"/>
              <a:t>اسپیرو متری _نداشت</a:t>
            </a:r>
          </a:p>
          <a:p>
            <a:pPr algn="r" rtl="1"/>
            <a:r>
              <a:rPr lang="fa-IR" dirty="0"/>
              <a:t>سمع ریه: </a:t>
            </a:r>
            <a:r>
              <a:rPr lang="en-US" dirty="0"/>
              <a:t>Clear </a:t>
            </a:r>
            <a:r>
              <a:rPr lang="fa-IR" dirty="0"/>
              <a:t>بدون ترشحات صدای </a:t>
            </a:r>
            <a:r>
              <a:rPr lang="fa-IR" dirty="0" smtClean="0"/>
              <a:t>طبیعی</a:t>
            </a:r>
          </a:p>
          <a:p>
            <a:pPr algn="r" rtl="1"/>
            <a:r>
              <a:rPr lang="fa-IR" dirty="0"/>
              <a:t>در لمس ، درد و حساسیتی نداشت</a:t>
            </a:r>
          </a:p>
          <a:p>
            <a:pPr algn="r" rtl="1"/>
            <a:r>
              <a:rPr lang="fa-IR" dirty="0"/>
              <a:t>ارتعاش تماسی در همه کانون های رو در رو قرنیه بود</a:t>
            </a:r>
          </a:p>
          <a:p>
            <a:pPr algn="r" rtl="1"/>
            <a:r>
              <a:rPr lang="fa-IR" dirty="0"/>
              <a:t>اگوفونی منفی</a:t>
            </a:r>
          </a:p>
          <a:p>
            <a:pPr algn="r" rtl="1"/>
            <a:endParaRPr lang="fa-IR" dirty="0"/>
          </a:p>
          <a:p>
            <a:pPr algn="r" rtl="1"/>
            <a:endParaRPr lang="en-US" dirty="0"/>
          </a:p>
        </p:txBody>
      </p:sp>
    </p:spTree>
    <p:extLst>
      <p:ext uri="{BB962C8B-B14F-4D97-AF65-F5344CB8AC3E}">
        <p14:creationId xmlns:p14="http://schemas.microsoft.com/office/powerpoint/2010/main" val="412170333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سیستم قلبی</a:t>
            </a:r>
            <a:endParaRPr lang="en-US" dirty="0"/>
          </a:p>
        </p:txBody>
      </p:sp>
      <p:sp>
        <p:nvSpPr>
          <p:cNvPr id="3" name="Content Placeholder 2"/>
          <p:cNvSpPr>
            <a:spLocks noGrp="1"/>
          </p:cNvSpPr>
          <p:nvPr>
            <p:ph idx="1"/>
          </p:nvPr>
        </p:nvSpPr>
        <p:spPr>
          <a:xfrm>
            <a:off x="1371600" y="1307592"/>
            <a:ext cx="9601200" cy="5266944"/>
          </a:xfrm>
        </p:spPr>
        <p:txBody>
          <a:bodyPr>
            <a:normAutofit fontScale="70000" lnSpcReduction="20000"/>
          </a:bodyPr>
          <a:lstStyle/>
          <a:p>
            <a:pPr algn="r" rtl="1"/>
            <a:r>
              <a:rPr lang="fa-IR" dirty="0"/>
              <a:t>درد قفسه سینه ندارد  </a:t>
            </a:r>
            <a:endParaRPr lang="fa-IR" dirty="0" smtClean="0"/>
          </a:p>
          <a:p>
            <a:pPr algn="r" rtl="1"/>
            <a:r>
              <a:rPr lang="fa-IR" dirty="0" smtClean="0"/>
              <a:t> </a:t>
            </a:r>
            <a:r>
              <a:rPr lang="fa-IR" dirty="0"/>
              <a:t>تپش قلب ندارد.   </a:t>
            </a:r>
            <a:endParaRPr lang="fa-IR" dirty="0" smtClean="0"/>
          </a:p>
          <a:p>
            <a:pPr algn="r" rtl="1"/>
            <a:r>
              <a:rPr lang="fa-IR" dirty="0" smtClean="0"/>
              <a:t>تنگی </a:t>
            </a:r>
            <a:r>
              <a:rPr lang="fa-IR" dirty="0"/>
              <a:t>نفس کوششی ارتوپنه ندارد.   </a:t>
            </a:r>
          </a:p>
          <a:p>
            <a:pPr algn="r" rtl="1"/>
            <a:r>
              <a:rPr lang="fa-IR" dirty="0" smtClean="0"/>
              <a:t>  </a:t>
            </a:r>
            <a:r>
              <a:rPr lang="fa-IR" dirty="0"/>
              <a:t>ادم ندارد.      </a:t>
            </a:r>
            <a:endParaRPr lang="fa-IR" dirty="0" smtClean="0"/>
          </a:p>
          <a:p>
            <a:pPr algn="r" rtl="1"/>
            <a:r>
              <a:rPr lang="en-US" dirty="0" smtClean="0"/>
              <a:t>HTN </a:t>
            </a:r>
            <a:r>
              <a:rPr lang="fa-IR" dirty="0" smtClean="0"/>
              <a:t>مثبت</a:t>
            </a:r>
          </a:p>
          <a:p>
            <a:pPr algn="r" rtl="1"/>
            <a:r>
              <a:rPr lang="en-US" dirty="0" smtClean="0"/>
              <a:t>HLP</a:t>
            </a:r>
            <a:r>
              <a:rPr lang="fa-IR" dirty="0" smtClean="0"/>
              <a:t> ندارد</a:t>
            </a:r>
            <a:endParaRPr lang="en-US" dirty="0"/>
          </a:p>
          <a:p>
            <a:pPr algn="r" rtl="1"/>
            <a:r>
              <a:rPr lang="en-US" dirty="0" smtClean="0"/>
              <a:t>PND </a:t>
            </a:r>
            <a:r>
              <a:rPr lang="fa-IR" dirty="0" smtClean="0"/>
              <a:t>ندارد</a:t>
            </a:r>
            <a:endParaRPr lang="en-US" dirty="0"/>
          </a:p>
          <a:p>
            <a:pPr algn="r" rtl="1"/>
            <a:r>
              <a:rPr lang="fa-IR" dirty="0" smtClean="0"/>
              <a:t>نبص </a:t>
            </a:r>
            <a:r>
              <a:rPr lang="fa-IR" dirty="0"/>
              <a:t>بیمار پر و قرینه بود </a:t>
            </a:r>
            <a:r>
              <a:rPr lang="en-US" dirty="0"/>
              <a:t>PR. 95</a:t>
            </a:r>
          </a:p>
          <a:p>
            <a:pPr algn="r" rtl="1"/>
            <a:r>
              <a:rPr lang="fa-IR" dirty="0" smtClean="0"/>
              <a:t> </a:t>
            </a:r>
            <a:r>
              <a:rPr lang="fa-IR" dirty="0"/>
              <a:t>سابقه</a:t>
            </a:r>
            <a:r>
              <a:rPr lang="en-US" dirty="0"/>
              <a:t>HTN</a:t>
            </a:r>
            <a:r>
              <a:rPr lang="fa-IR" dirty="0" smtClean="0"/>
              <a:t>دارد.فشار خون </a:t>
            </a:r>
            <a:r>
              <a:rPr lang="fa-IR" dirty="0"/>
              <a:t>160/100</a:t>
            </a:r>
          </a:p>
          <a:p>
            <a:pPr algn="r" rtl="1"/>
            <a:r>
              <a:rPr lang="fa-IR" dirty="0"/>
              <a:t>سمع صداهای قلبی </a:t>
            </a:r>
            <a:r>
              <a:rPr lang="en-US" dirty="0"/>
              <a:t>S1 </a:t>
            </a:r>
            <a:r>
              <a:rPr lang="fa-IR" dirty="0"/>
              <a:t>و </a:t>
            </a:r>
            <a:r>
              <a:rPr lang="en-US" dirty="0"/>
              <a:t>S2 </a:t>
            </a:r>
            <a:r>
              <a:rPr lang="fa-IR" dirty="0"/>
              <a:t>سمع </a:t>
            </a:r>
            <a:r>
              <a:rPr lang="fa-IR" dirty="0" smtClean="0"/>
              <a:t>شد</a:t>
            </a:r>
          </a:p>
          <a:p>
            <a:pPr algn="r" rtl="1"/>
            <a:r>
              <a:rPr lang="fa-IR" dirty="0"/>
              <a:t>پرفیوژن محیطی</a:t>
            </a:r>
          </a:p>
          <a:p>
            <a:pPr algn="r" rtl="1"/>
            <a:r>
              <a:rPr lang="fa-IR" dirty="0"/>
              <a:t>رنگ پریدگی محیطی دارد   حرارت اندامها طبیعی. سیانوز ندارد.   تست آلن :مثبت    تست پرشدگی مویرگی :مثبت   علایم:گز گز :ندارد</a:t>
            </a:r>
          </a:p>
          <a:p>
            <a:pPr algn="r" rtl="1"/>
            <a:r>
              <a:rPr lang="fa-IR" dirty="0"/>
              <a:t>پرفیوژن مغزی</a:t>
            </a:r>
          </a:p>
          <a:p>
            <a:pPr algn="r" rtl="1"/>
            <a:r>
              <a:rPr lang="fa-IR" dirty="0"/>
              <a:t>خواب آلودگی:+. اختلال هوشیاری: - </a:t>
            </a:r>
          </a:p>
          <a:p>
            <a:pPr algn="r" rtl="1"/>
            <a:r>
              <a:rPr lang="fa-IR" dirty="0"/>
              <a:t>پرفیوژن کلیوی </a:t>
            </a:r>
          </a:p>
          <a:p>
            <a:pPr algn="r" rtl="1"/>
            <a:r>
              <a:rPr lang="fa-IR" dirty="0"/>
              <a:t>برونده ادرار </a:t>
            </a:r>
            <a:r>
              <a:rPr lang="en-US" dirty="0"/>
              <a:t>NL </a:t>
            </a:r>
          </a:p>
          <a:p>
            <a:pPr algn="r" rtl="1"/>
            <a:endParaRPr lang="fa-IR" dirty="0"/>
          </a:p>
          <a:p>
            <a:pPr algn="r" rtl="1"/>
            <a:endParaRPr lang="fa-IR" dirty="0"/>
          </a:p>
          <a:p>
            <a:pPr algn="r" rtl="1"/>
            <a:endParaRPr lang="en-US" dirty="0"/>
          </a:p>
        </p:txBody>
      </p:sp>
    </p:spTree>
    <p:extLst>
      <p:ext uri="{BB962C8B-B14F-4D97-AF65-F5344CB8AC3E}">
        <p14:creationId xmlns:p14="http://schemas.microsoft.com/office/powerpoint/2010/main" val="9808370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دستگاه گوارش و شکم</a:t>
            </a:r>
            <a:endParaRPr lang="en-US" dirty="0"/>
          </a:p>
        </p:txBody>
      </p:sp>
      <p:sp>
        <p:nvSpPr>
          <p:cNvPr id="3" name="Content Placeholder 2"/>
          <p:cNvSpPr>
            <a:spLocks noGrp="1"/>
          </p:cNvSpPr>
          <p:nvPr>
            <p:ph idx="1"/>
          </p:nvPr>
        </p:nvSpPr>
        <p:spPr/>
        <p:txBody>
          <a:bodyPr>
            <a:normAutofit/>
          </a:bodyPr>
          <a:lstStyle/>
          <a:p>
            <a:pPr algn="r" rtl="1"/>
            <a:r>
              <a:rPr lang="fa-IR" dirty="0"/>
              <a:t>اشتهای بیمار بعد از بروز علایم کاهش یافته است ولی کاهش وزن قابل توجهی نداشته است. </a:t>
            </a:r>
          </a:p>
          <a:p>
            <a:pPr algn="r" rtl="1"/>
            <a:r>
              <a:rPr lang="fa-IR" dirty="0"/>
              <a:t>بیمار یبوست دارد وطی 5روز بستری 1بار دفع داشته است. </a:t>
            </a:r>
          </a:p>
          <a:p>
            <a:pPr algn="r" rtl="1"/>
            <a:r>
              <a:rPr lang="fa-IR" dirty="0" smtClean="0"/>
              <a:t>در </a:t>
            </a:r>
            <a:r>
              <a:rPr lang="fa-IR" dirty="0"/>
              <a:t>لمس شکم درد و توده مشاهده نشد </a:t>
            </a:r>
          </a:p>
          <a:p>
            <a:pPr algn="r" rtl="1"/>
            <a:r>
              <a:rPr lang="fa-IR" dirty="0"/>
              <a:t>پوست این ناحیه مشکلی نداشت </a:t>
            </a:r>
          </a:p>
          <a:p>
            <a:pPr algn="r" rtl="1"/>
            <a:r>
              <a:rPr lang="fa-IR" dirty="0"/>
              <a:t>متقارن بودن شکم </a:t>
            </a:r>
          </a:p>
          <a:p>
            <a:pPr algn="r" rtl="1"/>
            <a:r>
              <a:rPr lang="fa-IR" dirty="0" smtClean="0"/>
              <a:t>دور </a:t>
            </a:r>
            <a:r>
              <a:rPr lang="fa-IR" dirty="0"/>
              <a:t>کمر 78 سانتی متر بود</a:t>
            </a:r>
          </a:p>
          <a:p>
            <a:pPr algn="r" rtl="1"/>
            <a:r>
              <a:rPr lang="fa-IR" dirty="0"/>
              <a:t>گاردینگ منفی </a:t>
            </a:r>
          </a:p>
          <a:p>
            <a:pPr algn="r" rtl="1"/>
            <a:endParaRPr lang="fa-IR" dirty="0"/>
          </a:p>
        </p:txBody>
      </p:sp>
    </p:spTree>
    <p:extLst>
      <p:ext uri="{BB962C8B-B14F-4D97-AF65-F5344CB8AC3E}">
        <p14:creationId xmlns:p14="http://schemas.microsoft.com/office/powerpoint/2010/main" val="8189514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t>کلیه</a:t>
            </a:r>
            <a:endParaRPr lang="en-US" dirty="0"/>
          </a:p>
        </p:txBody>
      </p:sp>
      <p:sp>
        <p:nvSpPr>
          <p:cNvPr id="3" name="Content Placeholder 2"/>
          <p:cNvSpPr>
            <a:spLocks noGrp="1"/>
          </p:cNvSpPr>
          <p:nvPr>
            <p:ph idx="1"/>
          </p:nvPr>
        </p:nvSpPr>
        <p:spPr/>
        <p:txBody>
          <a:bodyPr/>
          <a:lstStyle/>
          <a:p>
            <a:pPr algn="r" rtl="1"/>
            <a:r>
              <a:rPr lang="fa-IR" dirty="0"/>
              <a:t>برون ادراری دارد روزانه 5بار دفع ادرار دارد</a:t>
            </a:r>
          </a:p>
          <a:p>
            <a:pPr algn="r" rtl="1"/>
            <a:r>
              <a:rPr lang="fa-IR" dirty="0"/>
              <a:t>رنگ ادرار طبیعی </a:t>
            </a:r>
            <a:r>
              <a:rPr lang="en-US" dirty="0"/>
              <a:t>yellow</a:t>
            </a:r>
          </a:p>
          <a:p>
            <a:pPr algn="r" rtl="1"/>
            <a:r>
              <a:rPr lang="fa-IR" dirty="0"/>
              <a:t>ظاهر شفاف </a:t>
            </a:r>
          </a:p>
          <a:p>
            <a:pPr algn="r" rtl="1"/>
            <a:r>
              <a:rPr lang="fa-IR" dirty="0"/>
              <a:t>پروتئینوری منفی </a:t>
            </a:r>
          </a:p>
          <a:p>
            <a:pPr algn="r" rtl="1"/>
            <a:r>
              <a:rPr lang="fa-IR" dirty="0"/>
              <a:t>هماچوری منفی </a:t>
            </a:r>
          </a:p>
          <a:p>
            <a:pPr algn="r" rtl="1"/>
            <a:endParaRPr lang="fa-IR" dirty="0"/>
          </a:p>
          <a:p>
            <a:pPr algn="r" rtl="1"/>
            <a:endParaRPr lang="fa-IR" dirty="0"/>
          </a:p>
          <a:p>
            <a:pPr algn="r" rtl="1"/>
            <a:endParaRPr lang="en-US" dirty="0"/>
          </a:p>
        </p:txBody>
      </p:sp>
    </p:spTree>
    <p:extLst>
      <p:ext uri="{BB962C8B-B14F-4D97-AF65-F5344CB8AC3E}">
        <p14:creationId xmlns:p14="http://schemas.microsoft.com/office/powerpoint/2010/main" val="37403460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b="1" dirty="0">
                <a:latin typeface="Arial" panose="020B0604020202020204" pitchFamily="34" charset="0"/>
                <a:ea typeface="Calibri" panose="020F0502020204030204" pitchFamily="34" charset="0"/>
                <a:cs typeface="Arial" panose="020B0604020202020204" pitchFamily="34" charset="0"/>
              </a:rPr>
              <a:t>فعالیت های </a:t>
            </a:r>
            <a:r>
              <a:rPr lang="fa-IR" b="1" dirty="0" smtClean="0">
                <a:latin typeface="Arial" panose="020B0604020202020204" pitchFamily="34" charset="0"/>
                <a:ea typeface="Calibri" panose="020F0502020204030204" pitchFamily="34" charset="0"/>
                <a:cs typeface="Arial" panose="020B0604020202020204" pitchFamily="34" charset="0"/>
              </a:rPr>
              <a:t>روزانه</a:t>
            </a:r>
            <a:r>
              <a:rPr lang="en-US" b="1" dirty="0" smtClean="0">
                <a:latin typeface="Arial" panose="020B0604020202020204" pitchFamily="34" charset="0"/>
                <a:ea typeface="Calibri" panose="020F0502020204030204" pitchFamily="34" charset="0"/>
                <a:cs typeface="Arial" panose="020B0604020202020204" pitchFamily="34" charset="0"/>
              </a:rPr>
              <a:t> </a:t>
            </a:r>
            <a:r>
              <a:rPr lang="en-US" b="1" dirty="0">
                <a:latin typeface="Arial" panose="020B0604020202020204" pitchFamily="34" charset="0"/>
                <a:ea typeface="Calibri" panose="020F0502020204030204" pitchFamily="34" charset="0"/>
                <a:cs typeface="Arial" panose="020B0604020202020204" pitchFamily="34" charset="0"/>
              </a:rPr>
              <a:t>Daily </a:t>
            </a:r>
            <a:r>
              <a:rPr lang="en-US" b="1" dirty="0" smtClean="0">
                <a:latin typeface="Arial" panose="020B0604020202020204" pitchFamily="34" charset="0"/>
                <a:ea typeface="Calibri" panose="020F0502020204030204" pitchFamily="34" charset="0"/>
                <a:cs typeface="Arial" panose="020B0604020202020204" pitchFamily="34" charset="0"/>
              </a:rPr>
              <a:t>Activities           </a:t>
            </a:r>
            <a:endParaRPr lang="en-US" dirty="0">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82627334"/>
              </p:ext>
            </p:extLst>
          </p:nvPr>
        </p:nvGraphicFramePr>
        <p:xfrm>
          <a:off x="1371600" y="2286000"/>
          <a:ext cx="9601200" cy="1854200"/>
        </p:xfrm>
        <a:graphic>
          <a:graphicData uri="http://schemas.openxmlformats.org/drawingml/2006/table">
            <a:tbl>
              <a:tblPr firstRow="1" lastCol="1" bandRow="1">
                <a:tableStyleId>{5C22544A-7EE6-4342-B048-85BDC9FD1C3A}</a:tableStyleId>
              </a:tblPr>
              <a:tblGrid>
                <a:gridCol w="3200400">
                  <a:extLst>
                    <a:ext uri="{9D8B030D-6E8A-4147-A177-3AD203B41FA5}">
                      <a16:colId xmlns="" xmlns:a16="http://schemas.microsoft.com/office/drawing/2014/main" val="2310060946"/>
                    </a:ext>
                  </a:extLst>
                </a:gridCol>
                <a:gridCol w="3200400">
                  <a:extLst>
                    <a:ext uri="{9D8B030D-6E8A-4147-A177-3AD203B41FA5}">
                      <a16:colId xmlns="" xmlns:a16="http://schemas.microsoft.com/office/drawing/2014/main" val="238096281"/>
                    </a:ext>
                  </a:extLst>
                </a:gridCol>
                <a:gridCol w="3200400">
                  <a:extLst>
                    <a:ext uri="{9D8B030D-6E8A-4147-A177-3AD203B41FA5}">
                      <a16:colId xmlns="" xmlns:a16="http://schemas.microsoft.com/office/drawing/2014/main" val="896366075"/>
                    </a:ext>
                  </a:extLst>
                </a:gridCol>
              </a:tblGrid>
              <a:tr h="370840">
                <a:tc>
                  <a:txBody>
                    <a:bodyPr/>
                    <a:lstStyle/>
                    <a:p>
                      <a:pPr algn="ctr"/>
                      <a:r>
                        <a:rPr lang="fa-IR" dirty="0" smtClean="0">
                          <a:solidFill>
                            <a:schemeClr val="tx1"/>
                          </a:solidFill>
                          <a:latin typeface="Arial" panose="020B0604020202020204" pitchFamily="34" charset="0"/>
                          <a:cs typeface="Arial" panose="020B0604020202020204" pitchFamily="34" charset="0"/>
                        </a:rPr>
                        <a:t>بعد از بیماری</a:t>
                      </a:r>
                      <a:endParaRPr lang="en-US" dirty="0">
                        <a:solidFill>
                          <a:schemeClr val="tx1"/>
                        </a:solidFill>
                        <a:latin typeface="Arial" panose="020B0604020202020204" pitchFamily="34" charset="0"/>
                        <a:cs typeface="Arial" panose="020B0604020202020204" pitchFamily="34" charset="0"/>
                      </a:endParaRPr>
                    </a:p>
                  </a:txBody>
                  <a:tcPr/>
                </a:tc>
                <a:tc>
                  <a:txBody>
                    <a:bodyPr/>
                    <a:lstStyle/>
                    <a:p>
                      <a:pPr algn="ctr"/>
                      <a:r>
                        <a:rPr lang="fa-IR" dirty="0" smtClean="0">
                          <a:solidFill>
                            <a:schemeClr val="tx1"/>
                          </a:solidFill>
                          <a:latin typeface="Arial" panose="020B0604020202020204" pitchFamily="34" charset="0"/>
                          <a:cs typeface="Arial" panose="020B0604020202020204" pitchFamily="34" charset="0"/>
                        </a:rPr>
                        <a:t>قبل</a:t>
                      </a:r>
                      <a:r>
                        <a:rPr lang="fa-IR" baseline="0" dirty="0" smtClean="0">
                          <a:solidFill>
                            <a:schemeClr val="tx1"/>
                          </a:solidFill>
                          <a:latin typeface="Arial" panose="020B0604020202020204" pitchFamily="34" charset="0"/>
                          <a:cs typeface="Arial" panose="020B0604020202020204" pitchFamily="34" charset="0"/>
                        </a:rPr>
                        <a:t> از بیماری</a:t>
                      </a:r>
                      <a:endParaRPr lang="en-US" dirty="0">
                        <a:solidFill>
                          <a:schemeClr val="tx1"/>
                        </a:solidFill>
                        <a:latin typeface="Arial" panose="020B0604020202020204" pitchFamily="34" charset="0"/>
                        <a:cs typeface="Arial" panose="020B0604020202020204" pitchFamily="34" charset="0"/>
                      </a:endParaRPr>
                    </a:p>
                  </a:txBody>
                  <a:tcPr/>
                </a:tc>
                <a:tc>
                  <a:txBody>
                    <a:bodyPr/>
                    <a:lstStyle/>
                    <a:p>
                      <a:pPr algn="ctr"/>
                      <a:r>
                        <a:rPr lang="fa-IR" dirty="0" smtClean="0">
                          <a:solidFill>
                            <a:schemeClr val="tx1"/>
                          </a:solidFill>
                          <a:latin typeface="Arial" panose="020B0604020202020204" pitchFamily="34" charset="0"/>
                          <a:cs typeface="Arial" panose="020B0604020202020204" pitchFamily="34" charset="0"/>
                        </a:rPr>
                        <a:t>فعالیت</a:t>
                      </a:r>
                      <a:endParaRPr lang="en-US"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879152445"/>
                  </a:ext>
                </a:extLst>
              </a:tr>
              <a:tr h="370840">
                <a:tc>
                  <a:txBody>
                    <a:bodyPr/>
                    <a:lstStyle/>
                    <a:p>
                      <a:pPr algn="ctr"/>
                      <a:r>
                        <a:rPr lang="fa-IR" dirty="0" smtClean="0">
                          <a:latin typeface="Arial" panose="020B0604020202020204" pitchFamily="34" charset="0"/>
                          <a:cs typeface="Arial" panose="020B0604020202020204" pitchFamily="34" charset="0"/>
                        </a:rPr>
                        <a:t>با</a:t>
                      </a:r>
                      <a:r>
                        <a:rPr lang="fa-IR" baseline="0" dirty="0" smtClean="0">
                          <a:latin typeface="Arial" panose="020B0604020202020204" pitchFamily="34" charset="0"/>
                          <a:cs typeface="Arial" panose="020B0604020202020204" pitchFamily="34" charset="0"/>
                        </a:rPr>
                        <a:t> کمک</a:t>
                      </a:r>
                      <a:endParaRPr lang="en-US" dirty="0">
                        <a:latin typeface="Arial" panose="020B0604020202020204" pitchFamily="34" charset="0"/>
                        <a:cs typeface="Arial" panose="020B0604020202020204" pitchFamily="34" charset="0"/>
                      </a:endParaRPr>
                    </a:p>
                  </a:txBody>
                  <a:tcPr/>
                </a:tc>
                <a:tc>
                  <a:txBody>
                    <a:bodyPr/>
                    <a:lstStyle/>
                    <a:p>
                      <a:pPr algn="ctr"/>
                      <a:r>
                        <a:rPr lang="fa-IR" dirty="0" smtClean="0">
                          <a:latin typeface="Arial" panose="020B0604020202020204" pitchFamily="34" charset="0"/>
                          <a:cs typeface="Arial" panose="020B0604020202020204" pitchFamily="34" charset="0"/>
                        </a:rPr>
                        <a:t>مستقل</a:t>
                      </a:r>
                      <a:endParaRPr lang="en-US" dirty="0">
                        <a:latin typeface="Arial" panose="020B0604020202020204" pitchFamily="34" charset="0"/>
                        <a:cs typeface="Arial" panose="020B0604020202020204" pitchFamily="34" charset="0"/>
                      </a:endParaRPr>
                    </a:p>
                  </a:txBody>
                  <a:tcPr/>
                </a:tc>
                <a:tc>
                  <a:txBody>
                    <a:bodyPr/>
                    <a:lstStyle/>
                    <a:p>
                      <a:pPr algn="ctr"/>
                      <a:r>
                        <a:rPr lang="fa-IR" dirty="0" smtClean="0">
                          <a:solidFill>
                            <a:schemeClr val="tx1"/>
                          </a:solidFill>
                          <a:latin typeface="Arial" panose="020B0604020202020204" pitchFamily="34" charset="0"/>
                          <a:cs typeface="Arial" panose="020B0604020202020204" pitchFamily="34" charset="0"/>
                        </a:rPr>
                        <a:t>استحمام و دستشویی رفتن</a:t>
                      </a:r>
                      <a:endParaRPr lang="en-US"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3554239404"/>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با کمک</a:t>
                      </a:r>
                      <a:endParaRPr kumimoji="0" lang="en-US" sz="18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txBody>
                  <a:tcPr/>
                </a:tc>
                <a:tc>
                  <a:txBody>
                    <a:bodyPr/>
                    <a:lstStyle/>
                    <a:p>
                      <a:pPr algn="ctr"/>
                      <a:r>
                        <a:rPr lang="fa-IR" dirty="0" smtClean="0">
                          <a:latin typeface="Arial" panose="020B0604020202020204" pitchFamily="34" charset="0"/>
                          <a:cs typeface="Arial" panose="020B0604020202020204" pitchFamily="34" charset="0"/>
                        </a:rPr>
                        <a:t>مستقل</a:t>
                      </a:r>
                      <a:endParaRPr lang="en-US" dirty="0">
                        <a:latin typeface="Arial" panose="020B0604020202020204" pitchFamily="34" charset="0"/>
                        <a:cs typeface="Arial" panose="020B0604020202020204" pitchFamily="34" charset="0"/>
                      </a:endParaRPr>
                    </a:p>
                  </a:txBody>
                  <a:tcPr/>
                </a:tc>
                <a:tc>
                  <a:txBody>
                    <a:bodyPr/>
                    <a:lstStyle/>
                    <a:p>
                      <a:pPr algn="ctr"/>
                      <a:r>
                        <a:rPr lang="fa-IR" dirty="0" smtClean="0">
                          <a:solidFill>
                            <a:schemeClr val="tx1"/>
                          </a:solidFill>
                          <a:latin typeface="Arial" panose="020B0604020202020204" pitchFamily="34" charset="0"/>
                          <a:cs typeface="Arial" panose="020B0604020202020204" pitchFamily="34" charset="0"/>
                        </a:rPr>
                        <a:t>لباس پوشیدن</a:t>
                      </a:r>
                      <a:endParaRPr lang="en-US"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3396728488"/>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با کمک</a:t>
                      </a:r>
                      <a:endParaRPr kumimoji="0" lang="en-US" sz="18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txBody>
                  <a:tcPr/>
                </a:tc>
                <a:tc>
                  <a:txBody>
                    <a:bodyPr/>
                    <a:lstStyle/>
                    <a:p>
                      <a:pPr algn="ctr"/>
                      <a:r>
                        <a:rPr lang="fa-IR" dirty="0" smtClean="0">
                          <a:latin typeface="Arial" panose="020B0604020202020204" pitchFamily="34" charset="0"/>
                          <a:cs typeface="Arial" panose="020B0604020202020204" pitchFamily="34" charset="0"/>
                        </a:rPr>
                        <a:t>مستقل</a:t>
                      </a:r>
                      <a:endParaRPr lang="en-US" dirty="0">
                        <a:latin typeface="Arial" panose="020B0604020202020204" pitchFamily="34" charset="0"/>
                        <a:cs typeface="Arial" panose="020B0604020202020204" pitchFamily="34" charset="0"/>
                      </a:endParaRPr>
                    </a:p>
                  </a:txBody>
                  <a:tcPr/>
                </a:tc>
                <a:tc>
                  <a:txBody>
                    <a:bodyPr/>
                    <a:lstStyle/>
                    <a:p>
                      <a:pPr algn="ctr"/>
                      <a:r>
                        <a:rPr lang="fa-IR" dirty="0" smtClean="0">
                          <a:solidFill>
                            <a:schemeClr val="tx1"/>
                          </a:solidFill>
                          <a:latin typeface="Arial" panose="020B0604020202020204" pitchFamily="34" charset="0"/>
                          <a:cs typeface="Arial" panose="020B0604020202020204" pitchFamily="34" charset="0"/>
                        </a:rPr>
                        <a:t>غذا خوردن</a:t>
                      </a:r>
                      <a:endParaRPr lang="en-US"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4047784832"/>
                  </a:ext>
                </a:extLst>
              </a:tr>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با کمک</a:t>
                      </a:r>
                      <a:endParaRPr kumimoji="0" lang="en-US" sz="18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txBody>
                  <a:tcPr/>
                </a:tc>
                <a:tc>
                  <a:txBody>
                    <a:bodyPr/>
                    <a:lstStyle/>
                    <a:p>
                      <a:pPr algn="ctr"/>
                      <a:r>
                        <a:rPr lang="fa-IR" dirty="0" smtClean="0">
                          <a:latin typeface="Arial" panose="020B0604020202020204" pitchFamily="34" charset="0"/>
                          <a:cs typeface="Arial" panose="020B0604020202020204" pitchFamily="34" charset="0"/>
                        </a:rPr>
                        <a:t>مستقل</a:t>
                      </a:r>
                      <a:endParaRPr lang="en-US" dirty="0">
                        <a:latin typeface="Arial" panose="020B0604020202020204" pitchFamily="34" charset="0"/>
                        <a:cs typeface="Arial" panose="020B0604020202020204" pitchFamily="34" charset="0"/>
                      </a:endParaRPr>
                    </a:p>
                  </a:txBody>
                  <a:tcPr/>
                </a:tc>
                <a:tc>
                  <a:txBody>
                    <a:bodyPr/>
                    <a:lstStyle/>
                    <a:p>
                      <a:pPr algn="ctr"/>
                      <a:r>
                        <a:rPr lang="fa-IR" dirty="0" smtClean="0">
                          <a:solidFill>
                            <a:schemeClr val="tx1"/>
                          </a:solidFill>
                          <a:latin typeface="Arial" panose="020B0604020202020204" pitchFamily="34" charset="0"/>
                          <a:cs typeface="Arial" panose="020B0604020202020204" pitchFamily="34" charset="0"/>
                        </a:rPr>
                        <a:t>راه رفتن و جابه جا شدن</a:t>
                      </a:r>
                      <a:endParaRPr lang="en-US"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666987053"/>
                  </a:ext>
                </a:extLst>
              </a:tr>
            </a:tbl>
          </a:graphicData>
        </a:graphic>
      </p:graphicFrame>
    </p:spTree>
    <p:extLst>
      <p:ext uri="{BB962C8B-B14F-4D97-AF65-F5344CB8AC3E}">
        <p14:creationId xmlns:p14="http://schemas.microsoft.com/office/powerpoint/2010/main" val="25416079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fa-IR" dirty="0" smtClean="0"/>
              <a:t>معاینه سیستم عصبی</a:t>
            </a:r>
            <a:endParaRPr lang="en-US" dirty="0"/>
          </a:p>
        </p:txBody>
      </p:sp>
      <p:sp>
        <p:nvSpPr>
          <p:cNvPr id="6" name="Subtitle 5"/>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94521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fa-IR" dirty="0" smtClean="0">
                <a:solidFill>
                  <a:srgbClr val="FF0000"/>
                </a:solidFill>
                <a:latin typeface="Arial" panose="020B0604020202020204" pitchFamily="34" charset="0"/>
                <a:cs typeface="Arial" panose="020B0604020202020204" pitchFamily="34" charset="0"/>
              </a:rPr>
              <a:t>وضعیت عقلانی</a:t>
            </a:r>
            <a:endParaRPr lang="en-US"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51631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r" rtl="1"/>
            <a:r>
              <a:rPr lang="fa-IR" u="sng" dirty="0" smtClean="0">
                <a:latin typeface="Arial" panose="020B0604020202020204" pitchFamily="34" charset="0"/>
                <a:cs typeface="Arial" panose="020B0604020202020204" pitchFamily="34" charset="0"/>
              </a:rPr>
              <a:t>ظاهر فرد</a:t>
            </a:r>
            <a:endParaRPr lang="en-US" u="sng" dirty="0">
              <a:latin typeface="Arial" panose="020B0604020202020204" pitchFamily="34" charset="0"/>
              <a:cs typeface="Arial" panose="020B0604020202020204" pitchFamily="34" charset="0"/>
            </a:endParaRPr>
          </a:p>
        </p:txBody>
      </p:sp>
      <p:sp>
        <p:nvSpPr>
          <p:cNvPr id="5" name="Content Placeholder 4"/>
          <p:cNvSpPr>
            <a:spLocks noGrp="1"/>
          </p:cNvSpPr>
          <p:nvPr>
            <p:ph idx="1"/>
          </p:nvPr>
        </p:nvSpPr>
        <p:spPr>
          <a:xfrm>
            <a:off x="1371600" y="1428750"/>
            <a:ext cx="9601200" cy="3581400"/>
          </a:xfrm>
        </p:spPr>
        <p:txBody>
          <a:bodyPr/>
          <a:lstStyle/>
          <a:p>
            <a:pPr algn="r" rtl="1"/>
            <a:endParaRPr lang="fa-IR" dirty="0" smtClean="0"/>
          </a:p>
          <a:p>
            <a:pPr algn="r" rtl="1"/>
            <a:r>
              <a:rPr lang="fa-IR" dirty="0" smtClean="0">
                <a:latin typeface="Arial" panose="020B0604020202020204" pitchFamily="34" charset="0"/>
                <a:cs typeface="Arial" panose="020B0604020202020204" pitchFamily="34" charset="0"/>
              </a:rPr>
              <a:t>طرز لباس پوشیدن،اراستگی مناسب است. بهداشت فردی رعایت شده است                      </a:t>
            </a:r>
          </a:p>
          <a:p>
            <a:pPr algn="r" rtl="1"/>
            <a:r>
              <a:rPr lang="fa-IR" dirty="0" smtClean="0">
                <a:latin typeface="Arial" panose="020B0604020202020204" pitchFamily="34" charset="0"/>
                <a:cs typeface="Arial" panose="020B0604020202020204" pitchFamily="34" charset="0"/>
              </a:rPr>
              <a:t>حالت چهره طبیعی و نرمال است</a:t>
            </a:r>
          </a:p>
          <a:p>
            <a:pPr algn="r" rtl="1"/>
            <a:r>
              <a:rPr lang="fa-IR" dirty="0" smtClean="0">
                <a:latin typeface="Arial" panose="020B0604020202020204" pitchFamily="34" charset="0"/>
                <a:cs typeface="Arial" panose="020B0604020202020204" pitchFamily="34" charset="0"/>
              </a:rPr>
              <a:t>عاطفه با مشاهده حالت چهره،صدا و حرکات بدن که نرمال است</a:t>
            </a:r>
          </a:p>
          <a:p>
            <a:pPr algn="r" rtl="1"/>
            <a:r>
              <a:rPr lang="fa-IR" dirty="0" smtClean="0">
                <a:latin typeface="Arial" panose="020B0604020202020204" pitchFamily="34" charset="0"/>
                <a:cs typeface="Arial" panose="020B0604020202020204" pitchFamily="34" charset="0"/>
              </a:rPr>
              <a:t>وضعیت و رفتار حرکتی که بیمار در بستر خود دراز کشیده است و سستی طرف راست بدن را ذکر می کند</a:t>
            </a:r>
          </a:p>
          <a:p>
            <a:pPr algn="r" rtl="1"/>
            <a:r>
              <a:rPr lang="fa-IR" dirty="0" smtClean="0">
                <a:latin typeface="Arial" panose="020B0604020202020204" pitchFamily="34" charset="0"/>
                <a:cs typeface="Arial" panose="020B0604020202020204" pitchFamily="34" charset="0"/>
              </a:rPr>
              <a:t>وضعیت هوشیاری</a:t>
            </a:r>
          </a:p>
          <a:p>
            <a:pPr algn="r" rtl="1"/>
            <a:endParaRPr lang="en-US" dirty="0"/>
          </a:p>
        </p:txBody>
      </p:sp>
      <p:pic>
        <p:nvPicPr>
          <p:cNvPr id="6" name="Picture 5"/>
          <p:cNvPicPr>
            <a:picLocks noChangeAspect="1"/>
          </p:cNvPicPr>
          <p:nvPr/>
        </p:nvPicPr>
        <p:blipFill>
          <a:blip r:embed="rId2"/>
          <a:stretch>
            <a:fillRect/>
          </a:stretch>
        </p:blipFill>
        <p:spPr>
          <a:xfrm>
            <a:off x="1218782" y="4421835"/>
            <a:ext cx="9644708" cy="1176630"/>
          </a:xfrm>
          <a:prstGeom prst="rect">
            <a:avLst/>
          </a:prstGeom>
        </p:spPr>
      </p:pic>
      <p:sp>
        <p:nvSpPr>
          <p:cNvPr id="2" name="Round Same Side Corner Rectangle 1"/>
          <p:cNvSpPr/>
          <p:nvPr/>
        </p:nvSpPr>
        <p:spPr>
          <a:xfrm>
            <a:off x="9397497" y="5251010"/>
            <a:ext cx="914400" cy="257807"/>
          </a:xfrm>
          <a:prstGeom prst="round2Same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dirty="0" smtClean="0">
                <a:solidFill>
                  <a:srgbClr val="FF0000"/>
                </a:solidFill>
              </a:rPr>
              <a:t>15</a:t>
            </a:r>
            <a:endParaRPr lang="en-US" dirty="0">
              <a:solidFill>
                <a:srgbClr val="FF0000"/>
              </a:solidFill>
            </a:endParaRPr>
          </a:p>
        </p:txBody>
      </p:sp>
    </p:spTree>
    <p:extLst>
      <p:ext uri="{BB962C8B-B14F-4D97-AF65-F5344CB8AC3E}">
        <p14:creationId xmlns:p14="http://schemas.microsoft.com/office/powerpoint/2010/main" val="4389262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u="sng" dirty="0" smtClean="0">
                <a:latin typeface="Arial" panose="020B0604020202020204" pitchFamily="34" charset="0"/>
                <a:cs typeface="Arial" panose="020B0604020202020204" pitchFamily="34" charset="0"/>
              </a:rPr>
              <a:t>تکلم زبان</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dirty="0">
                <a:latin typeface="Arial" panose="020B0604020202020204" pitchFamily="34" charset="0"/>
                <a:cs typeface="Arial" panose="020B0604020202020204" pitchFamily="34" charset="0"/>
              </a:rPr>
              <a:t>نیم ساعت اول بروز علایم افازی بروکا داشته سپس رفع شده </a:t>
            </a:r>
            <a:r>
              <a:rPr lang="fa-IR" dirty="0" smtClean="0">
                <a:latin typeface="Arial" panose="020B0604020202020204" pitchFamily="34" charset="0"/>
                <a:cs typeface="Arial" panose="020B0604020202020204" pitchFamily="34" charset="0"/>
              </a:rPr>
              <a:t>است</a:t>
            </a:r>
          </a:p>
          <a:p>
            <a:pPr marL="0" indent="0" algn="r" rtl="1">
              <a:buNone/>
            </a:pPr>
            <a:endParaRPr lang="fa-IR" sz="4400" dirty="0" smtClean="0"/>
          </a:p>
          <a:p>
            <a:pPr marL="0" indent="0" algn="r" rtl="1">
              <a:buNone/>
            </a:pPr>
            <a:r>
              <a:rPr lang="fa-IR" sz="4400" u="sng" dirty="0" smtClean="0">
                <a:latin typeface="Arial" panose="020B0604020202020204" pitchFamily="34" charset="0"/>
                <a:cs typeface="Arial" panose="020B0604020202020204" pitchFamily="34" charset="0"/>
              </a:rPr>
              <a:t>خلق</a:t>
            </a:r>
          </a:p>
          <a:p>
            <a:pPr marL="0" indent="0" algn="r" rtl="1">
              <a:buNone/>
            </a:pPr>
            <a:endParaRPr lang="fa-IR" dirty="0" smtClean="0"/>
          </a:p>
          <a:p>
            <a:pPr algn="r" rtl="1"/>
            <a:r>
              <a:rPr lang="fa-IR" dirty="0" smtClean="0">
                <a:latin typeface="Arial" panose="020B0604020202020204" pitchFamily="34" charset="0"/>
                <a:cs typeface="Arial" panose="020B0604020202020204" pitchFamily="34" charset="0"/>
              </a:rPr>
              <a:t>خلق بیمار بالا است</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147130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u="sng" dirty="0" smtClean="0">
                <a:latin typeface="Arial" panose="020B0604020202020204" pitchFamily="34" charset="0"/>
                <a:cs typeface="Arial" panose="020B0604020202020204" pitchFamily="34" charset="0"/>
              </a:rPr>
              <a:t>تفکر و ادراک</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dirty="0" smtClean="0">
                <a:latin typeface="Arial" panose="020B0604020202020204" pitchFamily="34" charset="0"/>
                <a:cs typeface="Arial" panose="020B0604020202020204" pitchFamily="34" charset="0"/>
              </a:rPr>
              <a:t>بصیرت</a:t>
            </a:r>
          </a:p>
          <a:p>
            <a:pPr marL="0" indent="0" algn="r" rtl="1">
              <a:buNone/>
            </a:pPr>
            <a:r>
              <a:rPr lang="fa-IR" dirty="0" smtClean="0">
                <a:latin typeface="Arial" panose="020B0604020202020204" pitchFamily="34" charset="0"/>
                <a:cs typeface="Arial" panose="020B0604020202020204" pitchFamily="34" charset="0"/>
              </a:rPr>
              <a:t>علت امدن به بیمارستان و مشکل خود را ذکر کرد.</a:t>
            </a:r>
          </a:p>
          <a:p>
            <a:pPr algn="r" rtl="1"/>
            <a:r>
              <a:rPr lang="fa-IR" dirty="0" smtClean="0">
                <a:latin typeface="Arial" panose="020B0604020202020204" pitchFamily="34" charset="0"/>
                <a:cs typeface="Arial" panose="020B0604020202020204" pitchFamily="34" charset="0"/>
              </a:rPr>
              <a:t>قضاوت</a:t>
            </a:r>
          </a:p>
          <a:p>
            <a:pPr marL="0" indent="0" algn="r" rtl="1">
              <a:buNone/>
            </a:pPr>
            <a:r>
              <a:rPr lang="fa-IR" dirty="0" smtClean="0">
                <a:latin typeface="Arial" panose="020B0604020202020204" pitchFamily="34" charset="0"/>
                <a:cs typeface="Arial" panose="020B0604020202020204" pitchFamily="34" charset="0"/>
              </a:rPr>
              <a:t>پرسیده شد اگر جایی اتش بگیرد که بیان کرد با اتش نشانی تماس می گیرد.</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3664648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u="sng" dirty="0" smtClean="0">
                <a:latin typeface="Arial" panose="020B0604020202020204" pitchFamily="34" charset="0"/>
                <a:cs typeface="Arial" panose="020B0604020202020204" pitchFamily="34" charset="0"/>
              </a:rPr>
              <a:t>شناخت</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algn="r" rtl="1"/>
            <a:r>
              <a:rPr lang="fa-IR" dirty="0" smtClean="0">
                <a:latin typeface="Arial" panose="020B0604020202020204" pitchFamily="34" charset="0"/>
                <a:cs typeface="Arial" panose="020B0604020202020204" pitchFamily="34" charset="0"/>
              </a:rPr>
              <a:t>تشخیص موقعیت</a:t>
            </a:r>
          </a:p>
          <a:p>
            <a:pPr marL="0" indent="0" algn="r" rtl="1">
              <a:buNone/>
            </a:pPr>
            <a:r>
              <a:rPr lang="fa-IR" dirty="0" smtClean="0">
                <a:latin typeface="Arial" panose="020B0604020202020204" pitchFamily="34" charset="0"/>
                <a:cs typeface="Arial" panose="020B0604020202020204" pitchFamily="34" charset="0"/>
              </a:rPr>
              <a:t>مکان،زمان و شخص پرسیده شد که پاسخ داد.</a:t>
            </a:r>
          </a:p>
          <a:p>
            <a:pPr algn="r" rtl="1"/>
            <a:r>
              <a:rPr lang="fa-IR" dirty="0" smtClean="0">
                <a:latin typeface="Arial" panose="020B0604020202020204" pitchFamily="34" charset="0"/>
                <a:cs typeface="Arial" panose="020B0604020202020204" pitchFamily="34" charset="0"/>
              </a:rPr>
              <a:t>شمارش ارقام</a:t>
            </a:r>
          </a:p>
          <a:p>
            <a:pPr marL="0" indent="0" algn="r" rtl="1">
              <a:buNone/>
            </a:pPr>
            <a:r>
              <a:rPr lang="fa-IR" dirty="0" smtClean="0">
                <a:latin typeface="Arial" panose="020B0604020202020204" pitchFamily="34" charset="0"/>
                <a:cs typeface="Arial" panose="020B0604020202020204" pitchFamily="34" charset="0"/>
              </a:rPr>
              <a:t>به دلیل بی سوادی قادر به شمارش نبود.</a:t>
            </a:r>
          </a:p>
          <a:p>
            <a:pPr algn="r" rtl="1"/>
            <a:r>
              <a:rPr lang="fa-IR" dirty="0" smtClean="0">
                <a:latin typeface="Arial" panose="020B0604020202020204" pitchFamily="34" charset="0"/>
                <a:cs typeface="Arial" panose="020B0604020202020204" pitchFamily="34" charset="0"/>
              </a:rPr>
              <a:t>حافظه</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حافظه فوری در مورد موضوعی که یکم پیش صحبت می شد پرسیده شد که توانست بگوید.</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حافظه اخیر نام پزشک بدو ورود به بیمارستان را گفت</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حافظه دور در مورد حوادث پنج سال قبل حرف زد</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426901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80393" y="1182488"/>
            <a:ext cx="9612971" cy="2852737"/>
          </a:xfrm>
        </p:spPr>
        <p:txBody>
          <a:bodyPr>
            <a:normAutofit/>
          </a:bodyPr>
          <a:lstStyle/>
          <a:p>
            <a:r>
              <a:rPr lang="fa-IR" sz="6600" dirty="0" smtClean="0">
                <a:solidFill>
                  <a:srgbClr val="FF0000"/>
                </a:solidFill>
                <a:latin typeface="Arial" panose="020B0604020202020204" pitchFamily="34" charset="0"/>
                <a:cs typeface="Arial" panose="020B0604020202020204" pitchFamily="34" charset="0"/>
              </a:rPr>
              <a:t>بررسی اعصاب جمجمه ای</a:t>
            </a:r>
            <a:endParaRPr lang="en-US" sz="6600"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71019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en-US" u="sng" dirty="0">
                <a:latin typeface="Arial" panose="020B0604020202020204" pitchFamily="34" charset="0"/>
                <a:cs typeface="Arial" panose="020B0604020202020204" pitchFamily="34" charset="0"/>
              </a:rPr>
              <a:t> </a:t>
            </a:r>
            <a:r>
              <a:rPr lang="en-US" u="sng" dirty="0" smtClean="0">
                <a:latin typeface="Arial" panose="020B0604020202020204" pitchFamily="34" charset="0"/>
                <a:cs typeface="Arial" panose="020B0604020202020204" pitchFamily="34" charset="0"/>
              </a:rPr>
              <a:t>CN </a:t>
            </a:r>
            <a:r>
              <a:rPr lang="en-US" u="sng" dirty="0">
                <a:latin typeface="Arial" panose="020B0604020202020204" pitchFamily="34" charset="0"/>
                <a:cs typeface="Arial" panose="020B0604020202020204" pitchFamily="34" charset="0"/>
              </a:rPr>
              <a:t>I  </a:t>
            </a:r>
            <a:r>
              <a:rPr lang="fa-IR" u="sng" dirty="0" smtClean="0">
                <a:latin typeface="Arial" panose="020B0604020202020204" pitchFamily="34" charset="0"/>
                <a:cs typeface="Arial" panose="020B0604020202020204" pitchFamily="34" charset="0"/>
              </a:rPr>
              <a:t>اولفکتوری(بویایی) </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527243" y="2811294"/>
            <a:ext cx="9601200" cy="3581400"/>
          </a:xfrm>
        </p:spPr>
        <p:txBody>
          <a:bodyPr/>
          <a:lstStyle/>
          <a:p>
            <a:pPr algn="r" rtl="1"/>
            <a:r>
              <a:rPr lang="fa-IR" dirty="0">
                <a:latin typeface="Arial" panose="020B0604020202020204" pitchFamily="34" charset="0"/>
                <a:cs typeface="Arial" panose="020B0604020202020204" pitchFamily="34" charset="0"/>
              </a:rPr>
              <a:t> از بیمار خواسته شد چشمان خود را ببندد سپس یک سوراخ بینی را گرفته و پنبه الکل را در جلوی سوراخ دیگر بینی گرفته و از بیمار سوال شد که بو را تشخیص داد وهمین کار را برای طرف دیگر انجام دادیم که </a:t>
            </a:r>
            <a:r>
              <a:rPr lang="fa-IR" dirty="0" smtClean="0">
                <a:latin typeface="Arial" panose="020B0604020202020204" pitchFamily="34" charset="0"/>
                <a:cs typeface="Arial" panose="020B0604020202020204" pitchFamily="34" charset="0"/>
              </a:rPr>
              <a:t>در سمت چپ بویی را حس نکرد.</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7702370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en-US" u="sng" dirty="0" smtClean="0">
                <a:latin typeface="Arial" panose="020B0604020202020204" pitchFamily="34" charset="0"/>
                <a:cs typeface="Arial" panose="020B0604020202020204" pitchFamily="34" charset="0"/>
              </a:rPr>
              <a:t>CN II   </a:t>
            </a:r>
            <a:r>
              <a:rPr lang="fa-IR" u="sng" dirty="0">
                <a:latin typeface="Arial" panose="020B0604020202020204" pitchFamily="34" charset="0"/>
                <a:cs typeface="Arial" panose="020B0604020202020204" pitchFamily="34" charset="0"/>
              </a:rPr>
              <a:t> </a:t>
            </a:r>
            <a:r>
              <a:rPr lang="fa-IR" u="sng" dirty="0" smtClean="0">
                <a:latin typeface="Arial" panose="020B0604020202020204" pitchFamily="34" charset="0"/>
                <a:cs typeface="Arial" panose="020B0604020202020204" pitchFamily="34" charset="0"/>
              </a:rPr>
              <a:t>اوپتیک(بینایی)</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dirty="0"/>
              <a:t>رفلکس مردمک (مردمکها هماندازه بوده و بصورت قرینه و نرمال به نور واکنش میدهند) </a:t>
            </a:r>
          </a:p>
          <a:p>
            <a:pPr algn="r" rtl="1"/>
            <a:r>
              <a:rPr lang="fa-IR" dirty="0"/>
              <a:t>حدت بینایی=×معاینه نشد</a:t>
            </a:r>
            <a:r>
              <a:rPr lang="fa-IR" dirty="0" smtClean="0"/>
              <a:t>.</a:t>
            </a:r>
            <a:endParaRPr lang="en-US" dirty="0" smtClean="0"/>
          </a:p>
          <a:p>
            <a:pPr algn="r" rtl="1"/>
            <a:r>
              <a:rPr lang="fa-IR" dirty="0" smtClean="0"/>
              <a:t> </a:t>
            </a:r>
            <a:r>
              <a:rPr lang="fa-IR" dirty="0"/>
              <a:t>میدان بینایی=نرمال. </a:t>
            </a:r>
            <a:endParaRPr lang="en-US" dirty="0" smtClean="0"/>
          </a:p>
          <a:p>
            <a:pPr algn="r" rtl="1"/>
            <a:r>
              <a:rPr lang="fa-IR" dirty="0" smtClean="0"/>
              <a:t>ته </a:t>
            </a:r>
            <a:r>
              <a:rPr lang="fa-IR" dirty="0"/>
              <a:t>چشم =معاینه شد وادم پایی نداشت. </a:t>
            </a:r>
          </a:p>
          <a:p>
            <a:pPr algn="r" rtl="1"/>
            <a:endParaRPr lang="en-US" dirty="0"/>
          </a:p>
        </p:txBody>
      </p:sp>
    </p:spTree>
    <p:extLst>
      <p:ext uri="{BB962C8B-B14F-4D97-AF65-F5344CB8AC3E}">
        <p14:creationId xmlns:p14="http://schemas.microsoft.com/office/powerpoint/2010/main" val="332760545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en-US" u="sng" dirty="0" smtClean="0">
                <a:latin typeface="Arial" panose="020B0604020202020204" pitchFamily="34" charset="0"/>
                <a:cs typeface="Arial" panose="020B0604020202020204" pitchFamily="34" charset="0"/>
              </a:rPr>
              <a:t>CN III</a:t>
            </a:r>
            <a:r>
              <a:rPr lang="fa-IR" u="sng" dirty="0" smtClean="0">
                <a:latin typeface="Arial" panose="020B0604020202020204" pitchFamily="34" charset="0"/>
                <a:cs typeface="Arial" panose="020B0604020202020204" pitchFamily="34" charset="0"/>
              </a:rPr>
              <a:t>  اکولوموتور</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dirty="0">
                <a:latin typeface="Arial" panose="020B0604020202020204" pitchFamily="34" charset="0"/>
                <a:cs typeface="Arial" panose="020B0604020202020204" pitchFamily="34" charset="0"/>
              </a:rPr>
              <a:t>پلک راست=نرمال   پلک چپ=مختل</a:t>
            </a:r>
          </a:p>
          <a:p>
            <a:pPr algn="r" rtl="1"/>
            <a:r>
              <a:rPr lang="fa-IR" dirty="0">
                <a:latin typeface="Arial" panose="020B0604020202020204" pitchFamily="34" charset="0"/>
                <a:cs typeface="Arial" panose="020B0604020202020204" pitchFamily="34" charset="0"/>
              </a:rPr>
              <a:t>رفلکس قرنیه نرمال </a:t>
            </a:r>
          </a:p>
          <a:p>
            <a:pPr algn="r" rtl="1"/>
            <a:r>
              <a:rPr lang="fa-IR" dirty="0">
                <a:latin typeface="Arial" panose="020B0604020202020204" pitchFamily="34" charset="0"/>
                <a:cs typeface="Arial" panose="020B0604020202020204" pitchFamily="34" charset="0"/>
              </a:rPr>
              <a:t>بالا </a:t>
            </a:r>
            <a:r>
              <a:rPr lang="fa-IR" dirty="0" smtClean="0">
                <a:latin typeface="Arial" panose="020B0604020202020204" pitchFamily="34" charset="0"/>
                <a:cs typeface="Arial" panose="020B0604020202020204" pitchFamily="34" charset="0"/>
              </a:rPr>
              <a:t>وداخل          </a:t>
            </a:r>
            <a:r>
              <a:rPr lang="fa-IR" dirty="0">
                <a:latin typeface="Arial" panose="020B0604020202020204" pitchFamily="34" charset="0"/>
                <a:cs typeface="Arial" panose="020B0604020202020204" pitchFamily="34" charset="0"/>
              </a:rPr>
              <a:t>حرکات چشم کند </a:t>
            </a:r>
          </a:p>
          <a:p>
            <a:pPr algn="r" rtl="1"/>
            <a:r>
              <a:rPr lang="fa-IR" dirty="0">
                <a:latin typeface="Arial" panose="020B0604020202020204" pitchFamily="34" charset="0"/>
                <a:cs typeface="Arial" panose="020B0604020202020204" pitchFamily="34" charset="0"/>
              </a:rPr>
              <a:t>بالا و </a:t>
            </a:r>
            <a:r>
              <a:rPr lang="fa-IR" dirty="0" smtClean="0">
                <a:latin typeface="Arial" panose="020B0604020202020204" pitchFamily="34" charset="0"/>
                <a:cs typeface="Arial" panose="020B0604020202020204" pitchFamily="34" charset="0"/>
              </a:rPr>
              <a:t>خارج         </a:t>
            </a:r>
            <a:r>
              <a:rPr lang="fa-IR" dirty="0">
                <a:latin typeface="Arial" panose="020B0604020202020204" pitchFamily="34" charset="0"/>
                <a:cs typeface="Arial" panose="020B0604020202020204" pitchFamily="34" charset="0"/>
              </a:rPr>
              <a:t>رفلکس مردمک ها هم اندازه بود وبصورت قرینه و نرمال به نور واکنش میدهند</a:t>
            </a:r>
          </a:p>
          <a:p>
            <a:pPr algn="r" rtl="1"/>
            <a:r>
              <a:rPr lang="fa-IR" dirty="0">
                <a:latin typeface="Arial" panose="020B0604020202020204" pitchFamily="34" charset="0"/>
                <a:cs typeface="Arial" panose="020B0604020202020204" pitchFamily="34" charset="0"/>
              </a:rPr>
              <a:t>پایین و خارج  وداخل</a:t>
            </a:r>
          </a:p>
          <a:p>
            <a:pPr algn="r" rtl="1"/>
            <a:r>
              <a:rPr lang="fa-IR" dirty="0">
                <a:latin typeface="Arial" panose="020B0604020202020204" pitchFamily="34" charset="0"/>
                <a:cs typeface="Arial" panose="020B0604020202020204" pitchFamily="34" charset="0"/>
              </a:rPr>
              <a:t> استرابیسم =×  -     نیستاگموس =-        اب مروارید =+(کاتاراکت) </a:t>
            </a:r>
          </a:p>
          <a:p>
            <a:pPr algn="r" rtl="1"/>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12420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07979"/>
            <a:ext cx="9601200" cy="1485900"/>
          </a:xfrm>
        </p:spPr>
        <p:txBody>
          <a:bodyPr/>
          <a:lstStyle/>
          <a:p>
            <a:pPr marL="342900" lvl="0" indent="-342900" algn="r" rtl="1">
              <a:lnSpc>
                <a:spcPct val="93000"/>
              </a:lnSpc>
              <a:spcAft>
                <a:spcPts val="200"/>
              </a:spcAft>
            </a:pPr>
            <a:r>
              <a:rPr lang="en-US" u="sng"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 CN IV</a:t>
            </a:r>
            <a:r>
              <a:rPr lang="fa-IR" u="sng" dirty="0" smtClean="0">
                <a:solidFill>
                  <a:srgbClr val="000000"/>
                </a:solidFill>
                <a:latin typeface="Arial" panose="020B0604020202020204" pitchFamily="34" charset="0"/>
                <a:ea typeface="Times New Roman" panose="02020603050405020304" pitchFamily="18" charset="0"/>
                <a:cs typeface="Arial" panose="020B0604020202020204" pitchFamily="34" charset="0"/>
              </a:rPr>
              <a:t>  </a:t>
            </a:r>
            <a:r>
              <a:rPr lang="fa-IR" u="sng" dirty="0">
                <a:solidFill>
                  <a:srgbClr val="000000"/>
                </a:solidFill>
                <a:latin typeface="Arial" panose="020B0604020202020204" pitchFamily="34" charset="0"/>
                <a:ea typeface="Times New Roman" panose="02020603050405020304" pitchFamily="18" charset="0"/>
                <a:cs typeface="Arial" panose="020B0604020202020204" pitchFamily="34" charset="0"/>
              </a:rPr>
              <a:t>تروکلئار</a:t>
            </a:r>
            <a:r>
              <a:rPr lang="en-US" u="sng" dirty="0">
                <a:latin typeface="Arial" panose="020B0604020202020204" pitchFamily="34" charset="0"/>
                <a:cs typeface="Arial" panose="020B0604020202020204" pitchFamily="34" charset="0"/>
              </a:rPr>
              <a:t/>
            </a:r>
            <a:br>
              <a:rPr lang="en-US" u="sng" dirty="0">
                <a:latin typeface="Arial" panose="020B0604020202020204" pitchFamily="34" charset="0"/>
                <a:cs typeface="Arial" panose="020B0604020202020204" pitchFamily="34" charset="0"/>
              </a:rPr>
            </a:b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dirty="0">
                <a:latin typeface="Arial" panose="020B0604020202020204" pitchFamily="34" charset="0"/>
                <a:cs typeface="Arial" panose="020B0604020202020204" pitchFamily="34" charset="0"/>
              </a:rPr>
              <a:t>از بیمار خواسته شد به پایین و داخل نگاه کند که </a:t>
            </a:r>
            <a:r>
              <a:rPr lang="fa-IR" dirty="0" smtClean="0">
                <a:latin typeface="Arial" panose="020B0604020202020204" pitchFamily="34" charset="0"/>
                <a:cs typeface="Arial" panose="020B0604020202020204" pitchFamily="34" charset="0"/>
              </a:rPr>
              <a:t>کند بود.</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6834306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en-US" u="sng" dirty="0">
                <a:latin typeface="Arial" panose="020B0604020202020204" pitchFamily="34" charset="0"/>
                <a:cs typeface="Arial" panose="020B0604020202020204" pitchFamily="34" charset="0"/>
              </a:rPr>
              <a:t> CN </a:t>
            </a:r>
            <a:r>
              <a:rPr lang="en-US" u="sng" dirty="0" smtClean="0">
                <a:latin typeface="Arial" panose="020B0604020202020204" pitchFamily="34" charset="0"/>
                <a:cs typeface="Arial" panose="020B0604020202020204" pitchFamily="34" charset="0"/>
              </a:rPr>
              <a:t>V  </a:t>
            </a:r>
            <a:r>
              <a:rPr lang="fa-IR" u="sng" dirty="0">
                <a:latin typeface="Arial" panose="020B0604020202020204" pitchFamily="34" charset="0"/>
                <a:cs typeface="Arial" panose="020B0604020202020204" pitchFamily="34" charset="0"/>
              </a:rPr>
              <a:t>تری ژمینال</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dirty="0">
                <a:latin typeface="Arial" panose="020B0604020202020204" pitchFamily="34" charset="0"/>
                <a:cs typeface="Arial" panose="020B0604020202020204" pitchFamily="34" charset="0"/>
              </a:rPr>
              <a:t>با به کار بردن پنبه و نوک مداد حس لمس ودرد در نواحی افتالمیک،ماگزیلاری و </a:t>
            </a:r>
            <a:r>
              <a:rPr lang="fa-IR" dirty="0" smtClean="0">
                <a:latin typeface="Arial" panose="020B0604020202020204" pitchFamily="34" charset="0"/>
                <a:cs typeface="Arial" panose="020B0604020202020204" pitchFamily="34" charset="0"/>
              </a:rPr>
              <a:t>مندیبول</a:t>
            </a:r>
            <a:r>
              <a:rPr lang="fa-IR" dirty="0">
                <a:latin typeface="Arial" panose="020B0604020202020204" pitchFamily="34" charset="0"/>
                <a:cs typeface="Arial" panose="020B0604020202020204" pitchFamily="34" charset="0"/>
              </a:rPr>
              <a:t>ا</a:t>
            </a:r>
            <a:r>
              <a:rPr lang="fa-IR" dirty="0" smtClean="0">
                <a:latin typeface="Arial" panose="020B0604020202020204" pitchFamily="34" charset="0"/>
                <a:cs typeface="Arial" panose="020B0604020202020204" pitchFamily="34" charset="0"/>
              </a:rPr>
              <a:t>ر </a:t>
            </a:r>
            <a:r>
              <a:rPr lang="fa-IR" dirty="0">
                <a:latin typeface="Arial" panose="020B0604020202020204" pitchFamily="34" charset="0"/>
                <a:cs typeface="Arial" panose="020B0604020202020204" pitchFamily="34" charset="0"/>
              </a:rPr>
              <a:t>را بررسی کردیم و دو طرف را باهم مقایسه کردیم که کاهش یافته بود.انقباضات عضلات تمپور و ماستر بررسی شد که طبیعی بود بدین صورت که دست خود را در ناحیه ی تمپور و ماستر گذاشته که انقباضات با حرکت فک حس شد.</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887444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en-US" u="sng" dirty="0" smtClean="0">
                <a:latin typeface="Arial" panose="020B0604020202020204" pitchFamily="34" charset="0"/>
                <a:cs typeface="Arial" panose="020B0604020202020204" pitchFamily="34" charset="0"/>
              </a:rPr>
              <a:t>CN VI  </a:t>
            </a:r>
            <a:r>
              <a:rPr lang="fa-IR" u="sng" dirty="0">
                <a:latin typeface="Arial" panose="020B0604020202020204" pitchFamily="34" charset="0"/>
                <a:cs typeface="Arial" panose="020B0604020202020204" pitchFamily="34" charset="0"/>
              </a:rPr>
              <a:t>ابدوسنت</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lgn="r" rtl="1">
              <a:buNone/>
            </a:pPr>
            <a:endParaRPr lang="fa-IR" dirty="0">
              <a:latin typeface="Arial" panose="020B0604020202020204" pitchFamily="34" charset="0"/>
              <a:cs typeface="Arial" panose="020B0604020202020204" pitchFamily="34" charset="0"/>
            </a:endParaRPr>
          </a:p>
          <a:p>
            <a:pPr algn="r" rtl="1"/>
            <a:r>
              <a:rPr lang="fa-IR" dirty="0">
                <a:latin typeface="Arial" panose="020B0604020202020204" pitchFamily="34" charset="0"/>
                <a:cs typeface="Arial" panose="020B0604020202020204" pitchFamily="34" charset="0"/>
              </a:rPr>
              <a:t>از بیمار خواسته شد در حالی که سر خود را ثابت نگه داشته، به خارج نگاه </a:t>
            </a:r>
            <a:r>
              <a:rPr lang="fa-IR" dirty="0" smtClean="0">
                <a:latin typeface="Arial" panose="020B0604020202020204" pitchFamily="34" charset="0"/>
                <a:cs typeface="Arial" panose="020B0604020202020204" pitchFamily="34" charset="0"/>
              </a:rPr>
              <a:t>کند که کند بود</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9385193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en-US" u="sng" dirty="0" smtClean="0">
                <a:latin typeface="Arial" panose="020B0604020202020204" pitchFamily="34" charset="0"/>
                <a:cs typeface="Arial" panose="020B0604020202020204" pitchFamily="34" charset="0"/>
              </a:rPr>
              <a:t>CN VII </a:t>
            </a:r>
            <a:r>
              <a:rPr lang="fa-IR" u="sng" dirty="0">
                <a:latin typeface="Arial" panose="020B0604020202020204" pitchFamily="34" charset="0"/>
                <a:cs typeface="Arial" panose="020B0604020202020204" pitchFamily="34" charset="0"/>
              </a:rPr>
              <a:t>فشیال</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lgn="r" rtl="1">
              <a:buNone/>
            </a:pPr>
            <a:endParaRPr lang="fa-IR" dirty="0" smtClean="0">
              <a:latin typeface="Arial" panose="020B0604020202020204" pitchFamily="34" charset="0"/>
              <a:cs typeface="Arial" panose="020B0604020202020204" pitchFamily="34" charset="0"/>
            </a:endParaRPr>
          </a:p>
          <a:p>
            <a:pPr algn="r" rtl="1"/>
            <a:r>
              <a:rPr lang="fa-IR" dirty="0">
                <a:latin typeface="Arial" panose="020B0604020202020204" pitchFamily="34" charset="0"/>
                <a:cs typeface="Arial" panose="020B0604020202020204" pitchFamily="34" charset="0"/>
              </a:rPr>
              <a:t>از بیمار خواسته شد تا هر دو ابرویش را بالا برده،اخم کند و چشمان خود را محکم بسته و دندان های خود را نشان دهد و گونه های خود را باد </a:t>
            </a:r>
            <a:r>
              <a:rPr lang="fa-IR" dirty="0" smtClean="0">
                <a:latin typeface="Arial" panose="020B0604020202020204" pitchFamily="34" charset="0"/>
                <a:cs typeface="Arial" panose="020B0604020202020204" pitchFamily="34" charset="0"/>
              </a:rPr>
              <a:t>کند(لپ راست مختل)،لبخند </a:t>
            </a:r>
            <a:r>
              <a:rPr lang="fa-IR" dirty="0">
                <a:latin typeface="Arial" panose="020B0604020202020204" pitchFamily="34" charset="0"/>
                <a:cs typeface="Arial" panose="020B0604020202020204" pitchFamily="34" charset="0"/>
              </a:rPr>
              <a:t>بزند که انجام داد و طبیعی بود</a:t>
            </a:r>
            <a:r>
              <a:rPr lang="fa-IR" dirty="0" smtClean="0">
                <a:latin typeface="Arial" panose="020B0604020202020204" pitchFamily="34" charset="0"/>
                <a:cs typeface="Arial" panose="020B0604020202020204" pitchFamily="34" charset="0"/>
              </a:rPr>
              <a:t>.</a:t>
            </a:r>
          </a:p>
          <a:p>
            <a:pPr algn="r" rtl="1"/>
            <a:r>
              <a:rPr lang="fa-IR" dirty="0" smtClean="0">
                <a:latin typeface="Arial" panose="020B0604020202020204" pitchFamily="34" charset="0"/>
                <a:cs typeface="Arial" panose="020B0604020202020204" pitchFamily="34" charset="0"/>
              </a:rPr>
              <a:t>برای </a:t>
            </a:r>
            <a:r>
              <a:rPr lang="fa-IR" dirty="0">
                <a:latin typeface="Arial" panose="020B0604020202020204" pitchFamily="34" charset="0"/>
                <a:cs typeface="Arial" panose="020B0604020202020204" pitchFamily="34" charset="0"/>
              </a:rPr>
              <a:t>ازمودن چشایی بیمار از بیمار خواسته شد با چشم بسته  زبان خود را بیرون اورده و با پنبه اغشته به نمک چشایی دوسوم قدامی رابررسی کردیم که تشخیص داد.</a:t>
            </a:r>
          </a:p>
          <a:p>
            <a:pPr algn="r" rtl="1"/>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915457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en-US" u="sng" dirty="0" smtClean="0">
                <a:latin typeface="Arial" panose="020B0604020202020204" pitchFamily="34" charset="0"/>
                <a:cs typeface="Arial" panose="020B0604020202020204" pitchFamily="34" charset="0"/>
              </a:rPr>
              <a:t>CN VIII </a:t>
            </a:r>
            <a:r>
              <a:rPr lang="fa-IR" u="sng" dirty="0">
                <a:latin typeface="Arial" panose="020B0604020202020204" pitchFamily="34" charset="0"/>
                <a:cs typeface="Arial" panose="020B0604020202020204" pitchFamily="34" charset="0"/>
              </a:rPr>
              <a:t>اکوستیک</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lgn="r" rtl="1">
              <a:buNone/>
            </a:pPr>
            <a:endParaRPr lang="fa-IR" dirty="0">
              <a:latin typeface="Arial" panose="020B0604020202020204" pitchFamily="34" charset="0"/>
              <a:cs typeface="Arial" panose="020B0604020202020204" pitchFamily="34" charset="0"/>
            </a:endParaRPr>
          </a:p>
          <a:p>
            <a:pPr algn="r" rtl="1"/>
            <a:r>
              <a:rPr lang="fa-IR" dirty="0">
                <a:latin typeface="Arial" panose="020B0604020202020204" pitchFamily="34" charset="0"/>
                <a:cs typeface="Arial" panose="020B0604020202020204" pitchFamily="34" charset="0"/>
              </a:rPr>
              <a:t>تعادل=بیمار به تنهایی توانایی ایستادن وراه رفتن را بعلت ضعف اندامها و سرگیجه ندارد. (هنگام بلند شدن و ایسادن دچار سرگیجه میشود) </a:t>
            </a:r>
            <a:endParaRPr lang="fa-IR" dirty="0" smtClean="0">
              <a:latin typeface="Arial" panose="020B0604020202020204" pitchFamily="34" charset="0"/>
              <a:cs typeface="Arial" panose="020B0604020202020204" pitchFamily="34" charset="0"/>
            </a:endParaRPr>
          </a:p>
          <a:p>
            <a:pPr algn="r" rtl="1"/>
            <a:r>
              <a:rPr lang="fa-IR" dirty="0">
                <a:latin typeface="Arial" panose="020B0604020202020204" pitchFamily="34" charset="0"/>
                <a:cs typeface="Arial" panose="020B0604020202020204" pitchFamily="34" charset="0"/>
              </a:rPr>
              <a:t>شنوایی را ارزیابی کردیم که </a:t>
            </a:r>
            <a:r>
              <a:rPr lang="fa-IR" dirty="0" smtClean="0">
                <a:latin typeface="Arial" panose="020B0604020202020204" pitchFamily="34" charset="0"/>
                <a:cs typeface="Arial" panose="020B0604020202020204" pitchFamily="34" charset="0"/>
              </a:rPr>
              <a:t>نرمال بود.تست </a:t>
            </a:r>
            <a:r>
              <a:rPr lang="fa-IR" dirty="0">
                <a:latin typeface="Arial" panose="020B0604020202020204" pitchFamily="34" charset="0"/>
                <a:cs typeface="Arial" panose="020B0604020202020204" pitchFamily="34" charset="0"/>
              </a:rPr>
              <a:t>وبر و رینه به دلیل نبود دیاپازون انجام نشد.</a:t>
            </a:r>
          </a:p>
          <a:p>
            <a:pPr algn="r" rtl="1"/>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9830327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en-US" u="sng" dirty="0" smtClean="0"/>
              <a:t>CN IX  </a:t>
            </a:r>
            <a:r>
              <a:rPr lang="fa-IR" u="sng" dirty="0">
                <a:latin typeface="Arial" panose="020B0604020202020204" pitchFamily="34" charset="0"/>
                <a:cs typeface="Arial" panose="020B0604020202020204" pitchFamily="34" charset="0"/>
              </a:rPr>
              <a:t>گلوسوفارنژیال</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lgn="r" rtl="1">
              <a:buNone/>
            </a:pPr>
            <a:endParaRPr lang="fa-IR" dirty="0" smtClean="0">
              <a:latin typeface="Arial" panose="020B0604020202020204" pitchFamily="34" charset="0"/>
              <a:cs typeface="Arial" panose="020B0604020202020204" pitchFamily="34" charset="0"/>
            </a:endParaRPr>
          </a:p>
          <a:p>
            <a:pPr algn="r" rtl="1"/>
            <a:r>
              <a:rPr lang="fa-IR" dirty="0">
                <a:latin typeface="Arial" panose="020B0604020202020204" pitchFamily="34" charset="0"/>
                <a:cs typeface="Arial" panose="020B0604020202020204" pitchFamily="34" charset="0"/>
              </a:rPr>
              <a:t>به دنبال گفتن کلمه "آه" بالا رفتن کام نرم را مشاهده کردیم. حس چشایی یک سوم خلفی زبان را که بیشتر تلخی است با ته خیار بررسی </a:t>
            </a:r>
            <a:r>
              <a:rPr lang="fa-IR" dirty="0" smtClean="0">
                <a:latin typeface="Arial" panose="020B0604020202020204" pitchFamily="34" charset="0"/>
                <a:cs typeface="Arial" panose="020B0604020202020204" pitchFamily="34" charset="0"/>
              </a:rPr>
              <a:t>کردیم</a:t>
            </a:r>
            <a:r>
              <a:rPr lang="fa-IR" dirty="0">
                <a:latin typeface="Arial" panose="020B0604020202020204" pitchFamily="34" charset="0"/>
                <a:cs typeface="Arial" panose="020B0604020202020204" pitchFamily="34" charset="0"/>
              </a:rPr>
              <a:t> </a:t>
            </a:r>
            <a:r>
              <a:rPr lang="fa-IR" dirty="0" smtClean="0">
                <a:latin typeface="Arial" panose="020B0604020202020204" pitchFamily="34" charset="0"/>
                <a:cs typeface="Arial" panose="020B0604020202020204" pitchFamily="34" charset="0"/>
              </a:rPr>
              <a:t>که نرمال بود</a:t>
            </a:r>
            <a:endParaRPr lang="fa-IR" dirty="0">
              <a:latin typeface="Arial" panose="020B0604020202020204" pitchFamily="34" charset="0"/>
              <a:cs typeface="Arial" panose="020B0604020202020204" pitchFamily="34" charset="0"/>
            </a:endParaRPr>
          </a:p>
          <a:p>
            <a:pPr algn="r" rtl="1"/>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426589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en-US" u="sng" dirty="0">
                <a:latin typeface="Arial" panose="020B0604020202020204" pitchFamily="34" charset="0"/>
                <a:cs typeface="Arial" panose="020B0604020202020204" pitchFamily="34" charset="0"/>
              </a:rPr>
              <a:t> </a:t>
            </a:r>
            <a:r>
              <a:rPr lang="en-US" u="sng" dirty="0" smtClean="0">
                <a:latin typeface="Arial" panose="020B0604020202020204" pitchFamily="34" charset="0"/>
                <a:cs typeface="Arial" panose="020B0604020202020204" pitchFamily="34" charset="0"/>
              </a:rPr>
              <a:t>CN X </a:t>
            </a:r>
            <a:r>
              <a:rPr lang="fa-IR" u="sng" dirty="0">
                <a:latin typeface="Arial" panose="020B0604020202020204" pitchFamily="34" charset="0"/>
                <a:cs typeface="Arial" panose="020B0604020202020204" pitchFamily="34" charset="0"/>
              </a:rPr>
              <a:t>واگ</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dirty="0">
                <a:latin typeface="Arial" panose="020B0604020202020204" pitchFamily="34" charset="0"/>
                <a:cs typeface="Arial" panose="020B0604020202020204" pitchFamily="34" charset="0"/>
              </a:rPr>
              <a:t> هیچ گونه مشکل بلعی را اظهار نکرد و از بیمار خواسته شد که اب بنوشد.از نظر خشونت صدا نرمال بود. رفلکس </a:t>
            </a:r>
            <a:r>
              <a:rPr lang="en-US" dirty="0">
                <a:latin typeface="Arial" panose="020B0604020202020204" pitchFamily="34" charset="0"/>
                <a:cs typeface="Arial" panose="020B0604020202020204" pitchFamily="34" charset="0"/>
              </a:rPr>
              <a:t>gag </a:t>
            </a:r>
            <a:r>
              <a:rPr lang="fa-IR" dirty="0">
                <a:latin typeface="Arial" panose="020B0604020202020204" pitchFamily="34" charset="0"/>
                <a:cs typeface="Arial" panose="020B0604020202020204" pitchFamily="34" charset="0"/>
              </a:rPr>
              <a:t>در دو طرف بررسی کردیم که طبیعی بود.</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8947043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en-US" u="sng" dirty="0">
                <a:latin typeface="Arial" panose="020B0604020202020204" pitchFamily="34" charset="0"/>
                <a:cs typeface="Arial" panose="020B0604020202020204" pitchFamily="34" charset="0"/>
              </a:rPr>
              <a:t>CN </a:t>
            </a:r>
            <a:r>
              <a:rPr lang="en-US" u="sng" dirty="0" smtClean="0">
                <a:latin typeface="Arial" panose="020B0604020202020204" pitchFamily="34" charset="0"/>
                <a:cs typeface="Arial" panose="020B0604020202020204" pitchFamily="34" charset="0"/>
              </a:rPr>
              <a:t>XI</a:t>
            </a:r>
            <a:r>
              <a:rPr lang="fa-IR" u="sng" dirty="0" smtClean="0">
                <a:latin typeface="Arial" panose="020B0604020202020204" pitchFamily="34" charset="0"/>
                <a:cs typeface="Arial" panose="020B0604020202020204" pitchFamily="34" charset="0"/>
              </a:rPr>
              <a:t>نخاعی </a:t>
            </a:r>
            <a:r>
              <a:rPr lang="fa-IR" u="sng" dirty="0">
                <a:latin typeface="Arial" panose="020B0604020202020204" pitchFamily="34" charset="0"/>
                <a:cs typeface="Arial" panose="020B0604020202020204" pitchFamily="34" charset="0"/>
              </a:rPr>
              <a:t>فرعی</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marL="0" indent="0" algn="r" rtl="1">
              <a:buNone/>
            </a:pPr>
            <a:endParaRPr lang="fa-IR" dirty="0" smtClean="0">
              <a:latin typeface="Arial" panose="020B0604020202020204" pitchFamily="34" charset="0"/>
              <a:cs typeface="Arial" panose="020B0604020202020204" pitchFamily="34" charset="0"/>
            </a:endParaRPr>
          </a:p>
          <a:p>
            <a:pPr algn="r" rtl="1"/>
            <a:r>
              <a:rPr lang="fa-IR" dirty="0">
                <a:latin typeface="Arial" panose="020B0604020202020204" pitchFamily="34" charset="0"/>
                <a:cs typeface="Arial" panose="020B0604020202020204" pitchFamily="34" charset="0"/>
              </a:rPr>
              <a:t>عضله تراپزیوس را با قدرت بالا اوردن شانه ها بررسی کردیم،عضلات </a:t>
            </a:r>
            <a:r>
              <a:rPr lang="fa-IR" dirty="0" smtClean="0">
                <a:latin typeface="Arial" panose="020B0604020202020204" pitchFamily="34" charset="0"/>
                <a:cs typeface="Arial" panose="020B0604020202020204" pitchFamily="34" charset="0"/>
              </a:rPr>
              <a:t>استرنو کلاویکوماستوئید </a:t>
            </a:r>
            <a:r>
              <a:rPr lang="fa-IR" dirty="0">
                <a:latin typeface="Arial" panose="020B0604020202020204" pitchFamily="34" charset="0"/>
                <a:cs typeface="Arial" panose="020B0604020202020204" pitchFamily="34" charset="0"/>
              </a:rPr>
              <a:t>را با چرخاندن سر در مقابل مقاوت دست ارزیابی کردیم که </a:t>
            </a:r>
            <a:r>
              <a:rPr lang="fa-IR" dirty="0" smtClean="0">
                <a:latin typeface="Arial" panose="020B0604020202020204" pitchFamily="34" charset="0"/>
                <a:cs typeface="Arial" panose="020B0604020202020204" pitchFamily="34" charset="0"/>
              </a:rPr>
              <a:t>نرمال بود</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2005695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en-US" u="sng" dirty="0" smtClean="0">
                <a:latin typeface="Arial" panose="020B0604020202020204" pitchFamily="34" charset="0"/>
                <a:cs typeface="Arial" panose="020B0604020202020204" pitchFamily="34" charset="0"/>
              </a:rPr>
              <a:t>CN XII </a:t>
            </a:r>
            <a:r>
              <a:rPr lang="fa-IR" u="sng" dirty="0">
                <a:latin typeface="Arial" panose="020B0604020202020204" pitchFamily="34" charset="0"/>
                <a:cs typeface="Arial" panose="020B0604020202020204" pitchFamily="34" charset="0"/>
              </a:rPr>
              <a:t>هیپوگلوسال</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dirty="0">
                <a:latin typeface="Arial" panose="020B0604020202020204" pitchFamily="34" charset="0"/>
                <a:cs typeface="Arial" panose="020B0604020202020204" pitchFamily="34" charset="0"/>
              </a:rPr>
              <a:t>به نحوه ی ادای کلمات توسط بیمار گوش دادیم،زبان فرد را در موقع استراحت و از نظر اتروفی و شکل و متقارن بودن مشاهده کردیم که طبیعی بود و اتروفی و هیچ علایم غیر عادی مشاهده نشد.</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5072427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fa-IR" dirty="0" smtClean="0">
                <a:solidFill>
                  <a:srgbClr val="FF0000"/>
                </a:solidFill>
                <a:latin typeface="Arial" panose="020B0604020202020204" pitchFamily="34" charset="0"/>
                <a:cs typeface="Arial" panose="020B0604020202020204" pitchFamily="34" charset="0"/>
              </a:rPr>
              <a:t>سیستم حرکتی</a:t>
            </a:r>
            <a:endParaRPr lang="en-US"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7211698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u="sng" dirty="0" smtClean="0">
                <a:solidFill>
                  <a:schemeClr val="tx1">
                    <a:lumMod val="95000"/>
                    <a:lumOff val="5000"/>
                  </a:schemeClr>
                </a:solidFill>
                <a:latin typeface="Arial" panose="020B0604020202020204" pitchFamily="34" charset="0"/>
                <a:cs typeface="Arial" panose="020B0604020202020204" pitchFamily="34" charset="0"/>
              </a:rPr>
              <a:t>بررسی سیستم حرکتی</a:t>
            </a:r>
            <a:endParaRPr lang="en-US" u="sng" dirty="0">
              <a:solidFill>
                <a:schemeClr val="tx1">
                  <a:lumMod val="95000"/>
                  <a:lumOff val="5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71600" y="1463040"/>
            <a:ext cx="9601200" cy="4404360"/>
          </a:xfrm>
        </p:spPr>
        <p:txBody>
          <a:bodyPr>
            <a:normAutofit/>
          </a:bodyPr>
          <a:lstStyle/>
          <a:p>
            <a:pPr algn="just" rtl="1">
              <a:lnSpc>
                <a:spcPct val="107000"/>
              </a:lnSpc>
              <a:spcAft>
                <a:spcPts val="800"/>
              </a:spcAft>
            </a:pPr>
            <a:endParaRPr lang="en-US" b="1" dirty="0" smtClean="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fa-IR" b="1" dirty="0" smtClean="0">
                <a:latin typeface="Calibri" panose="020F0502020204030204" pitchFamily="34" charset="0"/>
                <a:ea typeface="Calibri" panose="020F0502020204030204" pitchFamily="34" charset="0"/>
                <a:cs typeface="Arial" panose="020B0604020202020204" pitchFamily="34" charset="0"/>
              </a:rPr>
              <a:t>حجم عضله</a:t>
            </a:r>
          </a:p>
          <a:p>
            <a:pPr marL="0" indent="0" algn="just" rtl="1">
              <a:lnSpc>
                <a:spcPct val="107000"/>
              </a:lnSpc>
              <a:spcAft>
                <a:spcPts val="800"/>
              </a:spcAft>
              <a:buNone/>
            </a:pPr>
            <a:r>
              <a:rPr lang="fa-IR" dirty="0" smtClean="0">
                <a:latin typeface="Calibri" panose="020F0502020204030204" pitchFamily="34" charset="0"/>
                <a:ea typeface="Calibri" panose="020F0502020204030204" pitchFamily="34" charset="0"/>
                <a:cs typeface="Arial" panose="020B0604020202020204" pitchFamily="34" charset="0"/>
              </a:rPr>
              <a:t>شکل و اندازه عضلات نرمال و دو طرف شبیه هم هستند</a:t>
            </a:r>
          </a:p>
          <a:p>
            <a:pPr algn="just" rtl="1">
              <a:lnSpc>
                <a:spcPct val="107000"/>
              </a:lnSpc>
              <a:spcAft>
                <a:spcPts val="800"/>
              </a:spcAft>
            </a:pPr>
            <a:r>
              <a:rPr lang="fa-IR" b="1" dirty="0" smtClean="0">
                <a:latin typeface="Calibri" panose="020F0502020204030204" pitchFamily="34" charset="0"/>
                <a:ea typeface="Calibri" panose="020F0502020204030204" pitchFamily="34" charset="0"/>
                <a:cs typeface="Arial" panose="020B0604020202020204" pitchFamily="34" charset="0"/>
              </a:rPr>
              <a:t>تونوس عضله</a:t>
            </a:r>
          </a:p>
          <a:p>
            <a:pPr marL="0" indent="0" algn="just" rtl="1">
              <a:lnSpc>
                <a:spcPct val="107000"/>
              </a:lnSpc>
              <a:spcAft>
                <a:spcPts val="800"/>
              </a:spcAft>
              <a:buNone/>
            </a:pPr>
            <a:r>
              <a:rPr lang="fa-IR" dirty="0" smtClean="0">
                <a:latin typeface="Calibri" panose="020F0502020204030204" pitchFamily="34" charset="0"/>
                <a:ea typeface="Calibri" panose="020F0502020204030204" pitchFamily="34" charset="0"/>
                <a:cs typeface="Arial" panose="020B0604020202020204" pitchFamily="34" charset="0"/>
              </a:rPr>
              <a:t>تونوس عضله نرمال و طبیعی است.</a:t>
            </a:r>
            <a:endParaRPr lang="en-US" dirty="0">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fa-IR" b="1" dirty="0" smtClean="0">
                <a:latin typeface="Calibri" panose="020F0502020204030204" pitchFamily="34" charset="0"/>
                <a:ea typeface="Calibri" panose="020F0502020204030204" pitchFamily="34" charset="0"/>
                <a:cs typeface="Arial" panose="020B0604020202020204" pitchFamily="34" charset="0"/>
              </a:rPr>
              <a:t>قدرت </a:t>
            </a:r>
            <a:r>
              <a:rPr lang="fa-IR" b="1" dirty="0">
                <a:latin typeface="Calibri" panose="020F0502020204030204" pitchFamily="34" charset="0"/>
                <a:ea typeface="Calibri" panose="020F0502020204030204" pitchFamily="34" charset="0"/>
                <a:cs typeface="Arial" panose="020B0604020202020204" pitchFamily="34" charset="0"/>
              </a:rPr>
              <a:t>عضلانی</a:t>
            </a:r>
            <a:endParaRPr lang="en-US" sz="1600" dirty="0">
              <a:latin typeface="Calibri" panose="020F0502020204030204" pitchFamily="34" charset="0"/>
              <a:ea typeface="Calibri" panose="020F0502020204030204" pitchFamily="34" charset="0"/>
              <a:cs typeface="Arial" panose="020B0604020202020204" pitchFamily="34" charset="0"/>
            </a:endParaRPr>
          </a:p>
          <a:p>
            <a:pPr marL="0" indent="0" algn="just" rtl="1">
              <a:lnSpc>
                <a:spcPct val="107000"/>
              </a:lnSpc>
              <a:spcAft>
                <a:spcPts val="800"/>
              </a:spcAft>
              <a:buNone/>
            </a:pPr>
            <a:r>
              <a:rPr lang="fa-IR" dirty="0">
                <a:latin typeface="Calibri" panose="020F0502020204030204" pitchFamily="34" charset="0"/>
                <a:ea typeface="Calibri" panose="020F0502020204030204" pitchFamily="34" charset="0"/>
                <a:cs typeface="Arial" panose="020B0604020202020204" pitchFamily="34" charset="0"/>
              </a:rPr>
              <a:t>قدرت در دوسر بازویی،سه سر بازویی،براکیورادیالیس،مشت کردن،ایلیوپسواس،تیبیالیس قدامی،گلوتئوس،چهار سر ران،همسترینگ و خم کننده و بازکننده مچ پا،دور کردن انگشتان در سمت راست 5</a:t>
            </a:r>
            <a:r>
              <a:rPr lang="ar-SA" dirty="0">
                <a:latin typeface="Calibri" panose="020F0502020204030204" pitchFamily="34" charset="0"/>
                <a:ea typeface="Calibri" panose="020F0502020204030204" pitchFamily="34" charset="0"/>
                <a:cs typeface="Angsana New"/>
              </a:rPr>
              <a:t>/</a:t>
            </a:r>
            <a:r>
              <a:rPr lang="fa-IR" dirty="0">
                <a:latin typeface="Calibri" panose="020F0502020204030204" pitchFamily="34" charset="0"/>
                <a:ea typeface="Calibri" panose="020F0502020204030204" pitchFamily="34" charset="0"/>
                <a:cs typeface="Arial" panose="020B0604020202020204" pitchFamily="34" charset="0"/>
              </a:rPr>
              <a:t>4و چپ 5</a:t>
            </a:r>
            <a:r>
              <a:rPr lang="ar-SA" dirty="0" smtClean="0">
                <a:latin typeface="Calibri" panose="020F0502020204030204" pitchFamily="34" charset="0"/>
                <a:ea typeface="Calibri" panose="020F0502020204030204" pitchFamily="34" charset="0"/>
                <a:cs typeface="Angsana New"/>
              </a:rPr>
              <a:t>/</a:t>
            </a:r>
            <a:r>
              <a:rPr lang="fa-IR" dirty="0" smtClean="0">
                <a:latin typeface="Calibri" panose="020F0502020204030204" pitchFamily="34" charset="0"/>
                <a:ea typeface="Calibri" panose="020F0502020204030204" pitchFamily="34" charset="0"/>
                <a:cs typeface="Arial" panose="020B0604020202020204" pitchFamily="34" charset="0"/>
              </a:rPr>
              <a:t>5</a:t>
            </a:r>
            <a:r>
              <a:rPr lang="ar-SA" sz="1800" dirty="0" smtClean="0">
                <a:latin typeface="Calibri" panose="020F0502020204030204" pitchFamily="34" charset="0"/>
                <a:ea typeface="Times New Roman" panose="02020603050405020304" pitchFamily="18" charset="0"/>
                <a:cs typeface="Angsana New"/>
              </a:rPr>
              <a:t>   </a:t>
            </a:r>
            <a:r>
              <a:rPr lang="ar-SA" dirty="0">
                <a:latin typeface="Calibri" panose="020F0502020204030204" pitchFamily="34" charset="0"/>
                <a:ea typeface="Times New Roman" panose="02020603050405020304" pitchFamily="18" charset="0"/>
                <a:cs typeface="Arial" panose="020B0604020202020204" pitchFamily="34" charset="0"/>
              </a:rPr>
              <a:t>است</a:t>
            </a:r>
            <a:r>
              <a:rPr lang="ar-SA" dirty="0" smtClean="0">
                <a:latin typeface="Calibri" panose="020F0502020204030204" pitchFamily="34" charset="0"/>
                <a:ea typeface="Times New Roman" panose="02020603050405020304" pitchFamily="18" charset="0"/>
                <a:cs typeface="Angsana New"/>
              </a:rPr>
              <a:t>.</a:t>
            </a:r>
            <a:endParaRPr lang="fa-IR" dirty="0" smtClean="0">
              <a:latin typeface="Calibri" panose="020F0502020204030204" pitchFamily="34" charset="0"/>
              <a:ea typeface="Times New Roman" panose="02020603050405020304" pitchFamily="18" charset="0"/>
              <a:cs typeface="Angsana New"/>
            </a:endParaRPr>
          </a:p>
          <a:p>
            <a:pPr marL="0" indent="0" algn="just" rtl="1">
              <a:lnSpc>
                <a:spcPct val="107000"/>
              </a:lnSpc>
              <a:spcAft>
                <a:spcPts val="800"/>
              </a:spcAft>
              <a:buNone/>
            </a:pPr>
            <a:endParaRPr lang="en-US" b="1" dirty="0">
              <a:latin typeface="Calibri" panose="020F0502020204030204" pitchFamily="34" charset="0"/>
              <a:ea typeface="Calibri" panose="020F0502020204030204" pitchFamily="34" charset="0"/>
              <a:cs typeface="Arial" panose="020B0604020202020204" pitchFamily="34" charset="0"/>
            </a:endParaRPr>
          </a:p>
          <a:p>
            <a:pPr algn="r" rtl="1"/>
            <a:endParaRPr lang="en-US" dirty="0"/>
          </a:p>
        </p:txBody>
      </p:sp>
    </p:spTree>
    <p:extLst>
      <p:ext uri="{BB962C8B-B14F-4D97-AF65-F5344CB8AC3E}">
        <p14:creationId xmlns:p14="http://schemas.microsoft.com/office/powerpoint/2010/main" val="264506457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fa-IR" dirty="0" smtClean="0">
                <a:solidFill>
                  <a:srgbClr val="FF0000"/>
                </a:solidFill>
                <a:latin typeface="Arial" panose="020B0604020202020204" pitchFamily="34" charset="0"/>
                <a:cs typeface="Arial" panose="020B0604020202020204" pitchFamily="34" charset="0"/>
              </a:rPr>
              <a:t>سیستم حسی</a:t>
            </a:r>
            <a:endParaRPr lang="en-US"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6101801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399032" y="795528"/>
            <a:ext cx="9601200" cy="5175504"/>
          </a:xfrm>
        </p:spPr>
        <p:txBody>
          <a:bodyPr>
            <a:normAutofit fontScale="92500" lnSpcReduction="20000"/>
          </a:bodyPr>
          <a:lstStyle/>
          <a:p>
            <a:pPr algn="r" rtl="1"/>
            <a:r>
              <a:rPr lang="fa-IR" dirty="0" smtClean="0">
                <a:latin typeface="Arial" panose="020B0604020202020204" pitchFamily="34" charset="0"/>
                <a:cs typeface="Arial" panose="020B0604020202020204" pitchFamily="34" charset="0"/>
              </a:rPr>
              <a:t>احساس لمس سطحی</a:t>
            </a:r>
            <a:endParaRPr lang="en-US" dirty="0" smtClean="0">
              <a:latin typeface="Arial" panose="020B0604020202020204" pitchFamily="34" charset="0"/>
              <a:cs typeface="Arial" panose="020B0604020202020204" pitchFamily="34" charset="0"/>
            </a:endParaRPr>
          </a:p>
          <a:p>
            <a:pPr marL="0" indent="0" algn="r" rtl="1">
              <a:buNone/>
            </a:pPr>
            <a:r>
              <a:rPr lang="fa-IR" dirty="0">
                <a:latin typeface="Arial" panose="020B0604020202020204" pitchFamily="34" charset="0"/>
                <a:cs typeface="Arial" panose="020B0604020202020204" pitchFamily="34" charset="0"/>
              </a:rPr>
              <a:t>احساس </a:t>
            </a:r>
            <a:r>
              <a:rPr lang="fa-IR" dirty="0" smtClean="0">
                <a:latin typeface="Arial" panose="020B0604020202020204" pitchFamily="34" charset="0"/>
                <a:cs typeface="Arial" panose="020B0604020202020204" pitchFamily="34" charset="0"/>
              </a:rPr>
              <a:t>لمس سطحی دارد(پنبه </a:t>
            </a:r>
            <a:r>
              <a:rPr lang="fa-IR" dirty="0">
                <a:latin typeface="Arial" panose="020B0604020202020204" pitchFamily="34" charset="0"/>
                <a:cs typeface="Arial" panose="020B0604020202020204" pitchFamily="34" charset="0"/>
              </a:rPr>
              <a:t>روی صورت) </a:t>
            </a:r>
            <a:endParaRPr lang="fa-IR" dirty="0" smtClean="0">
              <a:latin typeface="Arial" panose="020B0604020202020204" pitchFamily="34" charset="0"/>
              <a:cs typeface="Arial" panose="020B0604020202020204" pitchFamily="34" charset="0"/>
            </a:endParaRPr>
          </a:p>
          <a:p>
            <a:pPr algn="r" rtl="1"/>
            <a:r>
              <a:rPr lang="fa-IR" dirty="0" smtClean="0">
                <a:latin typeface="Arial" panose="020B0604020202020204" pitchFamily="34" charset="0"/>
                <a:cs typeface="Arial" panose="020B0604020202020204" pitchFamily="34" charset="0"/>
              </a:rPr>
              <a:t>احساس درد</a:t>
            </a:r>
          </a:p>
          <a:p>
            <a:pPr marL="0" indent="0" algn="r" rtl="1">
              <a:buNone/>
            </a:pPr>
            <a:r>
              <a:rPr lang="fa-IR" dirty="0" smtClean="0">
                <a:latin typeface="Arial" panose="020B0604020202020204" pitchFamily="34" charset="0"/>
                <a:cs typeface="Arial" panose="020B0604020202020204" pitchFamily="34" charset="0"/>
              </a:rPr>
              <a:t>احساس درد دارد(ابسلانگ نوک تیز کف دست)</a:t>
            </a:r>
          </a:p>
          <a:p>
            <a:pPr algn="r" rtl="1"/>
            <a:r>
              <a:rPr lang="fa-IR" dirty="0" smtClean="0">
                <a:latin typeface="Arial" panose="020B0604020202020204" pitchFamily="34" charset="0"/>
                <a:cs typeface="Arial" panose="020B0604020202020204" pitchFamily="34" charset="0"/>
              </a:rPr>
              <a:t>احساس دما</a:t>
            </a:r>
          </a:p>
          <a:p>
            <a:pPr marL="0" indent="0" algn="r" rtl="1">
              <a:buNone/>
            </a:pPr>
            <a:r>
              <a:rPr lang="fa-IR" dirty="0" smtClean="0">
                <a:latin typeface="Arial" panose="020B0604020202020204" pitchFamily="34" charset="0"/>
                <a:cs typeface="Arial" panose="020B0604020202020204" pitchFamily="34" charset="0"/>
              </a:rPr>
              <a:t>احساس دما دارد(لوله ازمایش حاوی مایع گرم و سرد)</a:t>
            </a:r>
          </a:p>
          <a:p>
            <a:pPr algn="r" rtl="1"/>
            <a:r>
              <a:rPr lang="fa-IR" dirty="0" smtClean="0">
                <a:latin typeface="Arial" panose="020B0604020202020204" pitchFamily="34" charset="0"/>
                <a:cs typeface="Arial" panose="020B0604020202020204" pitchFamily="34" charset="0"/>
              </a:rPr>
              <a:t>احساس ارتعاش</a:t>
            </a:r>
          </a:p>
          <a:p>
            <a:pPr marL="0" indent="0" algn="r" rtl="1">
              <a:buNone/>
            </a:pPr>
            <a:r>
              <a:rPr lang="fa-IR" dirty="0" smtClean="0">
                <a:latin typeface="Arial" panose="020B0604020202020204" pitchFamily="34" charset="0"/>
                <a:cs typeface="Arial" panose="020B0604020202020204" pitchFamily="34" charset="0"/>
              </a:rPr>
              <a:t>به دلیل نبود وسایل بررسی نشد</a:t>
            </a:r>
          </a:p>
          <a:p>
            <a:pPr algn="r" rtl="1"/>
            <a:r>
              <a:rPr lang="fa-IR" dirty="0" smtClean="0">
                <a:latin typeface="Arial" panose="020B0604020202020204" pitchFamily="34" charset="0"/>
                <a:cs typeface="Arial" panose="020B0604020202020204" pitchFamily="34" charset="0"/>
              </a:rPr>
              <a:t>حس وضعیت</a:t>
            </a:r>
          </a:p>
          <a:p>
            <a:pPr marL="0" indent="0" algn="r" rtl="1">
              <a:buNone/>
            </a:pPr>
            <a:r>
              <a:rPr lang="fa-IR" dirty="0" smtClean="0">
                <a:latin typeface="Arial" panose="020B0604020202020204" pitchFamily="34" charset="0"/>
                <a:cs typeface="Arial" panose="020B0604020202020204" pitchFamily="34" charset="0"/>
              </a:rPr>
              <a:t>انگشت شست پا را به بالا و پایین حرکت دادیم که مریض با چشم بسته حدس زد.</a:t>
            </a:r>
          </a:p>
          <a:p>
            <a:pPr algn="r" rtl="1"/>
            <a:r>
              <a:rPr lang="fa-IR" dirty="0" smtClean="0">
                <a:latin typeface="Arial" panose="020B0604020202020204" pitchFamily="34" charset="0"/>
                <a:cs typeface="Arial" panose="020B0604020202020204" pitchFamily="34" charset="0"/>
              </a:rPr>
              <a:t>تفکیک حس لمسی</a:t>
            </a:r>
          </a:p>
          <a:p>
            <a:pPr marL="0" indent="0" algn="r" rtl="1">
              <a:buNone/>
            </a:pPr>
            <a:r>
              <a:rPr lang="fa-IR" dirty="0">
                <a:latin typeface="Arial" panose="020B0604020202020204" pitchFamily="34" charset="0"/>
                <a:cs typeface="Arial" panose="020B0604020202020204" pitchFamily="34" charset="0"/>
              </a:rPr>
              <a:t>افتراق یک و دونقطه دارد  </a:t>
            </a:r>
          </a:p>
          <a:p>
            <a:pPr marL="0" indent="0" algn="r" rtl="1">
              <a:buNone/>
            </a:pPr>
            <a:r>
              <a:rPr lang="fa-IR" dirty="0">
                <a:latin typeface="Arial" panose="020B0604020202020204" pitchFamily="34" charset="0"/>
                <a:cs typeface="Arial" panose="020B0604020202020204" pitchFamily="34" charset="0"/>
              </a:rPr>
              <a:t> قابلیت حدس اشیا را دارد (کلید کف دست) </a:t>
            </a:r>
          </a:p>
          <a:p>
            <a:pPr marL="0" indent="0" algn="r" rtl="1">
              <a:buNone/>
            </a:pPr>
            <a:r>
              <a:rPr lang="fa-IR" dirty="0">
                <a:latin typeface="Arial" panose="020B0604020202020204" pitchFamily="34" charset="0"/>
                <a:cs typeface="Arial" panose="020B0604020202020204" pitchFamily="34" charset="0"/>
              </a:rPr>
              <a:t>شناسایی اعداد بررسی نشد (بی سواد) </a:t>
            </a:r>
          </a:p>
          <a:p>
            <a:pPr marL="0" indent="0" algn="r" rtl="1">
              <a:buNone/>
            </a:pPr>
            <a:endParaRPr lang="fa-IR" dirty="0">
              <a:latin typeface="Arial" panose="020B0604020202020204" pitchFamily="34" charset="0"/>
              <a:cs typeface="Arial" panose="020B0604020202020204" pitchFamily="34" charset="0"/>
            </a:endParaRPr>
          </a:p>
          <a:p>
            <a:pPr algn="r" rtl="1"/>
            <a:endParaRPr lang="fa-IR"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22776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u="sng" dirty="0" smtClean="0">
                <a:latin typeface="Arial" panose="020B0604020202020204" pitchFamily="34" charset="0"/>
                <a:cs typeface="Arial" panose="020B0604020202020204" pitchFamily="34" charset="0"/>
              </a:rPr>
              <a:t>بررسی اعمال مخچه</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dirty="0" smtClean="0">
                <a:latin typeface="Arial" panose="020B0604020202020204" pitchFamily="34" charset="0"/>
                <a:cs typeface="Arial" panose="020B0604020202020204" pitchFamily="34" charset="0"/>
              </a:rPr>
              <a:t>تست رومبرگ</a:t>
            </a:r>
          </a:p>
          <a:p>
            <a:pPr algn="r" rtl="1"/>
            <a:r>
              <a:rPr lang="fa-IR" dirty="0" smtClean="0">
                <a:latin typeface="Arial" panose="020B0604020202020204" pitchFamily="34" charset="0"/>
                <a:cs typeface="Arial" panose="020B0604020202020204" pitchFamily="34" charset="0"/>
              </a:rPr>
              <a:t>ایستادن روی یک دست با چشمان بسته</a:t>
            </a:r>
          </a:p>
          <a:p>
            <a:pPr algn="r" rtl="1"/>
            <a:r>
              <a:rPr lang="fa-IR" dirty="0" smtClean="0">
                <a:latin typeface="Arial" panose="020B0604020202020204" pitchFamily="34" charset="0"/>
                <a:cs typeface="Arial" panose="020B0604020202020204" pitchFamily="34" charset="0"/>
              </a:rPr>
              <a:t>قدم زدن پاشنه به پنجه</a:t>
            </a:r>
          </a:p>
          <a:p>
            <a:pPr algn="r" rtl="1"/>
            <a:r>
              <a:rPr lang="fa-IR" dirty="0" smtClean="0">
                <a:latin typeface="Arial" panose="020B0604020202020204" pitchFamily="34" charset="0"/>
                <a:cs typeface="Arial" panose="020B0604020202020204" pitchFamily="34" charset="0"/>
              </a:rPr>
              <a:t>قدم زدن روی پنجه یا پاشنه</a:t>
            </a:r>
          </a:p>
          <a:p>
            <a:pPr marL="0" indent="0" algn="r" rtl="1">
              <a:buNone/>
            </a:pPr>
            <a:r>
              <a:rPr lang="fa-IR" dirty="0">
                <a:latin typeface="Arial" panose="020B0604020202020204" pitchFamily="34" charset="0"/>
                <a:cs typeface="Arial" panose="020B0604020202020204" pitchFamily="34" charset="0"/>
              </a:rPr>
              <a:t>به علت سرگیجه بیمار هنگام ایستادن و راه رفتن  قابل بررسی نبود.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5035191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u="sng" dirty="0" smtClean="0">
                <a:latin typeface="Arial" panose="020B0604020202020204" pitchFamily="34" charset="0"/>
                <a:cs typeface="Arial" panose="020B0604020202020204" pitchFamily="34" charset="0"/>
              </a:rPr>
              <a:t>ازمایشات حرکتی ظریف اندام فوقانی</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dirty="0" smtClean="0">
                <a:latin typeface="Arial" panose="020B0604020202020204" pitchFamily="34" charset="0"/>
                <a:cs typeface="Arial" panose="020B0604020202020204" pitchFamily="34" charset="0"/>
              </a:rPr>
              <a:t>انگشت به طرف بینی</a:t>
            </a:r>
            <a:r>
              <a:rPr lang="en-US" dirty="0" smtClean="0">
                <a:latin typeface="Arial" panose="020B0604020202020204" pitchFamily="34" charset="0"/>
                <a:cs typeface="Arial" panose="020B0604020202020204" pitchFamily="34" charset="0"/>
              </a:rPr>
              <a:t> </a:t>
            </a:r>
            <a:r>
              <a:rPr lang="fa-IR" dirty="0" smtClean="0">
                <a:latin typeface="Arial" panose="020B0604020202020204" pitchFamily="34" charset="0"/>
                <a:cs typeface="Arial" panose="020B0604020202020204" pitchFamily="34" charset="0"/>
              </a:rPr>
              <a:t>به علت </a:t>
            </a:r>
            <a:r>
              <a:rPr lang="fa-IR" dirty="0">
                <a:latin typeface="Arial" panose="020B0604020202020204" pitchFamily="34" charset="0"/>
                <a:cs typeface="Arial" panose="020B0604020202020204" pitchFamily="34" charset="0"/>
              </a:rPr>
              <a:t>ضعف اندام ها و عدم توانایی در دور کردن بازو وبالا بردن تا ناحیه شانه </a:t>
            </a:r>
            <a:r>
              <a:rPr lang="fa-IR" dirty="0" smtClean="0">
                <a:latin typeface="Arial" panose="020B0604020202020204" pitchFamily="34" charset="0"/>
                <a:cs typeface="Arial" panose="020B0604020202020204" pitchFamily="34" charset="0"/>
              </a:rPr>
              <a:t>ها انجام نداد.</a:t>
            </a:r>
          </a:p>
          <a:p>
            <a:pPr algn="r" rtl="1"/>
            <a:r>
              <a:rPr lang="fa-IR" dirty="0" smtClean="0">
                <a:latin typeface="Arial" panose="020B0604020202020204" pitchFamily="34" charset="0"/>
                <a:cs typeface="Arial" panose="020B0604020202020204" pitchFamily="34" charset="0"/>
              </a:rPr>
              <a:t>انگشت به سمت بینی و به سمت انگشت پرستار کند انجام داد.</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5670310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u="sng" dirty="0" smtClean="0">
                <a:latin typeface="Arial" panose="020B0604020202020204" pitchFamily="34" charset="0"/>
                <a:cs typeface="Arial" panose="020B0604020202020204" pitchFamily="34" charset="0"/>
              </a:rPr>
              <a:t>ازمایشات حرکتی ظریف اندام تحتانی</a:t>
            </a:r>
            <a:endParaRPr lang="en-US" u="sng"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dirty="0">
                <a:latin typeface="Arial" panose="020B0604020202020204" pitchFamily="34" charset="0"/>
                <a:cs typeface="Arial" panose="020B0604020202020204" pitchFamily="34" charset="0"/>
              </a:rPr>
              <a:t>بیمار در وضعیت نشسته پا را روی ساق پای مخالف قرار داده وپاشنه را به سمت کف پا حرکت </a:t>
            </a:r>
            <a:r>
              <a:rPr lang="fa-IR" dirty="0" smtClean="0">
                <a:latin typeface="Arial" panose="020B0604020202020204" pitchFamily="34" charset="0"/>
                <a:cs typeface="Arial" panose="020B0604020202020204" pitchFamily="34" charset="0"/>
              </a:rPr>
              <a:t>میدهد</a:t>
            </a:r>
            <a:r>
              <a:rPr lang="fa-IR" dirty="0">
                <a:latin typeface="Arial" panose="020B0604020202020204" pitchFamily="34" charset="0"/>
                <a:cs typeface="Arial" panose="020B0604020202020204" pitchFamily="34" charset="0"/>
              </a:rPr>
              <a:t> </a:t>
            </a:r>
            <a:r>
              <a:rPr lang="fa-IR" dirty="0" smtClean="0">
                <a:latin typeface="Arial" panose="020B0604020202020204" pitchFamily="34" charset="0"/>
                <a:cs typeface="Arial" panose="020B0604020202020204" pitchFamily="34" charset="0"/>
              </a:rPr>
              <a:t>که پای چپ نرمال و پای راست کند بود.</a:t>
            </a:r>
            <a:endParaRPr lang="fa-IR" dirty="0">
              <a:latin typeface="Arial" panose="020B0604020202020204" pitchFamily="34" charset="0"/>
              <a:cs typeface="Arial" panose="020B0604020202020204" pitchFamily="34" charset="0"/>
            </a:endParaRPr>
          </a:p>
          <a:p>
            <a:pPr algn="r" rtl="1"/>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052439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solidFill>
                  <a:srgbClr val="FF0000"/>
                </a:solidFill>
                <a:latin typeface="Arial" panose="020B0604020202020204" pitchFamily="34" charset="0"/>
                <a:cs typeface="Arial" panose="020B0604020202020204" pitchFamily="34" charset="0"/>
              </a:rPr>
              <a:t>رفلکس تاندونی عمقی</a:t>
            </a:r>
            <a:endParaRPr lang="en-US"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6548947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644676241"/>
              </p:ext>
            </p:extLst>
          </p:nvPr>
        </p:nvGraphicFramePr>
        <p:xfrm>
          <a:off x="1692613" y="4708187"/>
          <a:ext cx="9601200" cy="1188720"/>
        </p:xfrm>
        <a:graphic>
          <a:graphicData uri="http://schemas.openxmlformats.org/drawingml/2006/table">
            <a:tbl>
              <a:tblPr firstRow="1" lastCol="1" bandCol="1">
                <a:tableStyleId>{5C22544A-7EE6-4342-B048-85BDC9FD1C3A}</a:tableStyleId>
              </a:tblPr>
              <a:tblGrid>
                <a:gridCol w="1371600">
                  <a:extLst>
                    <a:ext uri="{9D8B030D-6E8A-4147-A177-3AD203B41FA5}">
                      <a16:colId xmlns="" xmlns:a16="http://schemas.microsoft.com/office/drawing/2014/main" val="415585578"/>
                    </a:ext>
                  </a:extLst>
                </a:gridCol>
                <a:gridCol w="1371600">
                  <a:extLst>
                    <a:ext uri="{9D8B030D-6E8A-4147-A177-3AD203B41FA5}">
                      <a16:colId xmlns="" xmlns:a16="http://schemas.microsoft.com/office/drawing/2014/main" val="3407616391"/>
                    </a:ext>
                  </a:extLst>
                </a:gridCol>
                <a:gridCol w="1371600">
                  <a:extLst>
                    <a:ext uri="{9D8B030D-6E8A-4147-A177-3AD203B41FA5}">
                      <a16:colId xmlns="" xmlns:a16="http://schemas.microsoft.com/office/drawing/2014/main" val="2873714660"/>
                    </a:ext>
                  </a:extLst>
                </a:gridCol>
                <a:gridCol w="1371600">
                  <a:extLst>
                    <a:ext uri="{9D8B030D-6E8A-4147-A177-3AD203B41FA5}">
                      <a16:colId xmlns="" xmlns:a16="http://schemas.microsoft.com/office/drawing/2014/main" val="318490018"/>
                    </a:ext>
                  </a:extLst>
                </a:gridCol>
                <a:gridCol w="1371600">
                  <a:extLst>
                    <a:ext uri="{9D8B030D-6E8A-4147-A177-3AD203B41FA5}">
                      <a16:colId xmlns="" xmlns:a16="http://schemas.microsoft.com/office/drawing/2014/main" val="2530513525"/>
                    </a:ext>
                  </a:extLst>
                </a:gridCol>
                <a:gridCol w="1371600">
                  <a:extLst>
                    <a:ext uri="{9D8B030D-6E8A-4147-A177-3AD203B41FA5}">
                      <a16:colId xmlns="" xmlns:a16="http://schemas.microsoft.com/office/drawing/2014/main" val="542743367"/>
                    </a:ext>
                  </a:extLst>
                </a:gridCol>
                <a:gridCol w="1371600">
                  <a:extLst>
                    <a:ext uri="{9D8B030D-6E8A-4147-A177-3AD203B41FA5}">
                      <a16:colId xmlns="" xmlns:a16="http://schemas.microsoft.com/office/drawing/2014/main" val="4020044890"/>
                    </a:ext>
                  </a:extLst>
                </a:gridCol>
              </a:tblGrid>
              <a:tr h="370840">
                <a:tc>
                  <a:txBody>
                    <a:bodyPr/>
                    <a:lstStyle/>
                    <a:p>
                      <a:pPr algn="ctr"/>
                      <a:r>
                        <a:rPr lang="en-US" sz="2000" dirty="0" smtClean="0">
                          <a:solidFill>
                            <a:schemeClr val="tx1"/>
                          </a:solidFill>
                          <a:latin typeface="Arial" panose="020B0604020202020204" pitchFamily="34" charset="0"/>
                          <a:cs typeface="Arial" panose="020B0604020202020204" pitchFamily="34" charset="0"/>
                        </a:rPr>
                        <a:t>BP</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r>
                        <a:rPr lang="fa-IR" sz="2000" dirty="0" smtClean="0">
                          <a:solidFill>
                            <a:schemeClr val="tx1"/>
                          </a:solidFill>
                          <a:latin typeface="Arial" panose="020B0604020202020204" pitchFamily="34" charset="0"/>
                          <a:cs typeface="Arial" panose="020B0604020202020204" pitchFamily="34" charset="0"/>
                        </a:rPr>
                        <a:t>قوزک</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r>
                        <a:rPr lang="fa-IR" sz="2000" dirty="0" smtClean="0">
                          <a:solidFill>
                            <a:schemeClr val="tx1"/>
                          </a:solidFill>
                          <a:latin typeface="Arial" panose="020B0604020202020204" pitchFamily="34" charset="0"/>
                          <a:cs typeface="Arial" panose="020B0604020202020204" pitchFamily="34" charset="0"/>
                        </a:rPr>
                        <a:t>زانو</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r>
                        <a:rPr lang="fa-IR" sz="2000" dirty="0" smtClean="0">
                          <a:solidFill>
                            <a:schemeClr val="tx1"/>
                          </a:solidFill>
                          <a:latin typeface="Arial" panose="020B0604020202020204" pitchFamily="34" charset="0"/>
                          <a:cs typeface="Arial" panose="020B0604020202020204" pitchFamily="34" charset="0"/>
                        </a:rPr>
                        <a:t>براکیورادیال</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pPr algn="ctr" rtl="1"/>
                      <a:r>
                        <a:rPr lang="fa-IR" sz="2000" dirty="0" smtClean="0">
                          <a:solidFill>
                            <a:schemeClr val="tx1"/>
                          </a:solidFill>
                          <a:latin typeface="Arial" panose="020B0604020202020204" pitchFamily="34" charset="0"/>
                          <a:cs typeface="Arial" panose="020B0604020202020204" pitchFamily="34" charset="0"/>
                        </a:rPr>
                        <a:t>سه سربازو</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r>
                        <a:rPr lang="fa-IR" sz="2000" dirty="0" smtClean="0">
                          <a:solidFill>
                            <a:schemeClr val="tx1"/>
                          </a:solidFill>
                          <a:latin typeface="Arial" panose="020B0604020202020204" pitchFamily="34" charset="0"/>
                          <a:cs typeface="Arial" panose="020B0604020202020204" pitchFamily="34" charset="0"/>
                        </a:rPr>
                        <a:t>دوسر بازو</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endParaRPr lang="en-US" dirty="0"/>
                    </a:p>
                  </a:txBody>
                  <a:tcPr/>
                </a:tc>
                <a:extLst>
                  <a:ext uri="{0D108BD9-81ED-4DB2-BD59-A6C34878D82A}">
                    <a16:rowId xmlns="" xmlns:a16="http://schemas.microsoft.com/office/drawing/2014/main" val="2212375641"/>
                  </a:ext>
                </a:extLst>
              </a:tr>
              <a:tr h="370840">
                <a:tc>
                  <a:txBody>
                    <a:bodyPr/>
                    <a:lstStyle/>
                    <a:p>
                      <a:pPr algn="ctr"/>
                      <a:r>
                        <a:rPr lang="en-US" sz="2000" dirty="0" smtClean="0">
                          <a:solidFill>
                            <a:schemeClr val="tx1"/>
                          </a:solidFill>
                          <a:latin typeface="Arial" panose="020B0604020202020204" pitchFamily="34" charset="0"/>
                          <a:cs typeface="Arial" panose="020B0604020202020204" pitchFamily="34" charset="0"/>
                        </a:rPr>
                        <a:t>↓</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pPr algn="ctr"/>
                      <a:r>
                        <a:rPr lang="en-US" sz="2000" dirty="0" smtClean="0">
                          <a:solidFill>
                            <a:schemeClr val="tx1"/>
                          </a:solidFill>
                          <a:latin typeface="Arial" panose="020B0604020202020204" pitchFamily="34" charset="0"/>
                          <a:cs typeface="Arial" panose="020B0604020202020204" pitchFamily="34" charset="0"/>
                        </a:rPr>
                        <a:t>1+</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r>
                        <a:rPr lang="en-US" sz="2000" dirty="0" smtClean="0">
                          <a:solidFill>
                            <a:schemeClr val="tx1"/>
                          </a:solidFill>
                          <a:latin typeface="Arial" panose="020B0604020202020204" pitchFamily="34" charset="0"/>
                          <a:cs typeface="Arial" panose="020B0604020202020204" pitchFamily="34" charset="0"/>
                        </a:rPr>
                        <a:t>1+</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pPr algn="ctr"/>
                      <a:r>
                        <a:rPr lang="en-US" sz="2000" dirty="0" smtClean="0">
                          <a:solidFill>
                            <a:schemeClr val="tx1"/>
                          </a:solidFill>
                          <a:latin typeface="Arial" panose="020B0604020202020204" pitchFamily="34" charset="0"/>
                          <a:cs typeface="Arial" panose="020B0604020202020204" pitchFamily="34" charset="0"/>
                        </a:rPr>
                        <a:t>1+</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pPr algn="ctr"/>
                      <a:r>
                        <a:rPr lang="en-US" sz="2000" dirty="0" smtClean="0">
                          <a:solidFill>
                            <a:schemeClr val="tx1"/>
                          </a:solidFill>
                          <a:latin typeface="Arial" panose="020B0604020202020204" pitchFamily="34" charset="0"/>
                          <a:cs typeface="Arial" panose="020B0604020202020204" pitchFamily="34" charset="0"/>
                        </a:rPr>
                        <a:t>1+</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pPr algn="ctr"/>
                      <a:r>
                        <a:rPr lang="en-US" sz="2000" dirty="0" smtClean="0">
                          <a:solidFill>
                            <a:schemeClr val="tx1"/>
                          </a:solidFill>
                          <a:latin typeface="Arial" panose="020B0604020202020204" pitchFamily="34" charset="0"/>
                          <a:cs typeface="Arial" panose="020B0604020202020204" pitchFamily="34" charset="0"/>
                        </a:rPr>
                        <a:t>1+</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r>
                        <a:rPr lang="en-US" dirty="0" smtClean="0">
                          <a:solidFill>
                            <a:schemeClr val="tx1"/>
                          </a:solidFill>
                          <a:latin typeface="Arial" panose="020B0604020202020204" pitchFamily="34" charset="0"/>
                          <a:cs typeface="Arial" panose="020B0604020202020204" pitchFamily="34" charset="0"/>
                        </a:rPr>
                        <a:t>RT</a:t>
                      </a:r>
                      <a:endParaRPr lang="en-US"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2096245942"/>
                  </a:ext>
                </a:extLst>
              </a:tr>
              <a:tr h="370840">
                <a:tc>
                  <a:txBody>
                    <a:bodyPr/>
                    <a:lstStyle/>
                    <a:p>
                      <a:pPr algn="ctr"/>
                      <a:r>
                        <a:rPr lang="en-US" sz="2000" dirty="0" smtClean="0">
                          <a:solidFill>
                            <a:schemeClr val="tx1"/>
                          </a:solidFill>
                          <a:latin typeface="Arial" panose="020B0604020202020204" pitchFamily="34" charset="0"/>
                          <a:cs typeface="Arial" panose="020B0604020202020204" pitchFamily="34" charset="0"/>
                        </a:rPr>
                        <a:t>↓</a:t>
                      </a:r>
                    </a:p>
                  </a:txBody>
                  <a:tcPr/>
                </a:tc>
                <a:tc>
                  <a:txBody>
                    <a:bodyPr/>
                    <a:lstStyle/>
                    <a:p>
                      <a:pPr algn="ctr"/>
                      <a:r>
                        <a:rPr lang="en-US" sz="2000" dirty="0" smtClean="0">
                          <a:solidFill>
                            <a:schemeClr val="tx1"/>
                          </a:solidFill>
                          <a:latin typeface="Arial" panose="020B0604020202020204" pitchFamily="34" charset="0"/>
                          <a:cs typeface="Arial" panose="020B0604020202020204" pitchFamily="34" charset="0"/>
                        </a:rPr>
                        <a:t>2+</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r>
                        <a:rPr lang="en-US" sz="2000" dirty="0" smtClean="0">
                          <a:solidFill>
                            <a:schemeClr val="tx1"/>
                          </a:solidFill>
                          <a:latin typeface="Arial" panose="020B0604020202020204" pitchFamily="34" charset="0"/>
                          <a:cs typeface="Arial" panose="020B0604020202020204" pitchFamily="34" charset="0"/>
                        </a:rPr>
                        <a:t>2+</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pPr algn="ctr"/>
                      <a:r>
                        <a:rPr lang="en-US" sz="2000" dirty="0" smtClean="0">
                          <a:solidFill>
                            <a:schemeClr val="tx1"/>
                          </a:solidFill>
                          <a:latin typeface="Arial" panose="020B0604020202020204" pitchFamily="34" charset="0"/>
                          <a:cs typeface="Arial" panose="020B0604020202020204" pitchFamily="34" charset="0"/>
                        </a:rPr>
                        <a:t>0</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pPr algn="ctr"/>
                      <a:r>
                        <a:rPr lang="en-US" sz="2000" dirty="0" smtClean="0">
                          <a:solidFill>
                            <a:schemeClr val="tx1"/>
                          </a:solidFill>
                          <a:latin typeface="Arial" panose="020B0604020202020204" pitchFamily="34" charset="0"/>
                          <a:cs typeface="Arial" panose="020B0604020202020204" pitchFamily="34" charset="0"/>
                        </a:rPr>
                        <a:t>2+</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pPr algn="ctr"/>
                      <a:r>
                        <a:rPr lang="en-US" sz="2000" dirty="0" smtClean="0">
                          <a:solidFill>
                            <a:schemeClr val="tx1"/>
                          </a:solidFill>
                          <a:latin typeface="Arial" panose="020B0604020202020204" pitchFamily="34" charset="0"/>
                          <a:cs typeface="Arial" panose="020B0604020202020204" pitchFamily="34" charset="0"/>
                        </a:rPr>
                        <a:t>2+</a:t>
                      </a:r>
                      <a:endParaRPr lang="en-US" sz="2000" dirty="0">
                        <a:solidFill>
                          <a:schemeClr val="tx1"/>
                        </a:solidFill>
                        <a:latin typeface="Arial" panose="020B0604020202020204" pitchFamily="34" charset="0"/>
                        <a:cs typeface="Arial" panose="020B0604020202020204" pitchFamily="34" charset="0"/>
                      </a:endParaRPr>
                    </a:p>
                  </a:txBody>
                  <a:tcPr/>
                </a:tc>
                <a:tc>
                  <a:txBody>
                    <a:bodyPr/>
                    <a:lstStyle/>
                    <a:p>
                      <a:r>
                        <a:rPr lang="en-US" dirty="0" smtClean="0">
                          <a:solidFill>
                            <a:schemeClr val="tx1"/>
                          </a:solidFill>
                          <a:latin typeface="Arial" panose="020B0604020202020204" pitchFamily="34" charset="0"/>
                          <a:cs typeface="Arial" panose="020B0604020202020204" pitchFamily="34" charset="0"/>
                        </a:rPr>
                        <a:t>LT</a:t>
                      </a:r>
                      <a:endParaRPr lang="en-US" dirty="0">
                        <a:solidFill>
                          <a:schemeClr val="tx1"/>
                        </a:solidFill>
                        <a:latin typeface="Arial" panose="020B0604020202020204" pitchFamily="34" charset="0"/>
                        <a:cs typeface="Arial" panose="020B0604020202020204" pitchFamily="34" charset="0"/>
                      </a:endParaRPr>
                    </a:p>
                  </a:txBody>
                  <a:tcPr/>
                </a:tc>
                <a:extLst>
                  <a:ext uri="{0D108BD9-81ED-4DB2-BD59-A6C34878D82A}">
                    <a16:rowId xmlns="" xmlns:a16="http://schemas.microsoft.com/office/drawing/2014/main" val="887874926"/>
                  </a:ext>
                </a:extLst>
              </a:tr>
            </a:tbl>
          </a:graphicData>
        </a:graphic>
      </p:graphicFrame>
      <p:sp>
        <p:nvSpPr>
          <p:cNvPr id="5" name="Flowchart: Connector 4"/>
          <p:cNvSpPr/>
          <p:nvPr/>
        </p:nvSpPr>
        <p:spPr>
          <a:xfrm>
            <a:off x="3608962" y="953311"/>
            <a:ext cx="690664" cy="642025"/>
          </a:xfrm>
          <a:prstGeom prst="flowChartConnector">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7" name="Straight Connector 6"/>
          <p:cNvCxnSpPr>
            <a:stCxn id="5" idx="4"/>
          </p:cNvCxnSpPr>
          <p:nvPr/>
        </p:nvCxnSpPr>
        <p:spPr>
          <a:xfrm>
            <a:off x="3954294" y="1595336"/>
            <a:ext cx="4863" cy="719847"/>
          </a:xfrm>
          <a:prstGeom prst="line">
            <a:avLst/>
          </a:prstGeom>
        </p:spPr>
        <p:style>
          <a:lnRef idx="2">
            <a:schemeClr val="dk1"/>
          </a:lnRef>
          <a:fillRef idx="0">
            <a:schemeClr val="dk1"/>
          </a:fillRef>
          <a:effectRef idx="1">
            <a:schemeClr val="dk1"/>
          </a:effectRef>
          <a:fontRef idx="minor">
            <a:schemeClr val="tx1"/>
          </a:fontRef>
        </p:style>
      </p:cxnSp>
      <p:cxnSp>
        <p:nvCxnSpPr>
          <p:cNvPr id="9" name="Straight Connector 8"/>
          <p:cNvCxnSpPr/>
          <p:nvPr/>
        </p:nvCxnSpPr>
        <p:spPr>
          <a:xfrm>
            <a:off x="3326860" y="1877438"/>
            <a:ext cx="1177046" cy="0"/>
          </a:xfrm>
          <a:prstGeom prst="line">
            <a:avLst/>
          </a:prstGeom>
        </p:spPr>
        <p:style>
          <a:lnRef idx="2">
            <a:schemeClr val="dk1"/>
          </a:lnRef>
          <a:fillRef idx="0">
            <a:schemeClr val="dk1"/>
          </a:fillRef>
          <a:effectRef idx="1">
            <a:schemeClr val="dk1"/>
          </a:effectRef>
          <a:fontRef idx="minor">
            <a:schemeClr val="tx1"/>
          </a:fontRef>
        </p:style>
      </p:cxnSp>
      <p:cxnSp>
        <p:nvCxnSpPr>
          <p:cNvPr id="11" name="Straight Connector 10"/>
          <p:cNvCxnSpPr/>
          <p:nvPr/>
        </p:nvCxnSpPr>
        <p:spPr>
          <a:xfrm flipH="1">
            <a:off x="3326860" y="2315183"/>
            <a:ext cx="627434" cy="340468"/>
          </a:xfrm>
          <a:prstGeom prst="line">
            <a:avLst/>
          </a:prstGeom>
        </p:spPr>
        <p:style>
          <a:lnRef idx="2">
            <a:schemeClr val="dk1"/>
          </a:lnRef>
          <a:fillRef idx="0">
            <a:schemeClr val="dk1"/>
          </a:fillRef>
          <a:effectRef idx="1">
            <a:schemeClr val="dk1"/>
          </a:effectRef>
          <a:fontRef idx="minor">
            <a:schemeClr val="tx1"/>
          </a:fontRef>
        </p:style>
      </p:cxnSp>
      <p:cxnSp>
        <p:nvCxnSpPr>
          <p:cNvPr id="13" name="Straight Connector 12"/>
          <p:cNvCxnSpPr/>
          <p:nvPr/>
        </p:nvCxnSpPr>
        <p:spPr>
          <a:xfrm>
            <a:off x="3954294" y="2315183"/>
            <a:ext cx="549612" cy="321013"/>
          </a:xfrm>
          <a:prstGeom prst="line">
            <a:avLst/>
          </a:prstGeom>
        </p:spPr>
        <p:style>
          <a:lnRef idx="2">
            <a:schemeClr val="dk1"/>
          </a:lnRef>
          <a:fillRef idx="0">
            <a:schemeClr val="dk1"/>
          </a:fillRef>
          <a:effectRef idx="1">
            <a:schemeClr val="dk1"/>
          </a:effectRef>
          <a:fontRef idx="minor">
            <a:schemeClr val="tx1"/>
          </a:fontRef>
        </p:style>
      </p:cxnSp>
      <p:cxnSp>
        <p:nvCxnSpPr>
          <p:cNvPr id="15" name="Straight Connector 14"/>
          <p:cNvCxnSpPr/>
          <p:nvPr/>
        </p:nvCxnSpPr>
        <p:spPr>
          <a:xfrm>
            <a:off x="3326860" y="2655651"/>
            <a:ext cx="0" cy="262647"/>
          </a:xfrm>
          <a:prstGeom prst="line">
            <a:avLst/>
          </a:prstGeom>
        </p:spPr>
        <p:style>
          <a:lnRef idx="2">
            <a:schemeClr val="dk1"/>
          </a:lnRef>
          <a:fillRef idx="0">
            <a:schemeClr val="dk1"/>
          </a:fillRef>
          <a:effectRef idx="1">
            <a:schemeClr val="dk1"/>
          </a:effectRef>
          <a:fontRef idx="minor">
            <a:schemeClr val="tx1"/>
          </a:fontRef>
        </p:style>
      </p:cxnSp>
      <p:cxnSp>
        <p:nvCxnSpPr>
          <p:cNvPr id="17" name="Straight Connector 16"/>
          <p:cNvCxnSpPr/>
          <p:nvPr/>
        </p:nvCxnSpPr>
        <p:spPr>
          <a:xfrm>
            <a:off x="4503906" y="2655651"/>
            <a:ext cx="0" cy="262647"/>
          </a:xfrm>
          <a:prstGeom prst="line">
            <a:avLst/>
          </a:prstGeom>
        </p:spPr>
        <p:style>
          <a:lnRef idx="2">
            <a:schemeClr val="dk1"/>
          </a:lnRef>
          <a:fillRef idx="0">
            <a:schemeClr val="dk1"/>
          </a:fillRef>
          <a:effectRef idx="1">
            <a:schemeClr val="dk1"/>
          </a:effectRef>
          <a:fontRef idx="minor">
            <a:schemeClr val="tx1"/>
          </a:fontRef>
        </p:style>
      </p:cxnSp>
      <p:cxnSp>
        <p:nvCxnSpPr>
          <p:cNvPr id="20" name="Straight Connector 19"/>
          <p:cNvCxnSpPr/>
          <p:nvPr/>
        </p:nvCxnSpPr>
        <p:spPr>
          <a:xfrm>
            <a:off x="3326860" y="2655651"/>
            <a:ext cx="0" cy="262647"/>
          </a:xfrm>
          <a:prstGeom prst="line">
            <a:avLst/>
          </a:prstGeom>
        </p:spPr>
        <p:style>
          <a:lnRef idx="2">
            <a:schemeClr val="dk1"/>
          </a:lnRef>
          <a:fillRef idx="0">
            <a:schemeClr val="dk1"/>
          </a:fillRef>
          <a:effectRef idx="1">
            <a:schemeClr val="dk1"/>
          </a:effectRef>
          <a:fontRef idx="minor">
            <a:schemeClr val="tx1"/>
          </a:fontRef>
        </p:style>
      </p:cxnSp>
      <p:cxnSp>
        <p:nvCxnSpPr>
          <p:cNvPr id="22" name="Straight Connector 21"/>
          <p:cNvCxnSpPr/>
          <p:nvPr/>
        </p:nvCxnSpPr>
        <p:spPr>
          <a:xfrm flipH="1">
            <a:off x="3210128" y="2918298"/>
            <a:ext cx="116732" cy="0"/>
          </a:xfrm>
          <a:prstGeom prst="line">
            <a:avLst/>
          </a:prstGeom>
        </p:spPr>
        <p:style>
          <a:lnRef idx="2">
            <a:schemeClr val="dk1"/>
          </a:lnRef>
          <a:fillRef idx="0">
            <a:schemeClr val="dk1"/>
          </a:fillRef>
          <a:effectRef idx="1">
            <a:schemeClr val="dk1"/>
          </a:effectRef>
          <a:fontRef idx="minor">
            <a:schemeClr val="tx1"/>
          </a:fontRef>
        </p:style>
      </p:cxnSp>
      <p:cxnSp>
        <p:nvCxnSpPr>
          <p:cNvPr id="24" name="Straight Connector 23"/>
          <p:cNvCxnSpPr/>
          <p:nvPr/>
        </p:nvCxnSpPr>
        <p:spPr>
          <a:xfrm>
            <a:off x="4503906" y="2918298"/>
            <a:ext cx="126460" cy="0"/>
          </a:xfrm>
          <a:prstGeom prst="line">
            <a:avLst/>
          </a:prstGeom>
        </p:spPr>
        <p:style>
          <a:lnRef idx="2">
            <a:schemeClr val="dk1"/>
          </a:lnRef>
          <a:fillRef idx="0">
            <a:schemeClr val="dk1"/>
          </a:fillRef>
          <a:effectRef idx="1">
            <a:schemeClr val="dk1"/>
          </a:effectRef>
          <a:fontRef idx="minor">
            <a:schemeClr val="tx1"/>
          </a:fontRef>
        </p:style>
      </p:cxnSp>
      <p:cxnSp>
        <p:nvCxnSpPr>
          <p:cNvPr id="28" name="Straight Connector 27"/>
          <p:cNvCxnSpPr/>
          <p:nvPr/>
        </p:nvCxnSpPr>
        <p:spPr>
          <a:xfrm flipV="1">
            <a:off x="3326860" y="1760706"/>
            <a:ext cx="0" cy="116732"/>
          </a:xfrm>
          <a:prstGeom prst="line">
            <a:avLst/>
          </a:prstGeom>
        </p:spPr>
        <p:style>
          <a:lnRef idx="2">
            <a:schemeClr val="dk1"/>
          </a:lnRef>
          <a:fillRef idx="0">
            <a:schemeClr val="dk1"/>
          </a:fillRef>
          <a:effectRef idx="1">
            <a:schemeClr val="dk1"/>
          </a:effectRef>
          <a:fontRef idx="minor">
            <a:schemeClr val="tx1"/>
          </a:fontRef>
        </p:style>
      </p:cxnSp>
      <p:cxnSp>
        <p:nvCxnSpPr>
          <p:cNvPr id="31" name="Straight Connector 30"/>
          <p:cNvCxnSpPr/>
          <p:nvPr/>
        </p:nvCxnSpPr>
        <p:spPr>
          <a:xfrm flipV="1">
            <a:off x="4503906" y="1760706"/>
            <a:ext cx="0" cy="116732"/>
          </a:xfrm>
          <a:prstGeom prst="line">
            <a:avLst/>
          </a:prstGeom>
        </p:spPr>
        <p:style>
          <a:lnRef idx="2">
            <a:schemeClr val="dk1"/>
          </a:lnRef>
          <a:fillRef idx="0">
            <a:schemeClr val="dk1"/>
          </a:fillRef>
          <a:effectRef idx="1">
            <a:schemeClr val="dk1"/>
          </a:effectRef>
          <a:fontRef idx="minor">
            <a:schemeClr val="tx1"/>
          </a:fontRef>
        </p:style>
      </p:cxnSp>
      <p:sp>
        <p:nvSpPr>
          <p:cNvPr id="32" name="TextBox 31"/>
          <p:cNvSpPr txBox="1"/>
          <p:nvPr/>
        </p:nvSpPr>
        <p:spPr>
          <a:xfrm>
            <a:off x="4377447" y="685800"/>
            <a:ext cx="350196" cy="369332"/>
          </a:xfrm>
          <a:prstGeom prst="rect">
            <a:avLst/>
          </a:prstGeom>
          <a:noFill/>
        </p:spPr>
        <p:txBody>
          <a:bodyPr wrap="square" rtlCol="0">
            <a:spAutoFit/>
          </a:bodyPr>
          <a:lstStyle/>
          <a:p>
            <a:r>
              <a:rPr lang="en-US" dirty="0" smtClean="0"/>
              <a:t>L</a:t>
            </a:r>
            <a:endParaRPr lang="en-US" dirty="0"/>
          </a:p>
        </p:txBody>
      </p:sp>
      <p:sp>
        <p:nvSpPr>
          <p:cNvPr id="33" name="TextBox 32"/>
          <p:cNvSpPr txBox="1"/>
          <p:nvPr/>
        </p:nvSpPr>
        <p:spPr>
          <a:xfrm>
            <a:off x="3210128" y="681096"/>
            <a:ext cx="282103" cy="369332"/>
          </a:xfrm>
          <a:prstGeom prst="rect">
            <a:avLst/>
          </a:prstGeom>
          <a:noFill/>
        </p:spPr>
        <p:txBody>
          <a:bodyPr wrap="square" rtlCol="0">
            <a:spAutoFit/>
          </a:bodyPr>
          <a:lstStyle/>
          <a:p>
            <a:r>
              <a:rPr lang="en-US" dirty="0" smtClean="0"/>
              <a:t>R</a:t>
            </a:r>
            <a:endParaRPr lang="en-US" dirty="0"/>
          </a:p>
        </p:txBody>
      </p:sp>
      <p:sp>
        <p:nvSpPr>
          <p:cNvPr id="34" name="TextBox 33"/>
          <p:cNvSpPr txBox="1"/>
          <p:nvPr/>
        </p:nvSpPr>
        <p:spPr>
          <a:xfrm>
            <a:off x="2889115" y="2918298"/>
            <a:ext cx="252919" cy="369332"/>
          </a:xfrm>
          <a:prstGeom prst="rect">
            <a:avLst/>
          </a:prstGeom>
          <a:noFill/>
        </p:spPr>
        <p:txBody>
          <a:bodyPr wrap="square" rtlCol="0">
            <a:spAutoFit/>
          </a:bodyPr>
          <a:lstStyle/>
          <a:p>
            <a:r>
              <a:rPr lang="en-US" dirty="0" smtClean="0"/>
              <a:t>↓</a:t>
            </a:r>
            <a:endParaRPr lang="en-US" dirty="0"/>
          </a:p>
        </p:txBody>
      </p:sp>
      <p:sp>
        <p:nvSpPr>
          <p:cNvPr id="35" name="TextBox 34"/>
          <p:cNvSpPr txBox="1"/>
          <p:nvPr/>
        </p:nvSpPr>
        <p:spPr>
          <a:xfrm>
            <a:off x="4630366" y="2895355"/>
            <a:ext cx="316149" cy="369332"/>
          </a:xfrm>
          <a:prstGeom prst="rect">
            <a:avLst/>
          </a:prstGeom>
          <a:noFill/>
        </p:spPr>
        <p:txBody>
          <a:bodyPr wrap="square" rtlCol="0">
            <a:spAutoFit/>
          </a:bodyPr>
          <a:lstStyle/>
          <a:p>
            <a:r>
              <a:rPr lang="en-US" dirty="0" smtClean="0"/>
              <a:t>↓</a:t>
            </a:r>
            <a:endParaRPr lang="en-US" dirty="0"/>
          </a:p>
        </p:txBody>
      </p:sp>
      <p:sp>
        <p:nvSpPr>
          <p:cNvPr id="36" name="TextBox 35"/>
          <p:cNvSpPr txBox="1"/>
          <p:nvPr/>
        </p:nvSpPr>
        <p:spPr>
          <a:xfrm>
            <a:off x="3251470" y="2811453"/>
            <a:ext cx="452336" cy="369332"/>
          </a:xfrm>
          <a:prstGeom prst="rect">
            <a:avLst/>
          </a:prstGeom>
          <a:noFill/>
        </p:spPr>
        <p:txBody>
          <a:bodyPr wrap="square" rtlCol="0">
            <a:spAutoFit/>
          </a:bodyPr>
          <a:lstStyle/>
          <a:p>
            <a:r>
              <a:rPr lang="en-US" dirty="0" smtClean="0"/>
              <a:t>1+</a:t>
            </a:r>
            <a:endParaRPr lang="en-US" dirty="0"/>
          </a:p>
        </p:txBody>
      </p:sp>
      <p:sp>
        <p:nvSpPr>
          <p:cNvPr id="37" name="TextBox 36"/>
          <p:cNvSpPr txBox="1"/>
          <p:nvPr/>
        </p:nvSpPr>
        <p:spPr>
          <a:xfrm>
            <a:off x="4134255" y="2811453"/>
            <a:ext cx="486383" cy="369332"/>
          </a:xfrm>
          <a:prstGeom prst="rect">
            <a:avLst/>
          </a:prstGeom>
          <a:noFill/>
        </p:spPr>
        <p:txBody>
          <a:bodyPr wrap="square" rtlCol="0">
            <a:spAutoFit/>
          </a:bodyPr>
          <a:lstStyle/>
          <a:p>
            <a:r>
              <a:rPr lang="en-US" dirty="0" smtClean="0"/>
              <a:t>2+</a:t>
            </a:r>
            <a:endParaRPr lang="en-US" dirty="0"/>
          </a:p>
        </p:txBody>
      </p:sp>
      <p:sp>
        <p:nvSpPr>
          <p:cNvPr id="38" name="TextBox 37"/>
          <p:cNvSpPr txBox="1"/>
          <p:nvPr/>
        </p:nvSpPr>
        <p:spPr>
          <a:xfrm>
            <a:off x="2889115" y="2442120"/>
            <a:ext cx="505839" cy="369332"/>
          </a:xfrm>
          <a:prstGeom prst="rect">
            <a:avLst/>
          </a:prstGeom>
          <a:noFill/>
        </p:spPr>
        <p:txBody>
          <a:bodyPr wrap="square" rtlCol="0">
            <a:spAutoFit/>
          </a:bodyPr>
          <a:lstStyle/>
          <a:p>
            <a:r>
              <a:rPr lang="en-US" dirty="0" smtClean="0"/>
              <a:t>1+</a:t>
            </a:r>
            <a:endParaRPr lang="en-US" dirty="0"/>
          </a:p>
        </p:txBody>
      </p:sp>
      <p:sp>
        <p:nvSpPr>
          <p:cNvPr id="39" name="TextBox 38"/>
          <p:cNvSpPr txBox="1"/>
          <p:nvPr/>
        </p:nvSpPr>
        <p:spPr>
          <a:xfrm>
            <a:off x="4528225" y="2438395"/>
            <a:ext cx="452337" cy="369332"/>
          </a:xfrm>
          <a:prstGeom prst="rect">
            <a:avLst/>
          </a:prstGeom>
          <a:noFill/>
        </p:spPr>
        <p:txBody>
          <a:bodyPr wrap="square" rtlCol="0">
            <a:spAutoFit/>
          </a:bodyPr>
          <a:lstStyle/>
          <a:p>
            <a:r>
              <a:rPr lang="en-US" dirty="0" smtClean="0"/>
              <a:t>2+</a:t>
            </a:r>
            <a:endParaRPr lang="en-US" dirty="0"/>
          </a:p>
        </p:txBody>
      </p:sp>
      <p:sp>
        <p:nvSpPr>
          <p:cNvPr id="40" name="TextBox 39"/>
          <p:cNvSpPr txBox="1"/>
          <p:nvPr/>
        </p:nvSpPr>
        <p:spPr>
          <a:xfrm>
            <a:off x="2908570" y="1676557"/>
            <a:ext cx="466927" cy="369332"/>
          </a:xfrm>
          <a:prstGeom prst="rect">
            <a:avLst/>
          </a:prstGeom>
          <a:noFill/>
        </p:spPr>
        <p:txBody>
          <a:bodyPr wrap="square" rtlCol="0">
            <a:spAutoFit/>
          </a:bodyPr>
          <a:lstStyle/>
          <a:p>
            <a:r>
              <a:rPr lang="en-US" dirty="0" smtClean="0"/>
              <a:t>1+</a:t>
            </a:r>
            <a:endParaRPr lang="en-US" dirty="0"/>
          </a:p>
        </p:txBody>
      </p:sp>
      <p:sp>
        <p:nvSpPr>
          <p:cNvPr id="41" name="TextBox 40"/>
          <p:cNvSpPr txBox="1"/>
          <p:nvPr/>
        </p:nvSpPr>
        <p:spPr>
          <a:xfrm>
            <a:off x="4537954" y="1676557"/>
            <a:ext cx="306421" cy="369332"/>
          </a:xfrm>
          <a:prstGeom prst="rect">
            <a:avLst/>
          </a:prstGeom>
          <a:noFill/>
        </p:spPr>
        <p:txBody>
          <a:bodyPr wrap="square" rtlCol="0">
            <a:spAutoFit/>
          </a:bodyPr>
          <a:lstStyle/>
          <a:p>
            <a:r>
              <a:rPr lang="en-US" dirty="0" smtClean="0"/>
              <a:t>0</a:t>
            </a:r>
            <a:endParaRPr lang="en-US" dirty="0"/>
          </a:p>
        </p:txBody>
      </p:sp>
      <p:sp>
        <p:nvSpPr>
          <p:cNvPr id="42" name="TextBox 41"/>
          <p:cNvSpPr txBox="1"/>
          <p:nvPr/>
        </p:nvSpPr>
        <p:spPr>
          <a:xfrm>
            <a:off x="3375497" y="1892030"/>
            <a:ext cx="496113" cy="369332"/>
          </a:xfrm>
          <a:prstGeom prst="rect">
            <a:avLst/>
          </a:prstGeom>
          <a:noFill/>
        </p:spPr>
        <p:txBody>
          <a:bodyPr wrap="square" rtlCol="0">
            <a:spAutoFit/>
          </a:bodyPr>
          <a:lstStyle/>
          <a:p>
            <a:r>
              <a:rPr lang="en-US" dirty="0" smtClean="0"/>
              <a:t>1+</a:t>
            </a:r>
            <a:endParaRPr lang="en-US" dirty="0"/>
          </a:p>
        </p:txBody>
      </p:sp>
      <p:sp>
        <p:nvSpPr>
          <p:cNvPr id="43" name="TextBox 42"/>
          <p:cNvSpPr txBox="1"/>
          <p:nvPr/>
        </p:nvSpPr>
        <p:spPr>
          <a:xfrm>
            <a:off x="4100206" y="1887325"/>
            <a:ext cx="554479" cy="369332"/>
          </a:xfrm>
          <a:prstGeom prst="rect">
            <a:avLst/>
          </a:prstGeom>
          <a:noFill/>
        </p:spPr>
        <p:txBody>
          <a:bodyPr wrap="square" rtlCol="0">
            <a:spAutoFit/>
          </a:bodyPr>
          <a:lstStyle/>
          <a:p>
            <a:r>
              <a:rPr lang="en-US" dirty="0" smtClean="0"/>
              <a:t>2+</a:t>
            </a:r>
            <a:endParaRPr lang="en-US" dirty="0"/>
          </a:p>
        </p:txBody>
      </p:sp>
      <p:sp>
        <p:nvSpPr>
          <p:cNvPr id="44" name="TextBox 43"/>
          <p:cNvSpPr txBox="1"/>
          <p:nvPr/>
        </p:nvSpPr>
        <p:spPr>
          <a:xfrm>
            <a:off x="3477637" y="1515403"/>
            <a:ext cx="510703" cy="369332"/>
          </a:xfrm>
          <a:prstGeom prst="rect">
            <a:avLst/>
          </a:prstGeom>
          <a:noFill/>
        </p:spPr>
        <p:txBody>
          <a:bodyPr wrap="square" rtlCol="0">
            <a:spAutoFit/>
          </a:bodyPr>
          <a:lstStyle/>
          <a:p>
            <a:r>
              <a:rPr lang="en-US" dirty="0" smtClean="0"/>
              <a:t>1+</a:t>
            </a:r>
            <a:endParaRPr lang="en-US" dirty="0"/>
          </a:p>
        </p:txBody>
      </p:sp>
      <p:sp>
        <p:nvSpPr>
          <p:cNvPr id="46" name="TextBox 45"/>
          <p:cNvSpPr txBox="1"/>
          <p:nvPr/>
        </p:nvSpPr>
        <p:spPr>
          <a:xfrm>
            <a:off x="4022387" y="1503402"/>
            <a:ext cx="466932" cy="369332"/>
          </a:xfrm>
          <a:prstGeom prst="rect">
            <a:avLst/>
          </a:prstGeom>
          <a:noFill/>
        </p:spPr>
        <p:txBody>
          <a:bodyPr wrap="square" rtlCol="0">
            <a:spAutoFit/>
          </a:bodyPr>
          <a:lstStyle/>
          <a:p>
            <a:r>
              <a:rPr lang="en-US" dirty="0"/>
              <a:t>2</a:t>
            </a:r>
            <a:r>
              <a:rPr lang="en-US" dirty="0" smtClean="0"/>
              <a:t>+</a:t>
            </a:r>
            <a:endParaRPr lang="en-US" dirty="0"/>
          </a:p>
        </p:txBody>
      </p:sp>
      <p:sp>
        <p:nvSpPr>
          <p:cNvPr id="47" name="Title 46"/>
          <p:cNvSpPr>
            <a:spLocks noGrp="1"/>
          </p:cNvSpPr>
          <p:nvPr>
            <p:ph type="title"/>
          </p:nvPr>
        </p:nvSpPr>
        <p:spPr/>
        <p:txBody>
          <a:bodyPr/>
          <a:lstStyle/>
          <a:p>
            <a:pPr algn="r" rtl="1"/>
            <a:r>
              <a:rPr lang="fa-IR" u="sng" dirty="0" smtClean="0">
                <a:latin typeface="Arial" panose="020B0604020202020204" pitchFamily="34" charset="0"/>
                <a:cs typeface="Arial" panose="020B0604020202020204" pitchFamily="34" charset="0"/>
              </a:rPr>
              <a:t>رفلکس ها</a:t>
            </a:r>
            <a:endParaRPr lang="en-US"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4266632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fa-IR" dirty="0" smtClean="0">
                <a:solidFill>
                  <a:srgbClr val="FF0000"/>
                </a:solidFill>
              </a:rPr>
              <a:t>داروها</a:t>
            </a:r>
            <a:endParaRPr lang="en-US" dirty="0">
              <a:solidFill>
                <a:srgbClr val="FF0000"/>
              </a:solidFill>
            </a:endParaRPr>
          </a:p>
        </p:txBody>
      </p:sp>
    </p:spTree>
    <p:extLst>
      <p:ext uri="{BB962C8B-B14F-4D97-AF65-F5344CB8AC3E}">
        <p14:creationId xmlns:p14="http://schemas.microsoft.com/office/powerpoint/2010/main" val="423989119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chemeClr val="tx1">
                    <a:lumMod val="95000"/>
                    <a:lumOff val="5000"/>
                  </a:schemeClr>
                </a:solidFill>
                <a:latin typeface="Arial" panose="020B0604020202020204" pitchFamily="34" charset="0"/>
                <a:cs typeface="Arial" panose="020B0604020202020204" pitchFamily="34" charset="0"/>
              </a:rPr>
              <a:t>داروها و عوارض</a:t>
            </a:r>
            <a:endParaRPr lang="en-US" dirty="0">
              <a:solidFill>
                <a:schemeClr val="tx1">
                  <a:lumMod val="95000"/>
                  <a:lumOff val="5000"/>
                </a:schemeClr>
              </a:solidFill>
              <a:latin typeface="Arial" panose="020B0604020202020204" pitchFamily="34" charset="0"/>
              <a:cs typeface="Arial" panose="020B0604020202020204" pitchFamily="34" charset="0"/>
            </a:endParaRPr>
          </a:p>
        </p:txBody>
      </p:sp>
      <p:sp>
        <p:nvSpPr>
          <p:cNvPr id="3" name="Content Placeholder 2"/>
          <p:cNvSpPr>
            <a:spLocks noGrp="1"/>
          </p:cNvSpPr>
          <p:nvPr>
            <p:ph sz="half" idx="1"/>
          </p:nvPr>
        </p:nvSpPr>
        <p:spPr/>
        <p:txBody>
          <a:bodyPr>
            <a:normAutofit/>
          </a:bodyPr>
          <a:lstStyle/>
          <a:p>
            <a:pPr algn="just"/>
            <a:r>
              <a:rPr lang="en-US" dirty="0" smtClean="0"/>
              <a:t>Tab losartan 25</a:t>
            </a:r>
          </a:p>
          <a:p>
            <a:pPr algn="just"/>
            <a:r>
              <a:rPr lang="en-US" dirty="0" smtClean="0"/>
              <a:t>Amp Citi Colin  25</a:t>
            </a:r>
          </a:p>
          <a:p>
            <a:pPr algn="just"/>
            <a:r>
              <a:rPr lang="en-US" dirty="0" smtClean="0"/>
              <a:t>Amp Pantazol  40</a:t>
            </a:r>
          </a:p>
          <a:p>
            <a:pPr algn="just"/>
            <a:r>
              <a:rPr lang="en-US" dirty="0" smtClean="0"/>
              <a:t>Amp Labetalol  5</a:t>
            </a:r>
          </a:p>
          <a:p>
            <a:pPr algn="just"/>
            <a:r>
              <a:rPr lang="en-US" dirty="0" smtClean="0"/>
              <a:t>Amp Enoxaparin  4000</a:t>
            </a:r>
          </a:p>
          <a:p>
            <a:pPr marL="0" indent="0" algn="just">
              <a:buNone/>
            </a:pPr>
            <a:endParaRPr lang="en-US" dirty="0" smtClean="0"/>
          </a:p>
        </p:txBody>
      </p:sp>
      <p:sp>
        <p:nvSpPr>
          <p:cNvPr id="5" name="Content Placeholder 4"/>
          <p:cNvSpPr>
            <a:spLocks noGrp="1"/>
          </p:cNvSpPr>
          <p:nvPr>
            <p:ph sz="half" idx="2"/>
          </p:nvPr>
        </p:nvSpPr>
        <p:spPr/>
        <p:txBody>
          <a:bodyPr>
            <a:normAutofit/>
          </a:bodyPr>
          <a:lstStyle/>
          <a:p>
            <a:r>
              <a:rPr lang="en-US" dirty="0" smtClean="0"/>
              <a:t>Tab Plavix  75</a:t>
            </a:r>
          </a:p>
          <a:p>
            <a:r>
              <a:rPr lang="en-US" dirty="0" smtClean="0"/>
              <a:t>Tab Atorvastatin  40</a:t>
            </a:r>
          </a:p>
          <a:p>
            <a:r>
              <a:rPr lang="en-US" dirty="0" smtClean="0"/>
              <a:t>Tab Trancopin  25</a:t>
            </a:r>
          </a:p>
          <a:p>
            <a:r>
              <a:rPr lang="en-US" dirty="0" smtClean="0"/>
              <a:t>Tab Fluvoxamine  50</a:t>
            </a:r>
          </a:p>
          <a:p>
            <a:r>
              <a:rPr lang="en-US" dirty="0" smtClean="0"/>
              <a:t>Tab ASA  80</a:t>
            </a:r>
            <a:endParaRPr lang="en-US" dirty="0"/>
          </a:p>
        </p:txBody>
      </p:sp>
    </p:spTree>
    <p:extLst>
      <p:ext uri="{BB962C8B-B14F-4D97-AF65-F5344CB8AC3E}">
        <p14:creationId xmlns:p14="http://schemas.microsoft.com/office/powerpoint/2010/main" val="219325686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losartan</a:t>
            </a:r>
          </a:p>
        </p:txBody>
      </p:sp>
      <p:sp>
        <p:nvSpPr>
          <p:cNvPr id="6" name="Content Placeholder 5"/>
          <p:cNvSpPr>
            <a:spLocks noGrp="1"/>
          </p:cNvSpPr>
          <p:nvPr>
            <p:ph idx="1"/>
          </p:nvPr>
        </p:nvSpPr>
        <p:spPr/>
        <p:txBody>
          <a:bodyPr/>
          <a:lstStyle/>
          <a:p>
            <a:pPr algn="r" rtl="1"/>
            <a:r>
              <a:rPr lang="fa-IR" dirty="0"/>
              <a:t>احساس خستگی وسر گیجه یا سبکی سر هنگام تغییر حالت از وضعیت نشسته و خوابیده به ایستادن. بهتر است به آرامی تغییر وصعیت دهیدودر صورت احساس سرگیجه چند دقیقه بنشینید. </a:t>
            </a:r>
          </a:p>
          <a:p>
            <a:pPr algn="r" rtl="1"/>
            <a:r>
              <a:rPr lang="fa-IR" dirty="0"/>
              <a:t>لوزارتان همچنین میتواند منجر به تغییر میزان پتاسیم خون شود &gt;آزمایشات دوره ای</a:t>
            </a:r>
          </a:p>
          <a:p>
            <a:pPr algn="r" rtl="1"/>
            <a:endParaRPr lang="en-US" dirty="0"/>
          </a:p>
        </p:txBody>
      </p:sp>
    </p:spTree>
    <p:extLst>
      <p:ext uri="{BB962C8B-B14F-4D97-AF65-F5344CB8AC3E}">
        <p14:creationId xmlns:p14="http://schemas.microsoft.com/office/powerpoint/2010/main" val="353676834"/>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Citi Colin </a:t>
            </a:r>
          </a:p>
        </p:txBody>
      </p:sp>
      <p:sp>
        <p:nvSpPr>
          <p:cNvPr id="5" name="Content Placeholder 4"/>
          <p:cNvSpPr>
            <a:spLocks noGrp="1"/>
          </p:cNvSpPr>
          <p:nvPr>
            <p:ph idx="1"/>
          </p:nvPr>
        </p:nvSpPr>
        <p:spPr/>
        <p:txBody>
          <a:bodyPr/>
          <a:lstStyle/>
          <a:p>
            <a:pPr algn="r" rtl="1"/>
            <a:r>
              <a:rPr lang="fa-IR" dirty="0"/>
              <a:t>عوارض :سردرد، اسهال، فشارخونبالا و پایین، بی خوابی، تهوع، تاری دید ودرد قفسه سینه</a:t>
            </a:r>
            <a:endParaRPr lang="en-US" dirty="0"/>
          </a:p>
        </p:txBody>
      </p:sp>
    </p:spTree>
    <p:extLst>
      <p:ext uri="{BB962C8B-B14F-4D97-AF65-F5344CB8AC3E}">
        <p14:creationId xmlns:p14="http://schemas.microsoft.com/office/powerpoint/2010/main" val="1050466753"/>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Pantazol </a:t>
            </a:r>
          </a:p>
        </p:txBody>
      </p:sp>
      <p:sp>
        <p:nvSpPr>
          <p:cNvPr id="3" name="Content Placeholder 2"/>
          <p:cNvSpPr>
            <a:spLocks noGrp="1"/>
          </p:cNvSpPr>
          <p:nvPr>
            <p:ph idx="1"/>
          </p:nvPr>
        </p:nvSpPr>
        <p:spPr/>
        <p:txBody>
          <a:bodyPr/>
          <a:lstStyle/>
          <a:p>
            <a:pPr algn="r" rtl="1"/>
            <a:r>
              <a:rPr lang="fa-IR" dirty="0"/>
              <a:t>تهوع، استفراغ، یبوست، اسهال، سردرد، خشکی دهان، گیجی، خستگی، کهیر، دردعظله ومفصل</a:t>
            </a:r>
            <a:endParaRPr lang="en-US" dirty="0"/>
          </a:p>
        </p:txBody>
      </p:sp>
    </p:spTree>
    <p:extLst>
      <p:ext uri="{BB962C8B-B14F-4D97-AF65-F5344CB8AC3E}">
        <p14:creationId xmlns:p14="http://schemas.microsoft.com/office/powerpoint/2010/main" val="2420189479"/>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Labetalol</a:t>
            </a:r>
          </a:p>
        </p:txBody>
      </p:sp>
      <p:sp>
        <p:nvSpPr>
          <p:cNvPr id="3" name="Content Placeholder 2"/>
          <p:cNvSpPr>
            <a:spLocks noGrp="1"/>
          </p:cNvSpPr>
          <p:nvPr>
            <p:ph idx="1"/>
          </p:nvPr>
        </p:nvSpPr>
        <p:spPr/>
        <p:txBody>
          <a:bodyPr/>
          <a:lstStyle/>
          <a:p>
            <a:pPr algn="r" rtl="1"/>
            <a:r>
              <a:rPr lang="fa-IR" dirty="0"/>
              <a:t>کاهش فشار وضعیتی، گیجی، خستگی، تهوع، ادم، خواب آلودگی، سردرد، خارش، سوءهاضمه، استفراغ، تنگی نفس، احتقان بینی، افزایش </a:t>
            </a:r>
            <a:r>
              <a:rPr lang="en-US" dirty="0"/>
              <a:t>BUN</a:t>
            </a:r>
          </a:p>
        </p:txBody>
      </p:sp>
    </p:spTree>
    <p:extLst>
      <p:ext uri="{BB962C8B-B14F-4D97-AF65-F5344CB8AC3E}">
        <p14:creationId xmlns:p14="http://schemas.microsoft.com/office/powerpoint/2010/main" val="177500276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Enoxaparin</a:t>
            </a:r>
          </a:p>
        </p:txBody>
      </p:sp>
      <p:sp>
        <p:nvSpPr>
          <p:cNvPr id="3" name="Content Placeholder 2"/>
          <p:cNvSpPr>
            <a:spLocks noGrp="1"/>
          </p:cNvSpPr>
          <p:nvPr>
            <p:ph idx="1"/>
          </p:nvPr>
        </p:nvSpPr>
        <p:spPr/>
        <p:txBody>
          <a:bodyPr/>
          <a:lstStyle/>
          <a:p>
            <a:pPr algn="r" rtl="1"/>
            <a:r>
              <a:rPr lang="fa-IR" dirty="0"/>
              <a:t>سوزش، درد، خارش، حساسیت و کبودی درمحل تزریق</a:t>
            </a:r>
          </a:p>
          <a:p>
            <a:pPr algn="r" rtl="1"/>
            <a:r>
              <a:rPr lang="fa-IR" dirty="0"/>
              <a:t>خونریزی درنقاط مختلف_دوزبالای دارو_خون دماغ شدن ادرار تیره، مدفوع تیره، سردرد، گیجی</a:t>
            </a:r>
          </a:p>
          <a:p>
            <a:pPr algn="r" rtl="1"/>
            <a:endParaRPr lang="en-US" dirty="0"/>
          </a:p>
        </p:txBody>
      </p:sp>
    </p:spTree>
    <p:extLst>
      <p:ext uri="{BB962C8B-B14F-4D97-AF65-F5344CB8AC3E}">
        <p14:creationId xmlns:p14="http://schemas.microsoft.com/office/powerpoint/2010/main" val="161792667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Plavix</a:t>
            </a:r>
          </a:p>
        </p:txBody>
      </p:sp>
      <p:sp>
        <p:nvSpPr>
          <p:cNvPr id="3" name="Content Placeholder 2"/>
          <p:cNvSpPr>
            <a:spLocks noGrp="1"/>
          </p:cNvSpPr>
          <p:nvPr>
            <p:ph idx="1"/>
          </p:nvPr>
        </p:nvSpPr>
        <p:spPr/>
        <p:txBody>
          <a:bodyPr/>
          <a:lstStyle/>
          <a:p>
            <a:pPr algn="r" rtl="1"/>
            <a:r>
              <a:rPr lang="fa-IR" dirty="0" smtClean="0"/>
              <a:t>راش پوستی یا کهیر،اشکال در تنفس،تورم صورت،لب ها،زبان یا گلو</a:t>
            </a:r>
          </a:p>
          <a:p>
            <a:pPr algn="r" rtl="1"/>
            <a:r>
              <a:rPr lang="fa-IR" dirty="0" smtClean="0"/>
              <a:t>خون دماغ شدن،مدفوع خونی،پوست رنگ پریده،ضعف،تب،یرقان،خونریزی غیر معمول</a:t>
            </a:r>
            <a:endParaRPr lang="en-US" dirty="0"/>
          </a:p>
        </p:txBody>
      </p:sp>
    </p:spTree>
    <p:extLst>
      <p:ext uri="{BB962C8B-B14F-4D97-AF65-F5344CB8AC3E}">
        <p14:creationId xmlns:p14="http://schemas.microsoft.com/office/powerpoint/2010/main" val="211183495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Atorvastatin</a:t>
            </a:r>
          </a:p>
        </p:txBody>
      </p:sp>
      <p:sp>
        <p:nvSpPr>
          <p:cNvPr id="3" name="Content Placeholder 2"/>
          <p:cNvSpPr>
            <a:spLocks noGrp="1"/>
          </p:cNvSpPr>
          <p:nvPr>
            <p:ph idx="1"/>
          </p:nvPr>
        </p:nvSpPr>
        <p:spPr/>
        <p:txBody>
          <a:bodyPr/>
          <a:lstStyle/>
          <a:p>
            <a:pPr algn="r" rtl="1"/>
            <a:r>
              <a:rPr lang="fa-IR" dirty="0"/>
              <a:t>درد وگرفتگی </a:t>
            </a:r>
            <a:r>
              <a:rPr lang="fa-IR" dirty="0" smtClean="0"/>
              <a:t>عضلانی</a:t>
            </a:r>
            <a:r>
              <a:rPr lang="fa-IR" dirty="0"/>
              <a:t>، سردرد، تغییرات گوارشی(یبویت و اسهال)، </a:t>
            </a:r>
            <a:r>
              <a:rPr lang="fa-IR" dirty="0" smtClean="0"/>
              <a:t>تهوع</a:t>
            </a:r>
            <a:r>
              <a:rPr lang="fa-IR" dirty="0"/>
              <a:t>،</a:t>
            </a:r>
            <a:r>
              <a:rPr lang="fa-IR" dirty="0" smtClean="0"/>
              <a:t> </a:t>
            </a:r>
            <a:r>
              <a:rPr lang="fa-IR" dirty="0"/>
              <a:t>نفخ، خونریزی از بینی، علایم سرماخوردگی تنگی نفس یا سرفه بدون علت</a:t>
            </a:r>
            <a:endParaRPr lang="en-US" dirty="0"/>
          </a:p>
        </p:txBody>
      </p:sp>
    </p:spTree>
    <p:extLst>
      <p:ext uri="{BB962C8B-B14F-4D97-AF65-F5344CB8AC3E}">
        <p14:creationId xmlns:p14="http://schemas.microsoft.com/office/powerpoint/2010/main" val="421871290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Trancopin</a:t>
            </a:r>
          </a:p>
        </p:txBody>
      </p:sp>
      <p:sp>
        <p:nvSpPr>
          <p:cNvPr id="3" name="Content Placeholder 2"/>
          <p:cNvSpPr>
            <a:spLocks noGrp="1"/>
          </p:cNvSpPr>
          <p:nvPr>
            <p:ph idx="1"/>
          </p:nvPr>
        </p:nvSpPr>
        <p:spPr/>
        <p:txBody>
          <a:bodyPr/>
          <a:lstStyle/>
          <a:p>
            <a:pPr algn="r" rtl="1"/>
            <a:r>
              <a:rPr lang="fa-IR" dirty="0"/>
              <a:t>سردرد، سرگیجه، گوش درد، بی اشتهایی، خشکی دهان، سرفه، یبوست، افزایش وزن</a:t>
            </a:r>
            <a:endParaRPr lang="en-US" dirty="0"/>
          </a:p>
        </p:txBody>
      </p:sp>
    </p:spTree>
    <p:extLst>
      <p:ext uri="{BB962C8B-B14F-4D97-AF65-F5344CB8AC3E}">
        <p14:creationId xmlns:p14="http://schemas.microsoft.com/office/powerpoint/2010/main" val="96213070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Fluvoxamine</a:t>
            </a:r>
          </a:p>
        </p:txBody>
      </p:sp>
      <p:sp>
        <p:nvSpPr>
          <p:cNvPr id="3" name="Content Placeholder 2"/>
          <p:cNvSpPr>
            <a:spLocks noGrp="1"/>
          </p:cNvSpPr>
          <p:nvPr>
            <p:ph idx="1"/>
          </p:nvPr>
        </p:nvSpPr>
        <p:spPr/>
        <p:txBody>
          <a:bodyPr/>
          <a:lstStyle/>
          <a:p>
            <a:pPr algn="r" rtl="1"/>
            <a:r>
              <a:rPr lang="fa-IR" dirty="0"/>
              <a:t>تهوع، سوءهاضمه، یبوست، اسهال، خوابآلودگی، خستگی، سردرد، خشکی دهان، کاهش اشتها، درد، تغییر وزن، بی خوابی، استفراغ</a:t>
            </a:r>
            <a:endParaRPr lang="en-US" dirty="0"/>
          </a:p>
        </p:txBody>
      </p:sp>
    </p:spTree>
    <p:extLst>
      <p:ext uri="{BB962C8B-B14F-4D97-AF65-F5344CB8AC3E}">
        <p14:creationId xmlns:p14="http://schemas.microsoft.com/office/powerpoint/2010/main" val="12921053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ASA</a:t>
            </a:r>
          </a:p>
        </p:txBody>
      </p:sp>
      <p:sp>
        <p:nvSpPr>
          <p:cNvPr id="3" name="Content Placeholder 2"/>
          <p:cNvSpPr>
            <a:spLocks noGrp="1"/>
          </p:cNvSpPr>
          <p:nvPr>
            <p:ph idx="1"/>
          </p:nvPr>
        </p:nvSpPr>
        <p:spPr/>
        <p:txBody>
          <a:bodyPr/>
          <a:lstStyle/>
          <a:p>
            <a:pPr algn="r" rtl="1"/>
            <a:r>
              <a:rPr lang="fa-IR" dirty="0"/>
              <a:t>تحریک ملایم دستگاه گوارش، گاهی همراه با خونریزی بدون علامت،وافزایش زمان خونریزی نارساییکلیه سرگیجه، وزوز، تشنج، افسردگی، اختلالات اسید وباز</a:t>
            </a:r>
            <a:endParaRPr lang="en-US" dirty="0"/>
          </a:p>
        </p:txBody>
      </p:sp>
    </p:spTree>
    <p:extLst>
      <p:ext uri="{BB962C8B-B14F-4D97-AF65-F5344CB8AC3E}">
        <p14:creationId xmlns:p14="http://schemas.microsoft.com/office/powerpoint/2010/main" val="1659820443"/>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chemeClr val="tx1"/>
                </a:solidFill>
                <a:latin typeface="Arial" panose="020B0604020202020204" pitchFamily="34" charset="0"/>
                <a:cs typeface="Arial" panose="020B0604020202020204" pitchFamily="34" charset="0"/>
              </a:rPr>
              <a:t>ازمایشات و گرافی ها</a:t>
            </a:r>
            <a:endParaRPr lang="en-US" dirty="0">
              <a:solidFill>
                <a:schemeClr val="tx1"/>
              </a:solidFill>
              <a:latin typeface="Arial" panose="020B0604020202020204" pitchFamily="34" charset="0"/>
              <a:cs typeface="Arial" panose="020B0604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67230217"/>
              </p:ext>
            </p:extLst>
          </p:nvPr>
        </p:nvGraphicFramePr>
        <p:xfrm>
          <a:off x="1371600" y="2286000"/>
          <a:ext cx="9601197" cy="4079240"/>
        </p:xfrm>
        <a:graphic>
          <a:graphicData uri="http://schemas.openxmlformats.org/drawingml/2006/table">
            <a:tbl>
              <a:tblPr firstRow="1" firstCol="1" bandRow="1">
                <a:tableStyleId>{F5AB1C69-6EDB-4FF4-983F-18BD219EF322}</a:tableStyleId>
              </a:tblPr>
              <a:tblGrid>
                <a:gridCol w="3200399">
                  <a:extLst>
                    <a:ext uri="{9D8B030D-6E8A-4147-A177-3AD203B41FA5}">
                      <a16:colId xmlns="" xmlns:a16="http://schemas.microsoft.com/office/drawing/2014/main" val="421362017"/>
                    </a:ext>
                  </a:extLst>
                </a:gridCol>
                <a:gridCol w="3200399">
                  <a:extLst>
                    <a:ext uri="{9D8B030D-6E8A-4147-A177-3AD203B41FA5}">
                      <a16:colId xmlns="" xmlns:a16="http://schemas.microsoft.com/office/drawing/2014/main" val="2156607737"/>
                    </a:ext>
                  </a:extLst>
                </a:gridCol>
                <a:gridCol w="3200399">
                  <a:extLst>
                    <a:ext uri="{9D8B030D-6E8A-4147-A177-3AD203B41FA5}">
                      <a16:colId xmlns="" xmlns:a16="http://schemas.microsoft.com/office/drawing/2014/main" val="2486172937"/>
                    </a:ext>
                  </a:extLst>
                </a:gridCol>
              </a:tblGrid>
              <a:tr h="370840">
                <a:tc>
                  <a:txBody>
                    <a:bodyPr/>
                    <a:lstStyle/>
                    <a:p>
                      <a:pPr algn="ctr"/>
                      <a:r>
                        <a:rPr lang="en-US" dirty="0" smtClean="0">
                          <a:latin typeface="Arial" panose="020B0604020202020204" pitchFamily="34" charset="0"/>
                          <a:cs typeface="Arial" panose="020B0604020202020204" pitchFamily="34" charset="0"/>
                        </a:rPr>
                        <a:t>Test</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result</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err="1" smtClean="0">
                          <a:latin typeface="Arial" panose="020B0604020202020204" pitchFamily="34" charset="0"/>
                          <a:cs typeface="Arial" panose="020B0604020202020204" pitchFamily="34" charset="0"/>
                        </a:rPr>
                        <a:t>Refrence</a:t>
                      </a:r>
                      <a:r>
                        <a:rPr lang="en-US" dirty="0" smtClean="0">
                          <a:latin typeface="Arial" panose="020B0604020202020204" pitchFamily="34" charset="0"/>
                          <a:cs typeface="Arial" panose="020B0604020202020204" pitchFamily="34" charset="0"/>
                        </a:rPr>
                        <a:t> value</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1005309973"/>
                  </a:ext>
                </a:extLst>
              </a:tr>
              <a:tr h="370840">
                <a:tc>
                  <a:txBody>
                    <a:bodyPr/>
                    <a:lstStyle/>
                    <a:p>
                      <a:r>
                        <a:rPr lang="en-US" dirty="0" smtClean="0">
                          <a:latin typeface="Arial" panose="020B0604020202020204" pitchFamily="34" charset="0"/>
                          <a:cs typeface="Arial" panose="020B0604020202020204" pitchFamily="34" charset="0"/>
                        </a:rPr>
                        <a:t>W.B.C</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6500</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4000-11400</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2966373449"/>
                  </a:ext>
                </a:extLst>
              </a:tr>
              <a:tr h="370840">
                <a:tc>
                  <a:txBody>
                    <a:bodyPr/>
                    <a:lstStyle/>
                    <a:p>
                      <a:r>
                        <a:rPr lang="en-US" dirty="0" smtClean="0">
                          <a:latin typeface="Arial" panose="020B0604020202020204" pitchFamily="34" charset="0"/>
                          <a:cs typeface="Arial" panose="020B0604020202020204" pitchFamily="34" charset="0"/>
                        </a:rPr>
                        <a:t>R.B.C</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4.92</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4.2-5.4</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2018507591"/>
                  </a:ext>
                </a:extLst>
              </a:tr>
              <a:tr h="370840">
                <a:tc>
                  <a:txBody>
                    <a:bodyPr/>
                    <a:lstStyle/>
                    <a:p>
                      <a:r>
                        <a:rPr lang="en-US" dirty="0" err="1" smtClean="0">
                          <a:latin typeface="Arial" panose="020B0604020202020204" pitchFamily="34" charset="0"/>
                          <a:cs typeface="Arial" panose="020B0604020202020204" pitchFamily="34" charset="0"/>
                        </a:rPr>
                        <a:t>Hb</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13.9</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12-16</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1670925034"/>
                  </a:ext>
                </a:extLst>
              </a:tr>
              <a:tr h="370840">
                <a:tc>
                  <a:txBody>
                    <a:bodyPr/>
                    <a:lstStyle/>
                    <a:p>
                      <a:r>
                        <a:rPr lang="en-US" dirty="0" err="1" smtClean="0">
                          <a:latin typeface="Arial" panose="020B0604020202020204" pitchFamily="34" charset="0"/>
                          <a:cs typeface="Arial" panose="020B0604020202020204" pitchFamily="34" charset="0"/>
                        </a:rPr>
                        <a:t>Hct</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41.9</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36-46</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2535133513"/>
                  </a:ext>
                </a:extLst>
              </a:tr>
              <a:tr h="370840">
                <a:tc>
                  <a:txBody>
                    <a:bodyPr/>
                    <a:lstStyle/>
                    <a:p>
                      <a:r>
                        <a:rPr lang="en-US" dirty="0" smtClean="0">
                          <a:latin typeface="Arial" panose="020B0604020202020204" pitchFamily="34" charset="0"/>
                          <a:cs typeface="Arial" panose="020B0604020202020204" pitchFamily="34" charset="0"/>
                        </a:rPr>
                        <a:t>M.C.V</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85</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80-96</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16643022"/>
                  </a:ext>
                </a:extLst>
              </a:tr>
              <a:tr h="370840">
                <a:tc>
                  <a:txBody>
                    <a:bodyPr/>
                    <a:lstStyle/>
                    <a:p>
                      <a:r>
                        <a:rPr lang="en-US" dirty="0" smtClean="0">
                          <a:latin typeface="Arial" panose="020B0604020202020204" pitchFamily="34" charset="0"/>
                          <a:cs typeface="Arial" panose="020B0604020202020204" pitchFamily="34" charset="0"/>
                        </a:rPr>
                        <a:t>M.C.H</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28</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26-32</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2213255199"/>
                  </a:ext>
                </a:extLst>
              </a:tr>
              <a:tr h="370840">
                <a:tc>
                  <a:txBody>
                    <a:bodyPr/>
                    <a:lstStyle/>
                    <a:p>
                      <a:r>
                        <a:rPr lang="en-US" dirty="0" smtClean="0">
                          <a:latin typeface="Arial" panose="020B0604020202020204" pitchFamily="34" charset="0"/>
                          <a:cs typeface="Arial" panose="020B0604020202020204" pitchFamily="34" charset="0"/>
                        </a:rPr>
                        <a:t>M.C.H.C</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33</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32-36</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1687558613"/>
                  </a:ext>
                </a:extLst>
              </a:tr>
              <a:tr h="370840">
                <a:tc>
                  <a:txBody>
                    <a:bodyPr/>
                    <a:lstStyle/>
                    <a:p>
                      <a:r>
                        <a:rPr lang="en-US" dirty="0" smtClean="0">
                          <a:latin typeface="Arial" panose="020B0604020202020204" pitchFamily="34" charset="0"/>
                          <a:cs typeface="Arial" panose="020B0604020202020204" pitchFamily="34" charset="0"/>
                        </a:rPr>
                        <a:t>Platelet</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224000</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150000-450000</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1409182530"/>
                  </a:ext>
                </a:extLst>
              </a:tr>
              <a:tr h="370840">
                <a:tc>
                  <a:txBody>
                    <a:bodyPr/>
                    <a:lstStyle/>
                    <a:p>
                      <a:r>
                        <a:rPr lang="en-US" dirty="0" smtClean="0">
                          <a:latin typeface="Arial" panose="020B0604020202020204" pitchFamily="34" charset="0"/>
                          <a:cs typeface="Arial" panose="020B0604020202020204" pitchFamily="34" charset="0"/>
                        </a:rPr>
                        <a:t>PT</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11.8</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11-13</a:t>
                      </a:r>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570376105"/>
                  </a:ext>
                </a:extLst>
              </a:tr>
              <a:tr h="370840">
                <a:tc>
                  <a:txBody>
                    <a:bodyPr/>
                    <a:lstStyle/>
                    <a:p>
                      <a:r>
                        <a:rPr lang="en-US" dirty="0" smtClean="0">
                          <a:latin typeface="Arial" panose="020B0604020202020204" pitchFamily="34" charset="0"/>
                          <a:cs typeface="Arial" panose="020B0604020202020204" pitchFamily="34" charset="0"/>
                        </a:rPr>
                        <a:t>PTT</a:t>
                      </a:r>
                      <a:endParaRPr lang="en-US" dirty="0">
                        <a:latin typeface="Arial" panose="020B0604020202020204" pitchFamily="34" charset="0"/>
                        <a:cs typeface="Arial" panose="020B0604020202020204" pitchFamily="34" charset="0"/>
                      </a:endParaRPr>
                    </a:p>
                  </a:txBody>
                  <a:tcPr marL="83489" marR="83489"/>
                </a:tc>
                <a:tc>
                  <a:txBody>
                    <a:bodyPr/>
                    <a:lstStyle/>
                    <a:p>
                      <a:pPr algn="ctr"/>
                      <a:r>
                        <a:rPr lang="en-US" dirty="0" smtClean="0">
                          <a:latin typeface="Arial" panose="020B0604020202020204" pitchFamily="34" charset="0"/>
                          <a:cs typeface="Arial" panose="020B0604020202020204" pitchFamily="34" charset="0"/>
                        </a:rPr>
                        <a:t>28</a:t>
                      </a:r>
                      <a:endParaRPr lang="en-US" dirty="0">
                        <a:latin typeface="Arial" panose="020B0604020202020204" pitchFamily="34" charset="0"/>
                        <a:cs typeface="Arial" panose="020B0604020202020204" pitchFamily="34" charset="0"/>
                      </a:endParaRPr>
                    </a:p>
                  </a:txBody>
                  <a:tcPr marL="83489" marR="83489"/>
                </a:tc>
                <a:tc>
                  <a:txBody>
                    <a:bodyPr/>
                    <a:lstStyle/>
                    <a:p>
                      <a:endParaRPr lang="en-US" dirty="0">
                        <a:latin typeface="Arial" panose="020B0604020202020204" pitchFamily="34" charset="0"/>
                        <a:cs typeface="Arial" panose="020B0604020202020204" pitchFamily="34" charset="0"/>
                      </a:endParaRPr>
                    </a:p>
                  </a:txBody>
                  <a:tcPr marL="83489" marR="83489"/>
                </a:tc>
                <a:extLst>
                  <a:ext uri="{0D108BD9-81ED-4DB2-BD59-A6C34878D82A}">
                    <a16:rowId xmlns="" xmlns:a16="http://schemas.microsoft.com/office/drawing/2014/main" val="3745605438"/>
                  </a:ext>
                </a:extLst>
              </a:tr>
            </a:tbl>
          </a:graphicData>
        </a:graphic>
      </p:graphicFrame>
    </p:spTree>
    <p:extLst>
      <p:ext uri="{BB962C8B-B14F-4D97-AF65-F5344CB8AC3E}">
        <p14:creationId xmlns:p14="http://schemas.microsoft.com/office/powerpoint/2010/main" val="1967118146"/>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765025" y="990075"/>
            <a:ext cx="9612971" cy="2852737"/>
          </a:xfrm>
        </p:spPr>
        <p:txBody>
          <a:bodyPr/>
          <a:lstStyle/>
          <a:p>
            <a:r>
              <a:rPr lang="en-US" dirty="0" smtClean="0">
                <a:solidFill>
                  <a:srgbClr val="FF0000"/>
                </a:solidFill>
              </a:rPr>
              <a:t>NURSING DIAGNOSIS</a:t>
            </a:r>
            <a:endParaRPr lang="en-US" dirty="0">
              <a:solidFill>
                <a:srgbClr val="FF0000"/>
              </a:solidFill>
            </a:endParaRPr>
          </a:p>
        </p:txBody>
      </p:sp>
      <p:sp>
        <p:nvSpPr>
          <p:cNvPr id="5" name="Text Placeholder 4"/>
          <p:cNvSpPr>
            <a:spLocks noGrp="1"/>
          </p:cNvSpPr>
          <p:nvPr>
            <p:ph type="body" idx="1"/>
          </p:nvPr>
        </p:nvSpPr>
        <p:spPr/>
        <p:txBody>
          <a:bodyPr>
            <a:normAutofit/>
          </a:bodyPr>
          <a:lstStyle/>
          <a:p>
            <a:pPr algn="ctr"/>
            <a:r>
              <a:rPr lang="fa-IR" sz="2800" dirty="0" smtClean="0">
                <a:solidFill>
                  <a:srgbClr val="FF0000"/>
                </a:solidFill>
              </a:rPr>
              <a:t>تشخیص های پرستاری</a:t>
            </a:r>
            <a:endParaRPr lang="en-US" sz="2800" dirty="0">
              <a:solidFill>
                <a:srgbClr val="FF0000"/>
              </a:solidFill>
            </a:endParaRPr>
          </a:p>
        </p:txBody>
      </p:sp>
    </p:spTree>
    <p:extLst>
      <p:ext uri="{BB962C8B-B14F-4D97-AF65-F5344CB8AC3E}">
        <p14:creationId xmlns:p14="http://schemas.microsoft.com/office/powerpoint/2010/main" val="99585346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a:latin typeface="Arial" panose="020B0604020202020204" pitchFamily="34" charset="0"/>
                <a:cs typeface="Arial" panose="020B0604020202020204" pitchFamily="34" charset="0"/>
              </a:rPr>
              <a:t>احتمال بروز</a:t>
            </a:r>
            <a:r>
              <a:rPr lang="en-US" dirty="0">
                <a:latin typeface="Arial" panose="020B0604020202020204" pitchFamily="34" charset="0"/>
                <a:cs typeface="Arial" panose="020B0604020202020204" pitchFamily="34" charset="0"/>
              </a:rPr>
              <a:t>CVA</a:t>
            </a:r>
            <a:r>
              <a:rPr lang="fa-IR" dirty="0">
                <a:latin typeface="Arial" panose="020B0604020202020204" pitchFamily="34" charset="0"/>
                <a:cs typeface="Arial" panose="020B0604020202020204" pitchFamily="34" charset="0"/>
              </a:rPr>
              <a:t>مجدد در ارتباط با </a:t>
            </a:r>
            <a:r>
              <a:rPr lang="en-US" dirty="0">
                <a:latin typeface="Arial" panose="020B0604020202020204" pitchFamily="34" charset="0"/>
                <a:cs typeface="Arial" panose="020B0604020202020204" pitchFamily="34" charset="0"/>
              </a:rPr>
              <a:t>HTN</a:t>
            </a:r>
          </a:p>
        </p:txBody>
      </p:sp>
      <p:sp>
        <p:nvSpPr>
          <p:cNvPr id="3" name="Content Placeholder 2"/>
          <p:cNvSpPr>
            <a:spLocks noGrp="1"/>
          </p:cNvSpPr>
          <p:nvPr>
            <p:ph idx="1"/>
          </p:nvPr>
        </p:nvSpPr>
        <p:spPr/>
        <p:txBody>
          <a:bodyPr>
            <a:normAutofit/>
          </a:bodyPr>
          <a:lstStyle/>
          <a:p>
            <a:pPr algn="r" rtl="1"/>
            <a:r>
              <a:rPr lang="fa-IR" b="1" dirty="0" smtClean="0">
                <a:latin typeface="Arial" panose="020B0604020202020204" pitchFamily="34" charset="0"/>
                <a:cs typeface="Arial" panose="020B0604020202020204" pitchFamily="34" charset="0"/>
              </a:rPr>
              <a:t>اقدامات</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کنترل </a:t>
            </a:r>
            <a:r>
              <a:rPr lang="en-US" dirty="0">
                <a:latin typeface="Arial" panose="020B0604020202020204" pitchFamily="34" charset="0"/>
                <a:cs typeface="Arial" panose="020B0604020202020204" pitchFamily="34" charset="0"/>
              </a:rPr>
              <a:t>B.P</a:t>
            </a:r>
            <a:r>
              <a:rPr lang="fa-IR" dirty="0">
                <a:latin typeface="Arial" panose="020B0604020202020204" pitchFamily="34" charset="0"/>
                <a:cs typeface="Arial" panose="020B0604020202020204" pitchFamily="34" charset="0"/>
              </a:rPr>
              <a:t>در پوزیشن های مختلف</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کاهش </a:t>
            </a:r>
            <a:r>
              <a:rPr lang="fa-IR" dirty="0">
                <a:latin typeface="Arial" panose="020B0604020202020204" pitchFamily="34" charset="0"/>
                <a:cs typeface="Arial" panose="020B0604020202020204" pitchFamily="34" charset="0"/>
              </a:rPr>
              <a:t>استرس و هیجان با فراهم کردن محیط آرام</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آموزش </a:t>
            </a:r>
            <a:r>
              <a:rPr lang="fa-IR" dirty="0">
                <a:latin typeface="Arial" panose="020B0604020202020204" pitchFamily="34" charset="0"/>
                <a:cs typeface="Arial" panose="020B0604020202020204" pitchFamily="34" charset="0"/>
              </a:rPr>
              <a:t>در مورد رژیم غذایی </a:t>
            </a:r>
            <a:r>
              <a:rPr lang="en-US" dirty="0">
                <a:latin typeface="Arial" panose="020B0604020202020204" pitchFamily="34" charset="0"/>
                <a:cs typeface="Arial" panose="020B0604020202020204" pitchFamily="34" charset="0"/>
              </a:rPr>
              <a:t>Ls Lf</a:t>
            </a:r>
            <a:r>
              <a:rPr lang="fa-IR" dirty="0">
                <a:latin typeface="Arial" panose="020B0604020202020204" pitchFamily="34" charset="0"/>
                <a:cs typeface="Arial" panose="020B0604020202020204" pitchFamily="34" charset="0"/>
              </a:rPr>
              <a:t>کم نمک و کم چربی (</a:t>
            </a:r>
            <a:r>
              <a:rPr lang="en-US" dirty="0">
                <a:latin typeface="Arial" panose="020B0604020202020204" pitchFamily="34" charset="0"/>
                <a:cs typeface="Arial" panose="020B0604020202020204" pitchFamily="34" charset="0"/>
              </a:rPr>
              <a:t>k</a:t>
            </a:r>
            <a:r>
              <a:rPr lang="fa-IR" dirty="0">
                <a:latin typeface="Arial" panose="020B0604020202020204" pitchFamily="34" charset="0"/>
                <a:cs typeface="Arial" panose="020B0604020202020204" pitchFamily="34" charset="0"/>
              </a:rPr>
              <a:t>بالا وسدیم کم, آبلیمو وادویه همراه غذا)</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فعالیت </a:t>
            </a:r>
            <a:r>
              <a:rPr lang="fa-IR" dirty="0">
                <a:latin typeface="Arial" panose="020B0604020202020204" pitchFamily="34" charset="0"/>
                <a:cs typeface="Arial" panose="020B0604020202020204" pitchFamily="34" charset="0"/>
              </a:rPr>
              <a:t>در حد تحمل</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پایش </a:t>
            </a:r>
            <a:r>
              <a:rPr lang="fa-IR" dirty="0">
                <a:latin typeface="Arial" panose="020B0604020202020204" pitchFamily="34" charset="0"/>
                <a:cs typeface="Arial" panose="020B0604020202020204" pitchFamily="34" charset="0"/>
              </a:rPr>
              <a:t>دوره ای کلسترول، تریگلیسرید، </a:t>
            </a:r>
            <a:r>
              <a:rPr lang="en-US" dirty="0">
                <a:latin typeface="Arial" panose="020B0604020202020204" pitchFamily="34" charset="0"/>
                <a:cs typeface="Arial" panose="020B0604020202020204" pitchFamily="34" charset="0"/>
              </a:rPr>
              <a:t>LDL, </a:t>
            </a:r>
            <a:r>
              <a:rPr lang="en-US" dirty="0" smtClean="0">
                <a:latin typeface="Arial" panose="020B0604020202020204" pitchFamily="34" charset="0"/>
                <a:cs typeface="Arial" panose="020B0604020202020204" pitchFamily="34" charset="0"/>
              </a:rPr>
              <a:t>HDL</a:t>
            </a:r>
            <a:endParaRPr lang="fa-IR" dirty="0" smtClean="0">
              <a:latin typeface="Arial" panose="020B0604020202020204" pitchFamily="34" charset="0"/>
              <a:cs typeface="Arial" panose="020B0604020202020204" pitchFamily="34" charset="0"/>
            </a:endParaRPr>
          </a:p>
          <a:p>
            <a:pPr algn="r" rtl="1"/>
            <a:r>
              <a:rPr lang="fa-IR" b="1" dirty="0" smtClean="0">
                <a:latin typeface="Arial" panose="020B0604020202020204" pitchFamily="34" charset="0"/>
                <a:cs typeface="Arial" panose="020B0604020202020204" pitchFamily="34" charset="0"/>
              </a:rPr>
              <a:t>برآیند</a:t>
            </a:r>
          </a:p>
          <a:p>
            <a:pPr marL="0" indent="0" algn="r" rtl="1">
              <a:buNone/>
            </a:pPr>
            <a:r>
              <a:rPr lang="fa-IR" dirty="0">
                <a:latin typeface="Arial" panose="020B0604020202020204" pitchFamily="34" charset="0"/>
                <a:cs typeface="Arial" panose="020B0604020202020204" pitchFamily="34" charset="0"/>
              </a:rPr>
              <a:t>پیشگیری از </a:t>
            </a:r>
            <a:r>
              <a:rPr lang="en-US" dirty="0" smtClean="0">
                <a:latin typeface="Arial" panose="020B0604020202020204" pitchFamily="34" charset="0"/>
                <a:cs typeface="Arial" panose="020B0604020202020204" pitchFamily="34" charset="0"/>
              </a:rPr>
              <a:t> </a:t>
            </a:r>
            <a:r>
              <a:rPr lang="en-US" dirty="0" err="1" smtClean="0">
                <a:latin typeface="Arial" panose="020B0604020202020204" pitchFamily="34" charset="0"/>
                <a:cs typeface="Arial" panose="020B0604020202020204" pitchFamily="34" charset="0"/>
              </a:rPr>
              <a:t>cva</a:t>
            </a:r>
            <a:r>
              <a:rPr lang="fa-IR" dirty="0">
                <a:latin typeface="Arial" panose="020B0604020202020204" pitchFamily="34" charset="0"/>
                <a:cs typeface="Arial" panose="020B0604020202020204" pitchFamily="34" charset="0"/>
              </a:rPr>
              <a:t>مجدد</a:t>
            </a:r>
            <a:endParaRPr lang="en-US" dirty="0">
              <a:latin typeface="Arial" panose="020B0604020202020204" pitchFamily="34" charset="0"/>
              <a:cs typeface="Arial" panose="020B0604020202020204" pitchFamily="34" charset="0"/>
            </a:endParaRPr>
          </a:p>
          <a:p>
            <a:pPr marL="0" indent="0" algn="r" rtl="1">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1143501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r" rtl="1"/>
            <a:r>
              <a:rPr lang="fa-IR" dirty="0">
                <a:latin typeface="Arial" panose="020B0604020202020204" pitchFamily="34" charset="0"/>
                <a:cs typeface="Arial" panose="020B0604020202020204" pitchFamily="34" charset="0"/>
              </a:rPr>
              <a:t>اهمال یک طرف بدن درارتباط با </a:t>
            </a:r>
            <a:r>
              <a:rPr lang="en-US" dirty="0">
                <a:latin typeface="Arial" panose="020B0604020202020204" pitchFamily="34" charset="0"/>
                <a:cs typeface="Arial" panose="020B0604020202020204" pitchFamily="34" charset="0"/>
              </a:rPr>
              <a:t>CVA</a:t>
            </a:r>
          </a:p>
        </p:txBody>
      </p:sp>
      <p:sp>
        <p:nvSpPr>
          <p:cNvPr id="5" name="Content Placeholder 4"/>
          <p:cNvSpPr>
            <a:spLocks noGrp="1"/>
          </p:cNvSpPr>
          <p:nvPr>
            <p:ph idx="1"/>
          </p:nvPr>
        </p:nvSpPr>
        <p:spPr/>
        <p:txBody>
          <a:bodyPr>
            <a:normAutofit fontScale="85000" lnSpcReduction="10000"/>
          </a:bodyPr>
          <a:lstStyle/>
          <a:p>
            <a:pPr algn="r" rtl="1"/>
            <a:r>
              <a:rPr lang="fa-IR" b="1" dirty="0" smtClean="0">
                <a:latin typeface="Arial" panose="020B0604020202020204" pitchFamily="34" charset="0"/>
                <a:cs typeface="Arial" panose="020B0604020202020204" pitchFamily="34" charset="0"/>
              </a:rPr>
              <a:t>اقدامات</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بررسی </a:t>
            </a:r>
            <a:r>
              <a:rPr lang="fa-IR" dirty="0">
                <a:latin typeface="Arial" panose="020B0604020202020204" pitchFamily="34" charset="0"/>
                <a:cs typeface="Arial" panose="020B0604020202020204" pitchFamily="34" charset="0"/>
              </a:rPr>
              <a:t>بیمار از نظرعلایم اهمال یکطرفه</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اطمینان </a:t>
            </a:r>
            <a:r>
              <a:rPr lang="fa-IR" dirty="0">
                <a:latin typeface="Arial" panose="020B0604020202020204" pitchFamily="34" charset="0"/>
                <a:cs typeface="Arial" panose="020B0604020202020204" pitchFamily="34" charset="0"/>
              </a:rPr>
              <a:t>از قرار گرفتن سمت درگیر در وضعیت مناسب وحفاظت از صدمات</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به </a:t>
            </a:r>
            <a:r>
              <a:rPr lang="fa-IR" dirty="0">
                <a:latin typeface="Arial" panose="020B0604020202020204" pitchFamily="34" charset="0"/>
                <a:cs typeface="Arial" panose="020B0604020202020204" pitchFamily="34" charset="0"/>
              </a:rPr>
              <a:t>خانواده و بیمار آموزش دهیم هنگام حمام کردن لباس پوشیدن، پوزیشن دادن،طرف درگیر را با طرف سالم حمایت کنند.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آموزش </a:t>
            </a:r>
            <a:r>
              <a:rPr lang="fa-IR" dirty="0">
                <a:latin typeface="Arial" panose="020B0604020202020204" pitchFamily="34" charset="0"/>
                <a:cs typeface="Arial" panose="020B0604020202020204" pitchFamily="34" charset="0"/>
              </a:rPr>
              <a:t>خانواده بیمار برای افزایش توجه نسبت به ناحیه </a:t>
            </a:r>
            <a:r>
              <a:rPr lang="fa-IR" dirty="0" smtClean="0">
                <a:latin typeface="Arial" panose="020B0604020202020204" pitchFamily="34" charset="0"/>
                <a:cs typeface="Arial" panose="020B0604020202020204" pitchFamily="34" charset="0"/>
              </a:rPr>
              <a:t>درگیر</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قرار </a:t>
            </a:r>
            <a:r>
              <a:rPr lang="fa-IR" dirty="0">
                <a:latin typeface="Arial" panose="020B0604020202020204" pitchFamily="34" charset="0"/>
                <a:cs typeface="Arial" panose="020B0604020202020204" pitchFamily="34" charset="0"/>
              </a:rPr>
              <a:t>دادن بعضی وسایل در طرف آسیب دیده بیمار تا. نگاه بیمار بیشتر به سمت آسیب دیده معطوف شود. </a:t>
            </a:r>
          </a:p>
          <a:p>
            <a:pPr algn="r" rtl="1"/>
            <a:r>
              <a:rPr lang="fa-IR" b="1" dirty="0" smtClean="0">
                <a:latin typeface="Arial" panose="020B0604020202020204" pitchFamily="34" charset="0"/>
                <a:cs typeface="Arial" panose="020B0604020202020204" pitchFamily="34" charset="0"/>
              </a:rPr>
              <a:t>برآیند</a:t>
            </a:r>
          </a:p>
          <a:p>
            <a:pPr marL="0" indent="0" algn="r" rtl="1">
              <a:buNone/>
            </a:pPr>
            <a:r>
              <a:rPr lang="fa-IR" dirty="0">
                <a:latin typeface="Arial" panose="020B0604020202020204" pitchFamily="34" charset="0"/>
                <a:cs typeface="Arial" panose="020B0604020202020204" pitchFamily="34" charset="0"/>
              </a:rPr>
              <a:t>نسبت به تحریکات ایجاد شده در طرف درگیر واکنش نشان دهد. </a:t>
            </a:r>
          </a:p>
          <a:p>
            <a:pPr marL="0" indent="0" algn="r" rtl="1">
              <a:buNone/>
            </a:pPr>
            <a:r>
              <a:rPr lang="fa-IR" dirty="0">
                <a:latin typeface="Arial" panose="020B0604020202020204" pitchFamily="34" charset="0"/>
                <a:cs typeface="Arial" panose="020B0604020202020204" pitchFamily="34" charset="0"/>
              </a:rPr>
              <a:t>کاهش تدریجی اهمال یک طرفه بدن را تجربه کرده توضیح دهد که با آن سازگار شده وآسیب های محیطی موجود را شناسایی کند. </a:t>
            </a:r>
          </a:p>
          <a:p>
            <a:pPr marL="0" indent="0" algn="r" rtl="1">
              <a:buNone/>
            </a:pPr>
            <a:endParaRPr lang="fa-IR"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86222"/>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420624"/>
            <a:ext cx="9601200" cy="1485900"/>
          </a:xfrm>
        </p:spPr>
        <p:txBody>
          <a:bodyPr>
            <a:noAutofit/>
          </a:bodyPr>
          <a:lstStyle/>
          <a:p>
            <a:pPr algn="r" rtl="1"/>
            <a:r>
              <a:rPr lang="fa-IR" sz="3600" dirty="0" smtClean="0">
                <a:latin typeface="Arial" panose="020B0604020202020204" pitchFamily="34" charset="0"/>
                <a:cs typeface="Arial" panose="020B0604020202020204" pitchFamily="34" charset="0"/>
              </a:rPr>
              <a:t>احتمال بروز </a:t>
            </a:r>
            <a:r>
              <a:rPr lang="fa-IR" sz="3600" dirty="0">
                <a:latin typeface="Arial" panose="020B0604020202020204" pitchFamily="34" charset="0"/>
                <a:cs typeface="Arial" panose="020B0604020202020204" pitchFamily="34" charset="0"/>
              </a:rPr>
              <a:t>صدمه وتروما در ارتباط با </a:t>
            </a:r>
            <a:r>
              <a:rPr lang="fa-IR" sz="3600" dirty="0" smtClean="0">
                <a:latin typeface="Arial" panose="020B0604020202020204" pitchFamily="34" charset="0"/>
                <a:cs typeface="Arial" panose="020B0604020202020204" pitchFamily="34" charset="0"/>
              </a:rPr>
              <a:t>:</a:t>
            </a:r>
            <a:br>
              <a:rPr lang="fa-IR" sz="3600" dirty="0" smtClean="0">
                <a:latin typeface="Arial" panose="020B0604020202020204" pitchFamily="34" charset="0"/>
                <a:cs typeface="Arial" panose="020B0604020202020204" pitchFamily="34" charset="0"/>
              </a:rPr>
            </a:br>
            <a:r>
              <a:rPr lang="fa-IR" sz="3600" dirty="0" smtClean="0">
                <a:latin typeface="Arial" panose="020B0604020202020204" pitchFamily="34" charset="0"/>
                <a:cs typeface="Arial" panose="020B0604020202020204" pitchFamily="34" charset="0"/>
              </a:rPr>
              <a:t>1.ضعف </a:t>
            </a:r>
            <a:r>
              <a:rPr lang="fa-IR" sz="3600" dirty="0">
                <a:latin typeface="Arial" panose="020B0604020202020204" pitchFamily="34" charset="0"/>
                <a:cs typeface="Arial" panose="020B0604020202020204" pitchFamily="34" charset="0"/>
              </a:rPr>
              <a:t>و خستگی.  2.سرگیجه   3. کاهش قدرت </a:t>
            </a:r>
            <a:r>
              <a:rPr lang="fa-IR" sz="3600" dirty="0" smtClean="0">
                <a:latin typeface="Arial" panose="020B0604020202020204" pitchFamily="34" charset="0"/>
                <a:cs typeface="Arial" panose="020B0604020202020204" pitchFamily="34" charset="0"/>
              </a:rPr>
              <a:t>عضلانی</a:t>
            </a:r>
            <a:r>
              <a:rPr lang="fa-IR" sz="3600" dirty="0">
                <a:latin typeface="Arial" panose="020B0604020202020204" pitchFamily="34" charset="0"/>
                <a:cs typeface="Arial" panose="020B0604020202020204" pitchFamily="34" charset="0"/>
              </a:rPr>
              <a:t>. 4.سوختگی.   5.اختلالات حسی، حرکتی.  6.عدم تعادل</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fontScale="92500" lnSpcReduction="10000"/>
          </a:bodyPr>
          <a:lstStyle/>
          <a:p>
            <a:pPr algn="r" rtl="1"/>
            <a:r>
              <a:rPr lang="fa-IR" b="1" dirty="0" smtClean="0">
                <a:latin typeface="Arial" panose="020B0604020202020204" pitchFamily="34" charset="0"/>
                <a:cs typeface="Arial" panose="020B0604020202020204" pitchFamily="34" charset="0"/>
              </a:rPr>
              <a:t>اقدامات</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بیمار </a:t>
            </a:r>
            <a:r>
              <a:rPr lang="fa-IR" dirty="0">
                <a:latin typeface="Arial" panose="020B0604020202020204" pitchFamily="34" charset="0"/>
                <a:cs typeface="Arial" panose="020B0604020202020204" pitchFamily="34" charset="0"/>
              </a:rPr>
              <a:t>را از نظر وجود آسیب و خطر برسی کنید</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خطرات </a:t>
            </a:r>
            <a:r>
              <a:rPr lang="fa-IR" dirty="0">
                <a:latin typeface="Arial" panose="020B0604020202020204" pitchFamily="34" charset="0"/>
                <a:cs typeface="Arial" panose="020B0604020202020204" pitchFamily="34" charset="0"/>
              </a:rPr>
              <a:t>محیطی را بررسی و کاهش دهید.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جهت </a:t>
            </a:r>
            <a:r>
              <a:rPr lang="fa-IR" dirty="0">
                <a:latin typeface="Arial" panose="020B0604020202020204" pitchFamily="34" charset="0"/>
                <a:cs typeface="Arial" panose="020B0604020202020204" pitchFamily="34" charset="0"/>
              </a:rPr>
              <a:t>پیشگیری از بروز سوختگی غذا و مایعات گرم را قبل از خوردن سرد کنید.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آموزش </a:t>
            </a:r>
            <a:r>
              <a:rPr lang="fa-IR" dirty="0">
                <a:latin typeface="Arial" panose="020B0604020202020204" pitchFamily="34" charset="0"/>
                <a:cs typeface="Arial" panose="020B0604020202020204" pitchFamily="34" charset="0"/>
              </a:rPr>
              <a:t>به همراه بیماروخانواده جهت کنترل درجه حرارت آب قبل از حمال کردن بیمار</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انجام </a:t>
            </a:r>
            <a:r>
              <a:rPr lang="fa-IR" dirty="0">
                <a:latin typeface="Arial" panose="020B0604020202020204" pitchFamily="34" charset="0"/>
                <a:cs typeface="Arial" panose="020B0604020202020204" pitchFamily="34" charset="0"/>
              </a:rPr>
              <a:t>اقدامات جهت جلوگیری از سقوط بیمار(بالا دادن نرده تخت، دردسترس بودن وسایل مورد نیاز، در دسترس بودن زنگ اخبار، کمک به بیمار در راه رفتن، اجتناب ازفعالیت هایی که نیاز به قدرت </a:t>
            </a:r>
            <a:r>
              <a:rPr lang="fa-IR" dirty="0" smtClean="0">
                <a:latin typeface="Arial" panose="020B0604020202020204" pitchFamily="34" charset="0"/>
                <a:cs typeface="Arial" panose="020B0604020202020204" pitchFamily="34" charset="0"/>
              </a:rPr>
              <a:t>عضلانی </a:t>
            </a:r>
            <a:r>
              <a:rPr lang="fa-IR" dirty="0">
                <a:latin typeface="Arial" panose="020B0604020202020204" pitchFamily="34" charset="0"/>
                <a:cs typeface="Arial" panose="020B0604020202020204" pitchFamily="34" charset="0"/>
              </a:rPr>
              <a:t>بیشتری </a:t>
            </a:r>
            <a:r>
              <a:rPr lang="fa-IR" dirty="0" smtClean="0">
                <a:latin typeface="Arial" panose="020B0604020202020204" pitchFamily="34" charset="0"/>
                <a:cs typeface="Arial" panose="020B0604020202020204" pitchFamily="34" charset="0"/>
              </a:rPr>
              <a:t>دارد</a:t>
            </a:r>
          </a:p>
          <a:p>
            <a:pPr algn="r" rtl="1"/>
            <a:r>
              <a:rPr lang="fa-IR" b="1" dirty="0" smtClean="0">
                <a:latin typeface="Arial" panose="020B0604020202020204" pitchFamily="34" charset="0"/>
                <a:cs typeface="Arial" panose="020B0604020202020204" pitchFamily="34" charset="0"/>
              </a:rPr>
              <a:t>برآیند</a:t>
            </a:r>
          </a:p>
          <a:p>
            <a:pPr marL="0" indent="0" algn="r" rtl="1">
              <a:buNone/>
            </a:pPr>
            <a:r>
              <a:rPr lang="fa-IR" dirty="0" smtClean="0">
                <a:latin typeface="Arial" panose="020B0604020202020204" pitchFamily="34" charset="0"/>
                <a:cs typeface="Arial" panose="020B0604020202020204" pitchFamily="34" charset="0"/>
              </a:rPr>
              <a:t>بیمار </a:t>
            </a:r>
            <a:r>
              <a:rPr lang="fa-IR" dirty="0">
                <a:latin typeface="Arial" panose="020B0604020202020204" pitchFamily="34" charset="0"/>
                <a:cs typeface="Arial" panose="020B0604020202020204" pitchFamily="34" charset="0"/>
              </a:rPr>
              <a:t>دچار صدمات حاصل از سقوط، تروما و سوختگی نشود. </a:t>
            </a:r>
          </a:p>
          <a:p>
            <a:pPr marL="0" indent="0" algn="r" rtl="1">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309225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3200" dirty="0">
                <a:latin typeface="Arial" panose="020B0604020202020204" pitchFamily="34" charset="0"/>
                <a:cs typeface="Arial" panose="020B0604020202020204" pitchFamily="34" charset="0"/>
              </a:rPr>
              <a:t>اختلال در تحرک جسمانی در ارتباط با : 1.ضعف و خستگی. 2.اختلال در الگوی خواب. 3.عدم تحمل فعالیت  4.کاهش قدرت </a:t>
            </a:r>
            <a:r>
              <a:rPr lang="fa-IR" sz="3200" dirty="0" smtClean="0">
                <a:latin typeface="Arial" panose="020B0604020202020204" pitchFamily="34" charset="0"/>
                <a:cs typeface="Arial" panose="020B0604020202020204" pitchFamily="34" charset="0"/>
              </a:rPr>
              <a:t>عضلانی </a:t>
            </a:r>
            <a:endParaRPr lang="en-US" sz="32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b="1" dirty="0" smtClean="0">
                <a:latin typeface="Arial" panose="020B0604020202020204" pitchFamily="34" charset="0"/>
                <a:cs typeface="Arial" panose="020B0604020202020204" pitchFamily="34" charset="0"/>
              </a:rPr>
              <a:t>اقدامات</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بررسی </a:t>
            </a:r>
            <a:r>
              <a:rPr lang="fa-IR" dirty="0">
                <a:latin typeface="Arial" panose="020B0604020202020204" pitchFamily="34" charset="0"/>
                <a:cs typeface="Arial" panose="020B0604020202020204" pitchFamily="34" charset="0"/>
              </a:rPr>
              <a:t>عوامل محدود کننده جسمانی(کاهش تحمل فعالیت، درد، ترساز افتادن)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اقدامات </a:t>
            </a:r>
            <a:r>
              <a:rPr lang="fa-IR" dirty="0">
                <a:latin typeface="Arial" panose="020B0604020202020204" pitchFamily="34" charset="0"/>
                <a:cs typeface="Arial" panose="020B0604020202020204" pitchFamily="34" charset="0"/>
              </a:rPr>
              <a:t>جهت افزایش تحمل فعالیت(تنظیم دوره فعالیت واستراحت)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تشویق </a:t>
            </a:r>
            <a:r>
              <a:rPr lang="fa-IR" dirty="0">
                <a:latin typeface="Arial" panose="020B0604020202020204" pitchFamily="34" charset="0"/>
                <a:cs typeface="Arial" panose="020B0604020202020204" pitchFamily="34" charset="0"/>
              </a:rPr>
              <a:t>بیمار به انجام فعالیت و شرکت در امر مراقبت از خود.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حمایت </a:t>
            </a:r>
            <a:r>
              <a:rPr lang="fa-IR" dirty="0">
                <a:latin typeface="Arial" panose="020B0604020202020204" pitchFamily="34" charset="0"/>
                <a:cs typeface="Arial" panose="020B0604020202020204" pitchFamily="34" charset="0"/>
              </a:rPr>
              <a:t>از بیمار در مقابل افتادن</a:t>
            </a:r>
          </a:p>
          <a:p>
            <a:pPr algn="r" rtl="1"/>
            <a:r>
              <a:rPr lang="fa-IR" b="1" dirty="0" smtClean="0">
                <a:latin typeface="Arial" panose="020B0604020202020204" pitchFamily="34" charset="0"/>
                <a:cs typeface="Arial" panose="020B0604020202020204" pitchFamily="34" charset="0"/>
              </a:rPr>
              <a:t>برآیند</a:t>
            </a:r>
          </a:p>
          <a:p>
            <a:pPr marL="0" indent="0" algn="r" rtl="1">
              <a:buNone/>
            </a:pPr>
            <a:r>
              <a:rPr lang="fa-IR" dirty="0">
                <a:latin typeface="Arial" panose="020B0604020202020204" pitchFamily="34" charset="0"/>
                <a:cs typeface="Arial" panose="020B0604020202020204" pitchFamily="34" charset="0"/>
              </a:rPr>
              <a:t>بیمار با توجه به محدودیت های حاصل از روش های درمانی وعوارض </a:t>
            </a:r>
            <a:r>
              <a:rPr lang="en-US" dirty="0">
                <a:latin typeface="Arial" panose="020B0604020202020204" pitchFamily="34" charset="0"/>
                <a:cs typeface="Arial" panose="020B0604020202020204" pitchFamily="34" charset="0"/>
              </a:rPr>
              <a:t>CVA</a:t>
            </a:r>
            <a:r>
              <a:rPr lang="fa-IR" dirty="0">
                <a:latin typeface="Arial" panose="020B0604020202020204" pitchFamily="34" charset="0"/>
                <a:cs typeface="Arial" panose="020B0604020202020204" pitchFamily="34" charset="0"/>
              </a:rPr>
              <a:t>حداکثر فعالیت جسمانی را در حد تحمل داشته باشد.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057996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3600" dirty="0">
                <a:latin typeface="Arial" panose="020B0604020202020204" pitchFamily="34" charset="0"/>
                <a:cs typeface="Arial" panose="020B0604020202020204" pitchFamily="34" charset="0"/>
              </a:rPr>
              <a:t>عدم تحمل فعالیت در ارتباط با 1.تغذیه ناکافی. 2.اختلال در الگوی خواب  3.کاهش قدرت عظلانی 4.کاهش انرژی</a:t>
            </a:r>
            <a:endParaRPr lang="en-US" sz="36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71600" y="2286000"/>
            <a:ext cx="9601200" cy="4343400"/>
          </a:xfrm>
        </p:spPr>
        <p:txBody>
          <a:bodyPr>
            <a:normAutofit fontScale="70000" lnSpcReduction="20000"/>
          </a:bodyPr>
          <a:lstStyle/>
          <a:p>
            <a:pPr algn="r" rtl="1"/>
            <a:r>
              <a:rPr lang="fa-IR" dirty="0" smtClean="0">
                <a:latin typeface="Arial" panose="020B0604020202020204" pitchFamily="34" charset="0"/>
                <a:cs typeface="Arial" panose="020B0604020202020204" pitchFamily="34" charset="0"/>
              </a:rPr>
              <a:t>اقدامات</a:t>
            </a:r>
          </a:p>
          <a:p>
            <a:pPr marL="0" indent="0" algn="r" rtl="1">
              <a:buNone/>
            </a:pPr>
            <a:r>
              <a:rPr lang="fa-IR" dirty="0" smtClean="0">
                <a:latin typeface="Arial" panose="020B0604020202020204" pitchFamily="34" charset="0"/>
                <a:cs typeface="Arial" panose="020B0604020202020204" pitchFamily="34" charset="0"/>
              </a:rPr>
              <a:t>1.علایم </a:t>
            </a:r>
            <a:r>
              <a:rPr lang="fa-IR" dirty="0">
                <a:latin typeface="Arial" panose="020B0604020202020204" pitchFamily="34" charset="0"/>
                <a:cs typeface="Arial" panose="020B0604020202020204" pitchFamily="34" charset="0"/>
              </a:rPr>
              <a:t>و نشانه های مربوط به عدم فعالیت را بررسی کنید. </a:t>
            </a:r>
          </a:p>
          <a:p>
            <a:pPr marL="0" indent="0" algn="r" rtl="1">
              <a:buNone/>
            </a:pPr>
            <a:r>
              <a:rPr lang="fa-IR" dirty="0">
                <a:latin typeface="Arial" panose="020B0604020202020204" pitchFamily="34" charset="0"/>
                <a:cs typeface="Arial" panose="020B0604020202020204" pitchFamily="34" charset="0"/>
              </a:rPr>
              <a:t>2.سرو صدای محیط و تعداد ملاقات ها را کمتر کنید. </a:t>
            </a:r>
          </a:p>
          <a:p>
            <a:pPr marL="0" indent="0" algn="r" rtl="1">
              <a:buNone/>
            </a:pPr>
            <a:r>
              <a:rPr lang="fa-IR" dirty="0">
                <a:latin typeface="Arial" panose="020B0604020202020204" pitchFamily="34" charset="0"/>
                <a:cs typeface="Arial" panose="020B0604020202020204" pitchFamily="34" charset="0"/>
              </a:rPr>
              <a:t>3. انجام اقداماتی جهت افزایش خواب بیمار </a:t>
            </a:r>
          </a:p>
          <a:p>
            <a:pPr marL="0" indent="0" algn="r" rtl="1">
              <a:buNone/>
            </a:pPr>
            <a:r>
              <a:rPr lang="fa-IR" dirty="0">
                <a:latin typeface="Arial" panose="020B0604020202020204" pitchFamily="34" charset="0"/>
                <a:cs typeface="Arial" panose="020B0604020202020204" pitchFamily="34" charset="0"/>
              </a:rPr>
              <a:t>4.انجام اقداماتی جهت کاهش ترس و اضطراب بیمار</a:t>
            </a:r>
          </a:p>
          <a:p>
            <a:pPr marL="0" indent="0" algn="r" rtl="1">
              <a:buNone/>
            </a:pPr>
            <a:r>
              <a:rPr lang="fa-IR" dirty="0">
                <a:latin typeface="Arial" panose="020B0604020202020204" pitchFamily="34" charset="0"/>
                <a:cs typeface="Arial" panose="020B0604020202020204" pitchFamily="34" charset="0"/>
              </a:rPr>
              <a:t>5.قبل از جلسات فعالیت دوره های استراحت کافی و مناسب در اختیار بیمار قرار دهید. </a:t>
            </a:r>
          </a:p>
          <a:p>
            <a:pPr marL="0" indent="0" algn="r" rtl="1">
              <a:buNone/>
            </a:pPr>
            <a:r>
              <a:rPr lang="fa-IR" dirty="0">
                <a:latin typeface="Arial" panose="020B0604020202020204" pitchFamily="34" charset="0"/>
                <a:cs typeface="Arial" panose="020B0604020202020204" pitchFamily="34" charset="0"/>
              </a:rPr>
              <a:t>6.اقداماتی برای پیشگیری از افتادن بیمار انجام شود تا ترس از آسیب دیدگی کاهش یابد. </a:t>
            </a:r>
          </a:p>
          <a:p>
            <a:pPr marL="0" indent="0" algn="r" rtl="1">
              <a:buNone/>
            </a:pPr>
            <a:r>
              <a:rPr lang="fa-IR" dirty="0">
                <a:latin typeface="Arial" panose="020B0604020202020204" pitchFamily="34" charset="0"/>
                <a:cs typeface="Arial" panose="020B0604020202020204" pitchFamily="34" charset="0"/>
              </a:rPr>
              <a:t>(قرار دادن تخت در سطح پایین وبالا دادن نرده کنار تخت ووسایل مورد نیاز مددجو را در دسترس و در میدان دید وی قرار دهید، به بیمار آموزش داده شود تا در صورت نیاز در خواست کمک کند) </a:t>
            </a:r>
          </a:p>
          <a:p>
            <a:pPr marL="0" indent="0" algn="r" rtl="1">
              <a:buNone/>
            </a:pPr>
            <a:r>
              <a:rPr lang="fa-IR" dirty="0">
                <a:latin typeface="Arial" panose="020B0604020202020204" pitchFamily="34" charset="0"/>
                <a:cs typeface="Arial" panose="020B0604020202020204" pitchFamily="34" charset="0"/>
              </a:rPr>
              <a:t>7.استفاده از وسایل کمکی جهت راه رفتن مانند عصا و واکر </a:t>
            </a:r>
          </a:p>
          <a:p>
            <a:pPr marL="0" indent="0" algn="r" rtl="1">
              <a:buNone/>
            </a:pPr>
            <a:r>
              <a:rPr lang="fa-IR" dirty="0">
                <a:latin typeface="Arial" panose="020B0604020202020204" pitchFamily="34" charset="0"/>
                <a:cs typeface="Arial" panose="020B0604020202020204" pitchFamily="34" charset="0"/>
              </a:rPr>
              <a:t>8.تشویق نزدیکان بیمار به حمایت در انجام فعالیت ها </a:t>
            </a:r>
          </a:p>
          <a:p>
            <a:pPr algn="r" rtl="1"/>
            <a:r>
              <a:rPr lang="fa-IR" b="1" dirty="0" smtClean="0">
                <a:latin typeface="Arial" panose="020B0604020202020204" pitchFamily="34" charset="0"/>
                <a:cs typeface="Arial" panose="020B0604020202020204" pitchFamily="34" charset="0"/>
              </a:rPr>
              <a:t>برایند</a:t>
            </a:r>
          </a:p>
          <a:p>
            <a:pPr marL="0" indent="0" algn="r" rtl="1">
              <a:buNone/>
            </a:pPr>
            <a:r>
              <a:rPr lang="fa-IR" dirty="0">
                <a:latin typeface="Arial" panose="020B0604020202020204" pitchFamily="34" charset="0"/>
                <a:cs typeface="Arial" panose="020B0604020202020204" pitchFamily="34" charset="0"/>
              </a:rPr>
              <a:t>بیمار به صورت کلامی بیان کند که احساس ضعف کمتری دارد. </a:t>
            </a:r>
          </a:p>
          <a:p>
            <a:pPr marL="0" indent="0" algn="r" rtl="1">
              <a:buNone/>
            </a:pPr>
            <a:r>
              <a:rPr lang="fa-IR" dirty="0">
                <a:latin typeface="Arial" panose="020B0604020202020204" pitchFamily="34" charset="0"/>
                <a:cs typeface="Arial" panose="020B0604020202020204" pitchFamily="34" charset="0"/>
              </a:rPr>
              <a:t>بیمار حداکثر تحریک جسمانی را با توجه به محدودیت های ایجاد شده در پی</a:t>
            </a:r>
            <a:r>
              <a:rPr lang="en-US" dirty="0">
                <a:latin typeface="Arial" panose="020B0604020202020204" pitchFamily="34" charset="0"/>
                <a:cs typeface="Arial" panose="020B0604020202020204" pitchFamily="34" charset="0"/>
              </a:rPr>
              <a:t>CVA</a:t>
            </a:r>
            <a:r>
              <a:rPr lang="fa-IR" dirty="0">
                <a:latin typeface="Arial" panose="020B0604020202020204" pitchFamily="34" charset="0"/>
                <a:cs typeface="Arial" panose="020B0604020202020204" pitchFamily="34" charset="0"/>
              </a:rPr>
              <a:t>کسب کند</a:t>
            </a:r>
          </a:p>
          <a:p>
            <a:pPr marL="0" indent="0" algn="r" rtl="1">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9291082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4000" dirty="0">
                <a:latin typeface="Arial" panose="020B0604020202020204" pitchFamily="34" charset="0"/>
                <a:cs typeface="Arial" panose="020B0604020202020204" pitchFamily="34" charset="0"/>
              </a:rPr>
              <a:t>اختلال در بر قراری ارتباط کلامی در ارتباط با </a:t>
            </a:r>
            <a:r>
              <a:rPr lang="fa-IR" sz="4000" dirty="0" smtClean="0">
                <a:latin typeface="Arial" panose="020B0604020202020204" pitchFamily="34" charset="0"/>
                <a:cs typeface="Arial" panose="020B0604020202020204" pitchFamily="34" charset="0"/>
              </a:rPr>
              <a:t>1</a:t>
            </a:r>
            <a:r>
              <a:rPr lang="fa-IR" sz="4000" dirty="0">
                <a:latin typeface="Arial" panose="020B0604020202020204" pitchFamily="34" charset="0"/>
                <a:cs typeface="Arial" panose="020B0604020202020204" pitchFamily="34" charset="0"/>
              </a:rPr>
              <a:t>. دفور میتی دهان  2.دیزآرتری</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71600" y="2084832"/>
            <a:ext cx="9601200" cy="4471416"/>
          </a:xfrm>
        </p:spPr>
        <p:txBody>
          <a:bodyPr>
            <a:normAutofit fontScale="70000" lnSpcReduction="20000"/>
          </a:bodyPr>
          <a:lstStyle/>
          <a:p>
            <a:pPr algn="r" rtl="1"/>
            <a:r>
              <a:rPr lang="fa-IR" b="1" dirty="0" smtClean="0">
                <a:latin typeface="Arial" panose="020B0604020202020204" pitchFamily="34" charset="0"/>
                <a:cs typeface="Arial" panose="020B0604020202020204" pitchFamily="34" charset="0"/>
              </a:rPr>
              <a:t>اقدامات</a:t>
            </a:r>
          </a:p>
          <a:p>
            <a:pPr marL="0" indent="0" algn="r" rtl="1">
              <a:buNone/>
            </a:pPr>
            <a:r>
              <a:rPr lang="fa-IR" dirty="0" smtClean="0">
                <a:latin typeface="Arial" panose="020B0604020202020204" pitchFamily="34" charset="0"/>
                <a:cs typeface="Arial" panose="020B0604020202020204" pitchFamily="34" charset="0"/>
              </a:rPr>
              <a:t>1.بررسی </a:t>
            </a:r>
            <a:r>
              <a:rPr lang="fa-IR" dirty="0">
                <a:latin typeface="Arial" panose="020B0604020202020204" pitchFamily="34" charset="0"/>
                <a:cs typeface="Arial" panose="020B0604020202020204" pitchFamily="34" charset="0"/>
              </a:rPr>
              <a:t>توانایی بیمار از نظر درک پیام های کلامی و برقراری ارتباط(عدم توانایی تکلم، اشکال درساختن کلمه و جمله، اشکال در بیان افکار به صورت کلامی، ادای نامناسب کلمات،) </a:t>
            </a:r>
          </a:p>
          <a:p>
            <a:pPr marL="0" indent="0" algn="r" rtl="1">
              <a:buNone/>
            </a:pPr>
            <a:r>
              <a:rPr lang="fa-IR" dirty="0">
                <a:latin typeface="Arial" panose="020B0604020202020204" pitchFamily="34" charset="0"/>
                <a:cs typeface="Arial" panose="020B0604020202020204" pitchFamily="34" charset="0"/>
              </a:rPr>
              <a:t>2.توجه به علایم صوتی فراخوان در بیمار و پاسخ دادن به آنها چون بهتر از استفاده از سیستم ارتباط مشترک است. </a:t>
            </a:r>
          </a:p>
          <a:p>
            <a:pPr marL="0" indent="0" algn="r" rtl="1">
              <a:buNone/>
            </a:pPr>
            <a:r>
              <a:rPr lang="fa-IR" dirty="0">
                <a:latin typeface="Arial" panose="020B0604020202020204" pitchFamily="34" charset="0"/>
                <a:cs typeface="Arial" panose="020B0604020202020204" pitchFamily="34" charset="0"/>
              </a:rPr>
              <a:t>3.با صبر و حوصله به بیمار گوش کنید واجازه دهید وقت کافی برای برقراری ارتباط داشته باشد. </a:t>
            </a:r>
          </a:p>
          <a:p>
            <a:pPr marL="0" indent="0" algn="r" rtl="1">
              <a:buNone/>
            </a:pPr>
            <a:r>
              <a:rPr lang="fa-IR" dirty="0">
                <a:latin typeface="Arial" panose="020B0604020202020204" pitchFamily="34" charset="0"/>
                <a:cs typeface="Arial" panose="020B0604020202020204" pitchFamily="34" charset="0"/>
              </a:rPr>
              <a:t>4.فراهم کردنمحیطی آرام تا بیمار بتواند تمرکز کند. </a:t>
            </a:r>
          </a:p>
          <a:p>
            <a:pPr marL="0" indent="0" algn="r" rtl="1">
              <a:buNone/>
            </a:pPr>
            <a:r>
              <a:rPr lang="fa-IR" dirty="0">
                <a:latin typeface="Arial" panose="020B0604020202020204" pitchFamily="34" charset="0"/>
                <a:cs typeface="Arial" panose="020B0604020202020204" pitchFamily="34" charset="0"/>
              </a:rPr>
              <a:t>5.هنگام صحبت کردن با بیمار روبروی او قرار بگیرید آهسته صحبت کنید و از جملات ساده وکوتاه استفاده کنید</a:t>
            </a:r>
          </a:p>
          <a:p>
            <a:pPr marL="0" indent="0" algn="r" rtl="1">
              <a:buNone/>
            </a:pPr>
            <a:r>
              <a:rPr lang="fa-IR" dirty="0">
                <a:latin typeface="Arial" panose="020B0604020202020204" pitchFamily="34" charset="0"/>
                <a:cs typeface="Arial" panose="020B0604020202020204" pitchFamily="34" charset="0"/>
              </a:rPr>
              <a:t>6.استفاده از کارت های مخصوص هاوی شکل های خاص</a:t>
            </a:r>
          </a:p>
          <a:p>
            <a:pPr marL="0" indent="0" algn="r" rtl="1">
              <a:buNone/>
            </a:pPr>
            <a:r>
              <a:rPr lang="fa-IR" dirty="0">
                <a:latin typeface="Arial" panose="020B0604020202020204" pitchFamily="34" charset="0"/>
                <a:cs typeface="Arial" panose="020B0604020202020204" pitchFamily="34" charset="0"/>
              </a:rPr>
              <a:t>7.در صورتی که بیمار خسته دشواری در تکلم یا عدم تمایل به برقراری ارتباط دارد ترجیحا از سوالاتی استفاده شود کا جواب آنها بله یا خیر است. </a:t>
            </a:r>
          </a:p>
          <a:p>
            <a:pPr marL="0" indent="0" algn="r" rtl="1">
              <a:buNone/>
            </a:pPr>
            <a:r>
              <a:rPr lang="fa-IR" dirty="0">
                <a:latin typeface="Arial" panose="020B0604020202020204" pitchFamily="34" charset="0"/>
                <a:cs typeface="Arial" panose="020B0604020202020204" pitchFamily="34" charset="0"/>
              </a:rPr>
              <a:t>8.استفاده از لمس برای برقراری ارتباط</a:t>
            </a:r>
          </a:p>
          <a:p>
            <a:pPr marL="0" indent="0" algn="r" rtl="1">
              <a:buNone/>
            </a:pPr>
            <a:r>
              <a:rPr lang="fa-IR" dirty="0">
                <a:latin typeface="Arial" panose="020B0604020202020204" pitchFamily="34" charset="0"/>
                <a:cs typeface="Arial" panose="020B0604020202020204" pitchFamily="34" charset="0"/>
              </a:rPr>
              <a:t>9.درصورتی ک بیمار قادر به برقراری ارتباط نباشد نزدیکان او را تشویق به صبحبت کردن با بیمار کنید. </a:t>
            </a:r>
          </a:p>
          <a:p>
            <a:pPr marL="0" indent="0" algn="r" rtl="1">
              <a:buNone/>
            </a:pPr>
            <a:r>
              <a:rPr lang="fa-IR" dirty="0">
                <a:latin typeface="Arial" panose="020B0604020202020204" pitchFamily="34" charset="0"/>
                <a:cs typeface="Arial" panose="020B0604020202020204" pitchFamily="34" charset="0"/>
              </a:rPr>
              <a:t>10.درصورت برطرف نشدن اختلال باگفتار درمان مشورت کنید</a:t>
            </a:r>
          </a:p>
          <a:p>
            <a:pPr algn="r" rtl="1"/>
            <a:r>
              <a:rPr lang="fa-IR" b="1" dirty="0" smtClean="0">
                <a:latin typeface="Arial" panose="020B0604020202020204" pitchFamily="34" charset="0"/>
                <a:cs typeface="Arial" panose="020B0604020202020204" pitchFamily="34" charset="0"/>
              </a:rPr>
              <a:t>برایند</a:t>
            </a:r>
          </a:p>
          <a:p>
            <a:pPr marL="0" indent="0" algn="r" rtl="1">
              <a:buNone/>
            </a:pPr>
            <a:r>
              <a:rPr lang="fa-IR" dirty="0">
                <a:latin typeface="Arial" panose="020B0604020202020204" pitchFamily="34" charset="0"/>
                <a:cs typeface="Arial" panose="020B0604020202020204" pitchFamily="34" charset="0"/>
              </a:rPr>
              <a:t>بیمار، نیاز هاوخواسته های خود را بازگو کند. </a:t>
            </a:r>
          </a:p>
          <a:p>
            <a:pPr marL="0" indent="0" algn="r" rtl="1">
              <a:buNone/>
            </a:pPr>
            <a:r>
              <a:rPr lang="fa-IR" dirty="0">
                <a:latin typeface="Arial" panose="020B0604020202020204" pitchFamily="34" charset="0"/>
                <a:cs typeface="Arial" panose="020B0604020202020204" pitchFamily="34" charset="0"/>
              </a:rPr>
              <a:t>عدم گوشه گیری وتواناییانتقال احساسات</a:t>
            </a:r>
          </a:p>
          <a:p>
            <a:pPr marL="0" indent="0" algn="r" rtl="1">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2867066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2800" dirty="0">
                <a:latin typeface="Arial" panose="020B0604020202020204" pitchFamily="34" charset="0"/>
                <a:cs typeface="Arial" panose="020B0604020202020204" pitchFamily="34" charset="0"/>
              </a:rPr>
              <a:t>اختلال در تغذیه کمتر از نیاز های بدن در ارتباط با : 1.بی اشتهایی 2.ضعف و خستگی 3.کاهش فعالیت و یبوست 4.ترس و اضطراب 5.تغییر در حس بویایی 6.عوارض دارویی</a:t>
            </a:r>
            <a:endParaRPr lang="en-US" sz="2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71600" y="2286000"/>
            <a:ext cx="9601200" cy="4197096"/>
          </a:xfrm>
        </p:spPr>
        <p:txBody>
          <a:bodyPr>
            <a:normAutofit fontScale="92500" lnSpcReduction="20000"/>
          </a:bodyPr>
          <a:lstStyle/>
          <a:p>
            <a:pPr algn="r" rtl="1"/>
            <a:r>
              <a:rPr lang="fa-IR" b="1" dirty="0" smtClean="0">
                <a:latin typeface="Arial" panose="020B0604020202020204" pitchFamily="34" charset="0"/>
                <a:cs typeface="Arial" panose="020B0604020202020204" pitchFamily="34" charset="0"/>
              </a:rPr>
              <a:t>اقدامات</a:t>
            </a:r>
          </a:p>
          <a:p>
            <a:pPr marL="457200" indent="-457200" algn="r" rtl="1">
              <a:buFont typeface="+mj-lt"/>
              <a:buAutoNum type="arabicPeriod"/>
            </a:pPr>
            <a:r>
              <a:rPr lang="fa-IR" dirty="0">
                <a:latin typeface="Arial" panose="020B0604020202020204" pitchFamily="34" charset="0"/>
                <a:cs typeface="Arial" panose="020B0604020202020204" pitchFamily="34" charset="0"/>
              </a:rPr>
              <a:t>کنترل کنید بیمار چ مقدار ازغذایش را مصرف میکند. </a:t>
            </a:r>
            <a:endParaRPr lang="fa-IR" dirty="0" smtClean="0">
              <a:latin typeface="Arial" panose="020B0604020202020204" pitchFamily="34" charset="0"/>
              <a:cs typeface="Arial" panose="020B0604020202020204" pitchFamily="34" charset="0"/>
            </a:endParaRP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دادن </a:t>
            </a:r>
            <a:r>
              <a:rPr lang="fa-IR" dirty="0">
                <a:latin typeface="Arial" panose="020B0604020202020204" pitchFamily="34" charset="0"/>
                <a:cs typeface="Arial" panose="020B0604020202020204" pitchFamily="34" charset="0"/>
              </a:rPr>
              <a:t>غذادر حجم کم و تعداد بیشتر</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قرار </a:t>
            </a:r>
            <a:r>
              <a:rPr lang="fa-IR" dirty="0">
                <a:latin typeface="Arial" panose="020B0604020202020204" pitchFamily="34" charset="0"/>
                <a:cs typeface="Arial" panose="020B0604020202020204" pitchFamily="34" charset="0"/>
              </a:rPr>
              <a:t>دادن بیمار در وضعیت نشسته جهت بلع آسان وانتخاب غذاهایی ک بلع آسان است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زمان </a:t>
            </a:r>
            <a:r>
              <a:rPr lang="fa-IR" dirty="0">
                <a:latin typeface="Arial" panose="020B0604020202020204" pitchFamily="34" charset="0"/>
                <a:cs typeface="Arial" panose="020B0604020202020204" pitchFamily="34" charset="0"/>
              </a:rPr>
              <a:t>کافی جهت تغذیه کافی به بیمار بدهید ودر صورت نیاز غذا را مجددا گرم کنید.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جهت </a:t>
            </a:r>
            <a:r>
              <a:rPr lang="fa-IR" dirty="0">
                <a:latin typeface="Arial" panose="020B0604020202020204" pitchFamily="34" charset="0"/>
                <a:cs typeface="Arial" panose="020B0604020202020204" pitchFamily="34" charset="0"/>
              </a:rPr>
              <a:t>به حداقل رساندن خستگی بعد از غذا خوردن بیمار را تشویق به استراحت نمایید.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آموزش </a:t>
            </a:r>
            <a:r>
              <a:rPr lang="fa-IR" dirty="0">
                <a:latin typeface="Arial" panose="020B0604020202020204" pitchFamily="34" charset="0"/>
                <a:cs typeface="Arial" panose="020B0604020202020204" pitchFamily="34" charset="0"/>
              </a:rPr>
              <a:t>عدم مصرف آدامس ابنبات سفت و نوشیدنی گاز دار</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استفاده </a:t>
            </a:r>
            <a:r>
              <a:rPr lang="fa-IR" dirty="0">
                <a:latin typeface="Arial" panose="020B0604020202020204" pitchFamily="34" charset="0"/>
                <a:cs typeface="Arial" panose="020B0604020202020204" pitchFamily="34" charset="0"/>
              </a:rPr>
              <a:t>از غذاهای پرکالری وپرکربو هیدرات</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میزان </a:t>
            </a:r>
            <a:r>
              <a:rPr lang="fa-IR" dirty="0">
                <a:latin typeface="Arial" panose="020B0604020202020204" pitchFamily="34" charset="0"/>
                <a:cs typeface="Arial" panose="020B0604020202020204" pitchFamily="34" charset="0"/>
              </a:rPr>
              <a:t>فعالیت بیمار را طبق اجازه و برحسب تحمل وی افزایش دهید. </a:t>
            </a:r>
          </a:p>
          <a:p>
            <a:pPr algn="r" rtl="1"/>
            <a:r>
              <a:rPr lang="fa-IR" b="1" dirty="0" smtClean="0">
                <a:latin typeface="Arial" panose="020B0604020202020204" pitchFamily="34" charset="0"/>
                <a:cs typeface="Arial" panose="020B0604020202020204" pitchFamily="34" charset="0"/>
              </a:rPr>
              <a:t>برایند</a:t>
            </a:r>
          </a:p>
          <a:p>
            <a:pPr marL="0" indent="0" algn="r" rtl="1">
              <a:buNone/>
            </a:pPr>
            <a:r>
              <a:rPr lang="fa-IR" dirty="0">
                <a:latin typeface="Arial" panose="020B0604020202020204" pitchFamily="34" charset="0"/>
                <a:cs typeface="Arial" panose="020B0604020202020204" pitchFamily="34" charset="0"/>
              </a:rPr>
              <a:t>تغذیه بیمار در حد طبیعی حفظ شود(وزن در محدوده طبیعی بماند، قدرت تحمل بیمار برای فعالیت افزایش یابد)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303643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2800" dirty="0" smtClean="0">
                <a:latin typeface="Arial" panose="020B0604020202020204" pitchFamily="34" charset="0"/>
                <a:cs typeface="Arial" panose="020B0604020202020204" pitchFamily="34" charset="0"/>
              </a:rPr>
              <a:t>اختلال </a:t>
            </a:r>
            <a:r>
              <a:rPr lang="fa-IR" sz="2800" dirty="0">
                <a:latin typeface="Arial" panose="020B0604020202020204" pitchFamily="34" charset="0"/>
                <a:cs typeface="Arial" panose="020B0604020202020204" pitchFamily="34" charset="0"/>
              </a:rPr>
              <a:t>در الگوی خواب در ارتباط با </a:t>
            </a:r>
            <a:r>
              <a:rPr lang="fa-IR" sz="2800" dirty="0" smtClean="0">
                <a:latin typeface="Arial" panose="020B0604020202020204" pitchFamily="34" charset="0"/>
                <a:cs typeface="Arial" panose="020B0604020202020204" pitchFamily="34" charset="0"/>
              </a:rPr>
              <a:t>1. </a:t>
            </a:r>
            <a:r>
              <a:rPr lang="fa-IR" sz="2800" dirty="0">
                <a:latin typeface="Arial" panose="020B0604020202020204" pitchFamily="34" charset="0"/>
                <a:cs typeface="Arial" panose="020B0604020202020204" pitchFamily="34" charset="0"/>
              </a:rPr>
              <a:t>ترس و اضطراب 2.محیط نا آشنا  3.پوزیشن نامناسب 4.کاهش فعایت جسمانی 5.عوارض دارویی. 6.بررسی ها، مراقبت ها ودرمان مکرر در طول شب </a:t>
            </a:r>
            <a:endParaRPr lang="en-US" sz="2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71600" y="1929384"/>
            <a:ext cx="9601200" cy="4654296"/>
          </a:xfrm>
        </p:spPr>
        <p:txBody>
          <a:bodyPr>
            <a:normAutofit fontScale="77500" lnSpcReduction="20000"/>
          </a:bodyPr>
          <a:lstStyle/>
          <a:p>
            <a:pPr algn="r" rtl="1"/>
            <a:r>
              <a:rPr lang="fa-IR" dirty="0" smtClean="0">
                <a:latin typeface="Arial" panose="020B0604020202020204" pitchFamily="34" charset="0"/>
                <a:cs typeface="Arial" panose="020B0604020202020204" pitchFamily="34" charset="0"/>
              </a:rPr>
              <a:t>اقدامات</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بررسی </a:t>
            </a:r>
            <a:r>
              <a:rPr lang="fa-IR" dirty="0">
                <a:latin typeface="Arial" panose="020B0604020202020204" pitchFamily="34" charset="0"/>
                <a:cs typeface="Arial" panose="020B0604020202020204" pitchFamily="34" charset="0"/>
              </a:rPr>
              <a:t>علایم اختلال در الگوی خواب(احساس عدم رضایت از خواب، دیر به خواب رفتن، بیدار شدن زودتر از موعد از خواب پریدن)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به </a:t>
            </a:r>
            <a:r>
              <a:rPr lang="fa-IR" dirty="0">
                <a:latin typeface="Arial" panose="020B0604020202020204" pitchFamily="34" charset="0"/>
                <a:cs typeface="Arial" panose="020B0604020202020204" pitchFamily="34" charset="0"/>
              </a:rPr>
              <a:t>حداقل رساندن صداها وفعالیت های اضافی</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محدود </a:t>
            </a:r>
            <a:r>
              <a:rPr lang="fa-IR" dirty="0">
                <a:latin typeface="Arial" panose="020B0604020202020204" pitchFamily="34" charset="0"/>
                <a:cs typeface="Arial" panose="020B0604020202020204" pitchFamily="34" charset="0"/>
              </a:rPr>
              <a:t>کردن ملاقات ها در زمان خواب</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کاهش </a:t>
            </a:r>
            <a:r>
              <a:rPr lang="fa-IR" dirty="0">
                <a:latin typeface="Arial" panose="020B0604020202020204" pitchFamily="34" charset="0"/>
                <a:cs typeface="Arial" panose="020B0604020202020204" pitchFamily="34" charset="0"/>
              </a:rPr>
              <a:t>ترس و اضطاب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برآورده </a:t>
            </a:r>
            <a:r>
              <a:rPr lang="fa-IR" dirty="0">
                <a:latin typeface="Arial" panose="020B0604020202020204" pitchFamily="34" charset="0"/>
                <a:cs typeface="Arial" panose="020B0604020202020204" pitchFamily="34" charset="0"/>
              </a:rPr>
              <a:t>کردن نیاز های اولیه بیمار پیش از خواب</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استفاده </a:t>
            </a:r>
            <a:r>
              <a:rPr lang="fa-IR" dirty="0">
                <a:latin typeface="Arial" panose="020B0604020202020204" pitchFamily="34" charset="0"/>
                <a:cs typeface="Arial" panose="020B0604020202020204" pitchFamily="34" charset="0"/>
              </a:rPr>
              <a:t>از یک نوشیدنی گرم پیش از خواب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ٱموزش </a:t>
            </a:r>
            <a:r>
              <a:rPr lang="fa-IR" dirty="0">
                <a:latin typeface="Arial" panose="020B0604020202020204" pitchFamily="34" charset="0"/>
                <a:cs typeface="Arial" panose="020B0604020202020204" pitchFamily="34" charset="0"/>
              </a:rPr>
              <a:t>جهت اجتناب از مصرف مواد غذایی کافیین دار قبل از خواب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استفاده </a:t>
            </a:r>
            <a:r>
              <a:rPr lang="fa-IR" dirty="0">
                <a:latin typeface="Arial" panose="020B0604020202020204" pitchFamily="34" charset="0"/>
                <a:cs typeface="Arial" panose="020B0604020202020204" pitchFamily="34" charset="0"/>
              </a:rPr>
              <a:t>از روش های آرام سازی قبل از خواب (موسیقی و ماساژ)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هماهنگ </a:t>
            </a:r>
            <a:r>
              <a:rPr lang="fa-IR" dirty="0">
                <a:latin typeface="Arial" panose="020B0604020202020204" pitchFamily="34" charset="0"/>
                <a:cs typeface="Arial" panose="020B0604020202020204" pitchFamily="34" charset="0"/>
              </a:rPr>
              <a:t>انجام دادن مراقبت ها و درمان ها به گونه ای که برای خواب بیمار مزاحمت ایجاد نشود. </a:t>
            </a:r>
            <a:endParaRPr lang="fa-IR" dirty="0" smtClean="0">
              <a:latin typeface="Arial" panose="020B0604020202020204" pitchFamily="34" charset="0"/>
              <a:cs typeface="Arial" panose="020B0604020202020204" pitchFamily="34" charset="0"/>
            </a:endParaRPr>
          </a:p>
          <a:p>
            <a:pPr algn="r" rtl="1"/>
            <a:r>
              <a:rPr lang="fa-IR" b="1" dirty="0" smtClean="0">
                <a:latin typeface="Arial" panose="020B0604020202020204" pitchFamily="34" charset="0"/>
                <a:cs typeface="Arial" panose="020B0604020202020204" pitchFamily="34" charset="0"/>
              </a:rPr>
              <a:t>برایند</a:t>
            </a:r>
          </a:p>
          <a:p>
            <a:pPr marL="0" indent="0" algn="r" rtl="1">
              <a:buNone/>
            </a:pPr>
            <a:r>
              <a:rPr lang="fa-IR" dirty="0">
                <a:latin typeface="Arial" panose="020B0604020202020204" pitchFamily="34" charset="0"/>
                <a:cs typeface="Arial" panose="020B0604020202020204" pitchFamily="34" charset="0"/>
              </a:rPr>
              <a:t>بیمار از خواب خود رضایت داشته باشد وبه میزان متعارف بخوابد </a:t>
            </a:r>
          </a:p>
          <a:p>
            <a:pPr marL="0" indent="0" algn="r" rtl="1">
              <a:buNone/>
            </a:pPr>
            <a:r>
              <a:rPr lang="fa-IR" dirty="0">
                <a:latin typeface="Arial" panose="020B0604020202020204" pitchFamily="34" charset="0"/>
                <a:cs typeface="Arial" panose="020B0604020202020204" pitchFamily="34" charset="0"/>
              </a:rPr>
              <a:t>بعد از بیدار شدن احساس سرحال بودن بکند ومکررا خمیازه نکشد. </a:t>
            </a:r>
          </a:p>
          <a:p>
            <a:pPr marL="0" indent="0" algn="r" rtl="1">
              <a:buNone/>
            </a:pPr>
            <a:r>
              <a:rPr lang="fa-IR" dirty="0">
                <a:latin typeface="Arial" panose="020B0604020202020204" pitchFamily="34" charset="0"/>
                <a:cs typeface="Arial" panose="020B0604020202020204" pitchFamily="34" charset="0"/>
              </a:rPr>
              <a:t>زیر چشم ها لبه سیباه وجود نداشته باشد. </a:t>
            </a:r>
          </a:p>
          <a:p>
            <a:pPr marL="0" indent="0" algn="r" rtl="1">
              <a:buNone/>
            </a:pPr>
            <a:endParaRPr lang="fa-IR" dirty="0">
              <a:latin typeface="Arial" panose="020B0604020202020204" pitchFamily="34" charset="0"/>
              <a:cs typeface="Arial" panose="020B0604020202020204" pitchFamily="34" charset="0"/>
            </a:endParaRPr>
          </a:p>
          <a:p>
            <a:pPr marL="0" indent="0" algn="r" rtl="1">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851122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115840"/>
          </a:xfrm>
        </p:spPr>
        <p:txBody>
          <a:bodyPr>
            <a:noAutofit/>
          </a:bodyPr>
          <a:lstStyle/>
          <a:p>
            <a:pPr algn="r" rtl="1"/>
            <a:r>
              <a:rPr lang="fa-IR" sz="2800" b="1" dirty="0">
                <a:latin typeface="Arial" panose="020B0604020202020204" pitchFamily="34" charset="0"/>
                <a:cs typeface="Arial" panose="020B0604020202020204" pitchFamily="34" charset="0"/>
              </a:rPr>
              <a:t>خستگی در ارتباط با اختلال در خواب و استراحت در نتیجه ترس واضطراب و بی حالی 2.اضطراب به دلیل تشخیص وروش های درمانی 3.عوارض دارویی</a:t>
            </a:r>
            <a:endParaRPr lang="en-US" sz="28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371600" y="1647731"/>
            <a:ext cx="9601200" cy="4644427"/>
          </a:xfrm>
        </p:spPr>
        <p:txBody>
          <a:bodyPr>
            <a:normAutofit fontScale="77500" lnSpcReduction="20000"/>
          </a:bodyPr>
          <a:lstStyle/>
          <a:p>
            <a:pPr algn="r" rtl="1"/>
            <a:r>
              <a:rPr lang="fa-IR" sz="2300" b="1" dirty="0" smtClean="0">
                <a:latin typeface="Arial" panose="020B0604020202020204" pitchFamily="34" charset="0"/>
                <a:cs typeface="Arial" panose="020B0604020202020204" pitchFamily="34" charset="0"/>
              </a:rPr>
              <a:t>اقدامات</a:t>
            </a:r>
            <a:endParaRPr lang="fa-IR" sz="2300" b="1" dirty="0" smtClean="0">
              <a:latin typeface="Arial" panose="020B0604020202020204" pitchFamily="34" charset="0"/>
              <a:cs typeface="B Zar" panose="00000400000000000000" pitchFamily="2" charset="-78"/>
            </a:endParaRPr>
          </a:p>
          <a:p>
            <a:pPr marL="457200" indent="-457200" algn="r" rtl="1">
              <a:buFont typeface="+mj-lt"/>
              <a:buAutoNum type="arabicPeriod"/>
            </a:pPr>
            <a:r>
              <a:rPr lang="fa-IR" sz="2200" dirty="0" smtClean="0">
                <a:latin typeface="Arial" panose="020B0604020202020204" pitchFamily="34" charset="0"/>
                <a:cs typeface="B Zar" panose="00000400000000000000" pitchFamily="2" charset="-78"/>
              </a:rPr>
              <a:t>برسی </a:t>
            </a:r>
            <a:r>
              <a:rPr lang="fa-IR" sz="2200" dirty="0">
                <a:latin typeface="Arial" panose="020B0604020202020204" pitchFamily="34" charset="0"/>
                <a:cs typeface="B Zar" panose="00000400000000000000" pitchFamily="2" charset="-78"/>
              </a:rPr>
              <a:t>علایم و نشانه های خستگی و عوامل زمینه ساز(تغذیه ناکافی، اختلال خواب، روش های درمانی) </a:t>
            </a:r>
          </a:p>
          <a:p>
            <a:pPr marL="457200" indent="-457200" algn="r" rtl="1">
              <a:buFont typeface="+mj-lt"/>
              <a:buAutoNum type="arabicPeriod"/>
            </a:pPr>
            <a:r>
              <a:rPr lang="fa-IR" sz="2200" dirty="0" smtClean="0">
                <a:latin typeface="Arial" panose="020B0604020202020204" pitchFamily="34" charset="0"/>
                <a:cs typeface="B Zar" panose="00000400000000000000" pitchFamily="2" charset="-78"/>
              </a:rPr>
              <a:t>بررسی </a:t>
            </a:r>
            <a:r>
              <a:rPr lang="fa-IR" sz="2200" dirty="0">
                <a:latin typeface="Arial" panose="020B0604020202020204" pitchFamily="34" charset="0"/>
                <a:cs typeface="B Zar" panose="00000400000000000000" pitchFamily="2" charset="-78"/>
              </a:rPr>
              <a:t>جهت شناسایی الگوی خستگی (چه زمانی؟ چه حدی از فعالیت؟) </a:t>
            </a:r>
          </a:p>
          <a:p>
            <a:pPr marL="457200" indent="-457200" algn="r" rtl="1">
              <a:buFont typeface="+mj-lt"/>
              <a:buAutoNum type="arabicPeriod"/>
            </a:pPr>
            <a:r>
              <a:rPr lang="fa-IR" sz="2200" dirty="0" smtClean="0">
                <a:latin typeface="Arial" panose="020B0604020202020204" pitchFamily="34" charset="0"/>
                <a:cs typeface="B Zar" panose="00000400000000000000" pitchFamily="2" charset="-78"/>
              </a:rPr>
              <a:t>تنظیم </a:t>
            </a:r>
            <a:r>
              <a:rPr lang="fa-IR" sz="2200" dirty="0">
                <a:latin typeface="Arial" panose="020B0604020202020204" pitchFamily="34" charset="0"/>
                <a:cs typeface="B Zar" panose="00000400000000000000" pitchFamily="2" charset="-78"/>
              </a:rPr>
              <a:t>برنامه استراحت بیمار(دفعات استراحت کوتاه درطول روز کنترل محیط تنظیم برنامه مراقبطی) </a:t>
            </a:r>
          </a:p>
          <a:p>
            <a:pPr marL="457200" indent="-457200" algn="r" rtl="1">
              <a:buFont typeface="+mj-lt"/>
              <a:buAutoNum type="arabicPeriod"/>
            </a:pPr>
            <a:r>
              <a:rPr lang="fa-IR" sz="2200" dirty="0" smtClean="0">
                <a:latin typeface="Arial" panose="020B0604020202020204" pitchFamily="34" charset="0"/>
                <a:cs typeface="B Zar" panose="00000400000000000000" pitchFamily="2" charset="-78"/>
              </a:rPr>
              <a:t>انجام </a:t>
            </a:r>
            <a:r>
              <a:rPr lang="fa-IR" sz="2200" dirty="0">
                <a:latin typeface="Arial" panose="020B0604020202020204" pitchFamily="34" charset="0"/>
                <a:cs typeface="B Zar" panose="00000400000000000000" pitchFamily="2" charset="-78"/>
              </a:rPr>
              <a:t>اقداماتی جهت کنترل اضطراب</a:t>
            </a:r>
          </a:p>
          <a:p>
            <a:pPr marL="457200" indent="-457200" algn="r" rtl="1">
              <a:buFont typeface="+mj-lt"/>
              <a:buAutoNum type="arabicPeriod"/>
            </a:pPr>
            <a:r>
              <a:rPr lang="fa-IR" sz="2200" dirty="0" smtClean="0">
                <a:latin typeface="Arial" panose="020B0604020202020204" pitchFamily="34" charset="0"/>
                <a:cs typeface="B Zar" panose="00000400000000000000" pitchFamily="2" charset="-78"/>
              </a:rPr>
              <a:t>آموزش </a:t>
            </a:r>
            <a:r>
              <a:rPr lang="fa-IR" sz="2200" dirty="0">
                <a:latin typeface="Arial" panose="020B0604020202020204" pitchFamily="34" charset="0"/>
                <a:cs typeface="B Zar" panose="00000400000000000000" pitchFamily="2" charset="-78"/>
              </a:rPr>
              <a:t>روش های ذخیره انرژی(مصرف غذا با حجم کم تعداد دفعات بیشتر) </a:t>
            </a:r>
          </a:p>
          <a:p>
            <a:pPr marL="457200" indent="-457200" algn="r" rtl="1">
              <a:buFont typeface="+mj-lt"/>
              <a:buAutoNum type="arabicPeriod"/>
            </a:pPr>
            <a:r>
              <a:rPr lang="fa-IR" sz="2200" dirty="0" smtClean="0">
                <a:latin typeface="Arial" panose="020B0604020202020204" pitchFamily="34" charset="0"/>
                <a:cs typeface="B Zar" panose="00000400000000000000" pitchFamily="2" charset="-78"/>
              </a:rPr>
              <a:t>حفظ درجه </a:t>
            </a:r>
            <a:r>
              <a:rPr lang="fa-IR" sz="2200" dirty="0">
                <a:latin typeface="Arial" panose="020B0604020202020204" pitchFamily="34" charset="0"/>
                <a:cs typeface="B Zar" panose="00000400000000000000" pitchFamily="2" charset="-78"/>
              </a:rPr>
              <a:t>حرارت محیط در حدود22</a:t>
            </a:r>
          </a:p>
          <a:p>
            <a:pPr marL="457200" indent="-457200" algn="r" rtl="1">
              <a:buFont typeface="+mj-lt"/>
              <a:buAutoNum type="arabicPeriod"/>
            </a:pPr>
            <a:r>
              <a:rPr lang="fa-IR" sz="2200" dirty="0" smtClean="0">
                <a:latin typeface="Arial" panose="020B0604020202020204" pitchFamily="34" charset="0"/>
                <a:cs typeface="B Zar" panose="00000400000000000000" pitchFamily="2" charset="-78"/>
              </a:rPr>
              <a:t>مراقبت </a:t>
            </a:r>
            <a:r>
              <a:rPr lang="fa-IR" sz="2200" dirty="0">
                <a:latin typeface="Arial" panose="020B0604020202020204" pitchFamily="34" charset="0"/>
                <a:cs typeface="B Zar" panose="00000400000000000000" pitchFamily="2" charset="-78"/>
              </a:rPr>
              <a:t>های عاطفی وروانی برای پذیرش بیماری </a:t>
            </a:r>
            <a:endParaRPr lang="fa-IR" sz="2200" dirty="0" smtClean="0">
              <a:latin typeface="Arial" panose="020B0604020202020204" pitchFamily="34" charset="0"/>
              <a:cs typeface="B Zar" panose="00000400000000000000" pitchFamily="2" charset="-78"/>
            </a:endParaRPr>
          </a:p>
          <a:p>
            <a:pPr algn="r" rtl="1"/>
            <a:r>
              <a:rPr lang="fa-IR" sz="2200" b="1" dirty="0" smtClean="0">
                <a:latin typeface="Arial" panose="020B0604020202020204" pitchFamily="34" charset="0"/>
                <a:cs typeface="B Zar" panose="00000400000000000000" pitchFamily="2" charset="-78"/>
              </a:rPr>
              <a:t>برایند</a:t>
            </a:r>
          </a:p>
          <a:p>
            <a:pPr marL="0" indent="0" algn="r" rtl="1">
              <a:buNone/>
            </a:pPr>
            <a:r>
              <a:rPr lang="fa-IR" sz="2200" dirty="0">
                <a:latin typeface="Arial" panose="020B0604020202020204" pitchFamily="34" charset="0"/>
                <a:cs typeface="B Zar" panose="00000400000000000000" pitchFamily="2" charset="-78"/>
              </a:rPr>
              <a:t>بیمار کاهش خستگی و افزایش انرژی خود رابیان کند</a:t>
            </a:r>
          </a:p>
          <a:p>
            <a:pPr marL="0" indent="0" algn="r" rtl="1">
              <a:buNone/>
            </a:pPr>
            <a:r>
              <a:rPr lang="fa-IR" sz="2200" dirty="0">
                <a:latin typeface="Arial" panose="020B0604020202020204" pitchFamily="34" charset="0"/>
                <a:cs typeface="B Zar" panose="00000400000000000000" pitchFamily="2" charset="-78"/>
              </a:rPr>
              <a:t>تحریک پذیری روانی بیمار کاهش یافته ازبین میرود. </a:t>
            </a:r>
          </a:p>
          <a:p>
            <a:pPr marL="0" indent="0" algn="r" rtl="1">
              <a:buNone/>
            </a:pPr>
            <a:r>
              <a:rPr lang="fa-IR" sz="2200" dirty="0">
                <a:latin typeface="Arial" panose="020B0604020202020204" pitchFamily="34" charset="0"/>
                <a:cs typeface="B Zar" panose="00000400000000000000" pitchFamily="2" charset="-78"/>
              </a:rPr>
              <a:t>بیمار تا حد امکان قادر به انجام فعالیت های روزانه خود باشد. </a:t>
            </a:r>
          </a:p>
          <a:p>
            <a:pPr marL="0" indent="0" algn="r" rtl="1">
              <a:buNone/>
            </a:pPr>
            <a:endParaRPr lang="fa-IR" sz="2200" dirty="0">
              <a:latin typeface="Arial" panose="020B0604020202020204" pitchFamily="34" charset="0"/>
              <a:cs typeface="B Zar" panose="00000400000000000000" pitchFamily="2" charset="-78"/>
            </a:endParaRPr>
          </a:p>
          <a:p>
            <a:pPr marL="0" indent="0" algn="r" rtl="1">
              <a:buNone/>
            </a:pPr>
            <a:endParaRPr lang="en-US" sz="2200" dirty="0">
              <a:latin typeface="Arial" panose="020B0604020202020204" pitchFamily="34" charset="0"/>
              <a:cs typeface="B Zar" panose="00000400000000000000" pitchFamily="2" charset="-78"/>
            </a:endParaRPr>
          </a:p>
        </p:txBody>
      </p:sp>
    </p:spTree>
    <p:extLst>
      <p:ext uri="{BB962C8B-B14F-4D97-AF65-F5344CB8AC3E}">
        <p14:creationId xmlns:p14="http://schemas.microsoft.com/office/powerpoint/2010/main" val="265324571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2800" dirty="0">
                <a:latin typeface="Arial" panose="020B0604020202020204" pitchFamily="34" charset="0"/>
                <a:cs typeface="Arial" panose="020B0604020202020204" pitchFamily="34" charset="0"/>
              </a:rPr>
              <a:t>10یبوست در ارتباط با :1.کاهش حرکات دستگاه گوارش  2.کاهش میزان فعالیت. 3.عوارض دارویی 4.کاهش دریافت مایعات ومواد غذایی بدلیل بی اشتهایی </a:t>
            </a:r>
            <a:endParaRPr lang="en-US" sz="2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b="1" dirty="0" smtClean="0">
                <a:latin typeface="Arial" panose="020B0604020202020204" pitchFamily="34" charset="0"/>
                <a:cs typeface="Arial" panose="020B0604020202020204" pitchFamily="34" charset="0"/>
              </a:rPr>
              <a:t>اقدامات</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فعالیت </a:t>
            </a:r>
            <a:r>
              <a:rPr lang="fa-IR" dirty="0">
                <a:latin typeface="Arial" panose="020B0604020202020204" pitchFamily="34" charset="0"/>
                <a:cs typeface="Arial" panose="020B0604020202020204" pitchFamily="34" charset="0"/>
              </a:rPr>
              <a:t>در حد تحمل</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مصرف </a:t>
            </a:r>
            <a:r>
              <a:rPr lang="fa-IR" dirty="0">
                <a:latin typeface="Arial" panose="020B0604020202020204" pitchFamily="34" charset="0"/>
                <a:cs typeface="Arial" panose="020B0604020202020204" pitchFamily="34" charset="0"/>
              </a:rPr>
              <a:t>غذاهادرحجم کم و دفعات بیشتر</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آموزش </a:t>
            </a:r>
            <a:r>
              <a:rPr lang="fa-IR" dirty="0">
                <a:latin typeface="Arial" panose="020B0604020202020204" pitchFamily="34" charset="0"/>
                <a:cs typeface="Arial" panose="020B0604020202020204" pitchFamily="34" charset="0"/>
              </a:rPr>
              <a:t>مصرف غذای نرم، فیبر دارومایعات</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تشویق </a:t>
            </a:r>
            <a:r>
              <a:rPr lang="fa-IR" dirty="0">
                <a:latin typeface="Arial" panose="020B0604020202020204" pitchFamily="34" charset="0"/>
                <a:cs typeface="Arial" panose="020B0604020202020204" pitchFamily="34" charset="0"/>
              </a:rPr>
              <a:t>به انجام دفع در زمان نیاز</a:t>
            </a:r>
          </a:p>
          <a:p>
            <a:pPr algn="r" rtl="1"/>
            <a:r>
              <a:rPr lang="fa-IR" b="1" dirty="0" smtClean="0">
                <a:latin typeface="Arial" panose="020B0604020202020204" pitchFamily="34" charset="0"/>
                <a:cs typeface="Arial" panose="020B0604020202020204" pitchFamily="34" charset="0"/>
              </a:rPr>
              <a:t>برایند</a:t>
            </a:r>
          </a:p>
          <a:p>
            <a:pPr marL="0" indent="0" algn="r" rtl="1">
              <a:buNone/>
            </a:pPr>
            <a:r>
              <a:rPr lang="fa-IR" dirty="0">
                <a:latin typeface="Arial" panose="020B0604020202020204" pitchFamily="34" charset="0"/>
                <a:cs typeface="Arial" panose="020B0604020202020204" pitchFamily="34" charset="0"/>
              </a:rPr>
              <a:t>رفع یبوست و برقراری کار کرد شکمی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6020382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2800" dirty="0">
                <a:latin typeface="Arial" panose="020B0604020202020204" pitchFamily="34" charset="0"/>
                <a:cs typeface="Arial" panose="020B0604020202020204" pitchFamily="34" charset="0"/>
              </a:rPr>
              <a:t>ترس واضطراب در ارتباط با  :1. اختلال در ارتباط کلامی وعملکرد های حرکتی 2.اختلال در الگوی خواب 3.محیط نا آشنا 4.ناآشنایی با روش های درمانی 5.آثار </a:t>
            </a:r>
            <a:r>
              <a:rPr lang="en-US" sz="2800" dirty="0">
                <a:latin typeface="Arial" panose="020B0604020202020204" pitchFamily="34" charset="0"/>
                <a:cs typeface="Arial" panose="020B0604020202020204" pitchFamily="34" charset="0"/>
              </a:rPr>
              <a:t>CVA</a:t>
            </a:r>
            <a:r>
              <a:rPr lang="fa-IR" sz="2800" dirty="0">
                <a:latin typeface="Arial" panose="020B0604020202020204" pitchFamily="34" charset="0"/>
                <a:cs typeface="Arial" panose="020B0604020202020204" pitchFamily="34" charset="0"/>
              </a:rPr>
              <a:t>بر نحوه زندگی</a:t>
            </a:r>
            <a:endParaRPr lang="en-US" sz="28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lstStyle/>
          <a:p>
            <a:pPr algn="r" rtl="1"/>
            <a:r>
              <a:rPr lang="fa-IR" b="1" dirty="0" smtClean="0">
                <a:latin typeface="Arial" panose="020B0604020202020204" pitchFamily="34" charset="0"/>
                <a:cs typeface="Arial" panose="020B0604020202020204" pitchFamily="34" charset="0"/>
              </a:rPr>
              <a:t>اقدامات</a:t>
            </a:r>
          </a:p>
          <a:p>
            <a:pPr marL="457200" indent="-457200" algn="r" rtl="1">
              <a:buFont typeface="+mj-lt"/>
              <a:buAutoNum type="arabicPeriod"/>
            </a:pPr>
            <a:r>
              <a:rPr lang="fa-IR" dirty="0">
                <a:latin typeface="Arial" panose="020B0604020202020204" pitchFamily="34" charset="0"/>
                <a:cs typeface="Arial" panose="020B0604020202020204" pitchFamily="34" charset="0"/>
              </a:rPr>
              <a:t>انجام اقداماتی جهت سهولت در بر قراری ارتباط کلامی وعملکرد های حرکتی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انجام </a:t>
            </a:r>
            <a:r>
              <a:rPr lang="fa-IR" dirty="0">
                <a:latin typeface="Arial" panose="020B0604020202020204" pitchFamily="34" charset="0"/>
                <a:cs typeface="Arial" panose="020B0604020202020204" pitchFamily="34" charset="0"/>
              </a:rPr>
              <a:t>اقدامات جهت افزایش خواب بیمار </a:t>
            </a:r>
          </a:p>
          <a:p>
            <a:pPr marL="457200" indent="-457200" algn="r" rtl="1">
              <a:buFont typeface="+mj-lt"/>
              <a:buAutoNum type="arabicPeriod"/>
            </a:pPr>
            <a:r>
              <a:rPr lang="fa-IR" dirty="0" smtClean="0">
                <a:latin typeface="Arial" panose="020B0604020202020204" pitchFamily="34" charset="0"/>
                <a:cs typeface="Arial" panose="020B0604020202020204" pitchFamily="34" charset="0"/>
              </a:rPr>
              <a:t>معرفی </a:t>
            </a:r>
            <a:r>
              <a:rPr lang="fa-IR" dirty="0">
                <a:latin typeface="Arial" panose="020B0604020202020204" pitchFamily="34" charset="0"/>
                <a:cs typeface="Arial" panose="020B0604020202020204" pitchFamily="34" charset="0"/>
              </a:rPr>
              <a:t>بخش های بیمارستان، پرسنل بیمارستانوروش های درمانی و مراقبتیبه بیمار</a:t>
            </a:r>
          </a:p>
          <a:p>
            <a:pPr algn="r" rtl="1"/>
            <a:r>
              <a:rPr lang="fa-IR" b="1" dirty="0" smtClean="0">
                <a:latin typeface="Arial" panose="020B0604020202020204" pitchFamily="34" charset="0"/>
                <a:cs typeface="Arial" panose="020B0604020202020204" pitchFamily="34" charset="0"/>
              </a:rPr>
              <a:t>برایند</a:t>
            </a:r>
          </a:p>
          <a:p>
            <a:pPr marL="0" indent="0" algn="r" rtl="1">
              <a:buNone/>
            </a:pPr>
            <a:r>
              <a:rPr lang="fa-IR" dirty="0">
                <a:latin typeface="Arial" panose="020B0604020202020204" pitchFamily="34" charset="0"/>
                <a:cs typeface="Arial" panose="020B0604020202020204" pitchFamily="34" charset="0"/>
              </a:rPr>
              <a:t>کاهش یارفع ترس و اضطراب بیمار</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7577173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rtl="1"/>
            <a:r>
              <a:rPr lang="fa-IR" sz="2800" b="1" dirty="0">
                <a:latin typeface="Arial" panose="020B0604020202020204" pitchFamily="34" charset="0"/>
                <a:cs typeface="B Zar" panose="00000400000000000000" pitchFamily="2" charset="-78"/>
              </a:rPr>
              <a:t>اختلال در مراقبت از خود در ارتباط با:1.اختلال در تحرکات جسمانی 2.همی پارزی نیمه بدن 3.عدم تحمل فعایت  4.ضعف و خستگی</a:t>
            </a:r>
            <a:endParaRPr lang="en-US" sz="2800" b="1" dirty="0">
              <a:latin typeface="Arial" panose="020B0604020202020204" pitchFamily="34" charset="0"/>
              <a:cs typeface="B Zar" panose="00000400000000000000" pitchFamily="2" charset="-78"/>
            </a:endParaRPr>
          </a:p>
        </p:txBody>
      </p:sp>
      <p:sp>
        <p:nvSpPr>
          <p:cNvPr id="3" name="Content Placeholder 2"/>
          <p:cNvSpPr>
            <a:spLocks noGrp="1"/>
          </p:cNvSpPr>
          <p:nvPr>
            <p:ph idx="1"/>
          </p:nvPr>
        </p:nvSpPr>
        <p:spPr>
          <a:xfrm>
            <a:off x="1371600" y="1801640"/>
            <a:ext cx="9601200" cy="4943192"/>
          </a:xfrm>
        </p:spPr>
        <p:txBody>
          <a:bodyPr>
            <a:normAutofit fontScale="62500" lnSpcReduction="20000"/>
          </a:bodyPr>
          <a:lstStyle/>
          <a:p>
            <a:pPr marL="457200" indent="-457200" algn="r" rtl="1">
              <a:buFont typeface="+mj-lt"/>
              <a:buAutoNum type="arabicPeriod"/>
            </a:pPr>
            <a:r>
              <a:rPr lang="fa-IR" sz="2600" b="1" dirty="0" smtClean="0">
                <a:latin typeface="Arial" panose="020B0604020202020204" pitchFamily="34" charset="0"/>
                <a:cs typeface="B Zar" panose="00000400000000000000" pitchFamily="2" charset="-78"/>
              </a:rPr>
              <a:t>اقدامات</a:t>
            </a:r>
          </a:p>
          <a:p>
            <a:pPr marL="457200" indent="-457200" algn="r" rtl="1">
              <a:buFont typeface="+mj-lt"/>
              <a:buAutoNum type="arabicPeriod"/>
            </a:pPr>
            <a:r>
              <a:rPr lang="fa-IR" sz="2600" dirty="0">
                <a:latin typeface="Arial" panose="020B0604020202020204" pitchFamily="34" charset="0"/>
                <a:cs typeface="B Zar" panose="00000400000000000000" pitchFamily="2" charset="-78"/>
              </a:rPr>
              <a:t>تعیین میزان وسطح فعالیت فیزیکی بیمار</a:t>
            </a:r>
          </a:p>
          <a:p>
            <a:pPr marL="457200" indent="-457200" algn="r" rtl="1">
              <a:buFont typeface="+mj-lt"/>
              <a:buAutoNum type="arabicPeriod"/>
            </a:pPr>
            <a:r>
              <a:rPr lang="fa-IR" sz="2600" dirty="0" smtClean="0">
                <a:latin typeface="Arial" panose="020B0604020202020204" pitchFamily="34" charset="0"/>
                <a:cs typeface="B Zar" panose="00000400000000000000" pitchFamily="2" charset="-78"/>
              </a:rPr>
              <a:t>تعیین </a:t>
            </a:r>
            <a:r>
              <a:rPr lang="fa-IR" sz="2600" dirty="0">
                <a:latin typeface="Arial" panose="020B0604020202020204" pitchFamily="34" charset="0"/>
                <a:cs typeface="B Zar" panose="00000400000000000000" pitchFamily="2" charset="-78"/>
              </a:rPr>
              <a:t>میزان کمک و حمایت مورد نیاز بیمار</a:t>
            </a:r>
          </a:p>
          <a:p>
            <a:pPr marL="457200" indent="-457200" algn="r" rtl="1">
              <a:buFont typeface="+mj-lt"/>
              <a:buAutoNum type="arabicPeriod"/>
            </a:pPr>
            <a:r>
              <a:rPr lang="fa-IR" sz="2600" dirty="0" smtClean="0">
                <a:latin typeface="Arial" panose="020B0604020202020204" pitchFamily="34" charset="0"/>
                <a:cs typeface="B Zar" panose="00000400000000000000" pitchFamily="2" charset="-78"/>
              </a:rPr>
              <a:t>قرار </a:t>
            </a:r>
            <a:r>
              <a:rPr lang="fa-IR" sz="2600" dirty="0">
                <a:latin typeface="Arial" panose="020B0604020202020204" pitchFamily="34" charset="0"/>
                <a:cs typeface="B Zar" panose="00000400000000000000" pitchFamily="2" charset="-78"/>
              </a:rPr>
              <a:t>دادن وسایل مورد نیاز بیمار در دسترس وی</a:t>
            </a:r>
          </a:p>
          <a:p>
            <a:pPr marL="457200" indent="-457200" algn="r" rtl="1">
              <a:buFont typeface="+mj-lt"/>
              <a:buAutoNum type="arabicPeriod"/>
            </a:pPr>
            <a:r>
              <a:rPr lang="fa-IR" sz="2600" dirty="0" smtClean="0">
                <a:latin typeface="Arial" panose="020B0604020202020204" pitchFamily="34" charset="0"/>
                <a:cs typeface="B Zar" panose="00000400000000000000" pitchFamily="2" charset="-78"/>
              </a:rPr>
              <a:t>تشویق </a:t>
            </a:r>
            <a:r>
              <a:rPr lang="fa-IR" sz="2600" dirty="0">
                <a:latin typeface="Arial" panose="020B0604020202020204" pitchFamily="34" charset="0"/>
                <a:cs typeface="B Zar" panose="00000400000000000000" pitchFamily="2" charset="-78"/>
              </a:rPr>
              <a:t>بیمار به استفاده از وسایل کمکی در پوشیدن لباس ها</a:t>
            </a:r>
          </a:p>
          <a:p>
            <a:pPr marL="457200" indent="-457200" algn="r" rtl="1">
              <a:buFont typeface="+mj-lt"/>
              <a:buAutoNum type="arabicPeriod"/>
            </a:pPr>
            <a:r>
              <a:rPr lang="fa-IR" sz="2600" dirty="0" smtClean="0">
                <a:latin typeface="Arial" panose="020B0604020202020204" pitchFamily="34" charset="0"/>
                <a:cs typeface="B Zar" panose="00000400000000000000" pitchFamily="2" charset="-78"/>
              </a:rPr>
              <a:t> </a:t>
            </a:r>
            <a:r>
              <a:rPr lang="fa-IR" sz="2600" dirty="0">
                <a:latin typeface="Arial" panose="020B0604020202020204" pitchFamily="34" charset="0"/>
                <a:cs typeface="B Zar" panose="00000400000000000000" pitchFamily="2" charset="-78"/>
              </a:rPr>
              <a:t>بررسی محیط بیمار از نظر لزوم تغییرات برای کمک به بیمار جهت مراقبت از خود</a:t>
            </a:r>
          </a:p>
          <a:p>
            <a:pPr marL="457200" indent="-457200" algn="r" rtl="1">
              <a:buFont typeface="+mj-lt"/>
              <a:buAutoNum type="arabicPeriod"/>
            </a:pPr>
            <a:r>
              <a:rPr lang="fa-IR" sz="2600" dirty="0" smtClean="0">
                <a:latin typeface="Arial" panose="020B0604020202020204" pitchFamily="34" charset="0"/>
                <a:cs typeface="B Zar" panose="00000400000000000000" pitchFamily="2" charset="-78"/>
              </a:rPr>
              <a:t>آموزش </a:t>
            </a:r>
            <a:r>
              <a:rPr lang="fa-IR" sz="2600" dirty="0">
                <a:latin typeface="Arial" panose="020B0604020202020204" pitchFamily="34" charset="0"/>
                <a:cs typeface="B Zar" panose="00000400000000000000" pitchFamily="2" charset="-78"/>
              </a:rPr>
              <a:t>بیمار و خانواده جهت ایجاد یک محیط تمیز و سالم برای بیمار</a:t>
            </a:r>
          </a:p>
          <a:p>
            <a:pPr marL="457200" indent="-457200" algn="r" rtl="1">
              <a:buFont typeface="+mj-lt"/>
              <a:buAutoNum type="arabicPeriod"/>
            </a:pPr>
            <a:r>
              <a:rPr lang="fa-IR" sz="2600" dirty="0" smtClean="0">
                <a:latin typeface="Arial" panose="020B0604020202020204" pitchFamily="34" charset="0"/>
                <a:cs typeface="B Zar" panose="00000400000000000000" pitchFamily="2" charset="-78"/>
              </a:rPr>
              <a:t>کمک </a:t>
            </a:r>
            <a:r>
              <a:rPr lang="fa-IR" sz="2600" dirty="0">
                <a:latin typeface="Arial" panose="020B0604020202020204" pitchFamily="34" charset="0"/>
                <a:cs typeface="B Zar" panose="00000400000000000000" pitchFamily="2" charset="-78"/>
              </a:rPr>
              <a:t>به بیمار در انجام فعالیت هایی ک نمیتواند مستقل انجام دهد</a:t>
            </a:r>
          </a:p>
          <a:p>
            <a:pPr marL="457200" indent="-457200" algn="r" rtl="1">
              <a:buFont typeface="+mj-lt"/>
              <a:buAutoNum type="arabicPeriod"/>
            </a:pPr>
            <a:r>
              <a:rPr lang="fa-IR" sz="2600" dirty="0" smtClean="0">
                <a:latin typeface="Arial" panose="020B0604020202020204" pitchFamily="34" charset="0"/>
                <a:cs typeface="B Zar" panose="00000400000000000000" pitchFamily="2" charset="-78"/>
              </a:rPr>
              <a:t>اطمینان </a:t>
            </a:r>
            <a:r>
              <a:rPr lang="fa-IR" sz="2600" dirty="0">
                <a:latin typeface="Arial" panose="020B0604020202020204" pitchFamily="34" charset="0"/>
                <a:cs typeface="B Zar" panose="00000400000000000000" pitchFamily="2" charset="-78"/>
              </a:rPr>
              <a:t>از وجود تجهیزات لازم در منزل برای بیمار (آسانسور توالت فرهنگی و...) </a:t>
            </a:r>
          </a:p>
          <a:p>
            <a:pPr algn="r" rtl="1"/>
            <a:r>
              <a:rPr lang="fa-IR" sz="2600" b="1" dirty="0" smtClean="0">
                <a:latin typeface="Arial" panose="020B0604020202020204" pitchFamily="34" charset="0"/>
                <a:cs typeface="B Zar" panose="00000400000000000000" pitchFamily="2" charset="-78"/>
              </a:rPr>
              <a:t>برایند</a:t>
            </a:r>
          </a:p>
          <a:p>
            <a:pPr marL="0" indent="0" algn="r" rtl="1">
              <a:buNone/>
            </a:pPr>
            <a:r>
              <a:rPr lang="fa-IR" sz="2600" dirty="0">
                <a:latin typeface="Arial" panose="020B0604020202020204" pitchFamily="34" charset="0"/>
                <a:cs typeface="B Zar" panose="00000400000000000000" pitchFamily="2" charset="-78"/>
              </a:rPr>
              <a:t>بیمار بتواند فعالیت های مراقبتی خود را با توجه به محدودیت های جسمی تا حد امکان انجام </a:t>
            </a:r>
            <a:r>
              <a:rPr lang="fa-IR" sz="2600" dirty="0" smtClean="0">
                <a:latin typeface="Arial" panose="020B0604020202020204" pitchFamily="34" charset="0"/>
                <a:cs typeface="B Zar" panose="00000400000000000000" pitchFamily="2" charset="-78"/>
              </a:rPr>
              <a:t>دهد</a:t>
            </a:r>
          </a:p>
          <a:p>
            <a:pPr marL="0" indent="0" algn="r" rtl="1">
              <a:buNone/>
            </a:pPr>
            <a:r>
              <a:rPr lang="fa-IR" sz="2600" dirty="0">
                <a:latin typeface="Arial" panose="020B0604020202020204" pitchFamily="34" charset="0"/>
                <a:cs typeface="B Zar" panose="00000400000000000000" pitchFamily="2" charset="-78"/>
              </a:rPr>
              <a:t>در برنامه مراقبت از بیمار خود شرکت کند</a:t>
            </a:r>
          </a:p>
          <a:p>
            <a:pPr marL="0" indent="0" algn="r" rtl="1">
              <a:buNone/>
            </a:pPr>
            <a:r>
              <a:rPr lang="fa-IR" sz="2600" dirty="0">
                <a:latin typeface="Arial" panose="020B0604020202020204" pitchFamily="34" charset="0"/>
                <a:cs typeface="B Zar" panose="00000400000000000000" pitchFamily="2" charset="-78"/>
              </a:rPr>
              <a:t>از سیستم های حمایت کننده قابل دسترس استفاده کنند</a:t>
            </a:r>
          </a:p>
          <a:p>
            <a:pPr marL="0" indent="0" algn="r" rtl="1">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7909273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99588"/>
            <a:ext cx="9601200" cy="5767812"/>
          </a:xfrm>
        </p:spPr>
        <p:txBody>
          <a:bodyPr>
            <a:normAutofit fontScale="77500" lnSpcReduction="20000"/>
          </a:bodyPr>
          <a:lstStyle/>
          <a:p>
            <a:pPr marL="0" indent="0" algn="r">
              <a:buNone/>
            </a:pPr>
            <a:r>
              <a:rPr lang="fa-IR" b="1" dirty="0">
                <a:cs typeface="B Zar" panose="00000400000000000000" pitchFamily="2" charset="-78"/>
              </a:rPr>
              <a:t>تغییر در فرایندهای خانوادگی در ارتباط با تغییر در نقش فرد و ساختار خانواده وجود یک فرد بیمار در خانواده</a:t>
            </a:r>
          </a:p>
          <a:p>
            <a:pPr marL="0" indent="0" algn="r">
              <a:buNone/>
            </a:pPr>
            <a:r>
              <a:rPr lang="fa-IR" b="1" dirty="0">
                <a:cs typeface="B Zar" panose="00000400000000000000" pitchFamily="2" charset="-78"/>
              </a:rPr>
              <a:t>برآیند برآورده کردن نیازهای بیمار</a:t>
            </a:r>
          </a:p>
          <a:p>
            <a:pPr marL="0" indent="0" algn="r">
              <a:buNone/>
            </a:pPr>
            <a:r>
              <a:rPr lang="fa-IR" dirty="0"/>
              <a:t>بیان راه های تطابق با نقش مورد نیاز و تغییرات ایجاد شده در شیوه زندگی</a:t>
            </a:r>
            <a:endParaRPr lang="fa-IR" dirty="0">
              <a:cs typeface="B Zar" panose="00000400000000000000" pitchFamily="2" charset="-78"/>
            </a:endParaRPr>
          </a:p>
          <a:p>
            <a:pPr marL="0" indent="0" algn="r">
              <a:buNone/>
            </a:pPr>
            <a:r>
              <a:rPr lang="fa-IR" dirty="0">
                <a:cs typeface="B Zar" panose="00000400000000000000" pitchFamily="2" charset="-78"/>
              </a:rPr>
              <a:t>حضور فعال در امور در تصمیم گیری و اقدامات توانبخشی محمد جو</a:t>
            </a:r>
          </a:p>
          <a:p>
            <a:pPr marL="0" indent="0" algn="r">
              <a:buNone/>
            </a:pPr>
            <a:r>
              <a:rPr lang="fa-IR" dirty="0">
                <a:cs typeface="B Zar" panose="00000400000000000000" pitchFamily="2" charset="-78"/>
              </a:rPr>
              <a:t>برقراری ارتباط متقابل و مثبت با دیگر اعضای خانواده</a:t>
            </a:r>
          </a:p>
          <a:p>
            <a:pPr marL="0" indent="0" algn="r">
              <a:buNone/>
            </a:pPr>
            <a:r>
              <a:rPr lang="fa-IR" dirty="0">
                <a:cs typeface="B Zar" panose="00000400000000000000" pitchFamily="2" charset="-78"/>
              </a:rPr>
              <a:t>اقدامات علائم و نشانه های مربوط به تغییر در فرایند های خانواده را بررسی کنید</a:t>
            </a:r>
          </a:p>
          <a:p>
            <a:pPr marL="0" indent="0" algn="r">
              <a:buNone/>
            </a:pPr>
            <a:r>
              <a:rPr lang="fa-IR" dirty="0">
                <a:cs typeface="B Zar" panose="00000400000000000000" pitchFamily="2" charset="-78"/>
              </a:rPr>
              <a:t>خانواده را تشویق نمایید تا احساسات خود را مبنی بر بروز </a:t>
            </a:r>
            <a:r>
              <a:rPr lang="en-US" dirty="0" err="1">
                <a:cs typeface="B Zar" panose="00000400000000000000" pitchFamily="2" charset="-78"/>
              </a:rPr>
              <a:t>cia</a:t>
            </a:r>
            <a:r>
              <a:rPr lang="en-US" dirty="0">
                <a:cs typeface="B Zar" panose="00000400000000000000" pitchFamily="2" charset="-78"/>
              </a:rPr>
              <a:t> </a:t>
            </a:r>
            <a:r>
              <a:rPr lang="fa-IR" dirty="0">
                <a:cs typeface="B Zar" panose="00000400000000000000" pitchFamily="2" charset="-78"/>
              </a:rPr>
              <a:t>در بیماران و تأثیر آن بر ساختار خانواده را بیان نماید</a:t>
            </a:r>
          </a:p>
          <a:p>
            <a:pPr marL="0" indent="0" algn="r">
              <a:buNone/>
            </a:pPr>
            <a:r>
              <a:rPr lang="fa-IR" dirty="0">
                <a:cs typeface="B Zar" panose="00000400000000000000" pitchFamily="2" charset="-78"/>
              </a:rPr>
              <a:t>به خانواده کمک کنید تا </a:t>
            </a:r>
            <a:r>
              <a:rPr lang="fa-IR" dirty="0" smtClean="0">
                <a:cs typeface="B Zar" panose="00000400000000000000" pitchFamily="2" charset="-78"/>
              </a:rPr>
              <a:t>نمایی </a:t>
            </a:r>
            <a:r>
              <a:rPr lang="fa-IR" dirty="0">
                <a:cs typeface="B Zar" panose="00000400000000000000" pitchFamily="2" charset="-78"/>
              </a:rPr>
              <a:t>واقعی از وضعیت بیمار پیش‌رو داشته باشند و در مورد نیاز به آنها امید</a:t>
            </a:r>
          </a:p>
          <a:p>
            <a:pPr marL="0" indent="0" algn="r">
              <a:buNone/>
            </a:pPr>
            <a:r>
              <a:rPr lang="fa-IR" dirty="0">
                <a:cs typeface="B Zar" panose="00000400000000000000" pitchFamily="2" charset="-78"/>
              </a:rPr>
              <a:t>فضای مناسب خلوت ایجاد نمایید تا بیمار و اعضای خانواده‌اش بتوانند در مورد افکار و احساسات شان با یکدیگر تبادل نظر کنند</a:t>
            </a:r>
          </a:p>
          <a:p>
            <a:pPr marL="0" indent="0" algn="r">
              <a:buNone/>
            </a:pPr>
            <a:r>
              <a:rPr lang="fa-IR" dirty="0">
                <a:cs typeface="B Zar" panose="00000400000000000000" pitchFamily="2" charset="-78"/>
              </a:rPr>
              <a:t>اعضای خانواده را تعقیب کنید و به آنها کمک کنید تا استراتژی های مربوط به تطابق و سازگاری را برای کنار آمدن با بروز </a:t>
            </a:r>
            <a:r>
              <a:rPr lang="en-US" dirty="0" err="1">
                <a:cs typeface="B Zar" panose="00000400000000000000" pitchFamily="2" charset="-78"/>
              </a:rPr>
              <a:t>ca</a:t>
            </a:r>
            <a:r>
              <a:rPr lang="en-US" dirty="0">
                <a:cs typeface="B Zar" panose="00000400000000000000" pitchFamily="2" charset="-78"/>
              </a:rPr>
              <a:t> </a:t>
            </a:r>
            <a:r>
              <a:rPr lang="fa-IR" dirty="0">
                <a:cs typeface="B Zar" panose="00000400000000000000" pitchFamily="2" charset="-78"/>
              </a:rPr>
              <a:t>در مدرسه و تاثیر آن بر خانواده بشناسند</a:t>
            </a:r>
          </a:p>
          <a:p>
            <a:pPr marL="0" indent="0" algn="r">
              <a:buNone/>
            </a:pPr>
            <a:r>
              <a:rPr lang="fa-IR" dirty="0">
                <a:cs typeface="B Zar" panose="00000400000000000000" pitchFamily="2" charset="-78"/>
              </a:rPr>
              <a:t>اعضای خانواده بیمار را برای تعیین اهداف واقعی و راه های دستیابی به اهداف کمک کنید</a:t>
            </a:r>
          </a:p>
          <a:p>
            <a:pPr marL="0" indent="0" algn="r">
              <a:buNone/>
            </a:pPr>
            <a:r>
              <a:rPr lang="fa-IR" dirty="0">
                <a:cs typeface="B Zar" panose="00000400000000000000" pitchFamily="2" charset="-78"/>
              </a:rPr>
              <a:t>در صورت نیاز از اعضای خانواده بیمار را تشویق </a:t>
            </a:r>
            <a:r>
              <a:rPr lang="fa-IR" dirty="0" smtClean="0">
                <a:cs typeface="B Zar" panose="00000400000000000000" pitchFamily="2" charset="-78"/>
              </a:rPr>
              <a:t>مبکنیم </a:t>
            </a:r>
            <a:r>
              <a:rPr lang="fa-IR" dirty="0">
                <a:cs typeface="B Zar" panose="00000400000000000000" pitchFamily="2" charset="-78"/>
              </a:rPr>
              <a:t>تا در امر مراقبت و بازتوانی شرکت کنند</a:t>
            </a:r>
          </a:p>
          <a:p>
            <a:pPr marL="0" indent="0" algn="r">
              <a:buNone/>
            </a:pPr>
            <a:r>
              <a:rPr lang="fa-IR" dirty="0">
                <a:cs typeface="B Zar" panose="00000400000000000000" pitchFamily="2" charset="-78"/>
              </a:rPr>
              <a:t>موسسات قابل دسترس حمایتی را به خانواده بیمار معرفی </a:t>
            </a:r>
            <a:r>
              <a:rPr lang="fa-IR" dirty="0" smtClean="0">
                <a:cs typeface="B Zar" panose="00000400000000000000" pitchFamily="2" charset="-78"/>
              </a:rPr>
              <a:t>مبکنیم</a:t>
            </a:r>
            <a:endParaRPr lang="fa-IR" dirty="0">
              <a:cs typeface="B Zar" panose="00000400000000000000" pitchFamily="2" charset="-78"/>
            </a:endParaRPr>
          </a:p>
          <a:p>
            <a:pPr marL="0" indent="0" algn="r">
              <a:buNone/>
            </a:pPr>
            <a:endParaRPr lang="en-US" dirty="0"/>
          </a:p>
        </p:txBody>
      </p:sp>
    </p:spTree>
    <p:extLst>
      <p:ext uri="{BB962C8B-B14F-4D97-AF65-F5344CB8AC3E}">
        <p14:creationId xmlns:p14="http://schemas.microsoft.com/office/powerpoint/2010/main" val="3784067500"/>
      </p:ext>
    </p:extLst>
  </p:cSld>
  <p:clrMapOvr>
    <a:masterClrMapping/>
  </p:clrMapOvr>
</p:sld>
</file>

<file path=ppt/theme/theme1.xml><?xml version="1.0" encoding="utf-8"?>
<a:theme xmlns:a="http://schemas.openxmlformats.org/drawingml/2006/main" name="Crop">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TM10001105[[fn=Crop]]</Template>
  <TotalTime>700</TotalTime>
  <Words>3927</Words>
  <Application>Microsoft Office PowerPoint</Application>
  <PresentationFormat>Custom</PresentationFormat>
  <Paragraphs>515</Paragraphs>
  <Slides>75</Slides>
  <Notes>0</Notes>
  <HiddenSlides>0</HiddenSlides>
  <MMClips>0</MMClips>
  <ScaleCrop>false</ScaleCrop>
  <HeadingPairs>
    <vt:vector size="4" baseType="variant">
      <vt:variant>
        <vt:lpstr>Theme</vt:lpstr>
      </vt:variant>
      <vt:variant>
        <vt:i4>1</vt:i4>
      </vt:variant>
      <vt:variant>
        <vt:lpstr>Slide Titles</vt:lpstr>
      </vt:variant>
      <vt:variant>
        <vt:i4>75</vt:i4>
      </vt:variant>
    </vt:vector>
  </HeadingPairs>
  <TitlesOfParts>
    <vt:vector size="76" baseType="lpstr">
      <vt:lpstr>Crop</vt:lpstr>
      <vt:lpstr>PowerPoint Presentation</vt:lpstr>
      <vt:lpstr>Information Demography</vt:lpstr>
      <vt:lpstr>PowerPoint Presentation</vt:lpstr>
      <vt:lpstr>بیماری کنونی       Present illness               </vt:lpstr>
      <vt:lpstr>سوابق             History                           </vt:lpstr>
      <vt:lpstr>وضعیت اجتماعیSocial Situation               </vt:lpstr>
      <vt:lpstr>علایم حیاتیVital Signs                             </vt:lpstr>
      <vt:lpstr>بررسی درد Pain Examination                 </vt:lpstr>
      <vt:lpstr>System Review </vt:lpstr>
      <vt:lpstr>پوست</vt:lpstr>
      <vt:lpstr>ناخن</vt:lpstr>
      <vt:lpstr>جمجه و صورت</vt:lpstr>
      <vt:lpstr>صورت</vt:lpstr>
      <vt:lpstr>تراشه</vt:lpstr>
      <vt:lpstr>چشم و گوش</vt:lpstr>
      <vt:lpstr>سیستم تنفسی</vt:lpstr>
      <vt:lpstr>سیستم قلبی</vt:lpstr>
      <vt:lpstr>دستگاه گوارش و شکم</vt:lpstr>
      <vt:lpstr>کلیه</vt:lpstr>
      <vt:lpstr>فعالیت های روزانه Daily Activities           </vt:lpstr>
      <vt:lpstr>معاینه سیستم عصبی</vt:lpstr>
      <vt:lpstr>وضعیت عقلانی</vt:lpstr>
      <vt:lpstr>ظاهر فرد</vt:lpstr>
      <vt:lpstr>تکلم زبان</vt:lpstr>
      <vt:lpstr>تفکر و ادراک</vt:lpstr>
      <vt:lpstr>شناخت</vt:lpstr>
      <vt:lpstr>بررسی اعصاب جمجمه ای</vt:lpstr>
      <vt:lpstr> CN I  اولفکتوری(بویایی) </vt:lpstr>
      <vt:lpstr>CN II    اوپتیک(بینایی)</vt:lpstr>
      <vt:lpstr>CN III  اکولوموتور</vt:lpstr>
      <vt:lpstr> CN IV  تروکلئار </vt:lpstr>
      <vt:lpstr> CN V  تری ژمینال</vt:lpstr>
      <vt:lpstr>CN VI  ابدوسنت</vt:lpstr>
      <vt:lpstr>CN VII فشیال</vt:lpstr>
      <vt:lpstr>CN VIII اکوستیک</vt:lpstr>
      <vt:lpstr>CN IX  گلوسوفارنژیال</vt:lpstr>
      <vt:lpstr> CN X واگ</vt:lpstr>
      <vt:lpstr>CN XIنخاعی فرعی</vt:lpstr>
      <vt:lpstr>CN XII هیپوگلوسال</vt:lpstr>
      <vt:lpstr>سیستم حرکتی</vt:lpstr>
      <vt:lpstr>بررسی سیستم حرکتی</vt:lpstr>
      <vt:lpstr>سیستم حسی</vt:lpstr>
      <vt:lpstr>PowerPoint Presentation</vt:lpstr>
      <vt:lpstr>بررسی اعمال مخچه</vt:lpstr>
      <vt:lpstr>ازمایشات حرکتی ظریف اندام فوقانی</vt:lpstr>
      <vt:lpstr>ازمایشات حرکتی ظریف اندام تحتانی</vt:lpstr>
      <vt:lpstr>رفلکس تاندونی عمقی</vt:lpstr>
      <vt:lpstr>رفلکس ها</vt:lpstr>
      <vt:lpstr>داروها</vt:lpstr>
      <vt:lpstr>داروها و عوارض</vt:lpstr>
      <vt:lpstr>losartan</vt:lpstr>
      <vt:lpstr>Citi Colin </vt:lpstr>
      <vt:lpstr>Pantazol </vt:lpstr>
      <vt:lpstr>Labetalol</vt:lpstr>
      <vt:lpstr>Enoxaparin</vt:lpstr>
      <vt:lpstr>Plavix</vt:lpstr>
      <vt:lpstr>Atorvastatin</vt:lpstr>
      <vt:lpstr>Trancopin</vt:lpstr>
      <vt:lpstr>Fluvoxamine</vt:lpstr>
      <vt:lpstr>ASA</vt:lpstr>
      <vt:lpstr>ازمایشات و گرافی ها</vt:lpstr>
      <vt:lpstr>NURSING DIAGNOSIS</vt:lpstr>
      <vt:lpstr>احتمال بروزCVAمجدد در ارتباط با HTN</vt:lpstr>
      <vt:lpstr>اهمال یک طرف بدن درارتباط با CVA</vt:lpstr>
      <vt:lpstr>احتمال بروز صدمه وتروما در ارتباط با : 1.ضعف و خستگی.  2.سرگیجه   3. کاهش قدرت عضلانی. 4.سوختگی.   5.اختلالات حسی، حرکتی.  6.عدم تعادل</vt:lpstr>
      <vt:lpstr>اختلال در تحرک جسمانی در ارتباط با : 1.ضعف و خستگی. 2.اختلال در الگوی خواب. 3.عدم تحمل فعالیت  4.کاهش قدرت عضلانی </vt:lpstr>
      <vt:lpstr>عدم تحمل فعالیت در ارتباط با 1.تغذیه ناکافی. 2.اختلال در الگوی خواب  3.کاهش قدرت عظلانی 4.کاهش انرژی</vt:lpstr>
      <vt:lpstr>اختلال در بر قراری ارتباط کلامی در ارتباط با 1. دفور میتی دهان  2.دیزآرتری</vt:lpstr>
      <vt:lpstr>اختلال در تغذیه کمتر از نیاز های بدن در ارتباط با : 1.بی اشتهایی 2.ضعف و خستگی 3.کاهش فعالیت و یبوست 4.ترس و اضطراب 5.تغییر در حس بویایی 6.عوارض دارویی</vt:lpstr>
      <vt:lpstr>اختلال در الگوی خواب در ارتباط با 1. ترس و اضطراب 2.محیط نا آشنا  3.پوزیشن نامناسب 4.کاهش فعایت جسمانی 5.عوارض دارویی. 6.بررسی ها، مراقبت ها ودرمان مکرر در طول شب </vt:lpstr>
      <vt:lpstr>خستگی در ارتباط با اختلال در خواب و استراحت در نتیجه ترس واضطراب و بی حالی 2.اضطراب به دلیل تشخیص وروش های درمانی 3.عوارض دارویی</vt:lpstr>
      <vt:lpstr>10یبوست در ارتباط با :1.کاهش حرکات دستگاه گوارش  2.کاهش میزان فعالیت. 3.عوارض دارویی 4.کاهش دریافت مایعات ومواد غذایی بدلیل بی اشتهایی </vt:lpstr>
      <vt:lpstr>ترس واضطراب در ارتباط با  :1. اختلال در ارتباط کلامی وعملکرد های حرکتی 2.اختلال در الگوی خواب 3.محیط نا آشنا 4.ناآشنایی با روش های درمانی 5.آثار CVAبر نحوه زندگی</vt:lpstr>
      <vt:lpstr>اختلال در مراقبت از خود در ارتباط با:1.اختلال در تحرکات جسمانی 2.همی پارزی نیمه بدن 3.عدم تحمل فعایت  4.ضعف و خستگی</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reza parvizi</dc:creator>
  <cp:lastModifiedBy>Windows User</cp:lastModifiedBy>
  <cp:revision>73</cp:revision>
  <dcterms:created xsi:type="dcterms:W3CDTF">2019-05-25T13:56:11Z</dcterms:created>
  <dcterms:modified xsi:type="dcterms:W3CDTF">2020-04-24T14:09:40Z</dcterms:modified>
</cp:coreProperties>
</file>