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86" r:id="rId2"/>
    <p:sldId id="268" r:id="rId3"/>
    <p:sldId id="273" r:id="rId4"/>
    <p:sldId id="274" r:id="rId5"/>
    <p:sldId id="275" r:id="rId6"/>
    <p:sldId id="279" r:id="rId7"/>
    <p:sldId id="283" r:id="rId8"/>
    <p:sldId id="284" r:id="rId9"/>
    <p:sldId id="285" r:id="rId10"/>
    <p:sldId id="276" r:id="rId11"/>
    <p:sldId id="277" r:id="rId12"/>
    <p:sldId id="278" r:id="rId13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0C9E"/>
    <a:srgbClr val="FFFFFF"/>
    <a:srgbClr val="66FFFF"/>
    <a:srgbClr val="CC6600"/>
    <a:srgbClr val="007434"/>
    <a:srgbClr val="000066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37" autoAdjust="0"/>
    <p:restoredTop sz="81362" autoAdjust="0"/>
  </p:normalViewPr>
  <p:slideViewPr>
    <p:cSldViewPr>
      <p:cViewPr varScale="1">
        <p:scale>
          <a:sx n="74" d="100"/>
          <a:sy n="74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07E57E8-1402-4FF2-9A90-DB52D11A2AC8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172CF7A-FB78-4562-A70F-F3B0A03457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485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4572000"/>
            <a:ext cx="7848600" cy="762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5410200"/>
            <a:ext cx="7848600" cy="457200"/>
          </a:xfrm>
        </p:spPr>
        <p:txBody>
          <a:bodyPr anchor="ctr"/>
          <a:lstStyle>
            <a:lvl1pPr marL="0" indent="0">
              <a:buFontTx/>
              <a:buNone/>
              <a:tabLst>
                <a:tab pos="4919663" algn="l"/>
              </a:tabLst>
              <a:defRPr sz="24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0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6" name="Rectangle 10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9C961-34B8-4D65-9F3C-D94B5EAFFC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F2D37-0946-441B-BB48-A0AF8410EE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6BB5A-FA4E-4E85-8B8E-439395ACD7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447800"/>
            <a:ext cx="37719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1447800"/>
            <a:ext cx="37719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DDBE9-3320-444B-B109-986F5E0F4C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9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88C95-B4EB-48B7-9F7C-E63CF36E07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27F37-0C72-4B64-B137-3448A468CB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4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98990-3AF2-4146-899F-3FA3EF6E01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5EE64-1631-40FC-8B54-097ED74B07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DD3CC-1E4A-40A2-A54E-03FC28A784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A8F36-A433-42D2-9EC0-90292BC662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4550" y="152400"/>
            <a:ext cx="19240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6197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6C333-EB08-46AA-9DCF-C6CB3AA969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7467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47800"/>
            <a:ext cx="7696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5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477000"/>
            <a:ext cx="24034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53" name="Rectangle 2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87638" y="64770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fa-IR" smtClean="0"/>
              <a:t>طوبا حسینی عزیزی - کارشناس ارشد پرستاری مراقبت های ویژه</a:t>
            </a:r>
            <a:endParaRPr lang="en-US"/>
          </a:p>
        </p:txBody>
      </p:sp>
      <p:sp>
        <p:nvSpPr>
          <p:cNvPr id="1054" name="Rectangle 3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15000" y="6477000"/>
            <a:ext cx="21717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fld id="{C614AA14-4342-42DC-989A-7A2F2715DD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cut/>
  </p:transition>
  <p:hf hdr="0" ftr="0" dt="0"/>
  <p:txStyles>
    <p:titleStyle>
      <a:lvl1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627F37-0C72-4B64-B137-3448A468CB48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258340"/>
      </p:ext>
    </p:extLst>
  </p:cSld>
  <p:clrMapOvr>
    <a:masterClrMapping/>
  </p:clrMapOvr>
  <p:transition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10000"/>
            <a:ext cx="7772400" cy="990600"/>
          </a:xfrm>
        </p:spPr>
        <p:txBody>
          <a:bodyPr/>
          <a:lstStyle/>
          <a:p>
            <a:pPr algn="ctr"/>
            <a:r>
              <a:rPr lang="fa-IR" sz="3200" dirty="0" smtClean="0">
                <a:solidFill>
                  <a:srgbClr val="7030A0"/>
                </a:solidFill>
                <a:cs typeface="B Titr" pitchFamily="2" charset="-78"/>
              </a:rPr>
              <a:t>فرآیند پرستاری برای بیمار تحت عمل جراحی معده</a:t>
            </a:r>
            <a:endParaRPr lang="en-US" sz="3200" dirty="0">
              <a:solidFill>
                <a:srgbClr val="7030A0"/>
              </a:solidFill>
              <a:cs typeface="B Titr" pitchFamily="2" charset="-78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295400"/>
            <a:ext cx="2009775" cy="2562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4724400"/>
            <a:ext cx="1371601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C6BB5A-FA4E-4E85-8B8E-439395ACD79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640080"/>
          <a:ext cx="8915400" cy="6147996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5157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96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08212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بررســی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algn="just"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/>
                      <a:endParaRPr lang="en-US" dirty="0" smtClean="0"/>
                    </a:p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اضطراب  </a:t>
                      </a:r>
                      <a:endParaRPr lang="fa-IR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62318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تشخیص پرستاری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algn="just"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اضطراب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در رابطه با ناآگاهی از علت انجام عمل جراحی و مراقبت های بعد از عمل که مشخص میشود با رضایت ندادن به عمل </a:t>
                      </a:r>
                      <a:endParaRPr lang="en-US" sz="24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justLow"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8212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اهـداف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algn="just"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کاستن از اضطراب </a:t>
                      </a:r>
                      <a:endParaRPr lang="en-US" sz="24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justLow"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62318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تدابیــر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algn="just"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 بیمار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از خواب و تغذیه مناسب برخوردار باشد _ علائم پریشانی و اضطراب در چهره بیمار نمایان نباشد.</a:t>
                      </a:r>
                      <a:endParaRPr lang="en-US" sz="24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justLow"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16423">
                <a:tc>
                  <a:txBody>
                    <a:bodyPr/>
                    <a:lstStyle/>
                    <a:p>
                      <a:pPr algn="just" rtl="1"/>
                      <a:r>
                        <a:rPr lang="fa-IR" sz="2400" dirty="0" smtClean="0">
                          <a:cs typeface="B Homa" pitchFamily="2" charset="-78"/>
                        </a:rPr>
                        <a:t>اجـــرا</a:t>
                      </a:r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تشویق بیمار به ابراز احساسات – فراهم کردن شرایط مناسب اتاق(اتاق تاریک و ساکت باشد) - آموزش در مورد علت انجام جراحی و مراقبت های بعد از عمل – آموزش عوارض احتمالی عمل جراحی و راه های پیشگیری از بروز انها 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algn="justLow"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62318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algn="just"/>
                      <a:endParaRPr lang="en-US" dirty="0" smtClean="0"/>
                    </a:p>
                    <a:p>
                      <a:pPr algn="just"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 میتواند 8ساعت در شبانه روز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با آرامش بخوابد – علائم بی قراری و نگرانی در چهره بیمار وجود ندارد 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algn="justLow"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C6BB5A-FA4E-4E85-8B8E-439395ACD79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494750"/>
          <a:ext cx="9067800" cy="6468332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8406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271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75601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بررســی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algn="just"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 اشتهایی – سوء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تغذیه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0690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تشخیص پرستاری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algn="just"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2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اختلال در تغذیه کمتر از رفع نیاز بدن در رابطه تغییر</a:t>
                      </a:r>
                      <a:r>
                        <a:rPr lang="fa-IR" sz="22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در سیستم گوارشی در مرحله بعد  از عمل که مشخص میشود با عدم تمایل به غذا خوردن</a:t>
                      </a:r>
                      <a:endParaRPr lang="en-US" sz="22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9301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اهـداف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algn="just"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برخورداری از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تغذیه مناسب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0801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تدابیر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algn="just"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مصرف مایعات و غذاها توسط بیمار – بیمار دچار کمبود املاح،یون ها و پروتئین نباشد – بیمار مواد غذایی و مکمل ها را طبق برنامه مصرف کند.</a:t>
                      </a:r>
                      <a:endParaRPr lang="fa-IR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44061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اجــرا</a:t>
                      </a:r>
                      <a:endParaRPr lang="fa-IR" sz="2400" dirty="0" smtClean="0"/>
                    </a:p>
                    <a:p>
                      <a:pPr algn="just"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انجام تغذیه وریدی طبق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دستور پزشک – شروع مصرف مایعات برای بیمار – افزودن تدریجی مقدار غذا با توجه به تحمل بیمار – آموزش به بیمار در موردنحوه صحیح تغذیه(محدود کردن مصرف مواد قندی،خوردن غذا به دفعات بیشتر و مفدار کمتر،پوزیشن مناسب هنگام غذاخوردن و بعد از آن ،مصرف بیشترجامدات)</a:t>
                      </a:r>
                      <a:endParaRPr lang="en-US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182301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algn="just"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 از تغذیه مناسب برخوردار است و شش وعده غذایی کوچک را در روز تحمل میکند – با توجه به نتایج آزمایشات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</a:t>
                      </a: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 دچار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کمبود پروتئین ،املاح و یون ها نیست – مواد غذایی و مکمل ها را طبق برنامه مصرف میکند.</a:t>
                      </a:r>
                      <a:endParaRPr lang="en-US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C6BB5A-FA4E-4E85-8B8E-439395ACD79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0" y="378492"/>
          <a:ext cx="9144000" cy="6267045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7469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0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61237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بررســی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درد ناحیه عمل جراحی</a:t>
                      </a:r>
                      <a:endParaRPr lang="en-US" sz="2400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91855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تشخیص پرستاری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درد حاد در رابطه با برش ناحیه عمل جراحی که مشخص میشود با عدم توانایی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در انجام کارهای روزانه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1237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اهـداف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تسکین یا کاهش درد </a:t>
                      </a:r>
                      <a:endParaRPr lang="fa-IR" sz="24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5128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تدابیر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1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افزایش توانایی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</a:t>
                      </a: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 درانجام کارهای روزانه – تقویت مهارت های مراقبت از خود در منزل 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– بیمار هر چه زودتر راه برود و سرفه و تنفس عمیق انجام دهد.</a:t>
                      </a:r>
                      <a:endParaRPr lang="fa-IR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32247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اجــرا</a:t>
                      </a:r>
                      <a:endParaRPr lang="fa-IR" sz="2400" dirty="0" smtClean="0"/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اجرای پوزیشن نشسته برای افزایش راحتی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بیمار – آموزش در مورد مصرف مسکن ها طبق دستور پزشک - آموزش در مورد پرهیز از انجام فعالیت های زیاد و برداشتن اجسام سنگین.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01668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rtl="1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 درد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کمتری را احساس میکند -میتواند کارهای روزانه را با محدودیت  نسبی انجام دهد.</a:t>
                      </a:r>
                      <a:endParaRPr lang="fa-IR" sz="24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114800"/>
            <a:ext cx="1371601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457200" y="3276600"/>
            <a:ext cx="7696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solidFill>
                  <a:srgbClr val="7030A0"/>
                </a:solidFill>
                <a:latin typeface="+mn-lt"/>
                <a:cs typeface="B Titr" pitchFamily="2" charset="-78"/>
              </a:rPr>
              <a:t>فرایند پرستاری در بیماران دچار زخم گوارشی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C6BB5A-FA4E-4E85-8B8E-439395ACD79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690880"/>
          <a:ext cx="9144000" cy="5862320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7793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646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بررسی</a:t>
                      </a:r>
                      <a:endParaRPr lang="en-US" sz="2400" b="1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اختلال در وضعیت تغذیه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ای(بی اشتهایی و سوء تغذیه)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تشخیص پرستاری</a:t>
                      </a:r>
                      <a:endParaRPr lang="en-US" sz="2400" b="1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عدم تعادل غذایی دررابطه با تغییر در رژیم غذایی که مشخص  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</a:t>
                      </a:r>
                      <a:endParaRPr lang="fa-IR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algn="just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می شود با بی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اشتهایی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اهداف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بهبود وضعیت تغذیه ای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تدابیر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مواد غذایی و مکمل ها را طبق برنامه مصرف کند – بیمار از خوردن مواد غذایی محرک پرهیز کند</a:t>
                      </a:r>
                      <a:endParaRPr lang="fa-IR" sz="2400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اجرا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آموزش به بیمار درمورد نیاز به پیروی از برنامه درمان دارویی و محدودیت های غذایی پس ازبهبودی مرحله حاد زخم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گوارشی</a:t>
                      </a:r>
                      <a:endParaRPr lang="fa-IR" sz="2000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rtl="1"/>
                      <a:r>
                        <a:rPr lang="fa-IR" sz="2400" b="1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fa-IR" sz="2400" dirty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1-بیمار از برنامه غذایی خود تبعیت می کند(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ازخوردن غذاها و نوشیدنی های محرک خودداری می کند).</a:t>
                      </a:r>
                    </a:p>
                    <a:p>
                      <a:pPr algn="r"/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2-طبق یک برنامه منظم غذا می خورد.</a:t>
                      </a:r>
                    </a:p>
                    <a:p>
                      <a:pPr algn="r"/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3-طبق برنامه تجویز شده داروهایش را مصرف می کند</a:t>
                      </a:r>
                      <a:endParaRPr lang="fa-IR" sz="2000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0" y="1143002"/>
          <a:ext cx="9144000" cy="5729659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4335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104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00055">
                <a:tc>
                  <a:txBody>
                    <a:bodyPr/>
                    <a:lstStyle/>
                    <a:p>
                      <a:pPr algn="r"/>
                      <a:r>
                        <a:rPr lang="fa-IR" sz="2400" b="1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بررسی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دردحادمعده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8128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تشخیص پرستاری</a:t>
                      </a:r>
                      <a:endParaRPr lang="en-US" sz="2400" b="1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درحادمعده دررابطه باترشح اسیدی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معده روی بافت آسیب دیده که مشخص می شود با سوزش سردل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0055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اهداف</a:t>
                      </a:r>
                      <a:endParaRPr lang="en-US" sz="2400" b="1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تسکین یا کاهش درد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114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تدابیر</a:t>
                      </a:r>
                      <a:endParaRPr lang="en-US" sz="2400" b="1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علائم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بی قراری و درد در چهره بیمار نمایان نباشد – بیمار بتواند مواد غذایی،مکمل ها و دارو هارا طبق برنامه مصرف کند</a:t>
                      </a:r>
                      <a:endParaRPr lang="en-US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91177">
                <a:tc>
                  <a:txBody>
                    <a:bodyPr/>
                    <a:lstStyle/>
                    <a:p>
                      <a:pPr rtl="1"/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اجرا</a:t>
                      </a:r>
                      <a:endParaRPr lang="fa-IR" sz="2400" dirty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آموزش در زمینه عدم مصرف غذاهای محرک(غذاهای تند و نوشیدنی های گازدار)</a:t>
                      </a:r>
                    </a:p>
                    <a:p>
                      <a:pPr algn="r"/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ومصرف داروهای تسکین دهنده درد طبق دستور پزشک</a:t>
                      </a:r>
                    </a:p>
                    <a:p>
                      <a:pPr algn="r"/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عدم مصرف آسپرین و نوشیدنی های حاوی کافئین</a:t>
                      </a:r>
                      <a:endParaRPr lang="fa-IR" sz="2000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8128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b="1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علائم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بیقراری در چهره بیمار مشاهده نمیشود – در فواصل وعده های غذایی و در طول شب دردی احساس نمیکند – از مصرف غذاها و نوشیدنی های محرک خودداری میکند – طبق برنامه داروهای تجویز شده را مصرف میکند.</a:t>
                      </a:r>
                      <a:endParaRPr lang="en-US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0" y="868680"/>
          <a:ext cx="9144000" cy="5831840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3522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917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39800">
                <a:tc>
                  <a:txBody>
                    <a:bodyPr/>
                    <a:lstStyle/>
                    <a:p>
                      <a:pPr rtl="1"/>
                      <a:r>
                        <a:rPr lang="fa-IR" sz="2400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بررسی</a:t>
                      </a:r>
                      <a:endParaRPr lang="fa-IR" sz="2400" dirty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آگاهی کم بیمار و خانواده او در مورد رژیم غذایی خاص و مراقبت های درمانی</a:t>
                      </a:r>
                      <a:endParaRPr lang="en-US" sz="2000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تشخیص پرستاری</a:t>
                      </a:r>
                      <a:endParaRPr lang="en-US" sz="2400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کمبود آگاهی دررابطه با عوارض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احتمالی بیماری وپیشگیری از بروز آنها که مشخص می شود با پرسشهای مکرر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اهداف </a:t>
                      </a:r>
                      <a:endParaRPr lang="en-US" sz="2400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افزایش آگاهی بیمار درمورد برنامه های مراقبتی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تدابیر</a:t>
                      </a:r>
                      <a:endParaRPr lang="en-US" sz="2400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از رژیم غذایی تجویز شده پیروی کند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rtl="1"/>
                      <a:r>
                        <a:rPr lang="fa-IR" sz="2400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اجـــرا</a:t>
                      </a:r>
                      <a:endParaRPr lang="fa-IR" sz="2400" dirty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1. پاسخ به تمامی پرسش های بیمار</a:t>
                      </a:r>
                    </a:p>
                    <a:p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2.برگزاری کلاس های آموزشی در مورد برنامه مراقبتی و پیشگیری از عوارض بیماری</a:t>
                      </a:r>
                      <a:endParaRPr lang="en-US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398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rgbClr val="002060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dirty="0" smtClean="0">
                        <a:solidFill>
                          <a:srgbClr val="002060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1. بیمار در مورد علت پیروی از برنامه مراقبتی و درمانی آگاهی دارد.</a:t>
                      </a:r>
                    </a:p>
                    <a:p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2.بیمار طبق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رژیم غذایی تجویز شده عمل میکند.</a:t>
                      </a:r>
                      <a:endParaRPr lang="en-US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4114800"/>
            <a:ext cx="6781800" cy="738187"/>
          </a:xfrm>
        </p:spPr>
        <p:txBody>
          <a:bodyPr/>
          <a:lstStyle/>
          <a:p>
            <a:r>
              <a:rPr lang="fa-IR" sz="3200" dirty="0" smtClean="0">
                <a:solidFill>
                  <a:srgbClr val="7030A0"/>
                </a:solidFill>
                <a:cs typeface="B Titr" pitchFamily="2" charset="-78"/>
              </a:rPr>
              <a:t>فرایند پرستاری در بیمار مبتلا به سرطان معده</a:t>
            </a:r>
            <a:endParaRPr lang="fa-IR" sz="3200" dirty="0">
              <a:solidFill>
                <a:srgbClr val="7030A0"/>
              </a:solidFill>
              <a:cs typeface="B Titr" pitchFamily="2" charset="-78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295400"/>
            <a:ext cx="2009775" cy="2562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C6BB5A-FA4E-4E85-8B8E-439395ACD79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0" y="511454"/>
          <a:ext cx="9144000" cy="6149339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9601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1838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95833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بررســی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اضطراب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</a:t>
                      </a:r>
                      <a:endParaRPr lang="fa-IR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5177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تشخیص پرستاری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اضطراب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در ارتباط با نا آگاهی از عوارض شیمی درمانی که مشخص می شود با رضایت ندادن به درمان</a:t>
                      </a:r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95833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اهـداف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کاستن اضطراب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a-IR" dirty="0" smtClean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4123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تدابیر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علائم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ترس از انجام درمان و عوارض آن در چهره بیمار نمایان نباشد – بیمار از علت انجام شیمی درمانی اگاهی کافی داشته باشد</a:t>
                      </a:r>
                      <a:endParaRPr lang="fa-IR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0236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اجـــرا</a:t>
                      </a:r>
                      <a:endParaRPr lang="fa-IR" sz="2400" dirty="0" smtClean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قرار دادن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بیمار در محیط آرام – آموزش به بیمار در زمینه روش های تشخیصی و درمانی ، عوارض احتمالی و راه های پیشگیری از بروز آنان –استفاده از دروش های آرامسازی،موسیقی و ماساژ</a:t>
                      </a:r>
                      <a:endParaRPr lang="fa-IR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139418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ترس ها و نگرانی های خود را در مورد انجام شیمی درمانی بیان میکند – از عوارض احتمالی درمان و راه های پیشگیری از بروز آنان آگاهی کافی دارد</a:t>
                      </a:r>
                      <a:endParaRPr lang="fa-IR" sz="2400" b="1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C6BB5A-FA4E-4E85-8B8E-439395ACD79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0" y="279400"/>
          <a:ext cx="9144000" cy="6019800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9493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1946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033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بررســی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اختلال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در وضعیت تغذیه ای ( بی اشتهایی ، کاهش وزن )</a:t>
                      </a:r>
                      <a:endParaRPr lang="fa-IR" sz="2400" b="1" dirty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33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تشخیص پرستاری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عدم تعدل غذایی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کمتر از رفع نیاز بدن در ارتباط با ابتلا به سرطان معده که مشخص می شود با کاهش وزن</a:t>
                      </a:r>
                      <a:endParaRPr lang="fa-IR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033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اهـداف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بهبود</a:t>
                      </a:r>
                      <a:r>
                        <a:rPr lang="fa-IR" sz="24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وضعیت تغذیه ای</a:t>
                      </a:r>
                      <a:endParaRPr lang="fa-IR" sz="24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033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تدابیر</a:t>
                      </a:r>
                      <a:endParaRPr lang="en-US" sz="2400" dirty="0" smtClean="0">
                        <a:cs typeface="B Homa" pitchFamily="2" charset="-78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 از غذاهای پر کالری و حاوی ویتامین </a:t>
                      </a:r>
                      <a:r>
                        <a:rPr lang="en-US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C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،</a:t>
                      </a:r>
                      <a:r>
                        <a:rPr lang="en-US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A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،آهن در رژیم غذایی استفاده کند –مواد غذایی،مکمل ها و داروهارا طبق برنامه مصرف کند و شش وعده غذایی کوچک را در روز تحمل کند – بیمار وزن متعادل خود را حفظ کند</a:t>
                      </a:r>
                      <a:endParaRPr lang="fa-IR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033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cs typeface="B Homa" pitchFamily="2" charset="-78"/>
                        </a:rPr>
                        <a:t>اجــرا</a:t>
                      </a:r>
                      <a:endParaRPr lang="fa-IR" sz="2400" dirty="0" smtClean="0"/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تشویق بیمار به خوردن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6وعده غذایی کوچک در طی روز،گنجاندن غذاهای پر کالری و حاوی ویتامین </a:t>
                      </a:r>
                      <a:r>
                        <a:rPr lang="en-US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C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،</a:t>
                      </a:r>
                      <a:r>
                        <a:rPr lang="en-US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A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و</a:t>
                      </a:r>
                      <a:r>
                        <a:rPr lang="en-US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B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در رژیم غذایی،آموزش دریافت مایعات در فواصل وعده های غذایی – تزریق </a:t>
                      </a:r>
                      <a:r>
                        <a:rPr lang="en-US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B12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طبق دستور پزشک– کنترل روزانه وزن</a:t>
                      </a:r>
                      <a:endParaRPr lang="fa-IR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0330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chemeClr val="tx1"/>
                          </a:solidFill>
                          <a:cs typeface="B Homa" pitchFamily="2" charset="-78"/>
                        </a:rPr>
                        <a:t>ارزشیابی</a:t>
                      </a:r>
                      <a:endParaRPr lang="en-US" sz="2400" dirty="0" smtClean="0">
                        <a:solidFill>
                          <a:schemeClr val="tx1"/>
                        </a:solidFill>
                        <a:cs typeface="B Hom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b="1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بیمار</a:t>
                      </a:r>
                      <a:r>
                        <a:rPr lang="fa-IR" sz="2000" b="1" baseline="0" dirty="0" smtClean="0">
                          <a:solidFill>
                            <a:srgbClr val="7030A0"/>
                          </a:solidFill>
                          <a:cs typeface="B Mitra" pitchFamily="2" charset="-78"/>
                        </a:rPr>
                        <a:t> میتواند 6 وعده غذایی کوچک را در روز تحمل کند – مواد غذایی و مکمل ها را طبق برنامه مصرف میکند – در صورت نیاز از برنامه غذایی وریدی یا روده ای پیروی میکند – وزن قابل قبول خود را حفظ کرده است.</a:t>
                      </a:r>
                      <a:endParaRPr lang="fa-IR" sz="2000" b="1" dirty="0" smtClean="0">
                        <a:solidFill>
                          <a:srgbClr val="7030A0"/>
                        </a:solidFill>
                        <a:cs typeface="B Mitra" pitchFamily="2" charset="-78"/>
                      </a:endParaRPr>
                    </a:p>
                    <a:p>
                      <a:pPr rtl="1"/>
                      <a:endParaRPr lang="fa-IR" dirty="0">
                        <a:cs typeface="B Mitra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_stethoscope">
  <a:themeElements>
    <a:clrScheme name="Custom 46">
      <a:dk1>
        <a:srgbClr val="000066"/>
      </a:dk1>
      <a:lt1>
        <a:srgbClr val="FFFFFF"/>
      </a:lt1>
      <a:dk2>
        <a:srgbClr val="FFFFFF"/>
      </a:dk2>
      <a:lt2>
        <a:srgbClr val="D8D8D8"/>
      </a:lt2>
      <a:accent1>
        <a:srgbClr val="6095FF"/>
      </a:accent1>
      <a:accent2>
        <a:srgbClr val="333399"/>
      </a:accent2>
      <a:accent3>
        <a:srgbClr val="FFFFFF"/>
      </a:accent3>
      <a:accent4>
        <a:srgbClr val="003399"/>
      </a:accent4>
      <a:accent5>
        <a:srgbClr val="DAEDEF"/>
      </a:accent5>
      <a:accent6>
        <a:srgbClr val="2D2D8A"/>
      </a:accent6>
      <a:hlink>
        <a:srgbClr val="002672"/>
      </a:hlink>
      <a:folHlink>
        <a:srgbClr val="003399"/>
      </a:folHlink>
    </a:clrScheme>
    <a:fontScheme name="PPP_SNATU_TXT_New_Lif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PP_SNATU_TXT_New_Lif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_SNATU_TXT_New_Life 13">
        <a:dk1>
          <a:srgbClr val="000000"/>
        </a:dk1>
        <a:lt1>
          <a:srgbClr val="FFFFFF"/>
        </a:lt1>
        <a:dk2>
          <a:srgbClr val="0033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14">
        <a:dk1>
          <a:srgbClr val="000066"/>
        </a:dk1>
        <a:lt1>
          <a:srgbClr val="FFFFFF"/>
        </a:lt1>
        <a:dk2>
          <a:srgbClr val="0033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15">
        <a:dk1>
          <a:srgbClr val="000066"/>
        </a:dk1>
        <a:lt1>
          <a:srgbClr val="FFFFFF"/>
        </a:lt1>
        <a:dk2>
          <a:srgbClr val="0000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5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_SNATU_TXT_New_Life 16">
        <a:dk1>
          <a:srgbClr val="FFFFFF"/>
        </a:dk1>
        <a:lt1>
          <a:srgbClr val="FFFFFF"/>
        </a:lt1>
        <a:dk2>
          <a:srgbClr val="000066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Medical_stethoscope</Template>
  <TotalTime>1611</TotalTime>
  <Words>1055</Words>
  <Application>Microsoft Office PowerPoint</Application>
  <PresentationFormat>On-screen Show (4:3)</PresentationFormat>
  <Paragraphs>116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Medical_stethoscope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Administratr</dc:creator>
  <cp:lastModifiedBy>Windows User</cp:lastModifiedBy>
  <cp:revision>130</cp:revision>
  <dcterms:created xsi:type="dcterms:W3CDTF">2010-06-01T03:40:31Z</dcterms:created>
  <dcterms:modified xsi:type="dcterms:W3CDTF">2020-04-30T18:57:59Z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TC102862121033</vt:lpwstr>
  </property>
</Properties>
</file>