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8" r:id="rId14"/>
    <p:sldId id="294" r:id="rId15"/>
    <p:sldId id="272" r:id="rId16"/>
    <p:sldId id="273" r:id="rId17"/>
    <p:sldId id="274" r:id="rId18"/>
    <p:sldId id="275" r:id="rId19"/>
    <p:sldId id="276" r:id="rId20"/>
    <p:sldId id="278" r:id="rId21"/>
    <p:sldId id="277" r:id="rId22"/>
    <p:sldId id="279" r:id="rId23"/>
    <p:sldId id="280" r:id="rId24"/>
    <p:sldId id="281" r:id="rId25"/>
    <p:sldId id="282" r:id="rId26"/>
    <p:sldId id="295" r:id="rId27"/>
    <p:sldId id="296" r:id="rId28"/>
    <p:sldId id="283" r:id="rId29"/>
    <p:sldId id="284" r:id="rId30"/>
    <p:sldId id="285" r:id="rId31"/>
    <p:sldId id="286" r:id="rId32"/>
    <p:sldId id="287" r:id="rId33"/>
    <p:sldId id="290" r:id="rId34"/>
    <p:sldId id="291" r:id="rId35"/>
    <p:sldId id="292" r:id="rId36"/>
    <p:sldId id="293" r:id="rId37"/>
    <p:sldId id="297" r:id="rId38"/>
    <p:sldId id="298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21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09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088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162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234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685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180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100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685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55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526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6C3DD-59B7-47CA-8F2D-AD75562480F0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DE798-B356-437C-A0B1-3114DE3636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78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1362"/>
          </a:xfrm>
        </p:spPr>
        <p:txBody>
          <a:bodyPr>
            <a:noAutofit/>
          </a:bodyPr>
          <a:lstStyle/>
          <a:p>
            <a:r>
              <a:rPr lang="fa-IR" sz="6000" dirty="0" smtClean="0">
                <a:latin typeface="01-IranNastaliq" pitchFamily="18" charset="0"/>
                <a:cs typeface="01-IranNastaliq" pitchFamily="18" charset="0"/>
              </a:rPr>
              <a:t>بسم الله الرحمن الرحیم</a:t>
            </a:r>
            <a:endParaRPr lang="en-US" sz="6000" dirty="0"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19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04800" y="571480"/>
            <a:ext cx="8410604" cy="59817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6600" dirty="0" smtClean="0">
                <a:latin typeface="01-IranNastaliq" pitchFamily="18" charset="0"/>
                <a:cs typeface="01-IranNastaliq" pitchFamily="18" charset="0"/>
              </a:rPr>
              <a:t>فارسی سوم دبستان</a:t>
            </a:r>
            <a:endParaRPr lang="en-US" sz="6600" dirty="0"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40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533400"/>
            <a:ext cx="3886200" cy="1470025"/>
          </a:xfrm>
        </p:spPr>
        <p:txBody>
          <a:bodyPr>
            <a:normAutofit/>
          </a:bodyPr>
          <a:lstStyle/>
          <a:p>
            <a:r>
              <a:rPr lang="fa-IR" dirty="0" smtClean="0">
                <a:latin typeface="01-IranNastaliq" pitchFamily="18" charset="0"/>
                <a:cs typeface="01-IranNastaliq" pitchFamily="18" charset="0"/>
              </a:rPr>
              <a:t>درس اوّل</a:t>
            </a:r>
            <a:endParaRPr lang="en-US" dirty="0">
              <a:latin typeface="01-IranNastaliq" pitchFamily="18" charset="0"/>
              <a:cs typeface="01-IranNastaliq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14600"/>
            <a:ext cx="6400800" cy="1628780"/>
          </a:xfrm>
        </p:spPr>
        <p:txBody>
          <a:bodyPr>
            <a:noAutofit/>
          </a:bodyPr>
          <a:lstStyle/>
          <a:p>
            <a:r>
              <a:rPr lang="fa-IR" sz="66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بهترین</a:t>
            </a:r>
            <a:r>
              <a:rPr lang="fa-IR" sz="6600" dirty="0" smtClean="0">
                <a:solidFill>
                  <a:srgbClr val="00B050"/>
                </a:solidFill>
                <a:latin typeface="01-IranNastaliq" pitchFamily="18" charset="0"/>
                <a:cs typeface="01-IranNastaliq" pitchFamily="18" charset="0"/>
              </a:rPr>
              <a:t> </a:t>
            </a:r>
            <a:r>
              <a:rPr lang="fa-IR" sz="66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سرآغاز</a:t>
            </a:r>
            <a:endParaRPr lang="en-US" sz="66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90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357290" y="1524000"/>
            <a:ext cx="6110310" cy="28956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sz="72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واژه آموزی</a:t>
            </a:r>
            <a:endParaRPr lang="en-US" sz="72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060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4724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09900" y="609600"/>
            <a:ext cx="3200400" cy="9144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dirty="0" smtClean="0">
                <a:solidFill>
                  <a:schemeClr val="bg1"/>
                </a:solidFill>
                <a:latin typeface="01-IranNastaliq" pitchFamily="18" charset="0"/>
              </a:rPr>
              <a:t>توجّه کن</a:t>
            </a:r>
            <a:r>
              <a:rPr lang="fa-I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01-IranNastaliq" pitchFamily="18" charset="0"/>
              </a:rPr>
              <a:t>.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latin typeface="01-IranNastaliq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62000" y="2667000"/>
            <a:ext cx="76962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کوه های مرتفع                   کوه های بلند    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762000" y="3810000"/>
            <a:ext cx="76962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دشت های خرّم                   دشت های سر سبز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762000" y="4876800"/>
            <a:ext cx="76962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دریاهای وسیع                    دریاهای گسترده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2" name="Left Arrow 1"/>
          <p:cNvSpPr/>
          <p:nvPr/>
        </p:nvSpPr>
        <p:spPr>
          <a:xfrm>
            <a:off x="4343400" y="2971800"/>
            <a:ext cx="10668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Arrow 10"/>
          <p:cNvSpPr/>
          <p:nvPr/>
        </p:nvSpPr>
        <p:spPr>
          <a:xfrm>
            <a:off x="4343400" y="4114800"/>
            <a:ext cx="10668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>
            <a:off x="4343400" y="5181600"/>
            <a:ext cx="10668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37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6945" y="228600"/>
            <a:ext cx="3962400" cy="78105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solidFill>
                  <a:schemeClr val="tx1"/>
                </a:solidFill>
                <a:latin typeface="01-IranNastaliq" pitchFamily="18" charset="0"/>
                <a:cs typeface="+mn-cs"/>
              </a:rPr>
              <a:t>حالا بگو:</a:t>
            </a:r>
            <a:endParaRPr lang="en-US" sz="3200" dirty="0">
              <a:solidFill>
                <a:schemeClr val="tx1"/>
              </a:solidFill>
              <a:latin typeface="01-IranNastaliq" pitchFamily="18" charset="0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447800"/>
            <a:ext cx="7315200" cy="10668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ستارگان روشن                 ستارگانِ...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914400" y="2667000"/>
            <a:ext cx="7315199" cy="1066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دوستان صمیمی                 دوستان ِ...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00545" y="3886200"/>
            <a:ext cx="7315199" cy="1066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کارهای شایسته                  کارهایِ...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928254" y="5181600"/>
            <a:ext cx="7301343" cy="1066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کتاب مفید                        کتابِ ...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7" name="Left Arrow 6"/>
          <p:cNvSpPr/>
          <p:nvPr/>
        </p:nvSpPr>
        <p:spPr>
          <a:xfrm>
            <a:off x="4343400" y="1752600"/>
            <a:ext cx="990600" cy="2286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4305300" y="5486400"/>
            <a:ext cx="990600" cy="2286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 Arrow 8"/>
          <p:cNvSpPr/>
          <p:nvPr/>
        </p:nvSpPr>
        <p:spPr>
          <a:xfrm>
            <a:off x="4305300" y="4191000"/>
            <a:ext cx="990600" cy="2286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Arrow 9"/>
          <p:cNvSpPr/>
          <p:nvPr/>
        </p:nvSpPr>
        <p:spPr>
          <a:xfrm>
            <a:off x="4305300" y="2999509"/>
            <a:ext cx="990600" cy="2286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3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0295740">
            <a:off x="2209800" y="1066800"/>
            <a:ext cx="5181600" cy="40386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sz="96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نکته</a:t>
            </a:r>
            <a:endParaRPr lang="en-US" sz="96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85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1066800"/>
            <a:ext cx="5105400" cy="147002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cs typeface="+mn-cs"/>
              </a:rPr>
              <a:t>در درس خواندیم: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429000"/>
            <a:ext cx="6705600" cy="12192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chemeClr val="tx1"/>
                </a:solidFill>
              </a:rPr>
              <a:t>به آسمان نگاه می کنیم.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50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7000" y="377825"/>
            <a:ext cx="3886200" cy="7651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solidFill>
                  <a:schemeClr val="tx1"/>
                </a:solidFill>
                <a:cs typeface="+mn-cs"/>
              </a:rPr>
              <a:t>حالا بگو:</a:t>
            </a:r>
            <a:endParaRPr lang="en-US" sz="3200" dirty="0">
              <a:solidFill>
                <a:schemeClr val="tx1"/>
              </a:solidFill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524000"/>
            <a:ext cx="6400800" cy="6858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>
                <a:solidFill>
                  <a:schemeClr val="tx1"/>
                </a:solidFill>
              </a:rPr>
              <a:t>( من ) به آسمان نگاه می ...........  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2362200"/>
            <a:ext cx="6400800" cy="685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dirty="0" smtClean="0">
                <a:solidFill>
                  <a:schemeClr val="tx1"/>
                </a:solidFill>
              </a:rPr>
              <a:t>( تو ) به آسمان نگاه می ...........  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524000" y="3200400"/>
            <a:ext cx="6400800" cy="685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dirty="0" smtClean="0">
                <a:solidFill>
                  <a:schemeClr val="tx1"/>
                </a:solidFill>
              </a:rPr>
              <a:t>( او ) به آسمان نگاه می ...........  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524000" y="4038600"/>
            <a:ext cx="6400800" cy="685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dirty="0" smtClean="0">
                <a:solidFill>
                  <a:schemeClr val="tx1"/>
                </a:solidFill>
              </a:rPr>
              <a:t>( ما ) به آسمان نگاه می ...........  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524000" y="4876800"/>
            <a:ext cx="6400800" cy="685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dirty="0" smtClean="0">
                <a:solidFill>
                  <a:schemeClr val="tx1"/>
                </a:solidFill>
              </a:rPr>
              <a:t>( شما ) به آسمان نگاه می ...........  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524000" y="5715000"/>
            <a:ext cx="6400800" cy="685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dirty="0" smtClean="0">
                <a:solidFill>
                  <a:schemeClr val="tx1"/>
                </a:solidFill>
              </a:rPr>
              <a:t>( آن ها ) به آسمان نگاه می ...........  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11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43400" y="838200"/>
            <a:ext cx="3962400" cy="993775"/>
          </a:xfrm>
        </p:spPr>
        <p:txBody>
          <a:bodyPr>
            <a:normAutofit/>
          </a:bodyPr>
          <a:lstStyle/>
          <a:p>
            <a:pPr rtl="1"/>
            <a:r>
              <a:rPr lang="fa-IR" sz="3600" dirty="0" smtClean="0">
                <a:cs typeface="+mn-cs"/>
              </a:rPr>
              <a:t>فصل اوّل</a:t>
            </a:r>
            <a:endParaRPr lang="en-US" sz="36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057400"/>
            <a:ext cx="6400800" cy="2871798"/>
          </a:xfrm>
        </p:spPr>
        <p:txBody>
          <a:bodyPr>
            <a:noAutofit/>
          </a:bodyPr>
          <a:lstStyle/>
          <a:p>
            <a:pPr rtl="1"/>
            <a:r>
              <a:rPr lang="fa-IR" sz="8800" dirty="0" smtClean="0">
                <a:solidFill>
                  <a:schemeClr val="tx1"/>
                </a:solidFill>
                <a:effectLst>
                  <a:reflection blurRad="6350" stA="55000" endA="50" endPos="85000" dir="5400000" sy="-100000" algn="bl" rotWithShape="0"/>
                </a:effectLst>
                <a:latin typeface="01-IranNastaliq" pitchFamily="18" charset="0"/>
                <a:cs typeface="01-IranNastaliq" pitchFamily="18" charset="0"/>
              </a:rPr>
              <a:t>نهادها</a:t>
            </a:r>
            <a:r>
              <a:rPr lang="fa-IR" sz="19900" dirty="0" smtClean="0">
                <a:solidFill>
                  <a:srgbClr val="00B050"/>
                </a:solidFill>
                <a:effectLst>
                  <a:reflection blurRad="6350" stA="55000" endA="50" endPos="85000" dir="5400000" sy="-100000" algn="bl" rotWithShape="0"/>
                </a:effectLst>
                <a:latin typeface="01-IranNastaliq" pitchFamily="18" charset="0"/>
                <a:cs typeface="01-IranNastaliq" pitchFamily="18" charset="0"/>
              </a:rPr>
              <a:t> </a:t>
            </a:r>
            <a:endParaRPr lang="en-US" sz="19900" dirty="0">
              <a:solidFill>
                <a:srgbClr val="00B050"/>
              </a:solidFill>
              <a:effectLst>
                <a:reflection blurRad="6350" stA="55000" endA="50" endPos="85000" dir="5400000" sy="-100000" algn="bl" rotWithShape="0"/>
              </a:effectLst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94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4400" y="914400"/>
            <a:ext cx="3733800" cy="993775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+mn-cs"/>
              </a:rPr>
              <a:t>درس دوّم</a:t>
            </a:r>
            <a:endParaRPr lang="en-US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38400"/>
            <a:ext cx="6400800" cy="1562104"/>
          </a:xfrm>
        </p:spPr>
        <p:txBody>
          <a:bodyPr>
            <a:noAutofit/>
          </a:bodyPr>
          <a:lstStyle/>
          <a:p>
            <a:r>
              <a:rPr lang="fa-IR" sz="66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لبخند نقّاشی ها</a:t>
            </a:r>
            <a:endParaRPr lang="en-US" sz="66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0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0"/>
            <a:ext cx="6400800" cy="32004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80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واژه آموزی</a:t>
            </a:r>
            <a:endParaRPr lang="en-US" sz="80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9587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685800"/>
            <a:ext cx="5715000" cy="8382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cs typeface="+mn-cs"/>
              </a:rPr>
              <a:t>به این جمله توجه کن: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676400"/>
            <a:ext cx="6858000" cy="762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solidFill>
                  <a:schemeClr val="tx1"/>
                </a:solidFill>
              </a:rPr>
              <a:t>ما خدا را </a:t>
            </a:r>
            <a:r>
              <a:rPr lang="fa-IR" sz="3600" dirty="0" smtClean="0">
                <a:solidFill>
                  <a:srgbClr val="FF0000"/>
                </a:solidFill>
              </a:rPr>
              <a:t>شکر</a:t>
            </a:r>
            <a:r>
              <a:rPr lang="fa-IR" sz="3600" dirty="0" smtClean="0">
                <a:solidFill>
                  <a:schemeClr val="tx1"/>
                </a:solidFill>
              </a:rPr>
              <a:t> می کنیم.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143000" y="2590800"/>
            <a:ext cx="6858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در چای </a:t>
            </a:r>
            <a:r>
              <a:rPr lang="fa-IR" sz="3600" dirty="0" smtClean="0">
                <a:solidFill>
                  <a:srgbClr val="FF0000"/>
                </a:solidFill>
              </a:rPr>
              <a:t>شکر</a:t>
            </a:r>
            <a:r>
              <a:rPr lang="fa-IR" sz="3600" dirty="0" smtClean="0">
                <a:solidFill>
                  <a:schemeClr val="tx1"/>
                </a:solidFill>
              </a:rPr>
              <a:t> می ریزیم.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0" y="3962400"/>
            <a:ext cx="7620000" cy="8382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200" dirty="0" smtClean="0"/>
              <a:t>حالا این کلمه ها را به چند شکل می توانی بخوانی؟</a:t>
            </a:r>
            <a:endParaRPr lang="en-US" sz="3200" dirty="0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066800" y="4953000"/>
            <a:ext cx="6858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کرم – شش – سم – عالم – دم - مهر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75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987425"/>
            <a:ext cx="7772400" cy="9937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cs typeface="+mn-cs"/>
              </a:rPr>
              <a:t>کلمات زیر را به چند شکل میتوانی بخوانی؟جمله نیز بساز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1400" y="2667000"/>
            <a:ext cx="2057400" cy="8382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sz="3600" dirty="0" smtClean="0">
                <a:solidFill>
                  <a:schemeClr val="tx1"/>
                </a:solidFill>
              </a:rPr>
              <a:t>گل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581400" y="3962400"/>
            <a:ext cx="20574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سر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7682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2000240"/>
            <a:ext cx="4572000" cy="2000264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sz="96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نکته</a:t>
            </a:r>
            <a:endParaRPr lang="en-US" sz="96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72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520825"/>
            <a:ext cx="5867400" cy="8413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cs typeface="+mn-cs"/>
              </a:rPr>
              <a:t>در درس خواندیم:</a:t>
            </a:r>
            <a:endParaRPr lang="en-US" sz="36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2819400"/>
            <a:ext cx="7924800" cy="16002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chemeClr val="tx1"/>
                </a:solidFill>
              </a:rPr>
              <a:t>خانواده ی ما همراه مادر بزرگ و پدر بزرگ به گردش رفته بودند.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0256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2200" y="228600"/>
            <a:ext cx="3810000" cy="6858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حالا بگو: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066800"/>
            <a:ext cx="7543800" cy="762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solidFill>
                  <a:schemeClr val="tx1"/>
                </a:solidFill>
              </a:rPr>
              <a:t>من همراه خانواده ام به مسافرت رفته بود.....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762000" y="1905000"/>
            <a:ext cx="7543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.... همراه خانواده ام به مسافرت رفته .......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755073" y="2743200"/>
            <a:ext cx="7543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.... همراه خانواده ام به مسافرت رفته .....د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762000" y="3581400"/>
            <a:ext cx="7543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ما همراه خانواده ام به مسافرت رفته .....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62000" y="4419600"/>
            <a:ext cx="7543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.... همراه خانواده ام به مسافرت رفته .....ید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762000" y="5257800"/>
            <a:ext cx="7543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آن ها همراه خانواده ام به مسافرت رفته .....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9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6800" y="1063625"/>
            <a:ext cx="3733800" cy="765175"/>
          </a:xfrm>
        </p:spPr>
        <p:txBody>
          <a:bodyPr>
            <a:normAutofit/>
          </a:bodyPr>
          <a:lstStyle/>
          <a:p>
            <a:r>
              <a:rPr lang="fa-IR" sz="3600" dirty="0" smtClean="0">
                <a:cs typeface="+mn-cs"/>
              </a:rPr>
              <a:t>درس سوم</a:t>
            </a:r>
            <a:endParaRPr lang="en-US" sz="36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86000"/>
            <a:ext cx="6400800" cy="1785942"/>
          </a:xfrm>
        </p:spPr>
        <p:txBody>
          <a:bodyPr>
            <a:noAutofit/>
          </a:bodyPr>
          <a:lstStyle/>
          <a:p>
            <a:r>
              <a:rPr lang="fa-IR" sz="72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نماینده ی کلاس</a:t>
            </a:r>
            <a:endParaRPr lang="en-US" sz="72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80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530225"/>
            <a:ext cx="4876800" cy="6889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کلمه های زیر را بخوان.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28800"/>
            <a:ext cx="6400800" cy="762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chemeClr val="tx1"/>
                </a:solidFill>
              </a:rPr>
              <a:t>تشنه                تشنِ</a:t>
            </a:r>
            <a:r>
              <a:rPr lang="fa-IR" sz="3600" dirty="0" smtClean="0">
                <a:solidFill>
                  <a:srgbClr val="FF0000"/>
                </a:solidFill>
              </a:rPr>
              <a:t>گی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371600" y="3048000"/>
            <a:ext cx="6400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  گرسنه             گرسنِ</a:t>
            </a:r>
            <a:r>
              <a:rPr lang="fa-IR" sz="3600" dirty="0" smtClean="0">
                <a:solidFill>
                  <a:srgbClr val="FF0000"/>
                </a:solidFill>
              </a:rPr>
              <a:t>گی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71600" y="4191000"/>
            <a:ext cx="6400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شایسته              شایستِ</a:t>
            </a:r>
            <a:r>
              <a:rPr lang="fa-IR" sz="3600" dirty="0" smtClean="0">
                <a:solidFill>
                  <a:srgbClr val="FF0000"/>
                </a:solidFill>
              </a:rPr>
              <a:t>گی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4191000" y="2057400"/>
            <a:ext cx="990600" cy="2286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4114800" y="4457700"/>
            <a:ext cx="990600" cy="2286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4076700" y="3314700"/>
            <a:ext cx="990600" cy="2286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13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1828800"/>
            <a:ext cx="4876800" cy="2286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9600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>واژه آموزی</a:t>
            </a:r>
            <a:endParaRPr lang="en-US" sz="9600" dirty="0">
              <a:solidFill>
                <a:schemeClr val="tx1"/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57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8400" y="228600"/>
            <a:ext cx="3810000" cy="7651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cs typeface="+mn-cs"/>
              </a:rPr>
              <a:t>حالا بگو: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1295400"/>
            <a:ext cx="6400800" cy="762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        همیشه    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219200" y="2209800"/>
            <a:ext cx="6400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        نماینده    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19200" y="3124200"/>
            <a:ext cx="6400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        بچّه    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219200" y="4038600"/>
            <a:ext cx="6400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        زنده   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219200" y="4953000"/>
            <a:ext cx="64008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        برازنده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" name="Left Arrow 7"/>
          <p:cNvSpPr/>
          <p:nvPr/>
        </p:nvSpPr>
        <p:spPr>
          <a:xfrm>
            <a:off x="3733800" y="1600200"/>
            <a:ext cx="12954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 Arrow 8"/>
          <p:cNvSpPr/>
          <p:nvPr/>
        </p:nvSpPr>
        <p:spPr>
          <a:xfrm>
            <a:off x="3688773" y="5257800"/>
            <a:ext cx="12954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Arrow 9"/>
          <p:cNvSpPr/>
          <p:nvPr/>
        </p:nvSpPr>
        <p:spPr>
          <a:xfrm>
            <a:off x="3695700" y="4343400"/>
            <a:ext cx="12954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Arrow 10"/>
          <p:cNvSpPr/>
          <p:nvPr/>
        </p:nvSpPr>
        <p:spPr>
          <a:xfrm>
            <a:off x="3733800" y="2514600"/>
            <a:ext cx="12954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>
            <a:off x="3695700" y="3429000"/>
            <a:ext cx="1295400" cy="15240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91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880974">
            <a:off x="2333299" y="2451533"/>
            <a:ext cx="4267200" cy="1379319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a-IR" sz="72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نکته</a:t>
            </a:r>
            <a:r>
              <a:rPr lang="fa-IR" sz="12800" dirty="0" smtClean="0">
                <a:solidFill>
                  <a:srgbClr val="7030A0"/>
                </a:solidFill>
                <a:latin typeface="01-IranNastaliq" pitchFamily="18" charset="0"/>
                <a:cs typeface="01-IranNastaliq" pitchFamily="18" charset="0"/>
              </a:rPr>
              <a:t> </a:t>
            </a:r>
            <a:endParaRPr lang="en-US" sz="3600" dirty="0">
              <a:solidFill>
                <a:srgbClr val="7030A0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16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0" y="1444625"/>
            <a:ext cx="4572000" cy="8413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در درس خواندیم: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2895600"/>
            <a:ext cx="7620000" cy="14478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chemeClr val="tx1"/>
                </a:solidFill>
              </a:rPr>
              <a:t>امروز می خواهیم نماینده ای جدید برای کلاسمان انتخاب کنیم.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66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304800"/>
            <a:ext cx="7315200" cy="6889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cs typeface="+mn-cs"/>
              </a:rPr>
              <a:t>این جمله ها را به چند شکل دیگر هم می توان گفت: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19200"/>
            <a:ext cx="8610600" cy="9144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dirty="0" smtClean="0">
                <a:solidFill>
                  <a:schemeClr val="tx1"/>
                </a:solidFill>
              </a:rPr>
              <a:t>می خواهیم امروزنماینده ای جدید برای کلاسمان انتخاب کنیم.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28600" y="2209800"/>
            <a:ext cx="8610600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dirty="0" smtClean="0">
                <a:solidFill>
                  <a:schemeClr val="tx1"/>
                </a:solidFill>
              </a:rPr>
              <a:t>برای کلاسمان می خواهیم امروز نماینده ای جدید انتخاب کنیم.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35527" y="3200400"/>
            <a:ext cx="8610600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dirty="0" smtClean="0">
                <a:solidFill>
                  <a:schemeClr val="tx1"/>
                </a:solidFill>
              </a:rPr>
              <a:t>برای کلاسمان امروز می خواهیم نماینده ای جدید انتخاب کنیم.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63236" y="4191000"/>
            <a:ext cx="8610600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dirty="0" smtClean="0">
                <a:solidFill>
                  <a:schemeClr val="tx1"/>
                </a:solidFill>
              </a:rPr>
              <a:t>می خواهیم امروز برای کلاسمان نماینده ای جدید انتخاب کنیم.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1825"/>
            <a:ext cx="7772400" cy="8413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حالا ببین جمله ی زیر را به چند شکل می توانی بگویی.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124200"/>
            <a:ext cx="8610600" cy="10668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>
                <a:solidFill>
                  <a:schemeClr val="tx1"/>
                </a:solidFill>
              </a:rPr>
              <a:t>روز بعد امین زودترازهمیشه،خندان و خوش حال به مدرسه آمد.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75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57200"/>
            <a:ext cx="7162800" cy="7651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>
                <a:cs typeface="+mn-cs"/>
              </a:rPr>
              <a:t>کلمات زیر را کنار هم قرار داده وجمله بسازید.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81600" y="1600200"/>
            <a:ext cx="2286000" cy="762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chemeClr val="tx1"/>
                </a:solidFill>
              </a:rPr>
              <a:t>خواندن 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371600" y="1524000"/>
            <a:ext cx="2286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شد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71600" y="2646218"/>
            <a:ext cx="2286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از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181600" y="2667000"/>
            <a:ext cx="2286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نماینده ی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181600" y="3733800"/>
            <a:ext cx="2286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رای ها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371600" y="4800600"/>
            <a:ext cx="2286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امین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371600" y="3733800"/>
            <a:ext cx="2286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کلاس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5257800" y="4786745"/>
            <a:ext cx="2286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بعد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22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606425"/>
            <a:ext cx="5105400" cy="8413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200" dirty="0" smtClean="0"/>
              <a:t>کلمه مناسب داخل کمانک را بگو.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133600"/>
            <a:ext cx="7391400" cy="10668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solidFill>
                  <a:schemeClr val="tx1"/>
                </a:solidFill>
              </a:rPr>
              <a:t>من از بچّه ها معذرت ( میخواهد – می خواهم)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914400" y="3657600"/>
            <a:ext cx="7391400" cy="1676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امروز می خواهیم نماینده ای جدید برای کلاسمان انتخاب ( کنیم – کنید).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1692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7200" y="1295400"/>
            <a:ext cx="3962400" cy="993775"/>
          </a:xfrm>
        </p:spPr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درس چهارم 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743200"/>
            <a:ext cx="6400800" cy="1471618"/>
          </a:xfrm>
        </p:spPr>
        <p:txBody>
          <a:bodyPr>
            <a:noAutofit/>
          </a:bodyPr>
          <a:lstStyle/>
          <a:p>
            <a:r>
              <a:rPr lang="fa-IR" sz="54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بچّه های کانون</a:t>
            </a:r>
            <a:endParaRPr lang="en-US" sz="54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85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1828800"/>
            <a:ext cx="4572000" cy="2286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sz="72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واژه آموزی</a:t>
            </a:r>
            <a:endParaRPr lang="en-US" sz="72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1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533400"/>
            <a:ext cx="4876800" cy="8413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به این کلمه ها توجّه کن: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5982" y="3657600"/>
            <a:ext cx="1981200" cy="762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7030A0"/>
                </a:solidFill>
              </a:rPr>
              <a:t>کتاب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505200" y="1828800"/>
            <a:ext cx="19812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rgbClr val="7030A0"/>
                </a:solidFill>
              </a:rPr>
              <a:t>کتاب خانه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6096000" y="3048000"/>
            <a:ext cx="2133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rgbClr val="7030A0"/>
                </a:solidFill>
              </a:rPr>
              <a:t>کتاب فروشی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867400" y="4953000"/>
            <a:ext cx="2133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rgbClr val="7030A0"/>
                </a:solidFill>
              </a:rPr>
              <a:t>کتاب فروش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914400" y="2971800"/>
            <a:ext cx="2133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rgbClr val="7030A0"/>
                </a:solidFill>
              </a:rPr>
              <a:t>کتاب خوان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143000" y="4918364"/>
            <a:ext cx="2133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rgbClr val="7030A0"/>
                </a:solidFill>
              </a:rPr>
              <a:t>کتاب دار</a:t>
            </a:r>
            <a:endParaRPr lang="en-US" sz="3600" dirty="0">
              <a:solidFill>
                <a:srgbClr val="7030A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4495800" y="2667000"/>
            <a:ext cx="20782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507182" y="4419600"/>
            <a:ext cx="588818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5" idx="1"/>
          </p:cNvCxnSpPr>
          <p:nvPr/>
        </p:nvCxnSpPr>
        <p:spPr>
          <a:xfrm flipV="1">
            <a:off x="5507182" y="3429000"/>
            <a:ext cx="588818" cy="228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3048000" y="3352800"/>
            <a:ext cx="457200" cy="2632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3077441" y="4419600"/>
            <a:ext cx="46759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736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304800"/>
            <a:ext cx="2514600" cy="6127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حالا بگو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33800" y="3505200"/>
            <a:ext cx="1295400" cy="762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solidFill>
                  <a:schemeClr val="tx1"/>
                </a:solidFill>
              </a:rPr>
              <a:t>خانه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581400" y="1905000"/>
            <a:ext cx="1752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خانه دار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19200" y="2895600"/>
            <a:ext cx="1752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صاحب خانه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91200" y="2895600"/>
            <a:ext cx="1752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rgbClr val="7030A0"/>
                </a:solidFill>
              </a:rPr>
              <a:t>........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600200" y="4800600"/>
            <a:ext cx="1752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rgbClr val="7030A0"/>
                </a:solidFill>
              </a:rPr>
              <a:t>......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334000" y="4800600"/>
            <a:ext cx="17526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rgbClr val="7030A0"/>
                </a:solidFill>
              </a:rPr>
              <a:t>.......</a:t>
            </a:r>
            <a:endParaRPr lang="en-US" sz="3600" dirty="0">
              <a:solidFill>
                <a:srgbClr val="7030A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5029200" y="3162300"/>
            <a:ext cx="685800" cy="3429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3" idx="0"/>
          </p:cNvCxnSpPr>
          <p:nvPr/>
        </p:nvCxnSpPr>
        <p:spPr>
          <a:xfrm flipV="1">
            <a:off x="4381500" y="2667000"/>
            <a:ext cx="0" cy="838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3352800" y="4267200"/>
            <a:ext cx="363682" cy="5524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5" idx="3"/>
          </p:cNvCxnSpPr>
          <p:nvPr/>
        </p:nvCxnSpPr>
        <p:spPr>
          <a:xfrm flipH="1" flipV="1">
            <a:off x="2971800" y="3276600"/>
            <a:ext cx="762000" cy="2389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029200" y="4267200"/>
            <a:ext cx="3429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23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8800" y="1600200"/>
            <a:ext cx="1828800" cy="9144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solidFill>
                  <a:schemeClr val="tx1"/>
                </a:solidFill>
                <a:cs typeface="+mn-cs"/>
              </a:rPr>
              <a:t>دست</a:t>
            </a:r>
            <a:endParaRPr lang="en-US" sz="3600" dirty="0">
              <a:solidFill>
                <a:schemeClr val="tx1"/>
              </a:solidFill>
              <a:cs typeface="+mn-cs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429000" y="3048000"/>
            <a:ext cx="1828800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دانش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0" y="4419600"/>
            <a:ext cx="1828800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کار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562600" y="4419600"/>
            <a:ext cx="1828800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مند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14414" y="1714488"/>
            <a:ext cx="1828800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آموز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295400" y="304801"/>
            <a:ext cx="6477000" cy="762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600" dirty="0" smtClean="0">
                <a:solidFill>
                  <a:schemeClr val="tx1"/>
                </a:solidFill>
              </a:rPr>
              <a:t>با هر کلمه، کلمات جدید بساز</a:t>
            </a:r>
            <a:r>
              <a:rPr lang="fa-IR" sz="3600" dirty="0" smtClean="0">
                <a:solidFill>
                  <a:srgbClr val="7030A0"/>
                </a:solidFill>
              </a:rPr>
              <a:t>.</a:t>
            </a:r>
            <a:endParaRPr 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79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0730839">
            <a:off x="2362200" y="1295400"/>
            <a:ext cx="3810000" cy="35052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9600" dirty="0" smtClean="0">
                <a:solidFill>
                  <a:schemeClr val="tx1"/>
                </a:solidFill>
                <a:latin typeface="01-IranNastaliq" pitchFamily="18" charset="0"/>
                <a:cs typeface="01-IranNastaliq" pitchFamily="18" charset="0"/>
              </a:rPr>
              <a:t>نکته</a:t>
            </a:r>
            <a:endParaRPr lang="en-US" sz="3200" dirty="0">
              <a:solidFill>
                <a:schemeClr val="tx1"/>
              </a:solidFill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47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609600"/>
            <a:ext cx="5867400" cy="76517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به این جمله ها خوب توجّه کن.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514600"/>
            <a:ext cx="7391400" cy="23622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tx1"/>
                </a:solidFill>
              </a:rPr>
              <a:t>دیروز </a:t>
            </a:r>
            <a:r>
              <a:rPr lang="fa-IR" sz="3600" dirty="0" smtClean="0">
                <a:solidFill>
                  <a:srgbClr val="FF0000"/>
                </a:solidFill>
              </a:rPr>
              <a:t>در</a:t>
            </a:r>
            <a:r>
              <a:rPr lang="fa-IR" sz="3600" dirty="0" smtClean="0">
                <a:solidFill>
                  <a:schemeClr val="tx1"/>
                </a:solidFill>
              </a:rPr>
              <a:t> جنگل چند تا پسر بچّه دیدم که </a:t>
            </a:r>
            <a:r>
              <a:rPr lang="fa-IR" sz="3600" dirty="0" smtClean="0">
                <a:solidFill>
                  <a:srgbClr val="FF0000"/>
                </a:solidFill>
              </a:rPr>
              <a:t>با</a:t>
            </a:r>
            <a:r>
              <a:rPr lang="fa-IR" sz="3600" dirty="0" smtClean="0">
                <a:solidFill>
                  <a:schemeClr val="tx1"/>
                </a:solidFill>
              </a:rPr>
              <a:t> یک چوب بلند،لانه ی یک سینه سرخ را </a:t>
            </a:r>
            <a:r>
              <a:rPr lang="fa-IR" sz="3600" dirty="0" smtClean="0">
                <a:solidFill>
                  <a:srgbClr val="FF0000"/>
                </a:solidFill>
              </a:rPr>
              <a:t>روی</a:t>
            </a:r>
            <a:r>
              <a:rPr lang="fa-IR" sz="3600" dirty="0" smtClean="0">
                <a:solidFill>
                  <a:schemeClr val="tx1"/>
                </a:solidFill>
              </a:rPr>
              <a:t> یک درخت خراب کردند و یکی </a:t>
            </a:r>
            <a:r>
              <a:rPr lang="fa-IR" sz="3600" dirty="0" smtClean="0">
                <a:solidFill>
                  <a:srgbClr val="FF0000"/>
                </a:solidFill>
              </a:rPr>
              <a:t>از</a:t>
            </a:r>
            <a:r>
              <a:rPr lang="fa-IR" sz="3600" dirty="0" smtClean="0">
                <a:solidFill>
                  <a:schemeClr val="tx1"/>
                </a:solidFill>
              </a:rPr>
              <a:t> تخم های سینه سرخ شکست.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10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722438"/>
            <a:ext cx="6400800" cy="3078162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sz="3200" dirty="0" smtClean="0"/>
              <a:t>حالا به کلمات  مشخّص شده خوب نگاه کن.جای آن ها را یاد بگیرو در جاهای خالی جمله های زیر،هرجا لازم یکی از آن ها را بگو.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9151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905000"/>
            <a:ext cx="6096000" cy="37338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sz="3200" dirty="0" smtClean="0">
                <a:cs typeface="+mn-cs"/>
              </a:rPr>
              <a:t>.... زمان های قدیم، .....یکی ....جنگل های دور افتاده گنجشکی زندگی می کرد. یک روز او ....لانه اش نشسته بود و ....جوجه هایش بازی می کرد. جوجه های او تازه ....تخم درآمده بوند.</a:t>
            </a:r>
            <a:endParaRPr lang="en-US" sz="3200" dirty="0">
              <a:cs typeface="+mn-cs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438400" y="457200"/>
            <a:ext cx="3962400" cy="1066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3200" dirty="0" smtClean="0"/>
              <a:t>در – با  - روی  -  از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4136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587375"/>
            <a:ext cx="7086600" cy="1470025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+mn-cs"/>
              </a:rPr>
              <a:t>هر یک ازکلمات زیر را با هم ترکیب کن وکلمه جدید بسازو بخوان.</a:t>
            </a:r>
            <a:endParaRPr lang="en-US" sz="3200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39245" y="2743200"/>
            <a:ext cx="1447800" cy="8382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sz="3600" dirty="0" smtClean="0">
                <a:solidFill>
                  <a:schemeClr val="tx1"/>
                </a:solidFill>
              </a:rPr>
              <a:t>درس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362200" y="2743200"/>
            <a:ext cx="1447800" cy="8382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دانش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739245" y="3810000"/>
            <a:ext cx="1447800" cy="8382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گاه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62200" y="3810000"/>
            <a:ext cx="1447800" cy="8382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خانه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739245" y="4953000"/>
            <a:ext cx="1447800" cy="8382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خوان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2200" y="4953000"/>
            <a:ext cx="1447800" cy="8382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3600" dirty="0" smtClean="0">
                <a:solidFill>
                  <a:schemeClr val="tx1"/>
                </a:solidFill>
              </a:rPr>
              <a:t>رود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94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2743200"/>
          </a:xfrm>
        </p:spPr>
        <p:txBody>
          <a:bodyPr>
            <a:noAutofit/>
          </a:bodyPr>
          <a:lstStyle/>
          <a:p>
            <a:r>
              <a:rPr lang="fa-IR" sz="8000" dirty="0" smtClean="0">
                <a:latin typeface="01-IranNastaliq" pitchFamily="18" charset="0"/>
                <a:cs typeface="01-IranNastaliq" pitchFamily="18" charset="0"/>
              </a:rPr>
              <a:t>عزیزانم موفق باشید</a:t>
            </a:r>
            <a:endParaRPr lang="en-US" sz="8000" dirty="0">
              <a:latin typeface="01-IranNastaliq" pitchFamily="18" charset="0"/>
              <a:cs typeface="01-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39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بسم الله الرحمن الرحیم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بسم الله الرحمن الرحیم</Template>
  <TotalTime>0</TotalTime>
  <Words>629</Words>
  <Application>Microsoft Office PowerPoint</Application>
  <PresentationFormat>On-screen Show (4:3)</PresentationFormat>
  <Paragraphs>119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بسم الله الرحمن الرحیم</vt:lpstr>
      <vt:lpstr>بسم الله الرحمن الرحیم</vt:lpstr>
      <vt:lpstr>PowerPoint Presentation</vt:lpstr>
      <vt:lpstr>درس اوّل</vt:lpstr>
      <vt:lpstr>واژه آموزی</vt:lpstr>
      <vt:lpstr>PowerPoint Presentation</vt:lpstr>
      <vt:lpstr>حالا بگو:</vt:lpstr>
      <vt:lpstr>نکته</vt:lpstr>
      <vt:lpstr>در درس خواندیم:</vt:lpstr>
      <vt:lpstr>حالا بگو:</vt:lpstr>
      <vt:lpstr>فصل اوّل</vt:lpstr>
      <vt:lpstr>درس دوّم</vt:lpstr>
      <vt:lpstr>واژه آموزی</vt:lpstr>
      <vt:lpstr>به این جمله توجه کن:</vt:lpstr>
      <vt:lpstr>کلمات زیر را به چند شکل میتوانی بخوانی؟جمله نیز بساز</vt:lpstr>
      <vt:lpstr>نکته</vt:lpstr>
      <vt:lpstr>در درس خواندیم:</vt:lpstr>
      <vt:lpstr>حالا بگو:</vt:lpstr>
      <vt:lpstr>درس سوم</vt:lpstr>
      <vt:lpstr>کلمه های زیر را بخوان.</vt:lpstr>
      <vt:lpstr>واژه آموزی</vt:lpstr>
      <vt:lpstr>حالا بگو:</vt:lpstr>
      <vt:lpstr>نکته </vt:lpstr>
      <vt:lpstr>در درس خواندیم:</vt:lpstr>
      <vt:lpstr>این جمله ها را به چند شکل دیگر هم می توان گفت:</vt:lpstr>
      <vt:lpstr>حالا ببین جمله ی زیر را به چند شکل می توانی بگویی.</vt:lpstr>
      <vt:lpstr>کلمات زیر را کنار هم قرار داده وجمله بسازید.</vt:lpstr>
      <vt:lpstr>کلمه مناسب داخل کمانک را بگو.</vt:lpstr>
      <vt:lpstr>درس چهارم </vt:lpstr>
      <vt:lpstr>واژه آموزی</vt:lpstr>
      <vt:lpstr>به این کلمه ها توجّه کن:</vt:lpstr>
      <vt:lpstr>حالا بگو</vt:lpstr>
      <vt:lpstr>دست</vt:lpstr>
      <vt:lpstr>نکته</vt:lpstr>
      <vt:lpstr>به این جمله ها خوب توجّه کن.</vt:lpstr>
      <vt:lpstr>حالا به کلمات  مشخّص شده خوب نگاه کن.جای آن ها را یاد بگیرو در جاهای خالی جمله های زیر،هرجا لازم یکی از آن ها را بگو.</vt:lpstr>
      <vt:lpstr>.... زمان های قدیم، .....یکی ....جنگل های دور افتاده گنجشکی زندگی می کرد. یک روز او ....لانه اش نشسته بود و ....جوجه هایش بازی می کرد. جوجه های او تازه ....تخم درآمده بوند.</vt:lpstr>
      <vt:lpstr>هر یک ازکلمات زیر را با هم ترکیب کن وکلمه جدید بسازو بخوان.</vt:lpstr>
      <vt:lpstr>عزیزانم موفق باشید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MRT</dc:creator>
  <cp:lastModifiedBy>Windows User</cp:lastModifiedBy>
  <cp:revision>2</cp:revision>
  <dcterms:created xsi:type="dcterms:W3CDTF">2013-10-27T07:11:55Z</dcterms:created>
  <dcterms:modified xsi:type="dcterms:W3CDTF">2020-04-20T18:29:05Z</dcterms:modified>
</cp:coreProperties>
</file>