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5" r:id="rId2"/>
    <p:sldId id="256" r:id="rId3"/>
    <p:sldId id="262" r:id="rId4"/>
    <p:sldId id="265" r:id="rId5"/>
    <p:sldId id="288" r:id="rId6"/>
    <p:sldId id="261" r:id="rId7"/>
    <p:sldId id="260" r:id="rId8"/>
    <p:sldId id="259" r:id="rId9"/>
    <p:sldId id="257" r:id="rId10"/>
    <p:sldId id="267" r:id="rId11"/>
    <p:sldId id="291" r:id="rId12"/>
    <p:sldId id="292" r:id="rId13"/>
    <p:sldId id="294" r:id="rId14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3300"/>
    <a:srgbClr val="00FF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 autoAdjust="0"/>
    <p:restoredTop sz="94724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B4D60B-7DD6-4FDB-9735-EB948C46EC98}" type="slidenum">
              <a:rPr lang="ar-SA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>
            <a:lvl1pPr algn="ctr" rtl="1">
              <a:defRPr>
                <a:cs typeface="B Titr" pitchFamily="2" charset="-78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989D422-D3F5-4990-89E2-7295452EF3F1}" type="slidenum">
              <a:rPr lang="ar-SA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>
            <a:lvl1pPr algn="just" rtl="1">
              <a:defRPr>
                <a:cs typeface="B Mitra" pitchFamily="2" charset="-78"/>
              </a:defRPr>
            </a:lvl1pPr>
            <a:lvl2pPr algn="just" rtl="1">
              <a:defRPr>
                <a:cs typeface="B Mitra" pitchFamily="2" charset="-78"/>
              </a:defRPr>
            </a:lvl2pPr>
            <a:lvl3pPr algn="just" rtl="1">
              <a:defRPr>
                <a:cs typeface="B Mitra" pitchFamily="2" charset="-78"/>
              </a:defRPr>
            </a:lvl3pPr>
            <a:lvl4pPr algn="just" rtl="1">
              <a:defRPr>
                <a:cs typeface="B Mitra" pitchFamily="2" charset="-78"/>
              </a:defRPr>
            </a:lvl4pPr>
            <a:lvl5pPr algn="just" rtl="1">
              <a:defRPr>
                <a:cs typeface="B Mitra" pitchFamily="2" charset="-78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47D6D07-694D-4877-81FA-6962FB751567}" type="slidenum">
              <a:rPr lang="ar-SA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241D6F3-8304-4E0C-A0E3-44FBDD558551}" type="slidenum">
              <a:rPr lang="ar-SA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00B54AB-30ED-4DCD-A800-CD19F0D1F320}" type="slidenum">
              <a:rPr lang="ar-SA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1B1B29-D438-4DAE-9C40-E4CA20E4C98F}" type="slidenum">
              <a:rPr lang="ar-SA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5B5178-25F8-4984-A6F2-EBAFE3B8CFEE}" type="slidenum">
              <a:rPr lang="ar-SA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D55AEE6-18EB-4709-A28B-5C3191591357}" type="slidenum">
              <a:rPr lang="ar-SA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5ABA7EC-C8CE-46C3-8FCE-09C910EE11A9}" type="slidenum">
              <a:rPr lang="ar-SA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9FD7E-75FD-4ED0-BBE6-DD084B3A4FA2}" type="slidenum">
              <a:rPr lang="ar-SA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FEC1DA5-B1DE-4944-B69C-0934CAEDCDC0}" type="slidenum">
              <a:rPr lang="ar-SA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D43DCA4-AB7A-48FC-989A-C7C587854F1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D22A95C-F933-4579-9CEF-20683893947E}" type="slidenum">
              <a:rPr lang="ar-SA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3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37293535"/>
      </p:ext>
    </p:extLst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333375"/>
            <a:ext cx="8229600" cy="3095625"/>
          </a:xfrm>
        </p:spPr>
        <p:txBody>
          <a:bodyPr/>
          <a:lstStyle/>
          <a:p>
            <a:pPr algn="ctr"/>
            <a:r>
              <a:rPr lang="ar-SA" b="1" dirty="0">
                <a:cs typeface="B Titr" pitchFamily="2" charset="-78"/>
              </a:rPr>
              <a:t>غربالگري</a:t>
            </a:r>
            <a:r>
              <a:rPr lang="ar-SA" dirty="0">
                <a:cs typeface="B Titr" pitchFamily="2" charset="-78"/>
              </a:rPr>
              <a:t> </a:t>
            </a:r>
            <a:br>
              <a:rPr lang="ar-SA" dirty="0">
                <a:cs typeface="B Titr" pitchFamily="2" charset="-78"/>
              </a:rPr>
            </a:br>
            <a:r>
              <a:rPr lang="ar-SA" dirty="0">
                <a:cs typeface="B Titr" pitchFamily="2" charset="-78"/>
              </a:rPr>
              <a:t> </a:t>
            </a:r>
            <a:r>
              <a:rPr lang="ar-SA" b="1" dirty="0">
                <a:cs typeface="B Titr" pitchFamily="2" charset="-78"/>
              </a:rPr>
              <a:t>جلسه دوم</a:t>
            </a:r>
            <a:r>
              <a:rPr lang="ar-SA" dirty="0">
                <a:cs typeface="B Titr" pitchFamily="2" charset="-78"/>
              </a:rPr>
              <a:t> </a:t>
            </a:r>
            <a:br>
              <a:rPr lang="ar-SA" dirty="0">
                <a:cs typeface="B Titr" pitchFamily="2" charset="-78"/>
              </a:rPr>
            </a:br>
            <a:endParaRPr lang="en-US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اعتبار(</a:t>
            </a:r>
            <a:r>
              <a:rPr lang="en-US" dirty="0"/>
              <a:t>( Validity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57158" y="1600200"/>
            <a:ext cx="8408890" cy="4495800"/>
          </a:xfrm>
        </p:spPr>
        <p:txBody>
          <a:bodyPr/>
          <a:lstStyle/>
          <a:p>
            <a:pPr algn="r" rtl="1">
              <a:buFontTx/>
              <a:buNone/>
            </a:pPr>
            <a:r>
              <a:rPr lang="ar-SA" dirty="0">
                <a:cs typeface="B Mitra" pitchFamily="2" charset="-78"/>
              </a:rPr>
              <a:t>اعتبار اشاره به توانايي آزمون در جدا كردن يا تشخيص كساني كه بيمار </a:t>
            </a:r>
            <a:r>
              <a:rPr lang="ar-SA" dirty="0" smtClean="0">
                <a:cs typeface="B Mitra" pitchFamily="2" charset="-78"/>
              </a:rPr>
              <a:t>هستند</a:t>
            </a:r>
            <a:r>
              <a:rPr lang="fa-IR" dirty="0" smtClean="0">
                <a:cs typeface="B Mitra" pitchFamily="2" charset="-78"/>
              </a:rPr>
              <a:t> </a:t>
            </a:r>
            <a:r>
              <a:rPr lang="ar-SA" dirty="0" smtClean="0">
                <a:cs typeface="B Mitra" pitchFamily="2" charset="-78"/>
              </a:rPr>
              <a:t>از </a:t>
            </a:r>
            <a:r>
              <a:rPr lang="ar-SA" dirty="0">
                <a:cs typeface="B Mitra" pitchFamily="2" charset="-78"/>
              </a:rPr>
              <a:t>كساني كه بيمار نيستند ، </a:t>
            </a:r>
            <a:r>
              <a:rPr lang="ar-SA" dirty="0" smtClean="0">
                <a:cs typeface="B Mitra" pitchFamily="2" charset="-78"/>
              </a:rPr>
              <a:t>دارد</a:t>
            </a:r>
            <a:r>
              <a:rPr lang="fa-IR" smtClean="0">
                <a:cs typeface="B Mitra" pitchFamily="2" charset="-78"/>
              </a:rPr>
              <a:t>.</a:t>
            </a:r>
            <a:r>
              <a:rPr lang="ar-SA" smtClean="0">
                <a:cs typeface="B Mitra" pitchFamily="2" charset="-78"/>
              </a:rPr>
              <a:t> </a:t>
            </a:r>
            <a:endParaRPr lang="ar-SA" dirty="0">
              <a:cs typeface="B Mitra" pitchFamily="2" charset="-78"/>
            </a:endParaRPr>
          </a:p>
          <a:p>
            <a:pPr algn="r" rtl="1">
              <a:buFontTx/>
              <a:buNone/>
            </a:pPr>
            <a:r>
              <a:rPr lang="ar-SA" dirty="0">
                <a:cs typeface="B Mitra" pitchFamily="2" charset="-78"/>
              </a:rPr>
              <a:t>اعتبار دو جزء دارد </a:t>
            </a:r>
          </a:p>
          <a:p>
            <a:pPr algn="r" rtl="1">
              <a:buFontTx/>
              <a:buNone/>
            </a:pPr>
            <a:r>
              <a:rPr lang="ar-SA" dirty="0">
                <a:cs typeface="B Mitra" pitchFamily="2" charset="-78"/>
              </a:rPr>
              <a:t>الف : حساسيت (</a:t>
            </a:r>
            <a:r>
              <a:rPr lang="en-US" dirty="0">
                <a:cs typeface="B Mitra" pitchFamily="2" charset="-78"/>
              </a:rPr>
              <a:t>Sensitivity</a:t>
            </a:r>
            <a:r>
              <a:rPr lang="ar-SA" dirty="0">
                <a:cs typeface="B Mitra" pitchFamily="2" charset="-78"/>
              </a:rPr>
              <a:t>)</a:t>
            </a:r>
          </a:p>
          <a:p>
            <a:pPr algn="r" rtl="1">
              <a:buFontTx/>
              <a:buNone/>
            </a:pPr>
            <a:r>
              <a:rPr lang="ar-SA" dirty="0">
                <a:cs typeface="B Mitra" pitchFamily="2" charset="-78"/>
              </a:rPr>
              <a:t>ب :ويژگي (</a:t>
            </a:r>
            <a:r>
              <a:rPr lang="en-US" dirty="0">
                <a:cs typeface="B Mitra" pitchFamily="2" charset="-78"/>
              </a:rPr>
              <a:t>Specificity</a:t>
            </a:r>
            <a:r>
              <a:rPr lang="ar-SA" dirty="0">
                <a:cs typeface="B Mitra" pitchFamily="2" charset="-78"/>
              </a:rPr>
              <a:t>)</a:t>
            </a:r>
          </a:p>
          <a:p>
            <a:pPr algn="r" rtl="1">
              <a:buFontTx/>
              <a:buNone/>
            </a:pPr>
            <a:r>
              <a:rPr lang="ar-SA" dirty="0">
                <a:cs typeface="B Mitra" pitchFamily="2" charset="-78"/>
              </a:rPr>
              <a:t>هر دوي موارد بالا با درصد بيان </a:t>
            </a:r>
            <a:r>
              <a:rPr lang="ar-SA" dirty="0" smtClean="0">
                <a:cs typeface="B Mitra" pitchFamily="2" charset="-78"/>
              </a:rPr>
              <a:t>مي</a:t>
            </a:r>
            <a:r>
              <a:rPr lang="fa-IR" dirty="0" smtClean="0">
                <a:cs typeface="B Mitra" pitchFamily="2" charset="-78"/>
              </a:rPr>
              <a:t> </a:t>
            </a:r>
            <a:r>
              <a:rPr lang="ar-SA" dirty="0" smtClean="0">
                <a:cs typeface="B Mitra" pitchFamily="2" charset="-78"/>
              </a:rPr>
              <a:t>شود</a:t>
            </a:r>
            <a:r>
              <a:rPr lang="fa-IR" dirty="0" smtClean="0">
                <a:cs typeface="B Mitra" pitchFamily="2" charset="-78"/>
              </a:rPr>
              <a:t>.</a:t>
            </a:r>
            <a:r>
              <a:rPr lang="ar-SA" dirty="0" smtClean="0">
                <a:cs typeface="B Mitra" pitchFamily="2" charset="-78"/>
              </a:rPr>
              <a:t>   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/>
              <a:t>مثبت ها و منفي هاي حقيقي در غر بالگري</a:t>
            </a: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ar-SA" dirty="0"/>
              <a:t>مثبت حقيقي: كساني كه بيمار هستند و آزمون آنها مثبت مي </a:t>
            </a:r>
            <a:r>
              <a:rPr lang="ar-SA" dirty="0" smtClean="0"/>
              <a:t>باشد.</a:t>
            </a:r>
            <a:endParaRPr lang="en-US" dirty="0" smtClean="0"/>
          </a:p>
          <a:p>
            <a:pPr>
              <a:buFontTx/>
              <a:buNone/>
            </a:pPr>
            <a:r>
              <a:rPr lang="ar-SA" dirty="0" smtClean="0"/>
              <a:t>(</a:t>
            </a:r>
            <a:r>
              <a:rPr lang="en-US" dirty="0"/>
              <a:t>TP</a:t>
            </a:r>
            <a:r>
              <a:rPr lang="ar-SA" dirty="0"/>
              <a:t>=</a:t>
            </a:r>
            <a:r>
              <a:rPr lang="en-US" dirty="0"/>
              <a:t>(True </a:t>
            </a:r>
            <a:r>
              <a:rPr lang="en-US" dirty="0" smtClean="0"/>
              <a:t> Positive</a:t>
            </a:r>
            <a:endParaRPr lang="ar-SA" dirty="0"/>
          </a:p>
          <a:p>
            <a:pPr>
              <a:buFontTx/>
              <a:buNone/>
            </a:pPr>
            <a:r>
              <a:rPr lang="ar-SA" dirty="0"/>
              <a:t>منفي حقيقي: كساني كه بيمار نيستند و آزمون آنهامنفي مي </a:t>
            </a:r>
            <a:r>
              <a:rPr lang="ar-SA" dirty="0" smtClean="0"/>
              <a:t>باشد</a:t>
            </a:r>
            <a:r>
              <a:rPr lang="en-US" dirty="0" smtClean="0"/>
              <a:t>.</a:t>
            </a:r>
          </a:p>
          <a:p>
            <a:pPr>
              <a:buFontTx/>
              <a:buNone/>
            </a:pPr>
            <a:r>
              <a:rPr lang="ar-SA" dirty="0" smtClean="0"/>
              <a:t> </a:t>
            </a:r>
            <a:r>
              <a:rPr lang="ar-SA" dirty="0"/>
              <a:t>(</a:t>
            </a:r>
            <a:r>
              <a:rPr lang="en-US" dirty="0"/>
              <a:t>TN</a:t>
            </a:r>
            <a:r>
              <a:rPr lang="ar-SA" dirty="0"/>
              <a:t> =</a:t>
            </a:r>
            <a:r>
              <a:rPr lang="en-US" dirty="0"/>
              <a:t>(True Negative</a:t>
            </a:r>
          </a:p>
          <a:p>
            <a:pPr>
              <a:buFontTx/>
              <a:buNone/>
            </a:pPr>
            <a:r>
              <a:rPr lang="ar-SA" dirty="0"/>
              <a:t>در هر دو حا لت فوق مشكلي نخوا هيم داشت</a:t>
            </a:r>
            <a:r>
              <a:rPr lang="en-US" dirty="0"/>
              <a:t>.</a:t>
            </a:r>
          </a:p>
          <a:p>
            <a:pPr>
              <a:buFontTx/>
              <a:buNone/>
            </a:pPr>
            <a:endParaRPr lang="ar-SA" dirty="0"/>
          </a:p>
          <a:p>
            <a:pPr>
              <a:buFontTx/>
              <a:buNone/>
            </a:pPr>
            <a:endParaRPr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مثبت ها و منفي هاي كاذب در غر بالگري</a:t>
            </a: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ar-SA" dirty="0"/>
              <a:t>مثبت </a:t>
            </a:r>
            <a:r>
              <a:rPr lang="ar-SA" dirty="0" smtClean="0"/>
              <a:t>كاذب </a:t>
            </a:r>
            <a:r>
              <a:rPr lang="ar-SA" dirty="0"/>
              <a:t>: كساني كه بيمار نيستند و آزمون آنها مثبت مي </a:t>
            </a:r>
            <a:r>
              <a:rPr lang="ar-SA" dirty="0" smtClean="0"/>
              <a:t>باشد</a:t>
            </a:r>
            <a:r>
              <a:rPr lang="fa-IR" dirty="0" smtClean="0"/>
              <a:t>.</a:t>
            </a:r>
          </a:p>
          <a:p>
            <a:pPr>
              <a:buFontTx/>
              <a:buNone/>
            </a:pPr>
            <a:r>
              <a:rPr lang="ar-SA" dirty="0" smtClean="0"/>
              <a:t> </a:t>
            </a:r>
            <a:r>
              <a:rPr lang="ar-SA" dirty="0"/>
              <a:t>(</a:t>
            </a:r>
            <a:r>
              <a:rPr lang="en-US" dirty="0"/>
              <a:t>FP</a:t>
            </a:r>
            <a:r>
              <a:rPr lang="ar-SA" dirty="0"/>
              <a:t> =</a:t>
            </a:r>
            <a:r>
              <a:rPr lang="en-US" dirty="0"/>
              <a:t>(False Positive</a:t>
            </a:r>
            <a:endParaRPr lang="ar-SA" dirty="0"/>
          </a:p>
          <a:p>
            <a:pPr>
              <a:buFontTx/>
              <a:buNone/>
            </a:pPr>
            <a:r>
              <a:rPr lang="ar-SA" dirty="0"/>
              <a:t>منفي </a:t>
            </a:r>
            <a:r>
              <a:rPr lang="ar-SA" dirty="0" smtClean="0"/>
              <a:t>كاذب </a:t>
            </a:r>
            <a:r>
              <a:rPr lang="ar-SA" dirty="0"/>
              <a:t>: كساني كه بيمار هستند و آزمون آنها منفي مي </a:t>
            </a:r>
            <a:r>
              <a:rPr lang="ar-SA" dirty="0" smtClean="0"/>
              <a:t>باشد</a:t>
            </a:r>
            <a:r>
              <a:rPr lang="fa-IR" dirty="0" smtClean="0"/>
              <a:t>.</a:t>
            </a:r>
          </a:p>
          <a:p>
            <a:pPr>
              <a:buFontTx/>
              <a:buNone/>
            </a:pPr>
            <a:r>
              <a:rPr lang="ar-SA" dirty="0" smtClean="0"/>
              <a:t> </a:t>
            </a:r>
            <a:r>
              <a:rPr lang="ar-SA" dirty="0"/>
              <a:t>(</a:t>
            </a:r>
            <a:r>
              <a:rPr lang="en-US" dirty="0"/>
              <a:t>(False Negative = FN</a:t>
            </a:r>
            <a:endParaRPr lang="ar-SA" dirty="0"/>
          </a:p>
          <a:p>
            <a:pPr>
              <a:buFontTx/>
              <a:buNone/>
            </a:pPr>
            <a:r>
              <a:rPr lang="ar-SA" dirty="0"/>
              <a:t>در هر دو حا لت فوق مشكل خوا هيم داشت</a:t>
            </a:r>
            <a:r>
              <a:rPr lang="en-US" dirty="0"/>
              <a:t>.</a:t>
            </a:r>
            <a:endParaRPr lang="ar-SA" dirty="0"/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ar-SA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حساسيت (</a:t>
            </a:r>
            <a:r>
              <a:rPr lang="en-US"/>
              <a:t>Sensitivity</a:t>
            </a:r>
            <a:r>
              <a:rPr lang="ar-SA"/>
              <a:t>)</a:t>
            </a: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ar-SA" sz="2400" b="1" dirty="0" smtClean="0">
                <a:solidFill>
                  <a:srgbClr val="FF3300"/>
                </a:solidFill>
              </a:rPr>
              <a:t>توانايي </a:t>
            </a:r>
            <a:r>
              <a:rPr lang="ar-SA" sz="2400" b="1" dirty="0">
                <a:solidFill>
                  <a:srgbClr val="FF3300"/>
                </a:solidFill>
              </a:rPr>
              <a:t>آزمون در تشخيص درست همه كساني كه بيمار </a:t>
            </a:r>
            <a:r>
              <a:rPr lang="ar-SA" sz="2400" b="1" dirty="0" smtClean="0">
                <a:solidFill>
                  <a:srgbClr val="FF3300"/>
                </a:solidFill>
              </a:rPr>
              <a:t>هستند</a:t>
            </a:r>
            <a:r>
              <a:rPr lang="fa-IR" sz="2400" b="1" dirty="0" smtClean="0">
                <a:solidFill>
                  <a:srgbClr val="FF3300"/>
                </a:solidFill>
              </a:rPr>
              <a:t>.</a:t>
            </a:r>
            <a:r>
              <a:rPr lang="ar-SA" sz="2400" b="1" dirty="0" smtClean="0">
                <a:solidFill>
                  <a:srgbClr val="FF3300"/>
                </a:solidFill>
              </a:rPr>
              <a:t> </a:t>
            </a:r>
            <a:endParaRPr lang="en-US" sz="2400" b="1" dirty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ar-SA" sz="2400" b="1" dirty="0" smtClean="0"/>
              <a:t>حساسيت</a:t>
            </a:r>
            <a:r>
              <a:rPr lang="en-US" sz="2400" b="1" dirty="0" smtClean="0"/>
              <a:t>   </a:t>
            </a:r>
            <a:r>
              <a:rPr lang="fa-IR" sz="2400" b="1" dirty="0" smtClean="0"/>
              <a:t> 90% </a:t>
            </a:r>
            <a:r>
              <a:rPr lang="ar-SA" sz="2400" b="1" dirty="0" smtClean="0"/>
              <a:t>يعني </a:t>
            </a:r>
            <a:endParaRPr lang="ar-SA" sz="24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fa-IR" sz="2400" b="1" dirty="0" smtClean="0"/>
              <a:t>90% بیمارانی</a:t>
            </a:r>
            <a:r>
              <a:rPr lang="ar-SA" sz="2400" b="1" dirty="0" smtClean="0"/>
              <a:t> </a:t>
            </a:r>
            <a:r>
              <a:rPr lang="ar-SA" sz="2400" b="1" dirty="0"/>
              <a:t>كه </a:t>
            </a:r>
            <a:r>
              <a:rPr lang="ar-SA" sz="2400" b="1" dirty="0" smtClean="0"/>
              <a:t>غربال </a:t>
            </a:r>
            <a:r>
              <a:rPr lang="ar-SA" sz="2400" b="1" dirty="0"/>
              <a:t>مي شوند مثبت حقيقي خواهند بود و بقيه منفي </a:t>
            </a:r>
            <a:r>
              <a:rPr lang="ar-SA" sz="2400" b="1" dirty="0" smtClean="0"/>
              <a:t>كاذب</a:t>
            </a:r>
            <a:r>
              <a:rPr lang="fa-IR" sz="2400" b="1" dirty="0" smtClean="0"/>
              <a:t>.</a:t>
            </a:r>
            <a:r>
              <a:rPr lang="ar-SA" sz="2400" b="1" dirty="0" smtClean="0"/>
              <a:t> </a:t>
            </a:r>
            <a:endParaRPr lang="fa-IR" sz="24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fa-IR" sz="2400" b="1" dirty="0"/>
              <a:t>وقتي ناديده گرفتن يك بيماري جريمه سنگين دارد بايد آزمون با حساسيت بالا </a:t>
            </a:r>
            <a:r>
              <a:rPr lang="fa-IR" sz="2400" b="1" dirty="0" smtClean="0"/>
              <a:t>به كار رود.</a:t>
            </a:r>
            <a:endParaRPr lang="fa-IR" sz="24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fa-IR" sz="2400" b="1" dirty="0">
                <a:solidFill>
                  <a:srgbClr val="7030A0"/>
                </a:solidFill>
              </a:rPr>
              <a:t>در مراحل اوليه يك بررسي تشخيصي كه احتمال هاي زيادي وجود دارد از آزمون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fa-IR" sz="2400" b="1" dirty="0">
                <a:solidFill>
                  <a:srgbClr val="7030A0"/>
                </a:solidFill>
              </a:rPr>
              <a:t>با حساسيت بالا بايد  استفاده </a:t>
            </a:r>
            <a:r>
              <a:rPr lang="fa-IR" sz="2400" b="1" dirty="0" smtClean="0">
                <a:solidFill>
                  <a:srgbClr val="7030A0"/>
                </a:solidFill>
              </a:rPr>
              <a:t>شود.</a:t>
            </a:r>
            <a:endParaRPr lang="fa-IR" sz="2400" b="1" dirty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4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sz="4000"/>
              <a:t>ويژگي (</a:t>
            </a:r>
            <a:r>
              <a:rPr lang="en-US" sz="4000"/>
              <a:t>Specificity</a:t>
            </a:r>
            <a:r>
              <a:rPr lang="ar-SA" sz="4000"/>
              <a:t>)</a:t>
            </a:r>
            <a:br>
              <a:rPr lang="ar-SA" sz="4000"/>
            </a:br>
            <a:endParaRPr lang="en-US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ar-SA" sz="2800" b="1" dirty="0">
                <a:solidFill>
                  <a:srgbClr val="800000"/>
                </a:solidFill>
                <a:cs typeface="B Lotus" panose="00000400000000000000" pitchFamily="2" charset="-78"/>
              </a:rPr>
              <a:t>توانايي آزمون براي تشخيص درست همه  كساني كه بيمار نيستند</a:t>
            </a:r>
            <a:r>
              <a:rPr lang="ar-SA" sz="2800" b="1" dirty="0">
                <a:cs typeface="B Lotus" panose="00000400000000000000" pitchFamily="2" charset="-78"/>
              </a:rPr>
              <a:t>  </a:t>
            </a:r>
          </a:p>
          <a:p>
            <a:pPr>
              <a:buFontTx/>
              <a:buNone/>
            </a:pPr>
            <a:r>
              <a:rPr lang="ar-SA" sz="2800" dirty="0">
                <a:cs typeface="B Lotus" panose="00000400000000000000" pitchFamily="2" charset="-78"/>
              </a:rPr>
              <a:t>ويژگي </a:t>
            </a:r>
            <a:r>
              <a:rPr lang="fa-IR" sz="2800" dirty="0" smtClean="0">
                <a:cs typeface="B Lotus" panose="00000400000000000000" pitchFamily="2" charset="-78"/>
              </a:rPr>
              <a:t>90% </a:t>
            </a:r>
            <a:r>
              <a:rPr lang="ar-SA" sz="2800" dirty="0" smtClean="0">
                <a:cs typeface="B Lotus" panose="00000400000000000000" pitchFamily="2" charset="-78"/>
              </a:rPr>
              <a:t> </a:t>
            </a:r>
            <a:r>
              <a:rPr lang="ar-SA" sz="2800" dirty="0">
                <a:cs typeface="B Lotus" panose="00000400000000000000" pitchFamily="2" charset="-78"/>
              </a:rPr>
              <a:t>يعني </a:t>
            </a:r>
          </a:p>
          <a:p>
            <a:pPr>
              <a:buFontTx/>
              <a:buNone/>
            </a:pPr>
            <a:r>
              <a:rPr lang="fa-IR" sz="2800" b="1" dirty="0" smtClean="0">
                <a:solidFill>
                  <a:srgbClr val="FF3300"/>
                </a:solidFill>
                <a:cs typeface="B Lotus" panose="00000400000000000000" pitchFamily="2" charset="-78"/>
              </a:rPr>
              <a:t>90% افراد </a:t>
            </a:r>
            <a:r>
              <a:rPr lang="fa-IR" sz="2800" b="1" dirty="0">
                <a:solidFill>
                  <a:srgbClr val="FF3300"/>
                </a:solidFill>
                <a:cs typeface="B Lotus" panose="00000400000000000000" pitchFamily="2" charset="-78"/>
              </a:rPr>
              <a:t>سالمی</a:t>
            </a:r>
            <a:r>
              <a:rPr lang="ar-SA" sz="2800" b="1" dirty="0">
                <a:solidFill>
                  <a:srgbClr val="FF3300"/>
                </a:solidFill>
                <a:cs typeface="B Lotus" panose="00000400000000000000" pitchFamily="2" charset="-78"/>
              </a:rPr>
              <a:t> كه </a:t>
            </a:r>
            <a:r>
              <a:rPr lang="ar-SA" sz="2800" b="1" dirty="0" smtClean="0">
                <a:solidFill>
                  <a:srgbClr val="FF3300"/>
                </a:solidFill>
                <a:cs typeface="B Lotus" panose="00000400000000000000" pitchFamily="2" charset="-78"/>
              </a:rPr>
              <a:t>غربال </a:t>
            </a:r>
            <a:r>
              <a:rPr lang="ar-SA" sz="2800" b="1" dirty="0">
                <a:solidFill>
                  <a:srgbClr val="FF3300"/>
                </a:solidFill>
                <a:cs typeface="B Lotus" panose="00000400000000000000" pitchFamily="2" charset="-78"/>
              </a:rPr>
              <a:t>مي شوند منفي حقيقي خواهند بود و بقيه  مثبت</a:t>
            </a:r>
            <a:r>
              <a:rPr lang="en-US" sz="2800" b="1" dirty="0">
                <a:solidFill>
                  <a:srgbClr val="FF3300"/>
                </a:solidFill>
                <a:cs typeface="B Lotus" panose="00000400000000000000" pitchFamily="2" charset="-78"/>
              </a:rPr>
              <a:t>   </a:t>
            </a:r>
            <a:r>
              <a:rPr lang="ar-SA" sz="2800" b="1" dirty="0">
                <a:solidFill>
                  <a:srgbClr val="FF3300"/>
                </a:solidFill>
                <a:cs typeface="B Lotus" panose="00000400000000000000" pitchFamily="2" charset="-78"/>
              </a:rPr>
              <a:t> </a:t>
            </a:r>
            <a:r>
              <a:rPr lang="ar-SA" sz="2800" b="1" dirty="0" smtClean="0">
                <a:solidFill>
                  <a:srgbClr val="FF3300"/>
                </a:solidFill>
                <a:cs typeface="B Lotus" panose="00000400000000000000" pitchFamily="2" charset="-78"/>
              </a:rPr>
              <a:t>كاذب</a:t>
            </a:r>
            <a:r>
              <a:rPr lang="fa-IR" sz="2800" b="1" dirty="0" smtClean="0">
                <a:solidFill>
                  <a:srgbClr val="FF3300"/>
                </a:solidFill>
                <a:cs typeface="B Lotus" panose="00000400000000000000" pitchFamily="2" charset="-78"/>
              </a:rPr>
              <a:t>.</a:t>
            </a:r>
            <a:r>
              <a:rPr lang="ar-SA" sz="2800" b="1" dirty="0" smtClean="0">
                <a:solidFill>
                  <a:srgbClr val="FF3300"/>
                </a:solidFill>
                <a:cs typeface="B Lotus" panose="00000400000000000000" pitchFamily="2" charset="-78"/>
              </a:rPr>
              <a:t> </a:t>
            </a:r>
            <a:endParaRPr lang="fa-IR" sz="2800" b="1" dirty="0">
              <a:solidFill>
                <a:srgbClr val="FF3300"/>
              </a:solidFill>
              <a:cs typeface="B Lotus" panose="00000400000000000000" pitchFamily="2" charset="-78"/>
            </a:endParaRPr>
          </a:p>
          <a:p>
            <a:pPr>
              <a:buFontTx/>
              <a:buNone/>
            </a:pPr>
            <a:r>
              <a:rPr lang="fa-IR" sz="2800" b="1" dirty="0">
                <a:solidFill>
                  <a:srgbClr val="7030A0"/>
                </a:solidFill>
                <a:cs typeface="B Lotus" panose="00000400000000000000" pitchFamily="2" charset="-78"/>
              </a:rPr>
              <a:t>اين آزمون ها وقتي مورد نيازند كه نتايج مثبت كاذب بتواند </a:t>
            </a:r>
            <a:r>
              <a:rPr lang="fa-IR" sz="2800" b="1" dirty="0" smtClean="0">
                <a:solidFill>
                  <a:srgbClr val="7030A0"/>
                </a:solidFill>
                <a:cs typeface="B Lotus" panose="00000400000000000000" pitchFamily="2" charset="-78"/>
              </a:rPr>
              <a:t>موجب </a:t>
            </a:r>
            <a:r>
              <a:rPr lang="fa-IR" sz="2800" b="1" dirty="0">
                <a:solidFill>
                  <a:srgbClr val="7030A0"/>
                </a:solidFill>
                <a:cs typeface="B Lotus" panose="00000400000000000000" pitchFamily="2" charset="-78"/>
              </a:rPr>
              <a:t>صدمات </a:t>
            </a:r>
            <a:r>
              <a:rPr lang="fa-IR" sz="2800" b="1" dirty="0" smtClean="0">
                <a:solidFill>
                  <a:srgbClr val="7030A0"/>
                </a:solidFill>
                <a:cs typeface="B Lotus" panose="00000400000000000000" pitchFamily="2" charset="-78"/>
              </a:rPr>
              <a:t>فيزيكي، عاطفي </a:t>
            </a:r>
            <a:r>
              <a:rPr lang="fa-IR" sz="2800" b="1" dirty="0">
                <a:solidFill>
                  <a:srgbClr val="7030A0"/>
                </a:solidFill>
                <a:cs typeface="B Lotus" panose="00000400000000000000" pitchFamily="2" charset="-78"/>
              </a:rPr>
              <a:t>يا مالي براي بيماران </a:t>
            </a:r>
            <a:r>
              <a:rPr lang="fa-IR" sz="2800" b="1" dirty="0" smtClean="0">
                <a:solidFill>
                  <a:srgbClr val="7030A0"/>
                </a:solidFill>
                <a:cs typeface="B Lotus" panose="00000400000000000000" pitchFamily="2" charset="-78"/>
              </a:rPr>
              <a:t>شود.</a:t>
            </a:r>
            <a:endParaRPr lang="en-US" sz="2800" b="1" dirty="0">
              <a:solidFill>
                <a:srgbClr val="7030A0"/>
              </a:solidFill>
              <a:cs typeface="B Lotus" panose="00000400000000000000" pitchFamily="2" charset="-78"/>
            </a:endParaRPr>
          </a:p>
          <a:p>
            <a:pPr>
              <a:buFontTx/>
              <a:buNone/>
            </a:pPr>
            <a:endParaRPr lang="ar-SA" sz="2800" b="1" dirty="0">
              <a:solidFill>
                <a:srgbClr val="FF3300"/>
              </a:solidFill>
              <a:cs typeface="B Lotus" panose="00000400000000000000" pitchFamily="2" charset="-78"/>
            </a:endParaRPr>
          </a:p>
          <a:p>
            <a:pPr>
              <a:buFontTx/>
              <a:buNone/>
            </a:pPr>
            <a:endParaRPr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ارزش اخباري (</a:t>
            </a:r>
            <a:r>
              <a:rPr lang="en-US"/>
              <a:t>Predictive Value </a:t>
            </a:r>
            <a:r>
              <a:rPr lang="ar-SA"/>
              <a:t>)</a:t>
            </a: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557338"/>
            <a:ext cx="8218488" cy="4538662"/>
          </a:xfrm>
        </p:spPr>
        <p:txBody>
          <a:bodyPr/>
          <a:lstStyle/>
          <a:p>
            <a:pPr>
              <a:buFontTx/>
              <a:buNone/>
            </a:pPr>
            <a:r>
              <a:rPr lang="ar-SA" sz="2400" b="1" i="1" dirty="0"/>
              <a:t>ارزش اخباري مثبت</a:t>
            </a:r>
            <a:r>
              <a:rPr lang="ar-SA" dirty="0"/>
              <a:t> </a:t>
            </a:r>
            <a:r>
              <a:rPr lang="ar-SA" sz="2400" b="1" i="1" dirty="0">
                <a:latin typeface="Rockwell" pitchFamily="18" charset="0"/>
              </a:rPr>
              <a:t>(   </a:t>
            </a:r>
            <a:r>
              <a:rPr lang="en-US" sz="2400" b="1" i="1" dirty="0">
                <a:latin typeface="Rockwell" pitchFamily="18" charset="0"/>
              </a:rPr>
              <a:t>PPV</a:t>
            </a:r>
            <a:r>
              <a:rPr lang="ar-SA" sz="2400" b="1" i="1" dirty="0">
                <a:latin typeface="Rockwell" pitchFamily="18" charset="0"/>
              </a:rPr>
              <a:t> =</a:t>
            </a:r>
            <a:r>
              <a:rPr lang="en-US" sz="2400" b="1" i="1" dirty="0">
                <a:latin typeface="Rockwell" pitchFamily="18" charset="0"/>
              </a:rPr>
              <a:t>Predictive Value </a:t>
            </a:r>
            <a:r>
              <a:rPr lang="ar-SA" sz="2400" b="1" i="1" dirty="0">
                <a:latin typeface="Rockwell" pitchFamily="18" charset="0"/>
              </a:rPr>
              <a:t>   </a:t>
            </a:r>
            <a:r>
              <a:rPr lang="en-US" sz="2400" b="1" i="1" dirty="0">
                <a:latin typeface="Rockwell" pitchFamily="18" charset="0"/>
              </a:rPr>
              <a:t>Positive</a:t>
            </a:r>
            <a:r>
              <a:rPr lang="ar-SA" sz="2400" b="1" i="1" dirty="0">
                <a:latin typeface="Rockwell" pitchFamily="18" charset="0"/>
              </a:rPr>
              <a:t>)</a:t>
            </a:r>
          </a:p>
          <a:p>
            <a:pPr>
              <a:buFontTx/>
              <a:buNone/>
            </a:pPr>
            <a:r>
              <a:rPr lang="ar-SA" sz="2400" b="1" i="1" dirty="0">
                <a:latin typeface="Rockwell" pitchFamily="18" charset="0"/>
              </a:rPr>
              <a:t> نشان مي دهد </a:t>
            </a:r>
          </a:p>
          <a:p>
            <a:pPr>
              <a:buFontTx/>
              <a:buNone/>
            </a:pPr>
            <a:r>
              <a:rPr lang="ar-SA" sz="2400" b="1" i="1" dirty="0">
                <a:latin typeface="Rockwell" pitchFamily="18" charset="0"/>
              </a:rPr>
              <a:t>چقدر احتمال وجود دارد كه فردي كه  نتيجه تست او مثبت است بيمار با شد</a:t>
            </a:r>
          </a:p>
          <a:p>
            <a:pPr>
              <a:buFontTx/>
              <a:buNone/>
            </a:pPr>
            <a:r>
              <a:rPr lang="ar-SA" sz="2400" b="1" i="1" dirty="0"/>
              <a:t>ارزش اخباري منفي</a:t>
            </a:r>
            <a:r>
              <a:rPr lang="ar-SA" dirty="0"/>
              <a:t> </a:t>
            </a:r>
            <a:r>
              <a:rPr lang="ar-SA" sz="2400" b="1" i="1" dirty="0">
                <a:latin typeface="Rockwell" pitchFamily="18" charset="0"/>
              </a:rPr>
              <a:t>(   </a:t>
            </a:r>
            <a:r>
              <a:rPr lang="en-US" sz="2400" b="1" i="1" dirty="0">
                <a:latin typeface="Rockwell" pitchFamily="18" charset="0"/>
              </a:rPr>
              <a:t>NPV</a:t>
            </a:r>
            <a:r>
              <a:rPr lang="ar-SA" sz="2400" b="1" i="1" dirty="0">
                <a:latin typeface="Rockwell" pitchFamily="18" charset="0"/>
              </a:rPr>
              <a:t> =</a:t>
            </a:r>
            <a:r>
              <a:rPr lang="en-US" sz="2400" b="1" i="1" dirty="0">
                <a:latin typeface="Rockwell" pitchFamily="18" charset="0"/>
              </a:rPr>
              <a:t>Predictive Value </a:t>
            </a:r>
            <a:r>
              <a:rPr lang="ar-SA" sz="2400" b="1" i="1" dirty="0">
                <a:latin typeface="Rockwell" pitchFamily="18" charset="0"/>
              </a:rPr>
              <a:t>   </a:t>
            </a:r>
            <a:r>
              <a:rPr lang="en-US" sz="2400" b="1" i="1" dirty="0">
                <a:latin typeface="Rockwell" pitchFamily="18" charset="0"/>
              </a:rPr>
              <a:t>Negative</a:t>
            </a:r>
            <a:r>
              <a:rPr lang="ar-SA" sz="2400" b="1" i="1" dirty="0">
                <a:latin typeface="Rockwell" pitchFamily="18" charset="0"/>
              </a:rPr>
              <a:t>)</a:t>
            </a:r>
          </a:p>
          <a:p>
            <a:pPr>
              <a:buFontTx/>
              <a:buNone/>
            </a:pPr>
            <a:r>
              <a:rPr lang="ar-SA" sz="2400" b="1" i="1" dirty="0">
                <a:latin typeface="Rockwell" pitchFamily="18" charset="0"/>
              </a:rPr>
              <a:t> نشان مي دهد </a:t>
            </a:r>
          </a:p>
          <a:p>
            <a:pPr>
              <a:buFontTx/>
              <a:buNone/>
            </a:pPr>
            <a:r>
              <a:rPr lang="ar-SA" sz="2400" b="1" i="1" dirty="0">
                <a:latin typeface="Rockwell" pitchFamily="18" charset="0"/>
              </a:rPr>
              <a:t>چقدر احتمال وجود دارد كه فردي كه  نتيجه تست اومنفي است سالم با </a:t>
            </a:r>
            <a:r>
              <a:rPr lang="ar-SA" sz="2400" b="1" i="1" dirty="0" smtClean="0">
                <a:latin typeface="Rockwell" pitchFamily="18" charset="0"/>
              </a:rPr>
              <a:t>شد</a:t>
            </a:r>
            <a:r>
              <a:rPr lang="fa-IR" sz="2400" b="1" i="1" dirty="0" smtClean="0">
                <a:latin typeface="Rockwell" pitchFamily="18" charset="0"/>
              </a:rPr>
              <a:t>.</a:t>
            </a:r>
            <a:endParaRPr lang="en-US" sz="2400" b="1" i="1" dirty="0">
              <a:latin typeface="Rockwell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3" name="Rectangle 2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sz="3200" dirty="0">
                <a:solidFill>
                  <a:srgbClr val="FF3300"/>
                </a:solidFill>
                <a:cs typeface="Homa" pitchFamily="2" charset="-78"/>
              </a:rPr>
              <a:t>نتيجه آزمون غر بالگري به وسيله تست قطعي</a:t>
            </a:r>
            <a:endParaRPr lang="en-US" sz="3200" dirty="0">
              <a:solidFill>
                <a:srgbClr val="FF3300"/>
              </a:solidFill>
              <a:cs typeface="Homa" pitchFamily="2" charset="-78"/>
            </a:endParaRPr>
          </a:p>
        </p:txBody>
      </p:sp>
      <p:graphicFrame>
        <p:nvGraphicFramePr>
          <p:cNvPr id="5197" name="Group 77"/>
          <p:cNvGraphicFramePr>
            <a:graphicFrameLocks noGrp="1"/>
          </p:cNvGraphicFramePr>
          <p:nvPr>
            <p:ph type="tbl" idx="1"/>
          </p:nvPr>
        </p:nvGraphicFramePr>
        <p:xfrm>
          <a:off x="1142976" y="2214554"/>
          <a:ext cx="6800840" cy="3932961"/>
        </p:xfrm>
        <a:graphic>
          <a:graphicData uri="http://schemas.openxmlformats.org/drawingml/2006/table">
            <a:tbl>
              <a:tblPr rtl="1"/>
              <a:tblGrid>
                <a:gridCol w="2032118"/>
                <a:gridCol w="3332202"/>
                <a:gridCol w="1436520"/>
              </a:tblGrid>
              <a:tr h="629327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Titr" pitchFamily="2" charset="-78"/>
                        </a:rPr>
                        <a:t>نتيجه آزمون</a:t>
                      </a:r>
                      <a:endParaRPr kumimoji="0" lang="en-US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cs typeface="Titr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تشخيص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بيمار                     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سالم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Arial" charset="0"/>
                        <a:cs typeface="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جــــــــــمع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212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Titr" pitchFamily="2" charset="-78"/>
                        </a:rPr>
                        <a:t>مثبت</a:t>
                      </a:r>
                      <a:endParaRPr kumimoji="0" lang="en-US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cs typeface="Titr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مثبت حقيقي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مثبت كاذ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ب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a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TP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)             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b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(FP</a:t>
                      </a: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Arial" charset="0"/>
                        <a:cs typeface="Homa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Arial" charset="0"/>
                        <a:cs typeface="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a+b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</a:t>
                      </a: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212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Titr" pitchFamily="2" charset="-78"/>
                        </a:rPr>
                        <a:t>منفي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cs typeface="Titr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منفي كاذب 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منفي حقيقي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c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FN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)       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d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TN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)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Arial" charset="0"/>
                        <a:cs typeface="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c+d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544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Titr" pitchFamily="2" charset="-78"/>
                        </a:rPr>
                        <a:t>جمع</a:t>
                      </a:r>
                      <a:endParaRPr kumimoji="0" lang="en-US" sz="2000" b="1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charset="0"/>
                        <a:cs typeface="Titr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a+c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     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   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b+d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charset="0"/>
                        <a:cs typeface="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a+b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c+d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850" y="1714488"/>
            <a:ext cx="8605868" cy="4265624"/>
          </a:xfrm>
        </p:spPr>
        <p:txBody>
          <a:bodyPr/>
          <a:lstStyle/>
          <a:p>
            <a:pPr algn="ctr">
              <a:buFontTx/>
              <a:buNone/>
            </a:pPr>
            <a:r>
              <a:rPr lang="fa-IR" dirty="0" smtClean="0">
                <a:latin typeface="Tahoma" pitchFamily="34" charset="0"/>
              </a:rPr>
              <a:t>                </a:t>
            </a:r>
            <a:r>
              <a:rPr lang="en-US" dirty="0" smtClean="0">
                <a:latin typeface="Tahoma" pitchFamily="34" charset="0"/>
              </a:rPr>
              <a:t>(</a:t>
            </a:r>
            <a:r>
              <a:rPr lang="en-US" dirty="0">
                <a:latin typeface="Tahoma" pitchFamily="34" charset="0"/>
              </a:rPr>
              <a:t>a)</a:t>
            </a:r>
            <a:r>
              <a:rPr lang="fa-IR" dirty="0">
                <a:latin typeface="Tahoma" pitchFamily="34" charset="0"/>
              </a:rPr>
              <a:t>  </a:t>
            </a:r>
            <a:r>
              <a:rPr lang="ar-SA" dirty="0">
                <a:latin typeface="Tahoma" pitchFamily="34" charset="0"/>
              </a:rPr>
              <a:t>مثبت </a:t>
            </a:r>
            <a:r>
              <a:rPr lang="ar-SA" dirty="0" smtClean="0">
                <a:latin typeface="Tahoma" pitchFamily="34" charset="0"/>
              </a:rPr>
              <a:t>حقيقي</a:t>
            </a:r>
            <a:r>
              <a:rPr lang="en-US" dirty="0" smtClean="0">
                <a:latin typeface="Tahoma" pitchFamily="34" charset="0"/>
              </a:rPr>
              <a:t>                       </a:t>
            </a:r>
            <a:r>
              <a:rPr lang="ar-SA" dirty="0" smtClean="0"/>
              <a:t>        </a:t>
            </a:r>
            <a:endParaRPr lang="ar-SA" dirty="0"/>
          </a:p>
          <a:p>
            <a:pPr>
              <a:buFontTx/>
              <a:buNone/>
            </a:pPr>
            <a:r>
              <a:rPr lang="ar-SA" dirty="0">
                <a:solidFill>
                  <a:srgbClr val="FF3300"/>
                </a:solidFill>
              </a:rPr>
              <a:t>          100 ×                              </a:t>
            </a:r>
            <a:r>
              <a:rPr lang="en-US" dirty="0" smtClean="0">
                <a:solidFill>
                  <a:srgbClr val="FF3300"/>
                </a:solidFill>
              </a:rPr>
              <a:t>               </a:t>
            </a:r>
            <a:r>
              <a:rPr lang="ar-SA" dirty="0" smtClean="0">
                <a:solidFill>
                  <a:srgbClr val="FF3300"/>
                </a:solidFill>
              </a:rPr>
              <a:t>=</a:t>
            </a:r>
            <a:r>
              <a:rPr lang="en-US" dirty="0" smtClean="0">
                <a:solidFill>
                  <a:srgbClr val="FF3300"/>
                </a:solidFill>
              </a:rPr>
              <a:t> </a:t>
            </a:r>
            <a:r>
              <a:rPr lang="ar-SA" sz="2400" b="1" dirty="0" smtClean="0">
                <a:solidFill>
                  <a:srgbClr val="FF3300"/>
                </a:solidFill>
              </a:rPr>
              <a:t>حساسيت</a:t>
            </a:r>
            <a:r>
              <a:rPr lang="ar-SA" b="1" dirty="0" smtClean="0">
                <a:solidFill>
                  <a:srgbClr val="FF3300"/>
                </a:solidFill>
              </a:rPr>
              <a:t>  </a:t>
            </a:r>
            <a:r>
              <a:rPr lang="ar-SA" sz="2400" b="1" dirty="0">
                <a:solidFill>
                  <a:srgbClr val="FF3300"/>
                </a:solidFill>
              </a:rPr>
              <a:t>(</a:t>
            </a:r>
            <a:r>
              <a:rPr lang="en-US" sz="2400" b="1" i="1" dirty="0">
                <a:solidFill>
                  <a:srgbClr val="FF3300"/>
                </a:solidFill>
              </a:rPr>
              <a:t>Sensitivity</a:t>
            </a:r>
            <a:r>
              <a:rPr lang="ar-SA" sz="2400" b="1" i="1" dirty="0">
                <a:solidFill>
                  <a:srgbClr val="FF3300"/>
                </a:solidFill>
              </a:rPr>
              <a:t>)</a:t>
            </a:r>
          </a:p>
          <a:p>
            <a:pPr algn="ctr">
              <a:buFontTx/>
              <a:buNone/>
            </a:pPr>
            <a:r>
              <a:rPr lang="en-US" dirty="0">
                <a:latin typeface="Tahoma" pitchFamily="34" charset="0"/>
              </a:rPr>
              <a:t>(c)  </a:t>
            </a:r>
            <a:r>
              <a:rPr lang="en-US" dirty="0" smtClean="0">
                <a:latin typeface="Tahoma" pitchFamily="34" charset="0"/>
              </a:rPr>
              <a:t>           </a:t>
            </a:r>
            <a:r>
              <a:rPr lang="fa-IR" dirty="0" smtClean="0">
                <a:latin typeface="Tahoma" pitchFamily="34" charset="0"/>
              </a:rPr>
              <a:t> </a:t>
            </a:r>
            <a:r>
              <a:rPr lang="ar-SA" dirty="0" smtClean="0"/>
              <a:t> </a:t>
            </a:r>
            <a:r>
              <a:rPr lang="ar-SA" dirty="0" smtClean="0">
                <a:latin typeface="Tahoma" pitchFamily="34" charset="0"/>
              </a:rPr>
              <a:t>منفي </a:t>
            </a:r>
            <a:r>
              <a:rPr lang="ar-SA" dirty="0">
                <a:latin typeface="Tahoma" pitchFamily="34" charset="0"/>
              </a:rPr>
              <a:t>كاذب+ مثبت حقيقي</a:t>
            </a:r>
            <a:r>
              <a:rPr lang="fa-IR" dirty="0">
                <a:latin typeface="Tahoma" pitchFamily="34" charset="0"/>
              </a:rPr>
              <a:t> </a:t>
            </a:r>
            <a:r>
              <a:rPr lang="ar-SA" dirty="0"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(a</a:t>
            </a:r>
            <a:r>
              <a:rPr lang="en-US" dirty="0" smtClean="0">
                <a:latin typeface="Tahoma" pitchFamily="34" charset="0"/>
              </a:rPr>
              <a:t>)</a:t>
            </a:r>
            <a:r>
              <a:rPr lang="ar-SA" dirty="0" smtClean="0">
                <a:solidFill>
                  <a:srgbClr val="FF3300"/>
                </a:solidFill>
              </a:rPr>
              <a:t> </a:t>
            </a:r>
            <a:r>
              <a:rPr lang="en-US" dirty="0" smtClean="0">
                <a:solidFill>
                  <a:srgbClr val="FF3300"/>
                </a:solidFill>
              </a:rPr>
              <a:t>                                      </a:t>
            </a:r>
            <a:endParaRPr lang="ar-SA" dirty="0">
              <a:solidFill>
                <a:srgbClr val="FF3300"/>
              </a:solidFill>
            </a:endParaRPr>
          </a:p>
          <a:p>
            <a:pPr>
              <a:buFontTx/>
              <a:buNone/>
            </a:pPr>
            <a:endParaRPr lang="ar-SA" dirty="0">
              <a:solidFill>
                <a:srgbClr val="FF3300"/>
              </a:solidFill>
            </a:endParaRPr>
          </a:p>
          <a:p>
            <a:pPr algn="ctr">
              <a:buFontTx/>
              <a:buNone/>
            </a:pPr>
            <a:r>
              <a:rPr lang="en-US" dirty="0">
                <a:solidFill>
                  <a:srgbClr val="002060"/>
                </a:solidFill>
                <a:latin typeface="Tahoma" pitchFamily="34" charset="0"/>
              </a:rPr>
              <a:t>(d)</a:t>
            </a:r>
            <a:r>
              <a:rPr lang="fa-IR" dirty="0">
                <a:solidFill>
                  <a:srgbClr val="002060"/>
                </a:solidFill>
                <a:latin typeface="Tahoma" pitchFamily="34" charset="0"/>
              </a:rPr>
              <a:t> </a:t>
            </a:r>
            <a:r>
              <a:rPr lang="ar-SA" dirty="0">
                <a:solidFill>
                  <a:srgbClr val="002060"/>
                </a:solidFill>
              </a:rPr>
              <a:t> </a:t>
            </a:r>
            <a:r>
              <a:rPr lang="ar-SA" dirty="0">
                <a:solidFill>
                  <a:srgbClr val="002060"/>
                </a:solidFill>
                <a:latin typeface="Tahoma" pitchFamily="34" charset="0"/>
              </a:rPr>
              <a:t>منفي حقيقي</a:t>
            </a:r>
            <a:r>
              <a:rPr lang="ar-SA" dirty="0">
                <a:solidFill>
                  <a:srgbClr val="002060"/>
                </a:solidFill>
              </a:rPr>
              <a:t>    </a:t>
            </a:r>
            <a:r>
              <a:rPr lang="en-US" dirty="0" smtClean="0">
                <a:solidFill>
                  <a:srgbClr val="002060"/>
                </a:solidFill>
              </a:rPr>
              <a:t>         </a:t>
            </a:r>
            <a:r>
              <a:rPr lang="ar-SA" dirty="0" smtClean="0">
                <a:solidFill>
                  <a:srgbClr val="002060"/>
                </a:solidFill>
              </a:rPr>
              <a:t>    </a:t>
            </a:r>
            <a:endParaRPr lang="ar-SA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ar-SA" dirty="0">
                <a:solidFill>
                  <a:srgbClr val="FF3300"/>
                </a:solidFill>
              </a:rPr>
              <a:t>           100 ×                              </a:t>
            </a:r>
            <a:r>
              <a:rPr lang="en-US" dirty="0" smtClean="0">
                <a:solidFill>
                  <a:srgbClr val="FF3300"/>
                </a:solidFill>
              </a:rPr>
              <a:t>             </a:t>
            </a:r>
            <a:r>
              <a:rPr lang="ar-SA" dirty="0" smtClean="0">
                <a:solidFill>
                  <a:srgbClr val="FF3300"/>
                </a:solidFill>
              </a:rPr>
              <a:t>  =</a:t>
            </a:r>
            <a:r>
              <a:rPr lang="en-US" dirty="0" smtClean="0">
                <a:solidFill>
                  <a:srgbClr val="FF3300"/>
                </a:solidFill>
              </a:rPr>
              <a:t> </a:t>
            </a:r>
            <a:r>
              <a:rPr lang="ar-SA" sz="2400" b="1" dirty="0" smtClean="0">
                <a:solidFill>
                  <a:srgbClr val="FF3300"/>
                </a:solidFill>
              </a:rPr>
              <a:t>ويژگي</a:t>
            </a:r>
            <a:r>
              <a:rPr lang="ar-SA" b="1" dirty="0" smtClean="0">
                <a:solidFill>
                  <a:srgbClr val="FF3300"/>
                </a:solidFill>
              </a:rPr>
              <a:t> </a:t>
            </a:r>
            <a:r>
              <a:rPr lang="ar-SA" sz="2400" b="1" i="1" dirty="0">
                <a:solidFill>
                  <a:srgbClr val="FF3300"/>
                </a:solidFill>
              </a:rPr>
              <a:t>(</a:t>
            </a:r>
            <a:r>
              <a:rPr lang="en-US" sz="2400" b="1" i="1" dirty="0">
                <a:solidFill>
                  <a:srgbClr val="FF3300"/>
                </a:solidFill>
              </a:rPr>
              <a:t>Specificity</a:t>
            </a:r>
            <a:r>
              <a:rPr lang="ar-SA" sz="2400" b="1" dirty="0">
                <a:solidFill>
                  <a:srgbClr val="FF3300"/>
                </a:solidFill>
              </a:rPr>
              <a:t>)</a:t>
            </a:r>
          </a:p>
          <a:p>
            <a:pPr algn="ctr">
              <a:buFontTx/>
              <a:buNone/>
            </a:pPr>
            <a:r>
              <a:rPr lang="fa-IR" dirty="0">
                <a:solidFill>
                  <a:srgbClr val="002060"/>
                </a:solidFill>
                <a:latin typeface="Tahoma" pitchFamily="34" charset="0"/>
              </a:rPr>
              <a:t>                 </a:t>
            </a:r>
            <a:r>
              <a:rPr lang="en-US" dirty="0">
                <a:solidFill>
                  <a:srgbClr val="002060"/>
                </a:solidFill>
                <a:latin typeface="Tahoma" pitchFamily="34" charset="0"/>
              </a:rPr>
              <a:t>(b)</a:t>
            </a:r>
            <a:r>
              <a:rPr lang="ar-SA" dirty="0">
                <a:solidFill>
                  <a:srgbClr val="002060"/>
                </a:solidFill>
              </a:rPr>
              <a:t> مثبت كاذب+ منفي حقيقي </a:t>
            </a:r>
            <a:r>
              <a:rPr lang="en-US" dirty="0">
                <a:solidFill>
                  <a:srgbClr val="002060"/>
                </a:solidFill>
                <a:latin typeface="Tahoma" pitchFamily="34" charset="0"/>
              </a:rPr>
              <a:t>(d)</a:t>
            </a:r>
            <a:r>
              <a:rPr lang="ar-SA" dirty="0">
                <a:solidFill>
                  <a:srgbClr val="002060"/>
                </a:solidFill>
              </a:rPr>
              <a:t> </a:t>
            </a:r>
            <a:r>
              <a:rPr lang="en-US" dirty="0" smtClean="0">
                <a:solidFill>
                  <a:srgbClr val="002060"/>
                </a:solidFill>
              </a:rPr>
              <a:t>                      </a:t>
            </a:r>
            <a:r>
              <a:rPr lang="en-US" dirty="0" smtClean="0">
                <a:solidFill>
                  <a:srgbClr val="FF3300"/>
                </a:solidFill>
              </a:rPr>
              <a:t> </a:t>
            </a: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29723" name="Line 27"/>
          <p:cNvSpPr>
            <a:spLocks noChangeShapeType="1"/>
          </p:cNvSpPr>
          <p:nvPr/>
        </p:nvSpPr>
        <p:spPr bwMode="auto">
          <a:xfrm>
            <a:off x="3643306" y="2500306"/>
            <a:ext cx="33829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726" name="Line 30"/>
          <p:cNvSpPr>
            <a:spLocks noChangeShapeType="1"/>
          </p:cNvSpPr>
          <p:nvPr/>
        </p:nvSpPr>
        <p:spPr bwMode="auto">
          <a:xfrm flipH="1">
            <a:off x="3643306" y="5072074"/>
            <a:ext cx="33845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850" y="1484313"/>
            <a:ext cx="8820150" cy="4495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(a) </a:t>
            </a:r>
            <a:r>
              <a:rPr lang="ar-SA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مثبت </a:t>
            </a:r>
            <a:r>
              <a:rPr lang="ar-SA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حقيقي</a:t>
            </a:r>
            <a:r>
              <a:rPr lang="ar-SA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         </a:t>
            </a:r>
            <a:r>
              <a:rPr lang="ar-SA" dirty="0" smtClean="0">
                <a:solidFill>
                  <a:schemeClr val="accent2">
                    <a:lumMod val="75000"/>
                  </a:schemeClr>
                </a:solidFill>
              </a:rPr>
              <a:t>      </a:t>
            </a:r>
            <a:endParaRPr lang="ar-SA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FontTx/>
              <a:buNone/>
            </a:pPr>
            <a:r>
              <a:rPr lang="ar-SA" dirty="0">
                <a:solidFill>
                  <a:srgbClr val="FF3300"/>
                </a:solidFill>
              </a:rPr>
              <a:t>            100×                           </a:t>
            </a:r>
            <a:r>
              <a:rPr lang="en-US" dirty="0" smtClean="0">
                <a:solidFill>
                  <a:srgbClr val="FF3300"/>
                </a:solidFill>
              </a:rPr>
              <a:t>              </a:t>
            </a:r>
            <a:r>
              <a:rPr lang="ar-SA" dirty="0" smtClean="0">
                <a:solidFill>
                  <a:srgbClr val="FF3300"/>
                </a:solidFill>
              </a:rPr>
              <a:t> =</a:t>
            </a:r>
            <a:r>
              <a:rPr lang="en-US" dirty="0" smtClean="0">
                <a:solidFill>
                  <a:srgbClr val="FF3300"/>
                </a:solidFill>
              </a:rPr>
              <a:t> </a:t>
            </a:r>
            <a:r>
              <a:rPr lang="ar-SA" sz="2400" b="1" dirty="0" smtClean="0">
                <a:solidFill>
                  <a:srgbClr val="FF3300"/>
                </a:solidFill>
              </a:rPr>
              <a:t>ارزش </a:t>
            </a:r>
            <a:r>
              <a:rPr lang="ar-SA" sz="2400" b="1" dirty="0">
                <a:solidFill>
                  <a:srgbClr val="FF3300"/>
                </a:solidFill>
              </a:rPr>
              <a:t>اخباري مثبت</a:t>
            </a:r>
            <a:r>
              <a:rPr lang="ar-SA" b="1" dirty="0">
                <a:solidFill>
                  <a:srgbClr val="FF3300"/>
                </a:solidFill>
              </a:rPr>
              <a:t>  </a:t>
            </a:r>
            <a:r>
              <a:rPr lang="ar-SA" sz="2400" b="1" dirty="0">
                <a:solidFill>
                  <a:srgbClr val="FF3300"/>
                </a:solidFill>
              </a:rPr>
              <a:t>(</a:t>
            </a:r>
            <a:r>
              <a:rPr lang="en-US" sz="2400" b="1" i="1" dirty="0" err="1">
                <a:solidFill>
                  <a:srgbClr val="FF3300"/>
                </a:solidFill>
              </a:rPr>
              <a:t>ppv</a:t>
            </a:r>
            <a:r>
              <a:rPr lang="ar-SA" sz="2400" b="1" i="1" dirty="0">
                <a:solidFill>
                  <a:srgbClr val="FF3300"/>
                </a:solidFill>
              </a:rPr>
              <a:t>)</a:t>
            </a:r>
          </a:p>
          <a:p>
            <a:pPr algn="ctr">
              <a:buFontTx/>
              <a:buNone/>
            </a:pP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(b)              </a:t>
            </a:r>
            <a:r>
              <a:rPr lang="fa-IR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 </a:t>
            </a:r>
            <a:r>
              <a:rPr lang="ar-SA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مثبت كاذب+ مثبت حقيقي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</a:rPr>
              <a:t>(a)</a:t>
            </a:r>
            <a:r>
              <a:rPr lang="ar-SA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</a:t>
            </a:r>
            <a:r>
              <a:rPr lang="en-US" dirty="0" smtClean="0">
                <a:solidFill>
                  <a:srgbClr val="FF3300"/>
                </a:solidFill>
              </a:rPr>
              <a:t>      </a:t>
            </a:r>
            <a:endParaRPr lang="ar-SA" dirty="0">
              <a:solidFill>
                <a:srgbClr val="FF3300"/>
              </a:solidFill>
            </a:endParaRPr>
          </a:p>
          <a:p>
            <a:pPr>
              <a:buFontTx/>
              <a:buNone/>
            </a:pPr>
            <a:endParaRPr lang="ar-SA" dirty="0" smtClean="0">
              <a:solidFill>
                <a:srgbClr val="FF3300"/>
              </a:solidFill>
            </a:endParaRPr>
          </a:p>
          <a:p>
            <a:pPr algn="ctr"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ahoma" pitchFamily="34" charset="0"/>
              </a:rPr>
              <a:t>(</a:t>
            </a:r>
            <a:r>
              <a:rPr lang="en-US" dirty="0">
                <a:solidFill>
                  <a:srgbClr val="002060"/>
                </a:solidFill>
                <a:latin typeface="Tahoma" pitchFamily="34" charset="0"/>
              </a:rPr>
              <a:t>d)    </a:t>
            </a:r>
            <a:r>
              <a:rPr lang="ar-SA" dirty="0">
                <a:solidFill>
                  <a:srgbClr val="002060"/>
                </a:solidFill>
                <a:latin typeface="Tahoma" pitchFamily="34" charset="0"/>
              </a:rPr>
              <a:t>منفي حقيقي</a:t>
            </a:r>
            <a:r>
              <a:rPr lang="ar-SA" dirty="0">
                <a:solidFill>
                  <a:srgbClr val="002060"/>
                </a:solidFill>
              </a:rPr>
              <a:t>        </a:t>
            </a:r>
            <a:r>
              <a:rPr lang="en-US" dirty="0" smtClean="0">
                <a:solidFill>
                  <a:srgbClr val="002060"/>
                </a:solidFill>
              </a:rPr>
              <a:t>         </a:t>
            </a:r>
            <a:endParaRPr lang="ar-SA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ar-SA" dirty="0">
                <a:solidFill>
                  <a:srgbClr val="FF3300"/>
                </a:solidFill>
              </a:rPr>
              <a:t>         100 ×                              </a:t>
            </a:r>
            <a:r>
              <a:rPr lang="en-US" dirty="0" smtClean="0">
                <a:solidFill>
                  <a:srgbClr val="FF3300"/>
                </a:solidFill>
              </a:rPr>
              <a:t>              </a:t>
            </a:r>
            <a:r>
              <a:rPr lang="ar-SA" dirty="0" smtClean="0">
                <a:solidFill>
                  <a:srgbClr val="FF3300"/>
                </a:solidFill>
              </a:rPr>
              <a:t>=</a:t>
            </a:r>
            <a:r>
              <a:rPr lang="ar-SA" b="1" dirty="0" smtClean="0">
                <a:solidFill>
                  <a:srgbClr val="FF3300"/>
                </a:solidFill>
              </a:rPr>
              <a:t> </a:t>
            </a:r>
            <a:r>
              <a:rPr lang="ar-SA" sz="2400" b="1" dirty="0">
                <a:solidFill>
                  <a:srgbClr val="FF3300"/>
                </a:solidFill>
              </a:rPr>
              <a:t>ارزش اخباري منفي</a:t>
            </a:r>
            <a:r>
              <a:rPr lang="ar-SA" b="1" dirty="0">
                <a:solidFill>
                  <a:srgbClr val="FF3300"/>
                </a:solidFill>
              </a:rPr>
              <a:t> </a:t>
            </a:r>
            <a:r>
              <a:rPr lang="ar-SA" sz="2400" b="1" i="1" dirty="0">
                <a:solidFill>
                  <a:srgbClr val="FF3300"/>
                </a:solidFill>
              </a:rPr>
              <a:t>(</a:t>
            </a:r>
            <a:r>
              <a:rPr lang="en-US" sz="2400" b="1" i="1" dirty="0" err="1">
                <a:solidFill>
                  <a:srgbClr val="FF3300"/>
                </a:solidFill>
              </a:rPr>
              <a:t>npv</a:t>
            </a:r>
            <a:r>
              <a:rPr lang="ar-SA" sz="2400" b="1" dirty="0">
                <a:solidFill>
                  <a:srgbClr val="FF3300"/>
                </a:solidFill>
              </a:rPr>
              <a:t>)</a:t>
            </a:r>
          </a:p>
          <a:p>
            <a:pPr algn="ctr"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ahoma" pitchFamily="34" charset="0"/>
              </a:rPr>
              <a:t>(c) </a:t>
            </a:r>
            <a:r>
              <a:rPr lang="ar-SA" dirty="0">
                <a:solidFill>
                  <a:srgbClr val="002060"/>
                </a:solidFill>
                <a:latin typeface="Tahoma" pitchFamily="34" charset="0"/>
              </a:rPr>
              <a:t>منفي كاذب</a:t>
            </a:r>
            <a:r>
              <a:rPr lang="fa-IR" dirty="0">
                <a:solidFill>
                  <a:srgbClr val="002060"/>
                </a:solidFill>
                <a:latin typeface="Tahoma" pitchFamily="34" charset="0"/>
              </a:rPr>
              <a:t>  </a:t>
            </a:r>
            <a:r>
              <a:rPr lang="ar-SA" dirty="0">
                <a:solidFill>
                  <a:srgbClr val="002060"/>
                </a:solidFill>
                <a:latin typeface="Tahoma" pitchFamily="34" charset="0"/>
              </a:rPr>
              <a:t>+ منفي </a:t>
            </a:r>
            <a:r>
              <a:rPr lang="ar-SA" dirty="0" smtClean="0">
                <a:solidFill>
                  <a:srgbClr val="002060"/>
                </a:solidFill>
                <a:latin typeface="Tahoma" pitchFamily="34" charset="0"/>
              </a:rPr>
              <a:t>حقيقي</a:t>
            </a:r>
            <a:r>
              <a:rPr lang="en-US" dirty="0" smtClean="0">
                <a:solidFill>
                  <a:srgbClr val="002060"/>
                </a:solidFill>
                <a:latin typeface="Tahoma" pitchFamily="34" charset="0"/>
              </a:rPr>
              <a:t>              (d</a:t>
            </a:r>
            <a:r>
              <a:rPr lang="en-US" dirty="0">
                <a:solidFill>
                  <a:srgbClr val="002060"/>
                </a:solidFill>
                <a:latin typeface="Tahoma" pitchFamily="34" charset="0"/>
              </a:rPr>
              <a:t>) </a:t>
            </a:r>
            <a:r>
              <a:rPr lang="fa-IR" dirty="0" smtClean="0">
                <a:solidFill>
                  <a:srgbClr val="002060"/>
                </a:solidFill>
                <a:latin typeface="Tahoma" pitchFamily="34" charset="0"/>
              </a:rPr>
              <a:t>                               </a:t>
            </a:r>
            <a:endParaRPr lang="en-US" dirty="0">
              <a:solidFill>
                <a:srgbClr val="002060"/>
              </a:solidFill>
              <a:latin typeface="Tahoma" pitchFamily="34" charset="0"/>
            </a:endParaRPr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>
            <a:off x="3924300" y="2349500"/>
            <a:ext cx="27352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373" name="Line 5"/>
          <p:cNvSpPr>
            <a:spLocks noChangeShapeType="1"/>
          </p:cNvSpPr>
          <p:nvPr/>
        </p:nvSpPr>
        <p:spPr bwMode="auto">
          <a:xfrm flipH="1">
            <a:off x="3857620" y="4857760"/>
            <a:ext cx="29527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4000"/>
              <a:t>نتيجه آزمون غر بالگري به وسيله تست قطعي</a:t>
            </a:r>
            <a:endParaRPr lang="en-US" sz="4000"/>
          </a:p>
        </p:txBody>
      </p:sp>
      <p:graphicFrame>
        <p:nvGraphicFramePr>
          <p:cNvPr id="59395" name="Group 3"/>
          <p:cNvGraphicFramePr>
            <a:graphicFrameLocks noGrp="1"/>
          </p:cNvGraphicFramePr>
          <p:nvPr>
            <p:ph type="tbl" idx="1"/>
          </p:nvPr>
        </p:nvGraphicFramePr>
        <p:xfrm>
          <a:off x="1225336" y="1571612"/>
          <a:ext cx="6775688" cy="4828006"/>
        </p:xfrm>
        <a:graphic>
          <a:graphicData uri="http://schemas.openxmlformats.org/drawingml/2006/table">
            <a:tbl>
              <a:tblPr rtl="1"/>
              <a:tblGrid>
                <a:gridCol w="1921136"/>
                <a:gridCol w="3150218"/>
                <a:gridCol w="1704334"/>
              </a:tblGrid>
              <a:tr h="95492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ersian" pitchFamily="18" charset="0"/>
                          <a:cs typeface="Lotus" pitchFamily="2" charset="-78"/>
                        </a:rPr>
                        <a:t>نتيجه آزمون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ersian" pitchFamily="18" charset="0"/>
                        <a:cs typeface="Lotus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Lotus" pitchFamily="2" charset="-78"/>
                        </a:rPr>
                        <a:t>تشخيص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بيمار                      </a:t>
                      </a: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Homa" pitchFamily="2" charset="-78"/>
                        </a:rPr>
                        <a:t> سالم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Hom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Roya" pitchFamily="2" charset="-78"/>
                        </a:rPr>
                        <a:t>جــــــــــمع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Roya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3964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مثبت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40                           20  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 P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             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a+b</a:t>
                      </a: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581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منفي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100                        9840 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FN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        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TN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9940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c+d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1354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جمع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a+c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b+d</a:t>
                      </a: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9860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a+b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c+d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850" y="1484313"/>
            <a:ext cx="8320116" cy="4495800"/>
          </a:xfrm>
          <a:noFill/>
        </p:spPr>
        <p:txBody>
          <a:bodyPr/>
          <a:lstStyle/>
          <a:p>
            <a:pPr algn="ctr" rtl="0">
              <a:buFontTx/>
              <a:buNone/>
            </a:pPr>
            <a:r>
              <a:rPr lang="en-US" sz="2800" dirty="0" smtClean="0">
                <a:solidFill>
                  <a:srgbClr val="FF3300"/>
                </a:solidFill>
                <a:cs typeface="Titr" pitchFamily="2" charset="-78"/>
              </a:rPr>
              <a:t> </a:t>
            </a:r>
            <a:endParaRPr lang="ar-SA" sz="2800" dirty="0" smtClean="0">
              <a:cs typeface="Titr" pitchFamily="2" charset="-78"/>
            </a:endParaRPr>
          </a:p>
          <a:p>
            <a:pPr>
              <a:buFontTx/>
              <a:buNone/>
            </a:pPr>
            <a:r>
              <a:rPr lang="ar-SA" dirty="0" smtClean="0"/>
              <a:t>57/28 = </a:t>
            </a:r>
            <a:r>
              <a:rPr lang="ar-SA" dirty="0" smtClean="0">
                <a:solidFill>
                  <a:srgbClr val="7030A0"/>
                </a:solidFill>
              </a:rPr>
              <a:t>100</a:t>
            </a:r>
            <a:r>
              <a:rPr lang="ar-SA" dirty="0" smtClean="0">
                <a:solidFill>
                  <a:srgbClr val="00FF00"/>
                </a:solidFill>
              </a:rPr>
              <a:t> </a:t>
            </a:r>
            <a:r>
              <a:rPr lang="ar-SA" dirty="0" smtClean="0">
                <a:solidFill>
                  <a:srgbClr val="7030A0"/>
                </a:solidFill>
              </a:rPr>
              <a:t>×</a:t>
            </a:r>
            <a:r>
              <a:rPr lang="ar-SA" dirty="0" smtClean="0">
                <a:solidFill>
                  <a:srgbClr val="00FF00"/>
                </a:solidFill>
              </a:rPr>
              <a:t>      </a:t>
            </a:r>
            <a:r>
              <a:rPr lang="fa-IR" dirty="0" smtClean="0">
                <a:solidFill>
                  <a:srgbClr val="00FF00"/>
                </a:solidFill>
              </a:rPr>
              <a:t>             </a:t>
            </a:r>
            <a:r>
              <a:rPr lang="ar-SA" dirty="0" smtClean="0">
                <a:solidFill>
                  <a:srgbClr val="00FF00"/>
                </a:solidFill>
              </a:rPr>
              <a:t>     </a:t>
            </a:r>
            <a:r>
              <a:rPr lang="en-US" dirty="0" smtClean="0">
                <a:solidFill>
                  <a:srgbClr val="00FF00"/>
                </a:solidFill>
              </a:rPr>
              <a:t> </a:t>
            </a:r>
            <a:r>
              <a:rPr lang="fa-IR" dirty="0" smtClean="0">
                <a:solidFill>
                  <a:srgbClr val="00FF00"/>
                </a:solidFill>
              </a:rPr>
              <a:t>             </a:t>
            </a:r>
            <a:r>
              <a:rPr lang="ar-SA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ar-SA" sz="2400" b="1" dirty="0" smtClean="0">
                <a:solidFill>
                  <a:schemeClr val="bg2">
                    <a:lumMod val="25000"/>
                  </a:schemeClr>
                </a:solidFill>
              </a:rPr>
              <a:t>حساسيت</a:t>
            </a:r>
            <a:r>
              <a:rPr lang="ar-SA" b="1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ar-SA" sz="2400" b="1" dirty="0" smtClean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en-US" sz="2400" b="1" i="1" dirty="0" smtClean="0">
                <a:solidFill>
                  <a:schemeClr val="bg2">
                    <a:lumMod val="25000"/>
                  </a:schemeClr>
                </a:solidFill>
              </a:rPr>
              <a:t>Sensitivity</a:t>
            </a:r>
            <a:r>
              <a:rPr lang="ar-SA" sz="2400" b="1" i="1" dirty="0" smtClean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>
              <a:buFontTx/>
              <a:buNone/>
            </a:pPr>
            <a:r>
              <a:rPr lang="fa-IR" sz="2800" dirty="0" smtClean="0">
                <a:solidFill>
                  <a:srgbClr val="00FF00"/>
                </a:solidFill>
                <a:cs typeface="Titr" pitchFamily="2" charset="-78"/>
              </a:rPr>
              <a:t>                                         </a:t>
            </a:r>
            <a:r>
              <a:rPr lang="fa-IR" sz="2800" dirty="0" smtClean="0">
                <a:solidFill>
                  <a:srgbClr val="FF3300"/>
                </a:solidFill>
                <a:cs typeface="Titr" pitchFamily="2" charset="-78"/>
              </a:rPr>
              <a:t>  </a:t>
            </a:r>
            <a:endParaRPr lang="ar-SA" sz="2800" dirty="0">
              <a:solidFill>
                <a:srgbClr val="FF3300"/>
              </a:solidFill>
              <a:cs typeface="Titr" pitchFamily="2" charset="-78"/>
            </a:endParaRPr>
          </a:p>
          <a:p>
            <a:pPr>
              <a:buFontTx/>
              <a:buNone/>
            </a:pPr>
            <a:endParaRPr lang="ar-SA" sz="2800" dirty="0">
              <a:solidFill>
                <a:srgbClr val="00FF00"/>
              </a:solidFill>
              <a:cs typeface="Titr" pitchFamily="2" charset="-78"/>
            </a:endParaRPr>
          </a:p>
          <a:p>
            <a:pPr rtl="0">
              <a:buFontTx/>
              <a:buNone/>
            </a:pPr>
            <a:r>
              <a:rPr lang="en-US" sz="2800" dirty="0" smtClean="0">
                <a:solidFill>
                  <a:srgbClr val="FF3300"/>
                </a:solidFill>
                <a:cs typeface="Titr" pitchFamily="2" charset="-78"/>
              </a:rPr>
              <a:t>                            </a:t>
            </a:r>
            <a:r>
              <a:rPr lang="fa-IR" sz="2800" dirty="0" smtClean="0">
                <a:solidFill>
                  <a:srgbClr val="FF3300"/>
                </a:solidFill>
                <a:cs typeface="Titr" pitchFamily="2" charset="-78"/>
              </a:rPr>
              <a:t>    </a:t>
            </a:r>
            <a:r>
              <a:rPr lang="ar-SA" sz="2800" dirty="0" smtClean="0">
                <a:solidFill>
                  <a:srgbClr val="FF3300"/>
                </a:solidFill>
                <a:cs typeface="Titr" pitchFamily="2" charset="-78"/>
              </a:rPr>
              <a:t>        </a:t>
            </a:r>
          </a:p>
          <a:p>
            <a:pPr algn="ctr">
              <a:buFontTx/>
              <a:buNone/>
            </a:pPr>
            <a:r>
              <a:rPr lang="ar-SA" dirty="0" smtClean="0"/>
              <a:t>79/99 </a:t>
            </a:r>
            <a:r>
              <a:rPr lang="en-US" dirty="0" smtClean="0"/>
              <a:t>=</a:t>
            </a:r>
            <a:r>
              <a:rPr lang="ar-SA" dirty="0" smtClean="0"/>
              <a:t> </a:t>
            </a:r>
            <a:r>
              <a:rPr lang="ar-SA" dirty="0" smtClean="0">
                <a:solidFill>
                  <a:srgbClr val="7030A0"/>
                </a:solidFill>
              </a:rPr>
              <a:t>100 ×</a:t>
            </a:r>
            <a:r>
              <a:rPr lang="fa-IR" dirty="0" smtClean="0">
                <a:solidFill>
                  <a:srgbClr val="00FF00"/>
                </a:solidFill>
              </a:rPr>
              <a:t>                                            </a:t>
            </a:r>
            <a:r>
              <a:rPr lang="ar-SA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ar-SA" sz="2400" b="1" dirty="0" smtClean="0">
                <a:solidFill>
                  <a:schemeClr val="bg2">
                    <a:lumMod val="25000"/>
                  </a:schemeClr>
                </a:solidFill>
              </a:rPr>
              <a:t>ويژگي</a:t>
            </a:r>
            <a:r>
              <a:rPr lang="fa-IR" sz="2400" b="1" dirty="0" smtClean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ar-SA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i="1" dirty="0" smtClean="0">
                <a:solidFill>
                  <a:schemeClr val="bg2">
                    <a:lumMod val="25000"/>
                  </a:schemeClr>
                </a:solidFill>
              </a:rPr>
              <a:t>Specificity</a:t>
            </a:r>
            <a:r>
              <a:rPr lang="ar-SA" sz="2400" b="1" dirty="0" smtClean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</p:txBody>
      </p:sp>
      <p:sp>
        <p:nvSpPr>
          <p:cNvPr id="61444" name="Line 4"/>
          <p:cNvSpPr>
            <a:spLocks noChangeShapeType="1"/>
          </p:cNvSpPr>
          <p:nvPr/>
        </p:nvSpPr>
        <p:spPr bwMode="auto">
          <a:xfrm>
            <a:off x="3929058" y="2285992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1445" name="Line 5"/>
          <p:cNvSpPr>
            <a:spLocks noChangeShapeType="1"/>
          </p:cNvSpPr>
          <p:nvPr/>
        </p:nvSpPr>
        <p:spPr bwMode="auto">
          <a:xfrm flipH="1">
            <a:off x="3000364" y="450057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714876" y="1500174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dirty="0" smtClean="0">
                <a:solidFill>
                  <a:srgbClr val="FF3300"/>
                </a:solidFill>
                <a:cs typeface="Titr" pitchFamily="2" charset="-78"/>
              </a:rPr>
              <a:t>40</a:t>
            </a:r>
            <a:endParaRPr 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143372" y="3786190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>
                <a:solidFill>
                  <a:srgbClr val="FF3300"/>
                </a:solidFill>
                <a:cs typeface="Titr" pitchFamily="2" charset="-78"/>
              </a:rPr>
              <a:t>9840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3857620" y="4643446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buFontTx/>
              <a:buNone/>
            </a:pPr>
            <a:r>
              <a:rPr lang="fa-IR" sz="3200" dirty="0" smtClean="0">
                <a:solidFill>
                  <a:srgbClr val="FF3300"/>
                </a:solidFill>
                <a:cs typeface="Titr" pitchFamily="2" charset="-78"/>
              </a:rPr>
              <a:t>20</a:t>
            </a:r>
            <a:r>
              <a:rPr lang="ar-SA" sz="3200" dirty="0" smtClean="0">
                <a:solidFill>
                  <a:srgbClr val="FF3300"/>
                </a:solidFill>
                <a:cs typeface="Titr" pitchFamily="2" charset="-78"/>
              </a:rPr>
              <a:t>+ 9840</a:t>
            </a:r>
            <a:endParaRPr lang="en-US" sz="3200" dirty="0">
              <a:solidFill>
                <a:srgbClr val="FF33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2500306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buFontTx/>
              <a:buNone/>
            </a:pPr>
            <a:r>
              <a:rPr lang="fa-IR" sz="3200" dirty="0" smtClean="0">
                <a:solidFill>
                  <a:srgbClr val="FF3300"/>
                </a:solidFill>
                <a:cs typeface="Titr" pitchFamily="2" charset="-78"/>
              </a:rPr>
              <a:t>100+40</a:t>
            </a:r>
            <a:endParaRPr lang="en-U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547</TotalTime>
  <Words>600</Words>
  <Application>Microsoft Office PowerPoint</Application>
  <PresentationFormat>On-screen Show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Median</vt:lpstr>
      <vt:lpstr>بنام خدا</vt:lpstr>
      <vt:lpstr>غربالگري   جلسه دوم  </vt:lpstr>
      <vt:lpstr>اعتبار(( Validity</vt:lpstr>
      <vt:lpstr>مثبت ها و منفي هاي حقيقي در غر بالگري</vt:lpstr>
      <vt:lpstr>مثبت ها و منفي هاي كاذب در غر بالگري</vt:lpstr>
      <vt:lpstr>حساسيت (Sensitivity)</vt:lpstr>
      <vt:lpstr>ويژگي (Specificity) </vt:lpstr>
      <vt:lpstr>ارزش اخباري (Predictive Value )</vt:lpstr>
      <vt:lpstr>نتيجه آزمون غر بالگري به وسيله تست قطعي</vt:lpstr>
      <vt:lpstr>PowerPoint Presentation</vt:lpstr>
      <vt:lpstr>PowerPoint Presentation</vt:lpstr>
      <vt:lpstr>نتيجه آزمون غر بالگري به وسيله تست قطعي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MAHSHID</dc:creator>
  <cp:lastModifiedBy>Windows User</cp:lastModifiedBy>
  <cp:revision>68</cp:revision>
  <dcterms:created xsi:type="dcterms:W3CDTF">1601-01-01T00:00:00Z</dcterms:created>
  <dcterms:modified xsi:type="dcterms:W3CDTF">2020-04-26T01:02:00Z</dcterms:modified>
</cp:coreProperties>
</file>