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77"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8638133E-3BE0-44BF-A0B4-E42466409B89}" type="datetimeFigureOut">
              <a:rPr lang="fa-IR" smtClean="0"/>
              <a:t>08/09/1441</a:t>
            </a:fld>
            <a:endParaRPr lang="fa-I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fa-I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5A5957F-421E-4A97-94A4-2D1911D2D0E8}"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8638133E-3BE0-44BF-A0B4-E42466409B89}" type="datetimeFigureOut">
              <a:rPr lang="fa-IR" smtClean="0"/>
              <a:t>08/09/1441</a:t>
            </a:fld>
            <a:endParaRPr lang="fa-IR"/>
          </a:p>
        </p:txBody>
      </p:sp>
      <p:sp>
        <p:nvSpPr>
          <p:cNvPr id="9" name="Slide Number Placeholder 8"/>
          <p:cNvSpPr>
            <a:spLocks noGrp="1"/>
          </p:cNvSpPr>
          <p:nvPr>
            <p:ph type="sldNum" sz="quarter" idx="15"/>
          </p:nvPr>
        </p:nvSpPr>
        <p:spPr/>
        <p:txBody>
          <a:bodyPr rtlCol="0"/>
          <a:lstStyle/>
          <a:p>
            <a:fld id="{B5A5957F-421E-4A97-94A4-2D1911D2D0E8}" type="slidenum">
              <a:rPr lang="fa-IR" smtClean="0"/>
              <a:t>‹#›</a:t>
            </a:fld>
            <a:endParaRPr lang="fa-IR"/>
          </a:p>
        </p:txBody>
      </p:sp>
      <p:sp>
        <p:nvSpPr>
          <p:cNvPr id="10" name="Footer Placeholder 9"/>
          <p:cNvSpPr>
            <a:spLocks noGrp="1"/>
          </p:cNvSpPr>
          <p:nvPr>
            <p:ph type="ftr" sz="quarter" idx="16"/>
          </p:nvPr>
        </p:nvSpPr>
        <p:spPr/>
        <p:txBody>
          <a:bodyPr rtlCol="0"/>
          <a:lstStyle/>
          <a:p>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8638133E-3BE0-44BF-A0B4-E42466409B89}" type="datetimeFigureOut">
              <a:rPr lang="fa-IR" smtClean="0"/>
              <a:t>08/09/1441</a:t>
            </a:fld>
            <a:endParaRPr lang="fa-I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fa-I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B5A5957F-421E-4A97-94A4-2D1911D2D0E8}"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8638133E-3BE0-44BF-A0B4-E42466409B89}" type="datetimeFigureOut">
              <a:rPr lang="fa-IR" smtClean="0"/>
              <a:t>08/09/1441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5A5957F-421E-4A97-94A4-2D1911D2D0E8}" type="slidenum">
              <a:rPr lang="fa-IR" smtClean="0"/>
              <a:t>‹#›</a:t>
            </a:fld>
            <a:endParaRPr lang="fa-I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8638133E-3BE0-44BF-A0B4-E42466409B89}" type="datetimeFigureOut">
              <a:rPr lang="fa-IR" smtClean="0"/>
              <a:t>08/09/1441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B5A5957F-421E-4A97-94A4-2D1911D2D0E8}" type="slidenum">
              <a:rPr lang="fa-IR" smtClean="0"/>
              <a:t>‹#›</a:t>
            </a:fld>
            <a:endParaRPr lang="fa-I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8638133E-3BE0-44BF-A0B4-E42466409B89}" type="datetimeFigureOut">
              <a:rPr lang="fa-IR" smtClean="0"/>
              <a:t>08/09/1441</a:t>
            </a:fld>
            <a:endParaRPr lang="fa-IR"/>
          </a:p>
        </p:txBody>
      </p:sp>
      <p:sp>
        <p:nvSpPr>
          <p:cNvPr id="7" name="Slide Number Placeholder 6"/>
          <p:cNvSpPr>
            <a:spLocks noGrp="1"/>
          </p:cNvSpPr>
          <p:nvPr>
            <p:ph type="sldNum" sz="quarter" idx="11"/>
          </p:nvPr>
        </p:nvSpPr>
        <p:spPr/>
        <p:txBody>
          <a:bodyPr rtlCol="0"/>
          <a:lstStyle/>
          <a:p>
            <a:fld id="{B5A5957F-421E-4A97-94A4-2D1911D2D0E8}" type="slidenum">
              <a:rPr lang="fa-IR" smtClean="0"/>
              <a:t>‹#›</a:t>
            </a:fld>
            <a:endParaRPr lang="fa-IR"/>
          </a:p>
        </p:txBody>
      </p:sp>
      <p:sp>
        <p:nvSpPr>
          <p:cNvPr id="8" name="Footer Placeholder 7"/>
          <p:cNvSpPr>
            <a:spLocks noGrp="1"/>
          </p:cNvSpPr>
          <p:nvPr>
            <p:ph type="ftr" sz="quarter" idx="12"/>
          </p:nvPr>
        </p:nvSpPr>
        <p:spPr/>
        <p:txBody>
          <a:bodyPr rtlCol="0"/>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38133E-3BE0-44BF-A0B4-E42466409B89}" type="datetimeFigureOut">
              <a:rPr lang="fa-IR" smtClean="0"/>
              <a:t>08/09/1441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B5A5957F-421E-4A97-94A4-2D1911D2D0E8}"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8638133E-3BE0-44BF-A0B4-E42466409B89}" type="datetimeFigureOut">
              <a:rPr lang="fa-IR" smtClean="0"/>
              <a:t>08/09/1441</a:t>
            </a:fld>
            <a:endParaRPr lang="fa-IR"/>
          </a:p>
        </p:txBody>
      </p:sp>
      <p:sp>
        <p:nvSpPr>
          <p:cNvPr id="22" name="Slide Number Placeholder 21"/>
          <p:cNvSpPr>
            <a:spLocks noGrp="1"/>
          </p:cNvSpPr>
          <p:nvPr>
            <p:ph type="sldNum" sz="quarter" idx="15"/>
          </p:nvPr>
        </p:nvSpPr>
        <p:spPr/>
        <p:txBody>
          <a:bodyPr rtlCol="0"/>
          <a:lstStyle/>
          <a:p>
            <a:fld id="{B5A5957F-421E-4A97-94A4-2D1911D2D0E8}" type="slidenum">
              <a:rPr lang="fa-IR" smtClean="0"/>
              <a:t>‹#›</a:t>
            </a:fld>
            <a:endParaRPr lang="fa-IR"/>
          </a:p>
        </p:txBody>
      </p:sp>
      <p:sp>
        <p:nvSpPr>
          <p:cNvPr id="23" name="Footer Placeholder 22"/>
          <p:cNvSpPr>
            <a:spLocks noGrp="1"/>
          </p:cNvSpPr>
          <p:nvPr>
            <p:ph type="ftr" sz="quarter" idx="16"/>
          </p:nvPr>
        </p:nvSpPr>
        <p:spPr/>
        <p:txBody>
          <a:bodyPr rtlCol="0"/>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8638133E-3BE0-44BF-A0B4-E42466409B89}" type="datetimeFigureOut">
              <a:rPr lang="fa-IR" smtClean="0"/>
              <a:t>08/09/1441</a:t>
            </a:fld>
            <a:endParaRPr lang="fa-IR"/>
          </a:p>
        </p:txBody>
      </p:sp>
      <p:sp>
        <p:nvSpPr>
          <p:cNvPr id="18" name="Slide Number Placeholder 17"/>
          <p:cNvSpPr>
            <a:spLocks noGrp="1"/>
          </p:cNvSpPr>
          <p:nvPr>
            <p:ph type="sldNum" sz="quarter" idx="11"/>
          </p:nvPr>
        </p:nvSpPr>
        <p:spPr/>
        <p:txBody>
          <a:bodyPr rtlCol="0"/>
          <a:lstStyle/>
          <a:p>
            <a:fld id="{B5A5957F-421E-4A97-94A4-2D1911D2D0E8}" type="slidenum">
              <a:rPr lang="fa-IR" smtClean="0"/>
              <a:t>‹#›</a:t>
            </a:fld>
            <a:endParaRPr lang="fa-IR"/>
          </a:p>
        </p:txBody>
      </p:sp>
      <p:sp>
        <p:nvSpPr>
          <p:cNvPr id="21" name="Footer Placeholder 20"/>
          <p:cNvSpPr>
            <a:spLocks noGrp="1"/>
          </p:cNvSpPr>
          <p:nvPr>
            <p:ph type="ftr" sz="quarter" idx="12"/>
          </p:nvPr>
        </p:nvSpPr>
        <p:spPr/>
        <p:txBody>
          <a:bodyPr rtlCol="0"/>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638133E-3BE0-44BF-A0B4-E42466409B89}" type="datetimeFigureOut">
              <a:rPr lang="fa-IR" smtClean="0"/>
              <a:t>08/09/1441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5A5957F-421E-4A97-94A4-2D1911D2D0E8}"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638133E-3BE0-44BF-A0B4-E42466409B89}" type="datetimeFigureOut">
              <a:rPr lang="fa-IR" smtClean="0"/>
              <a:t>08/09/1441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5A5957F-421E-4A97-94A4-2D1911D2D0E8}"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8638133E-3BE0-44BF-A0B4-E42466409B89}" type="datetimeFigureOut">
              <a:rPr lang="fa-IR" smtClean="0"/>
              <a:t>08/09/1441</a:t>
            </a:fld>
            <a:endParaRPr lang="fa-I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a-I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5A5957F-421E-4A97-94A4-2D1911D2D0E8}"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30419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5793" y="1772816"/>
            <a:ext cx="7308304" cy="1894362"/>
          </a:xfrm>
        </p:spPr>
        <p:txBody>
          <a:bodyPr>
            <a:normAutofit/>
          </a:bodyPr>
          <a:lstStyle/>
          <a:p>
            <a:pPr algn="ctr"/>
            <a:r>
              <a:rPr lang="fa-IR" sz="2800" dirty="0" smtClean="0">
                <a:cs typeface="2  Mitra" panose="00000400000000000000" pitchFamily="2" charset="-78"/>
              </a:rPr>
              <a:t>عوامل ژنتیکی در بیماری های شایع، پلی ژنی و چند عاملی</a:t>
            </a:r>
            <a:endParaRPr lang="fa-IR" sz="2800" dirty="0">
              <a:cs typeface="2  Mitra" panose="00000400000000000000" pitchFamily="2" charset="-78"/>
            </a:endParaRPr>
          </a:p>
        </p:txBody>
      </p:sp>
    </p:spTree>
    <p:extLst>
      <p:ext uri="{BB962C8B-B14F-4D97-AF65-F5344CB8AC3E}">
        <p14:creationId xmlns:p14="http://schemas.microsoft.com/office/powerpoint/2010/main" val="6142672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48680"/>
            <a:ext cx="7715200" cy="5925272"/>
          </a:xfrm>
        </p:spPr>
        <p:txBody>
          <a:bodyPr>
            <a:normAutofit fontScale="92500" lnSpcReduction="20000"/>
          </a:bodyPr>
          <a:lstStyle/>
          <a:p>
            <a:r>
              <a:rPr lang="fa-IR" dirty="0" smtClean="0">
                <a:cs typeface="2  Mitra" panose="00000400000000000000" pitchFamily="2" charset="-78"/>
              </a:rPr>
              <a:t>تجمع خانوادگی بیماری بدون مطابقت با الگوهای توارث مندلی شامل تعدادی از شایع ترین بدشکلی های مادرزادی و بسیاری از بیماری های اکتسابی رایج</a:t>
            </a:r>
          </a:p>
          <a:p>
            <a:r>
              <a:rPr lang="fa-IR" dirty="0" smtClean="0">
                <a:cs typeface="2  Mitra" panose="00000400000000000000" pitchFamily="2" charset="-78"/>
              </a:rPr>
              <a:t>میزان بروز در خویشاوندان نزدیک افراد بیمار خیلی کمتر از میزان بروز در خویشاوندان افراد بیمار با موتاسیون تک ژنی</a:t>
            </a:r>
          </a:p>
          <a:p>
            <a:r>
              <a:rPr lang="fa-IR" dirty="0" smtClean="0">
                <a:cs typeface="2  Mitra" panose="00000400000000000000" pitchFamily="2" charset="-78"/>
              </a:rPr>
              <a:t>به دلیل نقش عوامل ژنتیکی و محیطی در ایجاد این بیماری ها توارث چند عاملی نشان می دهند</a:t>
            </a:r>
          </a:p>
          <a:p>
            <a:r>
              <a:rPr lang="fa-IR" dirty="0" smtClean="0">
                <a:cs typeface="2  Mitra" panose="00000400000000000000" pitchFamily="2" charset="-78"/>
              </a:rPr>
              <a:t>در بین بیماری ها در انتهای یک طیف بیماری ها با علت منحصرا ژنتیکی مانند دیستروفی عضلانی دوشن و در انتهای دیگر طیف بیمار یهای عفونی با علت کاملا محیطی، در بین این دوانتها بیماری های شایعی مانند دیابت ملیتوس، فشارخون بالا، بیماری عروق کرونر و بیماری های عروقی- مغزی، اسکیزوفرنی، سرطان های شایع و برخی دیگر از ناهنجاری های مادرزادی خاص قرار دارند که هر دو عامل محیطی و ژنتیکی در ایجاد آن نقش دارند.</a:t>
            </a:r>
          </a:p>
          <a:p>
            <a:endParaRPr lang="fa-IR" dirty="0"/>
          </a:p>
        </p:txBody>
      </p:sp>
    </p:spTree>
    <p:extLst>
      <p:ext uri="{BB962C8B-B14F-4D97-AF65-F5344CB8AC3E}">
        <p14:creationId xmlns:p14="http://schemas.microsoft.com/office/powerpoint/2010/main" val="4191781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cs typeface="2  Mitra" panose="00000400000000000000" pitchFamily="2" charset="-78"/>
              </a:rPr>
              <a:t>شیوه های مطالعه استعداد ژنتیکی در بیمار ی های شایع</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p:txBody>
          <a:bodyPr>
            <a:normAutofit lnSpcReduction="10000"/>
          </a:bodyPr>
          <a:lstStyle/>
          <a:p>
            <a:r>
              <a:rPr lang="fa-IR" dirty="0" smtClean="0">
                <a:cs typeface="2  Mitra" panose="00000400000000000000" pitchFamily="2" charset="-78"/>
              </a:rPr>
              <a:t>مطالعات خانوادگی و دو قلوها:</a:t>
            </a:r>
          </a:p>
          <a:p>
            <a:r>
              <a:rPr lang="fa-IR" dirty="0" smtClean="0">
                <a:cs typeface="2  Mitra" panose="00000400000000000000" pitchFamily="2" charset="-78"/>
              </a:rPr>
              <a:t>اگر فراوانی یک بیماری در خویشاوندان فرد مبتلا به آن بیماری نسبت به جمعیت عمومی بیشتر باشد، دلیلی بر وجود یک نوع استعداد ژنتیکی خاص می تواند باشد.</a:t>
            </a:r>
          </a:p>
          <a:p>
            <a:r>
              <a:rPr lang="fa-IR" dirty="0" smtClean="0">
                <a:cs typeface="2  Mitra" panose="00000400000000000000" pitchFamily="2" charset="-78"/>
              </a:rPr>
              <a:t>تجمع بیماری در یک خانواده دلیل قطعی وجود استعداد ژنتیکی در مورد بیماری نیست، زیرا افراد یک خانواده دارای محیط مشترک هستند. این مشکل را می توان با مقایسه فراوانی بیماری یا ناهنجاری مورد نظر بین دوقلوهای غیر یکسان یا دو زیگوتی(</a:t>
            </a:r>
            <a:r>
              <a:rPr lang="en-US" dirty="0" smtClean="0">
                <a:cs typeface="2  Mitra" panose="00000400000000000000" pitchFamily="2" charset="-78"/>
              </a:rPr>
              <a:t>DZ</a:t>
            </a:r>
            <a:r>
              <a:rPr lang="fa-IR" dirty="0" smtClean="0">
                <a:cs typeface="2  Mitra" panose="00000400000000000000" pitchFamily="2" charset="-78"/>
              </a:rPr>
              <a:t>) با دو قلوهای یکسان یا تک زیگوتی (</a:t>
            </a:r>
            <a:r>
              <a:rPr lang="en-US" dirty="0" smtClean="0">
                <a:cs typeface="2  Mitra" panose="00000400000000000000" pitchFamily="2" charset="-78"/>
              </a:rPr>
              <a:t>MZ</a:t>
            </a:r>
            <a:r>
              <a:rPr lang="fa-IR" dirty="0" smtClean="0">
                <a:cs typeface="2  Mitra" panose="00000400000000000000" pitchFamily="2" charset="-78"/>
              </a:rPr>
              <a:t>) حل کرد.</a:t>
            </a:r>
            <a:endParaRPr lang="fa-IR" dirty="0">
              <a:cs typeface="2  Mitra" panose="00000400000000000000" pitchFamily="2" charset="-78"/>
            </a:endParaRPr>
          </a:p>
        </p:txBody>
      </p:sp>
    </p:spTree>
    <p:extLst>
      <p:ext uri="{BB962C8B-B14F-4D97-AF65-F5344CB8AC3E}">
        <p14:creationId xmlns:p14="http://schemas.microsoft.com/office/powerpoint/2010/main" val="1588444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4082"/>
          </a:xfrm>
        </p:spPr>
        <p:txBody>
          <a:bodyPr/>
          <a:lstStyle/>
          <a:p>
            <a:pPr algn="r"/>
            <a:r>
              <a:rPr lang="fa-IR" dirty="0" smtClean="0">
                <a:solidFill>
                  <a:srgbClr val="FF0000"/>
                </a:solidFill>
                <a:cs typeface="2  Mitra" panose="00000400000000000000" pitchFamily="2" charset="-78"/>
              </a:rPr>
              <a:t>مطالعات دو قلوها</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1268760"/>
            <a:ext cx="7467600" cy="5205192"/>
          </a:xfrm>
        </p:spPr>
        <p:txBody>
          <a:bodyPr>
            <a:normAutofit fontScale="92500" lnSpcReduction="10000"/>
          </a:bodyPr>
          <a:lstStyle/>
          <a:p>
            <a:r>
              <a:rPr lang="fa-IR" dirty="0" smtClean="0">
                <a:cs typeface="2  Mitra" panose="00000400000000000000" pitchFamily="2" charset="-78"/>
              </a:rPr>
              <a:t>ابتلا یا عدم ابتلای هر دو عضو یک زوج دوقلو بیانگر همخوانی (</a:t>
            </a:r>
            <a:r>
              <a:rPr lang="en-US" dirty="0" smtClean="0">
                <a:cs typeface="2  Mitra" panose="00000400000000000000" pitchFamily="2" charset="-78"/>
              </a:rPr>
              <a:t>Concordance</a:t>
            </a:r>
            <a:r>
              <a:rPr lang="fa-IR" dirty="0" smtClean="0">
                <a:cs typeface="2  Mitra" panose="00000400000000000000" pitchFamily="2" charset="-78"/>
              </a:rPr>
              <a:t>) آنهاست.</a:t>
            </a:r>
          </a:p>
          <a:p>
            <a:r>
              <a:rPr lang="fa-IR" dirty="0" smtClean="0">
                <a:cs typeface="2  Mitra" panose="00000400000000000000" pitchFamily="2" charset="-78"/>
              </a:rPr>
              <a:t>ابتلای تنها یکی از اعضای دو قلو بیانگر عدم همخوانی (</a:t>
            </a:r>
            <a:r>
              <a:rPr lang="en-US" dirty="0" smtClean="0">
                <a:cs typeface="2  Mitra" panose="00000400000000000000" pitchFamily="2" charset="-78"/>
              </a:rPr>
              <a:t>Discordance</a:t>
            </a:r>
            <a:r>
              <a:rPr lang="fa-IR" dirty="0" smtClean="0">
                <a:cs typeface="2  Mitra" panose="00000400000000000000" pitchFamily="2" charset="-78"/>
              </a:rPr>
              <a:t>) آنهاست.</a:t>
            </a:r>
          </a:p>
          <a:p>
            <a:r>
              <a:rPr lang="fa-IR" dirty="0" smtClean="0">
                <a:cs typeface="2  Mitra" panose="00000400000000000000" pitchFamily="2" charset="-78"/>
              </a:rPr>
              <a:t>در صورتی که یک بیماری کاملا توسط عامل های محیطی ایجاد شود دو قلوهای </a:t>
            </a:r>
            <a:r>
              <a:rPr lang="en-US" dirty="0" smtClean="0">
                <a:cs typeface="2  Mitra" panose="00000400000000000000" pitchFamily="2" charset="-78"/>
              </a:rPr>
              <a:t>DZ</a:t>
            </a:r>
            <a:r>
              <a:rPr lang="fa-IR" dirty="0" smtClean="0">
                <a:cs typeface="2  Mitra" panose="00000400000000000000" pitchFamily="2" charset="-78"/>
              </a:rPr>
              <a:t> و</a:t>
            </a:r>
            <a:r>
              <a:rPr lang="en-US" dirty="0">
                <a:cs typeface="2  Mitra" panose="00000400000000000000" pitchFamily="2" charset="-78"/>
              </a:rPr>
              <a:t> </a:t>
            </a:r>
            <a:r>
              <a:rPr lang="en-US" dirty="0" smtClean="0">
                <a:cs typeface="2  Mitra" panose="00000400000000000000" pitchFamily="2" charset="-78"/>
              </a:rPr>
              <a:t>MZ</a:t>
            </a:r>
            <a:r>
              <a:rPr lang="fa-IR" dirty="0" smtClean="0">
                <a:cs typeface="2  Mitra" panose="00000400000000000000" pitchFamily="2" charset="-78"/>
              </a:rPr>
              <a:t> میزان همخوانی مشابهی دارند.</a:t>
            </a:r>
          </a:p>
          <a:p>
            <a:r>
              <a:rPr lang="fa-IR" dirty="0" smtClean="0">
                <a:cs typeface="2  Mitra" panose="00000400000000000000" pitchFamily="2" charset="-78"/>
              </a:rPr>
              <a:t>چنانچه یک بیماری کاملا ژنتیکی باشد هر دو عضو جفت دوقلوی </a:t>
            </a:r>
            <a:r>
              <a:rPr lang="en-US" dirty="0" smtClean="0">
                <a:cs typeface="2  Mitra" panose="00000400000000000000" pitchFamily="2" charset="-78"/>
              </a:rPr>
              <a:t>MZ</a:t>
            </a:r>
            <a:r>
              <a:rPr lang="fa-IR" dirty="0" smtClean="0">
                <a:cs typeface="2  Mitra" panose="00000400000000000000" pitchFamily="2" charset="-78"/>
              </a:rPr>
              <a:t> مبتلا خواهند بود و </a:t>
            </a:r>
            <a:r>
              <a:rPr lang="en-US" dirty="0" smtClean="0">
                <a:cs typeface="2  Mitra" panose="00000400000000000000" pitchFamily="2" charset="-78"/>
              </a:rPr>
              <a:t>DZ</a:t>
            </a:r>
            <a:r>
              <a:rPr lang="fa-IR" dirty="0" smtClean="0">
                <a:cs typeface="2  Mitra" panose="00000400000000000000" pitchFamily="2" charset="-78"/>
              </a:rPr>
              <a:t> متفاوت اند.</a:t>
            </a:r>
          </a:p>
          <a:p>
            <a:r>
              <a:rPr lang="fa-IR" dirty="0" smtClean="0">
                <a:cs typeface="2  Mitra" panose="00000400000000000000" pitchFamily="2" charset="-78"/>
              </a:rPr>
              <a:t>در مورد ویژگی های ژنتیکی باید انطباق بیشتری بین </a:t>
            </a:r>
            <a:r>
              <a:rPr lang="en-US" dirty="0">
                <a:cs typeface="2  Mitra" panose="00000400000000000000" pitchFamily="2" charset="-78"/>
              </a:rPr>
              <a:t>MZ</a:t>
            </a:r>
            <a:r>
              <a:rPr lang="fa-IR" dirty="0">
                <a:cs typeface="2  Mitra" panose="00000400000000000000" pitchFamily="2" charset="-78"/>
              </a:rPr>
              <a:t> </a:t>
            </a:r>
            <a:r>
              <a:rPr lang="fa-IR" dirty="0" smtClean="0">
                <a:cs typeface="2  Mitra" panose="00000400000000000000" pitchFamily="2" charset="-78"/>
              </a:rPr>
              <a:t>ها نسبت به </a:t>
            </a:r>
            <a:r>
              <a:rPr lang="en-US" dirty="0" smtClean="0">
                <a:cs typeface="2  Mitra" panose="00000400000000000000" pitchFamily="2" charset="-78"/>
              </a:rPr>
              <a:t>DZ</a:t>
            </a:r>
            <a:r>
              <a:rPr lang="fa-IR" dirty="0" smtClean="0">
                <a:cs typeface="2  Mitra" panose="00000400000000000000" pitchFamily="2" charset="-78"/>
              </a:rPr>
              <a:t> ها وجود داشته باشد.</a:t>
            </a:r>
          </a:p>
          <a:p>
            <a:r>
              <a:rPr lang="fa-IR" b="1" dirty="0" smtClean="0">
                <a:solidFill>
                  <a:srgbClr val="FF0000"/>
                </a:solidFill>
                <a:cs typeface="2  Mitra" panose="00000400000000000000" pitchFamily="2" charset="-78"/>
              </a:rPr>
              <a:t>اما انطباق بیشتر در </a:t>
            </a:r>
            <a:r>
              <a:rPr lang="en-US" b="1" dirty="0" smtClean="0">
                <a:solidFill>
                  <a:srgbClr val="FF0000"/>
                </a:solidFill>
                <a:cs typeface="2  Mitra" panose="00000400000000000000" pitchFamily="2" charset="-78"/>
              </a:rPr>
              <a:t>MZ</a:t>
            </a:r>
            <a:r>
              <a:rPr lang="fa-IR" b="1" dirty="0" smtClean="0">
                <a:solidFill>
                  <a:srgbClr val="FF0000"/>
                </a:solidFill>
                <a:cs typeface="2  Mitra" panose="00000400000000000000" pitchFamily="2" charset="-78"/>
              </a:rPr>
              <a:t> ها نسبت به </a:t>
            </a:r>
            <a:r>
              <a:rPr lang="en-US" b="1" dirty="0">
                <a:solidFill>
                  <a:srgbClr val="FF0000"/>
                </a:solidFill>
                <a:cs typeface="2  Mitra" panose="00000400000000000000" pitchFamily="2" charset="-78"/>
              </a:rPr>
              <a:t>DZ</a:t>
            </a:r>
            <a:r>
              <a:rPr lang="fa-IR" b="1" dirty="0">
                <a:solidFill>
                  <a:srgbClr val="FF0000"/>
                </a:solidFill>
                <a:cs typeface="2  Mitra" panose="00000400000000000000" pitchFamily="2" charset="-78"/>
              </a:rPr>
              <a:t> </a:t>
            </a:r>
            <a:r>
              <a:rPr lang="fa-IR" b="1" dirty="0" smtClean="0">
                <a:solidFill>
                  <a:srgbClr val="FF0000"/>
                </a:solidFill>
                <a:cs typeface="2  Mitra" panose="00000400000000000000" pitchFamily="2" charset="-78"/>
              </a:rPr>
              <a:t>ها اثبات کننده ی اثر ژنتیکی نمی باشد.</a:t>
            </a:r>
            <a:endParaRPr lang="fa-IR" b="1" dirty="0">
              <a:solidFill>
                <a:srgbClr val="FF0000"/>
              </a:solidFill>
              <a:cs typeface="2  Mitra" panose="00000400000000000000" pitchFamily="2" charset="-78"/>
            </a:endParaRPr>
          </a:p>
        </p:txBody>
      </p:sp>
    </p:spTree>
    <p:extLst>
      <p:ext uri="{BB962C8B-B14F-4D97-AF65-F5344CB8AC3E}">
        <p14:creationId xmlns:p14="http://schemas.microsoft.com/office/powerpoint/2010/main" val="4170505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7467600" cy="432048"/>
          </a:xfrm>
        </p:spPr>
        <p:txBody>
          <a:bodyPr>
            <a:normAutofit fontScale="90000"/>
          </a:bodyPr>
          <a:lstStyle/>
          <a:p>
            <a:pPr algn="r"/>
            <a:r>
              <a:rPr lang="fa-IR" dirty="0">
                <a:solidFill>
                  <a:srgbClr val="FF0000"/>
                </a:solidFill>
                <a:cs typeface="2  Mitra" panose="00000400000000000000" pitchFamily="2" charset="-78"/>
              </a:rPr>
              <a:t>مطالعات دو قلوها</a:t>
            </a:r>
            <a:endParaRPr lang="fa-IR" dirty="0">
              <a:cs typeface="2  Mitra" panose="00000400000000000000" pitchFamily="2" charset="-78"/>
            </a:endParaRPr>
          </a:p>
        </p:txBody>
      </p:sp>
      <p:sp>
        <p:nvSpPr>
          <p:cNvPr id="3" name="Content Placeholder 2"/>
          <p:cNvSpPr>
            <a:spLocks noGrp="1"/>
          </p:cNvSpPr>
          <p:nvPr>
            <p:ph sz="quarter" idx="1"/>
          </p:nvPr>
        </p:nvSpPr>
        <p:spPr>
          <a:xfrm>
            <a:off x="457200" y="620688"/>
            <a:ext cx="7467600" cy="5853264"/>
          </a:xfrm>
        </p:spPr>
        <p:txBody>
          <a:bodyPr>
            <a:normAutofit fontScale="92500" lnSpcReduction="10000"/>
          </a:bodyPr>
          <a:lstStyle/>
          <a:p>
            <a:r>
              <a:rPr lang="fa-IR" dirty="0" smtClean="0">
                <a:cs typeface="2  Mitra" panose="00000400000000000000" pitchFamily="2" charset="-78"/>
              </a:rPr>
              <a:t>به نظر می رسد که دوقلوهای </a:t>
            </a:r>
            <a:r>
              <a:rPr lang="en-US" dirty="0" smtClean="0">
                <a:cs typeface="2  Mitra" panose="00000400000000000000" pitchFamily="2" charset="-78"/>
              </a:rPr>
              <a:t>MZ</a:t>
            </a:r>
            <a:r>
              <a:rPr lang="fa-IR" dirty="0" smtClean="0">
                <a:cs typeface="2  Mitra" panose="00000400000000000000" pitchFamily="2" charset="-78"/>
              </a:rPr>
              <a:t> جدا شده آزمایش ایده آلی برای مجزا کردن اثرات ژن های مشترک و محیط مشترک باشند اما به دلایلی نقش ناچیزی در تحقیقات ژنتیک داشته اند:</a:t>
            </a:r>
          </a:p>
          <a:p>
            <a:pPr marL="0" indent="0">
              <a:buNone/>
            </a:pPr>
            <a:r>
              <a:rPr lang="fa-IR" dirty="0" smtClean="0">
                <a:cs typeface="2  Mitra" panose="00000400000000000000" pitchFamily="2" charset="-78"/>
              </a:rPr>
              <a:t>1- انجام هر مطالعه با تعداد محدودی از افراد خاص</a:t>
            </a:r>
          </a:p>
          <a:p>
            <a:pPr marL="0" indent="0">
              <a:buNone/>
            </a:pPr>
            <a:r>
              <a:rPr lang="fa-IR" dirty="0" smtClean="0">
                <a:cs typeface="2  Mitra" panose="00000400000000000000" pitchFamily="2" charset="-78"/>
              </a:rPr>
              <a:t>2- گاهی جدایی کامل نبوده و توسط خویشاوندان قل های جدا از هم بزرگ شده اند</a:t>
            </a:r>
          </a:p>
          <a:p>
            <a:pPr marL="0" indent="0">
              <a:buNone/>
            </a:pPr>
            <a:r>
              <a:rPr lang="fa-IR" dirty="0" smtClean="0">
                <a:cs typeface="2  Mitra" panose="00000400000000000000" pitchFamily="2" charset="-78"/>
              </a:rPr>
              <a:t>3- وجود یک سو گیری تحقیق ( دو قلوهای جدا شده ی مشابه بیشتر از متفاوت ها مورد توجه قرار می گیرند.)</a:t>
            </a:r>
          </a:p>
          <a:p>
            <a:pPr marL="0" indent="0">
              <a:buNone/>
            </a:pPr>
            <a:r>
              <a:rPr lang="fa-IR" dirty="0" smtClean="0">
                <a:cs typeface="2  Mitra" panose="00000400000000000000" pitchFamily="2" charset="-78"/>
              </a:rPr>
              <a:t>4- مطالعه دوقلوهای جدا شده نمی تواند عوامل محیطی داخل رحمی و ژنتیک را از هم متمایز کند</a:t>
            </a:r>
          </a:p>
          <a:p>
            <a:pPr marL="0" indent="0">
              <a:buNone/>
            </a:pPr>
            <a:endParaRPr lang="fa-IR" dirty="0">
              <a:cs typeface="2  Mitra" panose="00000400000000000000" pitchFamily="2" charset="-78"/>
            </a:endParaRPr>
          </a:p>
          <a:p>
            <a:pPr marL="0" indent="0">
              <a:buNone/>
            </a:pPr>
            <a:r>
              <a:rPr lang="fa-IR" dirty="0" smtClean="0">
                <a:cs typeface="2  Mitra" panose="00000400000000000000" pitchFamily="2" charset="-78"/>
              </a:rPr>
              <a:t>مطالعات فرزند خواندگی: بهترین استاندارد برای متمایز ساختن فاکتورهای ژنتیکی و محیطی هستند.</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06090"/>
          </a:xfrm>
        </p:spPr>
        <p:txBody>
          <a:bodyPr/>
          <a:lstStyle/>
          <a:p>
            <a:pPr algn="r"/>
            <a:r>
              <a:rPr lang="fa-IR" dirty="0" smtClean="0">
                <a:solidFill>
                  <a:srgbClr val="FF0000"/>
                </a:solidFill>
                <a:cs typeface="2  Mitra" panose="00000400000000000000" pitchFamily="2" charset="-78"/>
              </a:rPr>
              <a:t>مطالعات فرزند خواندگی</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1124744"/>
            <a:ext cx="7467600" cy="5349208"/>
          </a:xfrm>
        </p:spPr>
        <p:txBody>
          <a:bodyPr>
            <a:normAutofit fontScale="70000" lnSpcReduction="20000"/>
          </a:bodyPr>
          <a:lstStyle/>
          <a:p>
            <a:r>
              <a:rPr lang="fa-IR" dirty="0" smtClean="0">
                <a:cs typeface="2  Mitra" panose="00000400000000000000" pitchFamily="2" charset="-78"/>
              </a:rPr>
              <a:t>مطالعات فرزند خواندگی معیار طلایی جدا سازی عوامل ژنتیکی و محیطی است و دو روش مطالعه وجود دارد:</a:t>
            </a:r>
          </a:p>
          <a:p>
            <a:pPr>
              <a:buFont typeface="Wingdings" panose="05000000000000000000" pitchFamily="2" charset="2"/>
              <a:buChar char="v"/>
            </a:pPr>
            <a:r>
              <a:rPr lang="fa-IR" dirty="0" smtClean="0">
                <a:cs typeface="2  Mitra" panose="00000400000000000000" pitchFamily="2" charset="-78"/>
              </a:rPr>
              <a:t>یافتن فرزند خوانده های بیمار و بررسی شیوع این بیماری در خانواده بیولوژیکی یا خانواده ای که فرزند را به فرزند خواندگی پذیرفته اند.</a:t>
            </a:r>
          </a:p>
          <a:p>
            <a:pPr>
              <a:buFont typeface="Wingdings" panose="05000000000000000000" pitchFamily="2" charset="2"/>
              <a:buChar char="v"/>
            </a:pPr>
            <a:r>
              <a:rPr lang="fa-IR" dirty="0" smtClean="0">
                <a:cs typeface="2  Mitra" panose="00000400000000000000" pitchFamily="2" charset="-78"/>
              </a:rPr>
              <a:t>یافتن والدین بیولوژیکی بیمار و بررسی وضعیت سلامت فرزند خوانده در خانواده ای که او را به فرزند خواندگی قبول کرده اند.</a:t>
            </a:r>
          </a:p>
          <a:p>
            <a:pPr>
              <a:buFont typeface="Wingdings" panose="05000000000000000000" pitchFamily="2" charset="2"/>
              <a:buChar char="ü"/>
            </a:pPr>
            <a:r>
              <a:rPr lang="fa-IR" dirty="0" smtClean="0">
                <a:cs typeface="2  Mitra" panose="00000400000000000000" pitchFamily="2" charset="-78"/>
              </a:rPr>
              <a:t>اگر فراوانی بیماری در افراد پذیرفته شده همانند والدین پذیرنده آنها باشد، عامل های محیطی نقش مهم تری دارند.</a:t>
            </a:r>
          </a:p>
          <a:p>
            <a:pPr>
              <a:buFont typeface="Wingdings" panose="05000000000000000000" pitchFamily="2" charset="2"/>
              <a:buChar char="ü"/>
            </a:pPr>
            <a:r>
              <a:rPr lang="fa-IR" dirty="0" smtClean="0">
                <a:cs typeface="2  Mitra" panose="00000400000000000000" pitchFamily="2" charset="-78"/>
              </a:rPr>
              <a:t>اگر فراوانی بیماری در افراد پذیرفته شده همانند والدین زیستی آنها باشد، عامل های ژنتیکی نقش مهم تری دارند.</a:t>
            </a:r>
          </a:p>
          <a:p>
            <a:pPr>
              <a:buFont typeface="Wingdings" panose="05000000000000000000" pitchFamily="2" charset="2"/>
              <a:buChar char="ü"/>
            </a:pPr>
            <a:r>
              <a:rPr lang="fa-IR" dirty="0" smtClean="0">
                <a:cs typeface="2  Mitra" panose="00000400000000000000" pitchFamily="2" charset="-78"/>
              </a:rPr>
              <a:t>این مطالعات به دلیل مشکل بودن، فقط برای بیماری های روانی با توجه به بحث های ذات-تربیت- انجام شده اند.</a:t>
            </a:r>
          </a:p>
          <a:p>
            <a:pPr>
              <a:buFont typeface="Wingdings" panose="05000000000000000000" pitchFamily="2" charset="2"/>
              <a:buChar char="ü"/>
            </a:pPr>
            <a:r>
              <a:rPr lang="fa-IR" dirty="0" smtClean="0">
                <a:cs typeface="2  Mitra" panose="00000400000000000000" pitchFamily="2" charset="-78"/>
              </a:rPr>
              <a:t>مطالعه فرزند خواندگی در مورد اسکیزوفرنی نشان داد که احتمال خطر ابتلا در فرزندان را ژن ها افزایش دادند تا تاثیر محیطی یک والد فرزند پذیر اسکیزوفرنیک</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cs typeface="2  Mitra" panose="00000400000000000000" pitchFamily="2" charset="-78"/>
              </a:rPr>
              <a:t>مطالعات شناسایی ژن های مسبب اختلالات چند عاملی یا پیچیده</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p:txBody>
          <a:bodyPr/>
          <a:lstStyle/>
          <a:p>
            <a:r>
              <a:rPr lang="fa-IR" dirty="0" smtClean="0">
                <a:cs typeface="2  Mitra" panose="00000400000000000000" pitchFamily="2" charset="-78"/>
              </a:rPr>
              <a:t>آنالیز پیوستگی : دنبال کردن توارث یک صفت بیماری و مناطقی از ژنوم از فردی به فردی دیگر در شجره نامه</a:t>
            </a:r>
          </a:p>
          <a:p>
            <a:endParaRPr lang="fa-IR" dirty="0">
              <a:cs typeface="2  Mitra" panose="00000400000000000000" pitchFamily="2" charset="-78"/>
            </a:endParaRPr>
          </a:p>
          <a:p>
            <a:r>
              <a:rPr lang="fa-IR" dirty="0" smtClean="0">
                <a:cs typeface="2  Mitra" panose="00000400000000000000" pitchFamily="2" charset="-78"/>
              </a:rPr>
              <a:t>همراهی یا همباشی یا وابستگی ( </a:t>
            </a:r>
            <a:r>
              <a:rPr lang="en-US" dirty="0" smtClean="0">
                <a:cs typeface="2  Mitra" panose="00000400000000000000" pitchFamily="2" charset="-78"/>
              </a:rPr>
              <a:t> Association</a:t>
            </a:r>
            <a:r>
              <a:rPr lang="fa-IR" dirty="0" smtClean="0">
                <a:cs typeface="2  Mitra" panose="00000400000000000000" pitchFamily="2" charset="-78"/>
              </a:rPr>
              <a:t>): ارزیابی تغییر فراوانی در آلل ها یا هاپلوتایپ های خاص در افراد مبتلا در مقایسه با افراد شاهد در جمعیت</a:t>
            </a:r>
          </a:p>
          <a:p>
            <a:endParaRPr lang="fa-IR" dirty="0" smtClean="0">
              <a:cs typeface="2  Mitra" panose="00000400000000000000" pitchFamily="2" charset="-78"/>
            </a:endParaRPr>
          </a:p>
          <a:p>
            <a:r>
              <a:rPr lang="fa-IR" dirty="0" smtClean="0">
                <a:cs typeface="2  Mitra" panose="00000400000000000000" pitchFamily="2" charset="-78"/>
              </a:rPr>
              <a:t>همراهی ژنوم کامل</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4082"/>
          </a:xfrm>
        </p:spPr>
        <p:txBody>
          <a:bodyPr/>
          <a:lstStyle/>
          <a:p>
            <a:pPr algn="r"/>
            <a:r>
              <a:rPr lang="fa-IR" dirty="0" smtClean="0">
                <a:solidFill>
                  <a:srgbClr val="FF0000"/>
                </a:solidFill>
                <a:cs typeface="2  Mitra" panose="00000400000000000000" pitchFamily="2" charset="-78"/>
              </a:rPr>
              <a:t>دیابت</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980728"/>
            <a:ext cx="7467600" cy="5493224"/>
          </a:xfrm>
        </p:spPr>
        <p:txBody>
          <a:bodyPr>
            <a:normAutofit fontScale="92500" lnSpcReduction="20000"/>
          </a:bodyPr>
          <a:lstStyle/>
          <a:p>
            <a:r>
              <a:rPr lang="fa-IR" dirty="0" smtClean="0">
                <a:cs typeface="2  Mitra" panose="00000400000000000000" pitchFamily="2" charset="-78"/>
              </a:rPr>
              <a:t>دیابت به شکل های تک ژنی و پلی ژنی بروز می کند.</a:t>
            </a:r>
          </a:p>
          <a:p>
            <a:r>
              <a:rPr lang="fa-IR" dirty="0" smtClean="0">
                <a:cs typeface="2  Mitra" panose="00000400000000000000" pitchFamily="2" charset="-78"/>
              </a:rPr>
              <a:t>شکل های تک ژنی:</a:t>
            </a:r>
          </a:p>
          <a:p>
            <a:pPr>
              <a:buFont typeface="Arial" panose="020B0604020202020204" pitchFamily="34" charset="0"/>
              <a:buChar char="•"/>
            </a:pPr>
            <a:r>
              <a:rPr lang="fa-IR" dirty="0" smtClean="0">
                <a:cs typeface="2  Mitra" panose="00000400000000000000" pitchFamily="2" charset="-78"/>
              </a:rPr>
              <a:t>دیابت با سن بروز بلوغ جوانان (</a:t>
            </a:r>
            <a:r>
              <a:rPr lang="en-US" dirty="0" smtClean="0">
                <a:cs typeface="2  Mitra" panose="00000400000000000000" pitchFamily="2" charset="-78"/>
              </a:rPr>
              <a:t> </a:t>
            </a:r>
            <a:r>
              <a:rPr lang="en-US" dirty="0" smtClean="0">
                <a:cs typeface="+mj-cs"/>
              </a:rPr>
              <a:t>MODY</a:t>
            </a:r>
            <a:r>
              <a:rPr lang="fa-IR" dirty="0" smtClean="0">
                <a:cs typeface="2  Mitra" panose="00000400000000000000" pitchFamily="2" charset="-78"/>
              </a:rPr>
              <a:t>)</a:t>
            </a:r>
          </a:p>
          <a:p>
            <a:pPr>
              <a:buFont typeface="Arial" panose="020B0604020202020204" pitchFamily="34" charset="0"/>
              <a:buChar char="•"/>
            </a:pPr>
            <a:r>
              <a:rPr lang="fa-IR" dirty="0" smtClean="0">
                <a:cs typeface="2  Mitra" panose="00000400000000000000" pitchFamily="2" charset="-78"/>
              </a:rPr>
              <a:t>دیابت نوزادی</a:t>
            </a:r>
          </a:p>
          <a:p>
            <a:pPr>
              <a:buFont typeface="Arial" panose="020B0604020202020204" pitchFamily="34" charset="0"/>
              <a:buChar char="•"/>
            </a:pPr>
            <a:endParaRPr lang="fa-IR" dirty="0">
              <a:cs typeface="2  Mitra" panose="00000400000000000000" pitchFamily="2" charset="-78"/>
            </a:endParaRPr>
          </a:p>
          <a:p>
            <a:pPr>
              <a:buFont typeface="Courier New" panose="02070309020205020404" pitchFamily="49" charset="0"/>
              <a:buChar char="o"/>
            </a:pPr>
            <a:r>
              <a:rPr lang="fa-IR" dirty="0" smtClean="0">
                <a:cs typeface="2  Mitra" panose="00000400000000000000" pitchFamily="2" charset="-78"/>
              </a:rPr>
              <a:t>شکل های پلی ژنی:</a:t>
            </a:r>
          </a:p>
          <a:p>
            <a:pPr>
              <a:buFont typeface="Arial" panose="020B0604020202020204" pitchFamily="34" charset="0"/>
              <a:buChar char="•"/>
            </a:pPr>
            <a:r>
              <a:rPr lang="fa-IR" dirty="0" smtClean="0">
                <a:cs typeface="2  Mitra" panose="00000400000000000000" pitchFamily="2" charset="-78"/>
              </a:rPr>
              <a:t>دیابت شیرین تیپ 1 (</a:t>
            </a:r>
            <a:r>
              <a:rPr lang="en-US" dirty="0" smtClean="0"/>
              <a:t>T1DM</a:t>
            </a:r>
            <a:r>
              <a:rPr lang="fa-IR" dirty="0" smtClean="0">
                <a:cs typeface="2  Mitra" panose="00000400000000000000" pitchFamily="2" charset="-78"/>
              </a:rPr>
              <a:t>)</a:t>
            </a:r>
          </a:p>
          <a:p>
            <a:pPr>
              <a:buFont typeface="Arial" panose="020B0604020202020204" pitchFamily="34" charset="0"/>
              <a:buChar char="•"/>
            </a:pPr>
            <a:r>
              <a:rPr lang="fa-IR" dirty="0" smtClean="0">
                <a:cs typeface="2  Mitra" panose="00000400000000000000" pitchFamily="2" charset="-78"/>
              </a:rPr>
              <a:t>دیابت شیرین تیپ 2 (</a:t>
            </a:r>
            <a:r>
              <a:rPr lang="en-US" dirty="0" smtClean="0">
                <a:cs typeface="+mj-cs"/>
              </a:rPr>
              <a:t>T2DM</a:t>
            </a:r>
            <a:r>
              <a:rPr lang="fa-IR" dirty="0" smtClean="0">
                <a:cs typeface="2  Mitra" panose="00000400000000000000" pitchFamily="2" charset="-78"/>
              </a:rPr>
              <a:t>)</a:t>
            </a:r>
          </a:p>
          <a:p>
            <a:pPr>
              <a:buFont typeface="Arial" panose="020B0604020202020204" pitchFamily="34" charset="0"/>
              <a:buChar char="•"/>
            </a:pPr>
            <a:endParaRPr lang="fa-IR" dirty="0">
              <a:cs typeface="2  Mitra" panose="00000400000000000000" pitchFamily="2" charset="-78"/>
            </a:endParaRPr>
          </a:p>
          <a:p>
            <a:pPr>
              <a:buFont typeface="Courier New" panose="02070309020205020404" pitchFamily="49" charset="0"/>
              <a:buChar char="o"/>
            </a:pPr>
            <a:r>
              <a:rPr lang="fa-IR" dirty="0" smtClean="0">
                <a:cs typeface="2  Mitra" panose="00000400000000000000" pitchFamily="2" charset="-78"/>
              </a:rPr>
              <a:t>دیابت به شکل ثانویه در انواعی از سندروم های ژنتیکی کمیاب و اختلالات غیر ژنتیکی رخ می دهد مانند: سندروم پرادر ویلی، سندروم باردت بیدل ، ستدروم ولفرام و آتاکسی فردریش</a:t>
            </a:r>
          </a:p>
          <a:p>
            <a:pPr>
              <a:buFont typeface="Courier New" panose="02070309020205020404" pitchFamily="49" charset="0"/>
              <a:buChar char="o"/>
            </a:pPr>
            <a:endParaRPr lang="fa-IR" dirty="0" smtClean="0">
              <a:cs typeface="2  Mitra" panose="00000400000000000000" pitchFamily="2" charset="-78"/>
            </a:endParaRPr>
          </a:p>
          <a:p>
            <a:pPr>
              <a:buFont typeface="Courier New" panose="02070309020205020404" pitchFamily="49" charset="0"/>
              <a:buChar char="o"/>
            </a:pPr>
            <a:r>
              <a:rPr lang="fa-IR" b="1" dirty="0" smtClean="0">
                <a:cs typeface="2  Mitra" panose="00000400000000000000" pitchFamily="2" charset="-78"/>
              </a:rPr>
              <a:t>دیابت از نظر سبب شناسی ناهمگن است</a:t>
            </a:r>
            <a:endParaRPr lang="fa-IR" b="1"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568952" cy="1143000"/>
          </a:xfrm>
        </p:spPr>
        <p:txBody>
          <a:bodyPr/>
          <a:lstStyle/>
          <a:p>
            <a:r>
              <a:rPr lang="en-US" dirty="0" smtClean="0"/>
              <a:t> </a:t>
            </a:r>
            <a:r>
              <a:rPr lang="en-US" sz="2400" dirty="0" smtClean="0">
                <a:cs typeface="+mn-cs"/>
              </a:rPr>
              <a:t>MODY(Maturity-onset diabetes of the young) </a:t>
            </a:r>
            <a:endParaRPr lang="fa-IR" sz="2400" dirty="0">
              <a:cs typeface="+mn-cs"/>
            </a:endParaRPr>
          </a:p>
        </p:txBody>
      </p:sp>
      <p:sp>
        <p:nvSpPr>
          <p:cNvPr id="3" name="Content Placeholder 2"/>
          <p:cNvSpPr>
            <a:spLocks noGrp="1"/>
          </p:cNvSpPr>
          <p:nvPr>
            <p:ph sz="quarter" idx="1"/>
          </p:nvPr>
        </p:nvSpPr>
        <p:spPr>
          <a:xfrm>
            <a:off x="457200" y="1600200"/>
            <a:ext cx="7715200" cy="4873752"/>
          </a:xfrm>
        </p:spPr>
        <p:txBody>
          <a:bodyPr/>
          <a:lstStyle/>
          <a:p>
            <a:r>
              <a:rPr lang="fa-IR" dirty="0" smtClean="0">
                <a:cs typeface="2  Mitra" panose="00000400000000000000" pitchFamily="2" charset="-78"/>
              </a:rPr>
              <a:t>الگوی وراثت: اتوزومی غالب</a:t>
            </a:r>
          </a:p>
          <a:p>
            <a:r>
              <a:rPr lang="fa-IR" dirty="0" smtClean="0">
                <a:cs typeface="2  Mitra" panose="00000400000000000000" pitchFamily="2" charset="-78"/>
              </a:rPr>
              <a:t>ژن های دخیل:</a:t>
            </a:r>
          </a:p>
          <a:p>
            <a:pPr>
              <a:buFont typeface="Arial" panose="020B0604020202020204" pitchFamily="34" charset="0"/>
              <a:buChar char="•"/>
            </a:pPr>
            <a:r>
              <a:rPr lang="fa-IR" dirty="0" smtClean="0">
                <a:cs typeface="2  Mitra" panose="00000400000000000000" pitchFamily="2" charset="-78"/>
              </a:rPr>
              <a:t>جهش گلوکوکیناز</a:t>
            </a:r>
          </a:p>
          <a:p>
            <a:pPr>
              <a:buFont typeface="Arial" panose="020B0604020202020204" pitchFamily="34" charset="0"/>
              <a:buChar char="•"/>
            </a:pPr>
            <a:r>
              <a:rPr lang="fa-IR" dirty="0" smtClean="0">
                <a:cs typeface="2  Mitra" panose="00000400000000000000" pitchFamily="2" charset="-78"/>
              </a:rPr>
              <a:t>ژن های رمز کننده فاکتورهای رونویسی لازم برای توسعه تکوین سلول بتا مانند:</a:t>
            </a:r>
          </a:p>
          <a:p>
            <a:pPr>
              <a:buFont typeface="Arial" panose="020B0604020202020204" pitchFamily="34" charset="0"/>
              <a:buChar char="•"/>
            </a:pPr>
            <a:r>
              <a:rPr lang="fa-IR" dirty="0" smtClean="0">
                <a:cs typeface="2  Mitra" panose="00000400000000000000" pitchFamily="2" charset="-78"/>
              </a:rPr>
              <a:t>فاکتور هسته ای هپاتوسیت 1 آلفا (</a:t>
            </a:r>
            <a:r>
              <a:rPr lang="en-US" dirty="0" smtClean="0">
                <a:cs typeface="2  Mitra" panose="00000400000000000000" pitchFamily="2" charset="-78"/>
              </a:rPr>
              <a:t> HNF1A</a:t>
            </a:r>
            <a:r>
              <a:rPr lang="fa-IR" dirty="0" smtClean="0">
                <a:cs typeface="2  Mitra" panose="00000400000000000000" pitchFamily="2" charset="-78"/>
              </a:rPr>
              <a:t>) ( رایج ترین)</a:t>
            </a:r>
          </a:p>
          <a:p>
            <a:pPr>
              <a:buFont typeface="Arial" panose="020B0604020202020204" pitchFamily="34" charset="0"/>
              <a:buChar char="•"/>
            </a:pPr>
            <a:r>
              <a:rPr lang="fa-IR" dirty="0" smtClean="0">
                <a:cs typeface="2  Mitra" panose="00000400000000000000" pitchFamily="2" charset="-78"/>
              </a:rPr>
              <a:t>فاکتور هسته ای هپاتوسیت 4 آلفا ( </a:t>
            </a:r>
            <a:r>
              <a:rPr lang="en-US" dirty="0" smtClean="0">
                <a:cs typeface="2  Mitra" panose="00000400000000000000" pitchFamily="2" charset="-78"/>
              </a:rPr>
              <a:t> HNF4A</a:t>
            </a:r>
            <a:r>
              <a:rPr lang="fa-IR" dirty="0" smtClean="0">
                <a:cs typeface="2  Mitra" panose="00000400000000000000" pitchFamily="2" charset="-78"/>
              </a:rPr>
              <a:t>)</a:t>
            </a:r>
          </a:p>
          <a:p>
            <a:pPr>
              <a:buFont typeface="Arial" panose="020B0604020202020204" pitchFamily="34" charset="0"/>
              <a:buChar char="•"/>
            </a:pPr>
            <a:r>
              <a:rPr lang="fa-IR" dirty="0">
                <a:cs typeface="2  Mitra" panose="00000400000000000000" pitchFamily="2" charset="-78"/>
              </a:rPr>
              <a:t>فاکتور هسته ای </a:t>
            </a:r>
            <a:r>
              <a:rPr lang="fa-IR" dirty="0" smtClean="0">
                <a:cs typeface="2  Mitra" panose="00000400000000000000" pitchFamily="2" charset="-78"/>
              </a:rPr>
              <a:t>هپاتوسیت 1 بتا</a:t>
            </a:r>
          </a:p>
          <a:p>
            <a:pPr>
              <a:buFont typeface="Arial" panose="020B0604020202020204" pitchFamily="34" charset="0"/>
              <a:buChar char="•"/>
            </a:pPr>
            <a:r>
              <a:rPr lang="fa-IR" dirty="0" smtClean="0">
                <a:cs typeface="2  Mitra" panose="00000400000000000000" pitchFamily="2" charset="-78"/>
              </a:rPr>
              <a:t>فاکتور پروموتر انسولین (</a:t>
            </a:r>
            <a:r>
              <a:rPr lang="en-US" dirty="0" smtClean="0">
                <a:cs typeface="2  Mitra" panose="00000400000000000000" pitchFamily="2" charset="-78"/>
              </a:rPr>
              <a:t> IPF1</a:t>
            </a:r>
            <a:r>
              <a:rPr lang="fa-IR" dirty="0" smtClean="0">
                <a:cs typeface="2  Mitra" panose="00000400000000000000" pitchFamily="2" charset="-78"/>
              </a:rPr>
              <a:t>)</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4082"/>
          </a:xfrm>
        </p:spPr>
        <p:txBody>
          <a:bodyPr/>
          <a:lstStyle/>
          <a:p>
            <a:pPr algn="r"/>
            <a:r>
              <a:rPr lang="fa-IR" dirty="0" smtClean="0">
                <a:solidFill>
                  <a:srgbClr val="FF0000"/>
                </a:solidFill>
                <a:cs typeface="2  Mitra" panose="00000400000000000000" pitchFamily="2" charset="-78"/>
              </a:rPr>
              <a:t>دیابت نوزادی</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1124744"/>
            <a:ext cx="7467600" cy="5349208"/>
          </a:xfrm>
        </p:spPr>
        <p:txBody>
          <a:bodyPr>
            <a:normAutofit/>
          </a:bodyPr>
          <a:lstStyle/>
          <a:p>
            <a:r>
              <a:rPr lang="fa-IR" sz="2800" dirty="0" smtClean="0">
                <a:cs typeface="2  Mitra" panose="00000400000000000000" pitchFamily="2" charset="-78"/>
              </a:rPr>
              <a:t>انواع:</a:t>
            </a:r>
          </a:p>
          <a:p>
            <a:r>
              <a:rPr lang="fa-IR" sz="2800" dirty="0" smtClean="0">
                <a:solidFill>
                  <a:srgbClr val="FF0000"/>
                </a:solidFill>
                <a:cs typeface="2  Mitra" panose="00000400000000000000" pitchFamily="2" charset="-78"/>
              </a:rPr>
              <a:t>گذرا: </a:t>
            </a:r>
          </a:p>
          <a:p>
            <a:pPr>
              <a:buFont typeface="Wingdings" panose="05000000000000000000" pitchFamily="2" charset="2"/>
              <a:buChar char="v"/>
            </a:pPr>
            <a:r>
              <a:rPr lang="fa-IR" sz="2000" dirty="0">
                <a:cs typeface="2  Mitra" panose="00000400000000000000" pitchFamily="2" charset="-78"/>
              </a:rPr>
              <a:t> </a:t>
            </a:r>
            <a:r>
              <a:rPr lang="fa-IR" sz="2000" dirty="0" smtClean="0">
                <a:cs typeface="2  Mitra" panose="00000400000000000000" pitchFamily="2" charset="-78"/>
              </a:rPr>
              <a:t>70% موارد را شامل می شود.</a:t>
            </a:r>
          </a:p>
          <a:p>
            <a:pPr>
              <a:buFont typeface="Wingdings" panose="05000000000000000000" pitchFamily="2" charset="2"/>
              <a:buChar char="v"/>
            </a:pPr>
            <a:r>
              <a:rPr lang="fa-IR" sz="2000" dirty="0" smtClean="0">
                <a:cs typeface="2  Mitra" panose="00000400000000000000" pitchFamily="2" charset="-78"/>
              </a:rPr>
              <a:t>بهبود ظاهری در سه ماهگی و ابتلای مجدد در دوران بعدی زندگی می شود.</a:t>
            </a:r>
          </a:p>
          <a:p>
            <a:pPr>
              <a:buFont typeface="Wingdings" panose="05000000000000000000" pitchFamily="2" charset="2"/>
              <a:buChar char="v"/>
            </a:pPr>
            <a:r>
              <a:rPr lang="fa-IR" sz="2000" dirty="0" smtClean="0">
                <a:cs typeface="2  Mitra" panose="00000400000000000000" pitchFamily="2" charset="-78"/>
              </a:rPr>
              <a:t>این نوع از دیابت نتیجه بیان بیش از میزان طبیعی ژن های بیان شده پدری واقع بر </a:t>
            </a:r>
            <a:r>
              <a:rPr lang="en-US" sz="2000" dirty="0" smtClean="0">
                <a:cs typeface="2  Mitra" panose="00000400000000000000" pitchFamily="2" charset="-78"/>
              </a:rPr>
              <a:t> 6q24</a:t>
            </a:r>
            <a:r>
              <a:rPr lang="fa-IR" sz="2000" dirty="0" smtClean="0">
                <a:cs typeface="2  Mitra" panose="00000400000000000000" pitchFamily="2" charset="-78"/>
              </a:rPr>
              <a:t> </a:t>
            </a:r>
          </a:p>
          <a:p>
            <a:pPr>
              <a:buFont typeface="Wingdings" panose="05000000000000000000" pitchFamily="2" charset="2"/>
              <a:buChar char="v"/>
            </a:pPr>
            <a:r>
              <a:rPr lang="fa-IR" sz="2000" dirty="0" smtClean="0">
                <a:cs typeface="2  Mitra" panose="00000400000000000000" pitchFamily="2" charset="-78"/>
              </a:rPr>
              <a:t>درمان: تزریق انسولین </a:t>
            </a:r>
          </a:p>
          <a:p>
            <a:r>
              <a:rPr lang="fa-IR" sz="2800" dirty="0" smtClean="0">
                <a:solidFill>
                  <a:srgbClr val="FF0000"/>
                </a:solidFill>
                <a:cs typeface="2  Mitra" panose="00000400000000000000" pitchFamily="2" charset="-78"/>
              </a:rPr>
              <a:t>دائمی:</a:t>
            </a:r>
          </a:p>
          <a:p>
            <a:pPr>
              <a:buFont typeface="Wingdings" panose="05000000000000000000" pitchFamily="2" charset="2"/>
              <a:buChar char="v"/>
            </a:pPr>
            <a:r>
              <a:rPr lang="fa-IR" sz="2000" dirty="0" smtClean="0">
                <a:cs typeface="2  Mitra" panose="00000400000000000000" pitchFamily="2" charset="-78"/>
              </a:rPr>
              <a:t>بهبود نمی یابند و تا آخر عمر انسولین دریافت می کنند.</a:t>
            </a:r>
          </a:p>
          <a:p>
            <a:pPr>
              <a:buFont typeface="Wingdings" panose="05000000000000000000" pitchFamily="2" charset="2"/>
              <a:buChar char="v"/>
            </a:pPr>
            <a:r>
              <a:rPr lang="fa-IR" sz="2000" dirty="0" smtClean="0">
                <a:cs typeface="2  Mitra" panose="00000400000000000000" pitchFamily="2" charset="-78"/>
              </a:rPr>
              <a:t>ژن های دخیل:</a:t>
            </a:r>
          </a:p>
          <a:p>
            <a:pPr>
              <a:buFont typeface="Wingdings" panose="05000000000000000000" pitchFamily="2" charset="2"/>
              <a:buChar char="v"/>
            </a:pPr>
            <a:r>
              <a:rPr lang="en-US" sz="2000" dirty="0" smtClean="0">
                <a:cs typeface="2  Mitra" panose="00000400000000000000" pitchFamily="2" charset="-78"/>
              </a:rPr>
              <a:t>ABCC8</a:t>
            </a:r>
            <a:r>
              <a:rPr lang="fa-IR" sz="2000" dirty="0" smtClean="0">
                <a:cs typeface="2  Mitra" panose="00000400000000000000" pitchFamily="2" charset="-78"/>
              </a:rPr>
              <a:t> و </a:t>
            </a:r>
            <a:r>
              <a:rPr lang="en-US" sz="2000" dirty="0" smtClean="0">
                <a:cs typeface="2  Mitra" panose="00000400000000000000" pitchFamily="2" charset="-78"/>
              </a:rPr>
              <a:t> KCNJ11</a:t>
            </a:r>
            <a:r>
              <a:rPr lang="fa-IR" sz="2000" dirty="0" smtClean="0">
                <a:cs typeface="2  Mitra" panose="00000400000000000000" pitchFamily="2" charset="-78"/>
              </a:rPr>
              <a:t> </a:t>
            </a:r>
          </a:p>
          <a:p>
            <a:pPr>
              <a:buFont typeface="Wingdings" panose="05000000000000000000" pitchFamily="2" charset="2"/>
              <a:buChar char="v"/>
            </a:pPr>
            <a:r>
              <a:rPr lang="fa-IR" sz="2000" dirty="0" smtClean="0">
                <a:cs typeface="2  Mitra" panose="00000400000000000000" pitchFamily="2" charset="-78"/>
              </a:rPr>
              <a:t>جهش های هتروزیگوس </a:t>
            </a:r>
            <a:r>
              <a:rPr lang="en-US" sz="2000" dirty="0" smtClean="0">
                <a:cs typeface="2  Mitra" panose="00000400000000000000" pitchFamily="2" charset="-78"/>
              </a:rPr>
              <a:t>HNF1B</a:t>
            </a:r>
            <a:endParaRPr lang="fa-IR" sz="2000" dirty="0" smtClean="0">
              <a:cs typeface="2  Mitra" panose="00000400000000000000" pitchFamily="2" charset="-78"/>
            </a:endParaRPr>
          </a:p>
          <a:p>
            <a:pPr>
              <a:buFont typeface="Wingdings" panose="05000000000000000000" pitchFamily="2" charset="2"/>
              <a:buChar char="v"/>
            </a:pPr>
            <a:r>
              <a:rPr lang="fa-IR" sz="2000" dirty="0" smtClean="0">
                <a:cs typeface="2  Mitra" panose="00000400000000000000" pitchFamily="2" charset="-78"/>
              </a:rPr>
              <a:t>جهش های هوموزیگوس </a:t>
            </a:r>
            <a:r>
              <a:rPr lang="en-US" sz="2000" dirty="0" smtClean="0">
                <a:cs typeface="2  Mitra" panose="00000400000000000000" pitchFamily="2" charset="-78"/>
              </a:rPr>
              <a:t> PTF1A</a:t>
            </a:r>
            <a:r>
              <a:rPr lang="fa-IR" sz="2000" dirty="0" smtClean="0">
                <a:cs typeface="2  Mitra" panose="00000400000000000000" pitchFamily="2" charset="-78"/>
              </a:rPr>
              <a:t> </a:t>
            </a:r>
            <a:endParaRPr lang="fa-IR" sz="2000"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16632"/>
            <a:ext cx="7467600" cy="634082"/>
          </a:xfrm>
        </p:spPr>
        <p:txBody>
          <a:bodyPr/>
          <a:lstStyle/>
          <a:p>
            <a:pPr algn="r"/>
            <a:r>
              <a:rPr lang="fa-IR" dirty="0" smtClean="0">
                <a:solidFill>
                  <a:srgbClr val="FF0000"/>
                </a:solidFill>
              </a:rPr>
              <a:t>دیابت ملیتوس تیپ </a:t>
            </a:r>
            <a:r>
              <a:rPr lang="fa-IR" dirty="0" smtClean="0">
                <a:solidFill>
                  <a:srgbClr val="FF0000"/>
                </a:solidFill>
                <a:cs typeface="2  Mitra" panose="00000400000000000000" pitchFamily="2" charset="-78"/>
              </a:rPr>
              <a:t>1</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980728"/>
            <a:ext cx="7467600" cy="5493224"/>
          </a:xfrm>
        </p:spPr>
        <p:txBody>
          <a:bodyPr/>
          <a:lstStyle/>
          <a:p>
            <a:r>
              <a:rPr lang="fa-IR" dirty="0" smtClean="0">
                <a:cs typeface="2  Mitra" panose="00000400000000000000" pitchFamily="2" charset="-78"/>
              </a:rPr>
              <a:t>نوع نادرتر از دیابت ملیتوس است که در نوجوانی آغاز می شود و 0/4 درصد جمعیت را مبتلا می کند.</a:t>
            </a:r>
          </a:p>
          <a:p>
            <a:r>
              <a:rPr lang="fa-IR" dirty="0" smtClean="0">
                <a:cs typeface="2  Mitra" panose="00000400000000000000" pitchFamily="2" charset="-78"/>
              </a:rPr>
              <a:t>عوارض کلیوی، شبکیه چشم و عروق را در پی دارد.</a:t>
            </a:r>
          </a:p>
          <a:p>
            <a:r>
              <a:rPr lang="fa-IR" dirty="0" smtClean="0">
                <a:cs typeface="2  Mitra" panose="00000400000000000000" pitchFamily="2" charset="-78"/>
              </a:rPr>
              <a:t>وابسته به انسولین است.</a:t>
            </a:r>
          </a:p>
          <a:p>
            <a:r>
              <a:rPr lang="fa-IR" dirty="0" smtClean="0">
                <a:cs typeface="2  Mitra" panose="00000400000000000000" pitchFamily="2" charset="-78"/>
              </a:rPr>
              <a:t>نرخ همخوانی در دوقلوهای </a:t>
            </a:r>
            <a:r>
              <a:rPr lang="en-US" dirty="0" smtClean="0">
                <a:cs typeface="2  Mitra" panose="00000400000000000000" pitchFamily="2" charset="-78"/>
              </a:rPr>
              <a:t> MZ</a:t>
            </a:r>
            <a:r>
              <a:rPr lang="fa-IR" dirty="0" smtClean="0">
                <a:cs typeface="2  Mitra" panose="00000400000000000000" pitchFamily="2" charset="-78"/>
              </a:rPr>
              <a:t> ، 50% و در </a:t>
            </a:r>
            <a:r>
              <a:rPr lang="en-US" dirty="0" smtClean="0">
                <a:cs typeface="2  Mitra" panose="00000400000000000000" pitchFamily="2" charset="-78"/>
              </a:rPr>
              <a:t> DZ</a:t>
            </a:r>
            <a:r>
              <a:rPr lang="fa-IR" dirty="0" smtClean="0">
                <a:cs typeface="2  Mitra" panose="00000400000000000000" pitchFamily="2" charset="-78"/>
              </a:rPr>
              <a:t> 12% است.</a:t>
            </a:r>
          </a:p>
          <a:p>
            <a:r>
              <a:rPr lang="fa-IR" dirty="0" smtClean="0">
                <a:cs typeface="2  Mitra" panose="00000400000000000000" pitchFamily="2" charset="-78"/>
              </a:rPr>
              <a:t>عامل های محیطی  اثرگذرا شامل رژیم غذایی ، قرار گرفتن در معرض ویروس  در اوایل کودکی و برخی داروهای معین است.</a:t>
            </a:r>
          </a:p>
          <a:p>
            <a:r>
              <a:rPr lang="fa-IR" dirty="0" smtClean="0">
                <a:cs typeface="2  Mitra" panose="00000400000000000000" pitchFamily="2" charset="-78"/>
              </a:rPr>
              <a:t>روند بیماری تخریب غیر قابل برگشت جزایر سلولی انسولین ساز بتا توسط سیستم ایمنی خودی بدن در اثر بر هم کنش عفونت و پاسخ ایمنی است.</a:t>
            </a:r>
          </a:p>
          <a:p>
            <a:r>
              <a:rPr lang="fa-IR" dirty="0" smtClean="0">
                <a:cs typeface="2  Mitra" panose="00000400000000000000" pitchFamily="2" charset="-78"/>
              </a:rPr>
              <a:t>همراهی قوی بین ناحیه </a:t>
            </a:r>
            <a:r>
              <a:rPr lang="en-US" dirty="0" smtClean="0">
                <a:cs typeface="2  Mitra" panose="00000400000000000000" pitchFamily="2" charset="-78"/>
              </a:rPr>
              <a:t> HLA</a:t>
            </a:r>
            <a:r>
              <a:rPr lang="fa-IR" dirty="0" smtClean="0">
                <a:cs typeface="2  Mitra" panose="00000400000000000000" pitchFamily="2" charset="-78"/>
              </a:rPr>
              <a:t> بر روی کروموزوم </a:t>
            </a:r>
            <a:r>
              <a:rPr lang="en-US" dirty="0" smtClean="0">
                <a:cs typeface="2  Mitra" panose="00000400000000000000" pitchFamily="2" charset="-78"/>
              </a:rPr>
              <a:t>6p21</a:t>
            </a:r>
            <a:r>
              <a:rPr lang="fa-IR" dirty="0" smtClean="0">
                <a:cs typeface="2  Mitra" panose="00000400000000000000" pitchFamily="2" charset="-78"/>
              </a:rPr>
              <a:t> </a:t>
            </a:r>
          </a:p>
          <a:p>
            <a:r>
              <a:rPr lang="fa-IR" dirty="0" smtClean="0">
                <a:cs typeface="2  Mitra" panose="00000400000000000000" pitchFamily="2" charset="-78"/>
              </a:rPr>
              <a:t>آلل های </a:t>
            </a:r>
            <a:r>
              <a:rPr lang="fa-IR" dirty="0">
                <a:cs typeface="2  Mitra" panose="00000400000000000000" pitchFamily="2" charset="-78"/>
              </a:rPr>
              <a:t> </a:t>
            </a:r>
            <a:r>
              <a:rPr lang="en-US" dirty="0" smtClean="0">
                <a:cs typeface="2  Mitra" panose="00000400000000000000" pitchFamily="2" charset="-78"/>
              </a:rPr>
              <a:t> DR4</a:t>
            </a:r>
            <a:r>
              <a:rPr lang="fa-IR" dirty="0" smtClean="0">
                <a:cs typeface="2  Mitra" panose="00000400000000000000" pitchFamily="2" charset="-78"/>
              </a:rPr>
              <a:t> و</a:t>
            </a:r>
            <a:r>
              <a:rPr lang="en-US" dirty="0" smtClean="0">
                <a:cs typeface="2  Mitra" panose="00000400000000000000" pitchFamily="2" charset="-78"/>
              </a:rPr>
              <a:t> DR3</a:t>
            </a:r>
            <a:r>
              <a:rPr lang="fa-IR" dirty="0" smtClean="0">
                <a:cs typeface="2  Mitra" panose="00000400000000000000" pitchFamily="2" charset="-78"/>
              </a:rPr>
              <a:t> همراهی قوی در 95 درصد افراد مبتلا به </a:t>
            </a:r>
            <a:r>
              <a:rPr lang="en-US" dirty="0" smtClean="0">
                <a:cs typeface="2  Mitra" panose="00000400000000000000" pitchFamily="2" charset="-78"/>
              </a:rPr>
              <a:t> T1DM</a:t>
            </a:r>
            <a:r>
              <a:rPr lang="fa-IR" dirty="0" smtClean="0">
                <a:cs typeface="2  Mitra" panose="00000400000000000000" pitchFamily="2" charset="-78"/>
              </a:rPr>
              <a:t> نشان می دهند.</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562074"/>
          </a:xfrm>
        </p:spPr>
        <p:txBody>
          <a:bodyPr/>
          <a:lstStyle/>
          <a:p>
            <a:pPr algn="r"/>
            <a:r>
              <a:rPr lang="fa-IR" dirty="0" smtClean="0">
                <a:solidFill>
                  <a:srgbClr val="FF0000"/>
                </a:solidFill>
                <a:cs typeface="2  Mitra" panose="00000400000000000000" pitchFamily="2" charset="-78"/>
              </a:rPr>
              <a:t>دیابت ملیتوس تیپ 2</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980728"/>
            <a:ext cx="7467600" cy="5493224"/>
          </a:xfrm>
        </p:spPr>
        <p:txBody>
          <a:bodyPr/>
          <a:lstStyle/>
          <a:p>
            <a:r>
              <a:rPr lang="fa-IR" dirty="0" smtClean="0">
                <a:cs typeface="2  Mitra" panose="00000400000000000000" pitchFamily="2" charset="-78"/>
              </a:rPr>
              <a:t>بیماران در معرض خطر اختلالات ثانویه میکروواسکولار و ماکروواسکولار دیابت قرار دارند که با مرگ و میر آنها مرتبط است.</a:t>
            </a:r>
          </a:p>
          <a:p>
            <a:r>
              <a:rPr lang="fa-IR" dirty="0" smtClean="0">
                <a:cs typeface="2  Mitra" panose="00000400000000000000" pitchFamily="2" charset="-78"/>
              </a:rPr>
              <a:t>تا 10 درصد جمعیت را درگیر می کند.</a:t>
            </a:r>
          </a:p>
          <a:p>
            <a:r>
              <a:rPr lang="fa-IR" dirty="0" smtClean="0">
                <a:cs typeface="2  Mitra" panose="00000400000000000000" pitchFamily="2" charset="-78"/>
              </a:rPr>
              <a:t>حدود 90 لکوس شناخته شده است.</a:t>
            </a:r>
          </a:p>
          <a:p>
            <a:r>
              <a:rPr lang="fa-IR" dirty="0" smtClean="0">
                <a:cs typeface="2  Mitra" panose="00000400000000000000" pitchFamily="2" charset="-78"/>
              </a:rPr>
              <a:t>لکوس </a:t>
            </a:r>
            <a:r>
              <a:rPr lang="en-US" dirty="0" smtClean="0">
                <a:cs typeface="2  Mitra" panose="00000400000000000000" pitchFamily="2" charset="-78"/>
              </a:rPr>
              <a:t> TCF7L2</a:t>
            </a:r>
            <a:r>
              <a:rPr lang="fa-IR" dirty="0" smtClean="0">
                <a:cs typeface="2  Mitra" panose="00000400000000000000" pitchFamily="2" charset="-78"/>
              </a:rPr>
              <a:t> دارای بیشترین نسبت احتمال در بین تمام لکوس های موجود در چندین جمعیت است. افرادی که دو الل پر خطر را به ارث ببرند نسبت به افرادی که هیچ آللی را به ارث نبرده اند دو برابر احتمال ابتلا به خطر دیابت را خواهند داشت.</a:t>
            </a:r>
          </a:p>
          <a:p>
            <a:r>
              <a:rPr lang="fa-IR" dirty="0" smtClean="0">
                <a:cs typeface="2  Mitra" panose="00000400000000000000" pitchFamily="2" charset="-78"/>
              </a:rPr>
              <a:t>چاقی یک عامل خطر شناخته شده برای </a:t>
            </a:r>
            <a:r>
              <a:rPr lang="en-US" dirty="0" smtClean="0">
                <a:cs typeface="2  Mitra" panose="00000400000000000000" pitchFamily="2" charset="-78"/>
              </a:rPr>
              <a:t>T2DM</a:t>
            </a:r>
            <a:r>
              <a:rPr lang="fa-IR" dirty="0" smtClean="0">
                <a:cs typeface="2  Mitra" panose="00000400000000000000" pitchFamily="2" charset="-78"/>
              </a:rPr>
              <a:t> است و همراهی </a:t>
            </a:r>
            <a:r>
              <a:rPr lang="en-US" dirty="0" smtClean="0">
                <a:cs typeface="2  Mitra" panose="00000400000000000000" pitchFamily="2" charset="-78"/>
              </a:rPr>
              <a:t>T2DM</a:t>
            </a:r>
            <a:r>
              <a:rPr lang="fa-IR" dirty="0" smtClean="0">
                <a:cs typeface="2  Mitra" panose="00000400000000000000" pitchFamily="2" charset="-78"/>
              </a:rPr>
              <a:t> با ژن های مرتبط با چاقی به عنوان مثال </a:t>
            </a:r>
            <a:r>
              <a:rPr lang="en-US" dirty="0" smtClean="0">
                <a:cs typeface="2  Mitra" panose="00000400000000000000" pitchFamily="2" charset="-78"/>
              </a:rPr>
              <a:t>FTO</a:t>
            </a:r>
            <a:r>
              <a:rPr lang="fa-IR" dirty="0" smtClean="0">
                <a:cs typeface="2  Mitra" panose="00000400000000000000" pitchFamily="2" charset="-78"/>
              </a:rPr>
              <a:t> وجود دارد.</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260648"/>
            <a:ext cx="7467600" cy="562074"/>
          </a:xfrm>
        </p:spPr>
        <p:txBody>
          <a:bodyPr/>
          <a:lstStyle/>
          <a:p>
            <a:pPr algn="r"/>
            <a:r>
              <a:rPr lang="fa-IR" dirty="0" smtClean="0">
                <a:solidFill>
                  <a:srgbClr val="FF0000"/>
                </a:solidFill>
                <a:cs typeface="2  Mitra" panose="00000400000000000000" pitchFamily="2" charset="-78"/>
              </a:rPr>
              <a:t>افزایش فشار خون</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1052736"/>
            <a:ext cx="7467600" cy="5421216"/>
          </a:xfrm>
        </p:spPr>
        <p:txBody>
          <a:bodyPr/>
          <a:lstStyle/>
          <a:p>
            <a:r>
              <a:rPr lang="fa-IR" dirty="0" smtClean="0">
                <a:cs typeface="2  Mitra" panose="00000400000000000000" pitchFamily="2" charset="-78"/>
              </a:rPr>
              <a:t>در 50% بیماری های قلبی عروقی دیده می شود.</a:t>
            </a:r>
          </a:p>
          <a:p>
            <a:r>
              <a:rPr lang="fa-IR" dirty="0" smtClean="0">
                <a:cs typeface="2  Mitra" panose="00000400000000000000" pitchFamily="2" charset="-78"/>
              </a:rPr>
              <a:t>به شدت وابسته به سن است.</a:t>
            </a:r>
          </a:p>
          <a:p>
            <a:r>
              <a:rPr lang="fa-IR" dirty="0" smtClean="0">
                <a:cs typeface="2  Mitra" panose="00000400000000000000" pitchFamily="2" charset="-78"/>
              </a:rPr>
              <a:t>مشتمل یر دو گروه است:</a:t>
            </a:r>
          </a:p>
          <a:p>
            <a:pPr marL="0" indent="0">
              <a:buNone/>
            </a:pPr>
            <a:r>
              <a:rPr lang="fa-IR" dirty="0" smtClean="0">
                <a:solidFill>
                  <a:srgbClr val="FF0000"/>
                </a:solidFill>
                <a:cs typeface="2  Mitra" panose="00000400000000000000" pitchFamily="2" charset="-78"/>
              </a:rPr>
              <a:t>1- فشار خون ثانویه: </a:t>
            </a:r>
          </a:p>
          <a:p>
            <a:pPr>
              <a:buFont typeface="Wingdings" panose="05000000000000000000" pitchFamily="2" charset="2"/>
              <a:buChar char="ü"/>
            </a:pPr>
            <a:r>
              <a:rPr lang="fa-IR" dirty="0" smtClean="0">
                <a:cs typeface="2  Mitra" panose="00000400000000000000" pitchFamily="2" charset="-78"/>
              </a:rPr>
              <a:t>سن بروز در اوایل دوران بلوغ است.</a:t>
            </a:r>
          </a:p>
          <a:p>
            <a:pPr>
              <a:buFont typeface="Wingdings" panose="05000000000000000000" pitchFamily="2" charset="2"/>
              <a:buChar char="ü"/>
            </a:pPr>
            <a:r>
              <a:rPr lang="fa-IR" dirty="0" smtClean="0">
                <a:cs typeface="2  Mitra" panose="00000400000000000000" pitchFamily="2" charset="-78"/>
              </a:rPr>
              <a:t>در پی آن بیماری کلیه یا ناهنجاری های غدد درون ریز دیده می شود.</a:t>
            </a:r>
          </a:p>
          <a:p>
            <a:pPr marL="0" indent="0">
              <a:buNone/>
            </a:pPr>
            <a:r>
              <a:rPr lang="fa-IR" dirty="0" smtClean="0">
                <a:solidFill>
                  <a:srgbClr val="FF0000"/>
                </a:solidFill>
                <a:cs typeface="2  Mitra" panose="00000400000000000000" pitchFamily="2" charset="-78"/>
              </a:rPr>
              <a:t>2- فشار خون ذاتی</a:t>
            </a:r>
          </a:p>
          <a:p>
            <a:pPr>
              <a:buFont typeface="Wingdings" panose="05000000000000000000" pitchFamily="2" charset="2"/>
              <a:buChar char="ü"/>
            </a:pPr>
            <a:r>
              <a:rPr lang="fa-IR" dirty="0" smtClean="0">
                <a:cs typeface="2  Mitra" panose="00000400000000000000" pitchFamily="2" charset="-78"/>
              </a:rPr>
              <a:t>رایجتر بوده و سن شروع در میان سالی است.</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4082"/>
          </a:xfrm>
        </p:spPr>
        <p:txBody>
          <a:bodyPr>
            <a:normAutofit fontScale="90000"/>
          </a:bodyPr>
          <a:lstStyle/>
          <a:p>
            <a:pPr algn="r"/>
            <a:r>
              <a:rPr lang="fa-IR" dirty="0">
                <a:solidFill>
                  <a:srgbClr val="FF0000"/>
                </a:solidFill>
                <a:cs typeface="2  Mitra" panose="00000400000000000000" pitchFamily="2" charset="-78"/>
              </a:rPr>
              <a:t>فشار خون ذاتی</a:t>
            </a:r>
            <a:r>
              <a:rPr lang="fa-IR" dirty="0"/>
              <a:t/>
            </a:r>
            <a:br>
              <a:rPr lang="fa-IR" dirty="0"/>
            </a:br>
            <a:endParaRPr lang="fa-IR" dirty="0"/>
          </a:p>
        </p:txBody>
      </p:sp>
      <p:sp>
        <p:nvSpPr>
          <p:cNvPr id="3" name="Content Placeholder 2"/>
          <p:cNvSpPr>
            <a:spLocks noGrp="1"/>
          </p:cNvSpPr>
          <p:nvPr>
            <p:ph sz="quarter" idx="1"/>
          </p:nvPr>
        </p:nvSpPr>
        <p:spPr>
          <a:xfrm>
            <a:off x="457200" y="980728"/>
            <a:ext cx="7467600" cy="5493224"/>
          </a:xfrm>
        </p:spPr>
        <p:txBody>
          <a:bodyPr/>
          <a:lstStyle/>
          <a:p>
            <a:r>
              <a:rPr lang="fa-IR" dirty="0" smtClean="0">
                <a:cs typeface="2  Mitra" panose="00000400000000000000" pitchFamily="2" charset="-78"/>
              </a:rPr>
              <a:t>عامل های محیطی : که شامل سطح بالای سدیم و رژیم غذایی، مصرف الکل و کاهش وزن است.</a:t>
            </a:r>
          </a:p>
          <a:p>
            <a:r>
              <a:rPr lang="fa-IR" dirty="0" smtClean="0">
                <a:cs typeface="2  Mitra" panose="00000400000000000000" pitchFamily="2" charset="-78"/>
              </a:rPr>
              <a:t>عامل های ژنتیکی : فشار خون خانوادگی که با درجه خویشاوندی ارتباط دارد، شیوع در بین جمعیت ها متفاوت است.</a:t>
            </a:r>
          </a:p>
          <a:p>
            <a:r>
              <a:rPr lang="fa-IR" dirty="0" smtClean="0">
                <a:cs typeface="2  Mitra" panose="00000400000000000000" pitchFamily="2" charset="-78"/>
              </a:rPr>
              <a:t>ژن های مستعدد کننده : </a:t>
            </a:r>
            <a:r>
              <a:rPr lang="en-US" dirty="0" smtClean="0">
                <a:cs typeface="2  Mitra" panose="00000400000000000000" pitchFamily="2" charset="-78"/>
              </a:rPr>
              <a:t>SLC12A3</a:t>
            </a:r>
            <a:r>
              <a:rPr lang="fa-IR" dirty="0" smtClean="0">
                <a:cs typeface="2  Mitra" panose="00000400000000000000" pitchFamily="2" charset="-78"/>
              </a:rPr>
              <a:t> ،</a:t>
            </a:r>
            <a:r>
              <a:rPr lang="en-US" dirty="0" smtClean="0">
                <a:cs typeface="2  Mitra" panose="00000400000000000000" pitchFamily="2" charset="-78"/>
              </a:rPr>
              <a:t> SLC12A1</a:t>
            </a:r>
            <a:r>
              <a:rPr lang="fa-IR" dirty="0" smtClean="0">
                <a:cs typeface="2  Mitra" panose="00000400000000000000" pitchFamily="2" charset="-78"/>
              </a:rPr>
              <a:t> و </a:t>
            </a:r>
            <a:r>
              <a:rPr lang="en-US" dirty="0" smtClean="0">
                <a:cs typeface="2  Mitra" panose="00000400000000000000" pitchFamily="2" charset="-78"/>
              </a:rPr>
              <a:t> KCNJ1</a:t>
            </a:r>
            <a:r>
              <a:rPr lang="fa-IR" dirty="0" smtClean="0">
                <a:cs typeface="2  Mitra" panose="00000400000000000000" pitchFamily="2" charset="-78"/>
              </a:rPr>
              <a:t> که جهش های نادر هموزیگوت در این ژن ها منجر به یک بیماری مغلوب با مشخصه کاهش شدید فشارخون می شود. ژن </a:t>
            </a:r>
            <a:r>
              <a:rPr lang="en-US" dirty="0" smtClean="0">
                <a:cs typeface="2  Mitra" panose="00000400000000000000" pitchFamily="2" charset="-78"/>
              </a:rPr>
              <a:t> CYP17A1</a:t>
            </a:r>
            <a:r>
              <a:rPr lang="fa-IR" dirty="0" smtClean="0">
                <a:cs typeface="2  Mitra" panose="00000400000000000000" pitchFamily="2" charset="-78"/>
              </a:rPr>
              <a:t> باعث بروز شکلی از هیپرپلازی آدرنال همراه با افزایش فشار خون می شود.</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33111"/>
            <a:ext cx="7467600" cy="706090"/>
          </a:xfrm>
        </p:spPr>
        <p:txBody>
          <a:bodyPr/>
          <a:lstStyle/>
          <a:p>
            <a:pPr algn="r"/>
            <a:r>
              <a:rPr lang="fa-IR" dirty="0" smtClean="0">
                <a:solidFill>
                  <a:srgbClr val="FF0000"/>
                </a:solidFill>
                <a:cs typeface="2  Mitra" panose="00000400000000000000" pitchFamily="2" charset="-78"/>
              </a:rPr>
              <a:t>بیماری شریان کرونری</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836712"/>
            <a:ext cx="7643192" cy="5637240"/>
          </a:xfrm>
        </p:spPr>
        <p:txBody>
          <a:bodyPr>
            <a:normAutofit lnSpcReduction="10000"/>
          </a:bodyPr>
          <a:lstStyle/>
          <a:p>
            <a:r>
              <a:rPr lang="fa-IR" dirty="0" smtClean="0">
                <a:cs typeface="2  Mitra" panose="00000400000000000000" pitchFamily="2" charset="-78"/>
              </a:rPr>
              <a:t>از آترواسکلروزیس ناشی می شود که شامل تجمع لیپید  در فضای زیر اندوتلیایی عروق با باریک شدن لومن آنهاست.</a:t>
            </a:r>
          </a:p>
          <a:p>
            <a:r>
              <a:rPr lang="fa-IR" dirty="0" smtClean="0">
                <a:cs typeface="2  Mitra" panose="00000400000000000000" pitchFamily="2" charset="-78"/>
              </a:rPr>
              <a:t>سبب ایسکمی میوکارد و در نوع شدید انفارکتوس میوکارد می گردد.</a:t>
            </a:r>
          </a:p>
          <a:p>
            <a:r>
              <a:rPr lang="fa-IR" dirty="0" smtClean="0">
                <a:cs typeface="2  Mitra" panose="00000400000000000000" pitchFamily="2" charset="-78"/>
              </a:rPr>
              <a:t>سطوح بالای لیپوپروتئین های با چگالی پایین (</a:t>
            </a:r>
            <a:r>
              <a:rPr lang="en-US" dirty="0" smtClean="0">
                <a:cs typeface="2  Mitra" panose="00000400000000000000" pitchFamily="2" charset="-78"/>
              </a:rPr>
              <a:t>LDL</a:t>
            </a:r>
            <a:r>
              <a:rPr lang="fa-IR" dirty="0" smtClean="0">
                <a:cs typeface="2  Mitra" panose="00000400000000000000" pitchFamily="2" charset="-78"/>
              </a:rPr>
              <a:t>) با افزایش خطر بیماری همراه است.</a:t>
            </a:r>
          </a:p>
          <a:p>
            <a:r>
              <a:rPr lang="fa-IR" dirty="0" smtClean="0">
                <a:cs typeface="2  Mitra" panose="00000400000000000000" pitchFamily="2" charset="-78"/>
              </a:rPr>
              <a:t>نسبت</a:t>
            </a:r>
            <a:r>
              <a:rPr lang="en-US" dirty="0" smtClean="0">
                <a:cs typeface="2  Mitra" panose="00000400000000000000" pitchFamily="2" charset="-78"/>
              </a:rPr>
              <a:t> LDL:HDL </a:t>
            </a:r>
            <a:r>
              <a:rPr lang="fa-IR" dirty="0" smtClean="0">
                <a:cs typeface="2  Mitra" panose="00000400000000000000" pitchFamily="2" charset="-78"/>
              </a:rPr>
              <a:t>به عنوان پیش بینی کننده خطر و شاخص برای راهکارهای درمانی استفاده می شود.</a:t>
            </a:r>
          </a:p>
          <a:p>
            <a:r>
              <a:rPr lang="fa-IR" dirty="0" smtClean="0">
                <a:cs typeface="2  Mitra" panose="00000400000000000000" pitchFamily="2" charset="-78"/>
              </a:rPr>
              <a:t>احتمال تکرار خطر برای خویشاوند درجه اول 2-9 برابر جمعیت عمومی است.</a:t>
            </a:r>
          </a:p>
          <a:p>
            <a:r>
              <a:rPr lang="fa-IR" dirty="0" smtClean="0">
                <a:cs typeface="2  Mitra" panose="00000400000000000000" pitchFamily="2" charset="-78"/>
              </a:rPr>
              <a:t>هایپر کلسترولمی خانوادگی ( </a:t>
            </a:r>
            <a:r>
              <a:rPr lang="en-US" dirty="0" smtClean="0">
                <a:cs typeface="2  Mitra" panose="00000400000000000000" pitchFamily="2" charset="-78"/>
              </a:rPr>
              <a:t> FH</a:t>
            </a:r>
            <a:r>
              <a:rPr lang="fa-IR" dirty="0" smtClean="0">
                <a:cs typeface="2  Mitra" panose="00000400000000000000" pitchFamily="2" charset="-78"/>
              </a:rPr>
              <a:t>) که 1 در 500 نفر جمعیت عمومی و 1 در 20 نفر مبتلا به بیماری شریان کرونری اولیه، برای جهش در ژن </a:t>
            </a:r>
            <a:r>
              <a:rPr lang="en-US" dirty="0" smtClean="0">
                <a:cs typeface="2  Mitra" panose="00000400000000000000" pitchFamily="2" charset="-78"/>
              </a:rPr>
              <a:t>FH</a:t>
            </a:r>
            <a:r>
              <a:rPr lang="fa-IR" dirty="0" smtClean="0">
                <a:cs typeface="2  Mitra" panose="00000400000000000000" pitchFamily="2" charset="-78"/>
              </a:rPr>
              <a:t> هتروزیگوت اند.</a:t>
            </a:r>
          </a:p>
          <a:p>
            <a:r>
              <a:rPr lang="fa-IR" dirty="0" smtClean="0">
                <a:cs typeface="2  Mitra" panose="00000400000000000000" pitchFamily="2" charset="-78"/>
              </a:rPr>
              <a:t>لکوس </a:t>
            </a:r>
            <a:r>
              <a:rPr lang="en-US" dirty="0" smtClean="0">
                <a:cs typeface="2  Mitra" panose="00000400000000000000" pitchFamily="2" charset="-78"/>
              </a:rPr>
              <a:t> 9p21</a:t>
            </a:r>
            <a:r>
              <a:rPr lang="fa-IR" dirty="0" smtClean="0">
                <a:cs typeface="2  Mitra" panose="00000400000000000000" pitchFamily="2" charset="-78"/>
              </a:rPr>
              <a:t> واجد ژن </a:t>
            </a:r>
            <a:r>
              <a:rPr lang="en-US" dirty="0" smtClean="0">
                <a:cs typeface="2  Mitra" panose="00000400000000000000" pitchFamily="2" charset="-78"/>
              </a:rPr>
              <a:t>ANRIL</a:t>
            </a:r>
            <a:r>
              <a:rPr lang="fa-IR" dirty="0" smtClean="0">
                <a:cs typeface="2  Mitra" panose="00000400000000000000" pitchFamily="2" charset="-78"/>
              </a:rPr>
              <a:t> ( </a:t>
            </a:r>
            <a:r>
              <a:rPr lang="en-US" dirty="0" smtClean="0">
                <a:cs typeface="2  Mitra" panose="00000400000000000000" pitchFamily="2" charset="-78"/>
              </a:rPr>
              <a:t>RNA</a:t>
            </a:r>
            <a:r>
              <a:rPr lang="fa-IR" dirty="0" smtClean="0">
                <a:cs typeface="2  Mitra" panose="00000400000000000000" pitchFamily="2" charset="-78"/>
              </a:rPr>
              <a:t> بزرگ غبر کد کننده ) است که در بافت های درگیر در آترواسکلروزیس بیان می شود و میزان بیان آن با شدت بیماری ارتباط مستقیم دارد.</a:t>
            </a:r>
          </a:p>
          <a:p>
            <a:r>
              <a:rPr lang="fa-IR" dirty="0" smtClean="0">
                <a:cs typeface="2  Mitra" panose="00000400000000000000" pitchFamily="2" charset="-78"/>
              </a:rPr>
              <a:t>ژن </a:t>
            </a:r>
            <a:r>
              <a:rPr lang="en-US" dirty="0" smtClean="0">
                <a:cs typeface="2  Mitra" panose="00000400000000000000" pitchFamily="2" charset="-78"/>
              </a:rPr>
              <a:t> PCSK9</a:t>
            </a:r>
            <a:r>
              <a:rPr lang="fa-IR" dirty="0" smtClean="0">
                <a:cs typeface="2  Mitra" panose="00000400000000000000" pitchFamily="2" charset="-78"/>
              </a:rPr>
              <a:t> که طیف کاملی از آلل های تغییر دهنده سطح </a:t>
            </a:r>
            <a:r>
              <a:rPr lang="en-US" dirty="0" smtClean="0">
                <a:cs typeface="2  Mitra" panose="00000400000000000000" pitchFamily="2" charset="-78"/>
              </a:rPr>
              <a:t> LDL</a:t>
            </a:r>
            <a:r>
              <a:rPr lang="fa-IR" dirty="0" smtClean="0">
                <a:cs typeface="2  Mitra" panose="00000400000000000000" pitchFamily="2" charset="-78"/>
              </a:rPr>
              <a:t> را داراست.</a:t>
            </a:r>
            <a:endParaRPr lang="fa-IR" dirty="0">
              <a:cs typeface="2  Mitra" panose="00000400000000000000"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562074"/>
          </a:xfrm>
        </p:spPr>
        <p:txBody>
          <a:bodyPr/>
          <a:lstStyle/>
          <a:p>
            <a:pPr algn="r"/>
            <a:r>
              <a:rPr lang="fa-IR" dirty="0" smtClean="0">
                <a:solidFill>
                  <a:srgbClr val="FF0000"/>
                </a:solidFill>
                <a:cs typeface="2  Mitra" panose="00000400000000000000" pitchFamily="2" charset="-78"/>
              </a:rPr>
              <a:t>اسکیزوفرنی</a:t>
            </a:r>
            <a:endParaRPr lang="fa-IR" dirty="0">
              <a:solidFill>
                <a:srgbClr val="FF0000"/>
              </a:solidFill>
              <a:cs typeface="2  Mitra" panose="00000400000000000000" pitchFamily="2" charset="-78"/>
            </a:endParaRPr>
          </a:p>
        </p:txBody>
      </p:sp>
      <p:sp>
        <p:nvSpPr>
          <p:cNvPr id="3" name="Content Placeholder 2"/>
          <p:cNvSpPr>
            <a:spLocks noGrp="1"/>
          </p:cNvSpPr>
          <p:nvPr>
            <p:ph sz="quarter" idx="1"/>
          </p:nvPr>
        </p:nvSpPr>
        <p:spPr>
          <a:xfrm>
            <a:off x="457200" y="980728"/>
            <a:ext cx="7467600" cy="5493224"/>
          </a:xfrm>
        </p:spPr>
        <p:txBody>
          <a:bodyPr>
            <a:normAutofit fontScale="85000" lnSpcReduction="20000"/>
          </a:bodyPr>
          <a:lstStyle/>
          <a:p>
            <a:r>
              <a:rPr lang="fa-IR" dirty="0" smtClean="0">
                <a:cs typeface="2  Mitra" pitchFamily="2" charset="-78"/>
              </a:rPr>
              <a:t>بیماری روانی که در اواخر دوره جوانی یا اوایل بلوغ بروز می کند و همراه با توهمات و خیالات باطل است.</a:t>
            </a:r>
          </a:p>
          <a:p>
            <a:r>
              <a:rPr lang="fa-IR" dirty="0" smtClean="0">
                <a:cs typeface="2  Mitra" pitchFamily="2" charset="-78"/>
              </a:rPr>
              <a:t>0/2% از جمعیت در هر زمان مبتلا می شوند و دلیل اصلی بیماری ذهنی مزمن است.</a:t>
            </a:r>
          </a:p>
          <a:p>
            <a:r>
              <a:rPr lang="fa-IR" dirty="0" smtClean="0">
                <a:cs typeface="2  Mitra" pitchFamily="2" charset="-78"/>
              </a:rPr>
              <a:t>در مردان پیش آگهی بدتری داشته و در فصل زمستان افراد اسکیزوفرن بیشتری متولد می شوند که اشاره به نقش فاکتورهای محیطی دارد.</a:t>
            </a:r>
          </a:p>
          <a:p>
            <a:r>
              <a:rPr lang="fa-IR" dirty="0" smtClean="0">
                <a:cs typeface="2  Mitra" pitchFamily="2" charset="-78"/>
              </a:rPr>
              <a:t>عامل های محیطی: عفونت های ویروسی یا عامل تغذیه</a:t>
            </a:r>
          </a:p>
          <a:p>
            <a:endParaRPr lang="fa-IR" dirty="0">
              <a:cs typeface="2  Mitra" pitchFamily="2" charset="-78"/>
            </a:endParaRPr>
          </a:p>
          <a:p>
            <a:r>
              <a:rPr lang="fa-IR" dirty="0" smtClean="0">
                <a:cs typeface="2  Mitra" pitchFamily="2" charset="-78"/>
              </a:rPr>
              <a:t>اسکیزوئید: صفات شبه اسکیزوفرنی که در بستگان افراد اسکیزوفرن دیده می شود که اشاره به نقش عامل های ژنتیکی دارد.</a:t>
            </a:r>
          </a:p>
          <a:p>
            <a:endParaRPr lang="fa-IR" dirty="0">
              <a:cs typeface="2  Mitra" pitchFamily="2" charset="-78"/>
            </a:endParaRPr>
          </a:p>
          <a:p>
            <a:r>
              <a:rPr lang="fa-IR" dirty="0" smtClean="0">
                <a:cs typeface="2  Mitra" pitchFamily="2" charset="-78"/>
              </a:rPr>
              <a:t>ژن های </a:t>
            </a:r>
            <a:r>
              <a:rPr lang="en-US" dirty="0" smtClean="0">
                <a:cs typeface="2  Mitra" pitchFamily="2" charset="-78"/>
              </a:rPr>
              <a:t> NRGN</a:t>
            </a:r>
            <a:r>
              <a:rPr lang="fa-IR" dirty="0" smtClean="0">
                <a:cs typeface="2  Mitra" pitchFamily="2" charset="-78"/>
              </a:rPr>
              <a:t> و</a:t>
            </a:r>
            <a:r>
              <a:rPr lang="en-US" dirty="0" smtClean="0">
                <a:cs typeface="2  Mitra" pitchFamily="2" charset="-78"/>
              </a:rPr>
              <a:t> TCF4</a:t>
            </a:r>
            <a:r>
              <a:rPr lang="fa-IR" dirty="0" smtClean="0">
                <a:cs typeface="2  Mitra" pitchFamily="2" charset="-78"/>
              </a:rPr>
              <a:t> که در مسیرهای رشد مغز؛ قدرت شناختی و حافظه نقش دارند. از ژن های مستعد در اسکیزوفرنی هستند.</a:t>
            </a:r>
            <a:endParaRPr lang="fa-IR" dirty="0">
              <a:cs typeface="2  Mitra"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16632"/>
            <a:ext cx="7467600" cy="634082"/>
          </a:xfrm>
        </p:spPr>
        <p:txBody>
          <a:bodyPr/>
          <a:lstStyle/>
          <a:p>
            <a:pPr algn="r"/>
            <a:r>
              <a:rPr lang="fa-IR" dirty="0" smtClean="0">
                <a:solidFill>
                  <a:srgbClr val="FF0000"/>
                </a:solidFill>
                <a:cs typeface="2  Mitra" pitchFamily="2" charset="-78"/>
              </a:rPr>
              <a:t>آلزایمر</a:t>
            </a:r>
            <a:endParaRPr lang="fa-IR" dirty="0">
              <a:solidFill>
                <a:srgbClr val="FF0000"/>
              </a:solidFill>
              <a:cs typeface="2  Mitra" pitchFamily="2" charset="-78"/>
            </a:endParaRPr>
          </a:p>
        </p:txBody>
      </p:sp>
      <p:sp>
        <p:nvSpPr>
          <p:cNvPr id="3" name="Content Placeholder 2"/>
          <p:cNvSpPr>
            <a:spLocks noGrp="1"/>
          </p:cNvSpPr>
          <p:nvPr>
            <p:ph sz="quarter" idx="1"/>
          </p:nvPr>
        </p:nvSpPr>
        <p:spPr>
          <a:xfrm>
            <a:off x="457200" y="908720"/>
            <a:ext cx="7715200" cy="5565232"/>
          </a:xfrm>
        </p:spPr>
        <p:txBody>
          <a:bodyPr/>
          <a:lstStyle/>
          <a:p>
            <a:r>
              <a:rPr lang="fa-IR" dirty="0" smtClean="0">
                <a:cs typeface="2  Mitra" pitchFamily="2" charset="-78"/>
              </a:rPr>
              <a:t>رایج ترین علت دمانس ( زوال عقل ) است.</a:t>
            </a:r>
          </a:p>
          <a:p>
            <a:r>
              <a:rPr lang="fa-IR" dirty="0" smtClean="0">
                <a:cs typeface="2  Mitra" pitchFamily="2" charset="-78"/>
              </a:rPr>
              <a:t>دمانس با آسیب جبران ناپذیر و پیشرونده هوش؛ حافظه و مهارت های اجتماعی همراه است و ناهمگنی نشان می دهد.</a:t>
            </a:r>
          </a:p>
          <a:p>
            <a:r>
              <a:rPr lang="fa-IR" dirty="0" smtClean="0">
                <a:cs typeface="2  Mitra" pitchFamily="2" charset="-78"/>
              </a:rPr>
              <a:t>نتایج حاصل از مطالعات خانوادگی و دوقلوها :</a:t>
            </a:r>
          </a:p>
          <a:p>
            <a:pPr>
              <a:buFont typeface="Wingdings" pitchFamily="2" charset="2"/>
              <a:buChar char="Ø"/>
            </a:pPr>
            <a:r>
              <a:rPr lang="fa-IR" dirty="0" smtClean="0">
                <a:cs typeface="2  Mitra" pitchFamily="2" charset="-78"/>
              </a:rPr>
              <a:t>با الگوی توارث اتوزومی غالب سازگار است.</a:t>
            </a:r>
          </a:p>
          <a:p>
            <a:pPr>
              <a:buFont typeface="Wingdings" pitchFamily="2" charset="2"/>
              <a:buChar char="Ø"/>
            </a:pPr>
            <a:r>
              <a:rPr lang="fa-IR" dirty="0" smtClean="0">
                <a:cs typeface="2  Mitra" pitchFamily="2" charset="-78"/>
              </a:rPr>
              <a:t>هر چه سن تشخیص در افراد مبتلا پایین تر باشد؛ خطر تکرار بیشتر است.</a:t>
            </a:r>
          </a:p>
          <a:p>
            <a:pPr>
              <a:buFont typeface="Wingdings" pitchFamily="2" charset="2"/>
              <a:buChar char="Ø"/>
            </a:pPr>
            <a:r>
              <a:rPr lang="fa-IR" dirty="0" smtClean="0">
                <a:cs typeface="2  Mitra" pitchFamily="2" charset="-78"/>
              </a:rPr>
              <a:t>تفاوت های سن بروز </a:t>
            </a:r>
            <a:r>
              <a:rPr lang="en-US" dirty="0" smtClean="0">
                <a:cs typeface="2  Mitra" pitchFamily="2" charset="-78"/>
              </a:rPr>
              <a:t>AD</a:t>
            </a:r>
            <a:r>
              <a:rPr lang="fa-IR" dirty="0" smtClean="0">
                <a:cs typeface="2  Mitra" pitchFamily="2" charset="-78"/>
              </a:rPr>
              <a:t> در دوقلوهای </a:t>
            </a:r>
            <a:r>
              <a:rPr lang="en-US" dirty="0" smtClean="0">
                <a:cs typeface="2  Mitra" pitchFamily="2" charset="-78"/>
              </a:rPr>
              <a:t> MZ</a:t>
            </a:r>
            <a:r>
              <a:rPr lang="fa-IR" dirty="0" smtClean="0">
                <a:cs typeface="2  Mitra" pitchFamily="2" charset="-78"/>
              </a:rPr>
              <a:t> با نقش مهم عامل های محیطی سازگار است.</a:t>
            </a:r>
          </a:p>
          <a:p>
            <a:pPr>
              <a:buFont typeface="Wingdings" pitchFamily="2" charset="2"/>
              <a:buChar char="Ø"/>
            </a:pPr>
            <a:r>
              <a:rPr lang="fa-IR" dirty="0" smtClean="0">
                <a:cs typeface="2  Mitra" pitchFamily="2" charset="-78"/>
              </a:rPr>
              <a:t>بررسی اتوپسی (پس از مرگ) آترواسکلروتیک عروقی و مغزی را نشان می دهد.</a:t>
            </a:r>
          </a:p>
          <a:p>
            <a:pPr marL="0" indent="0">
              <a:buNone/>
            </a:pPr>
            <a:endParaRPr lang="fa-IR" dirty="0">
              <a:cs typeface="2  Mitra" pitchFamily="2" charset="-78"/>
            </a:endParaRPr>
          </a:p>
        </p:txBody>
      </p:sp>
    </p:spTree>
    <p:extLst>
      <p:ext uri="{BB962C8B-B14F-4D97-AF65-F5344CB8AC3E}">
        <p14:creationId xmlns:p14="http://schemas.microsoft.com/office/powerpoint/2010/main" val="776023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562074"/>
          </a:xfrm>
        </p:spPr>
        <p:txBody>
          <a:bodyPr/>
          <a:lstStyle/>
          <a:p>
            <a:pPr algn="r"/>
            <a:endParaRPr lang="fa-IR" dirty="0">
              <a:solidFill>
                <a:srgbClr val="FF0000"/>
              </a:solidFill>
              <a:cs typeface="2  Mitra" pitchFamily="2" charset="-78"/>
            </a:endParaRPr>
          </a:p>
        </p:txBody>
      </p:sp>
      <p:sp>
        <p:nvSpPr>
          <p:cNvPr id="3" name="Content Placeholder 2"/>
          <p:cNvSpPr>
            <a:spLocks noGrp="1"/>
          </p:cNvSpPr>
          <p:nvPr>
            <p:ph sz="quarter" idx="1"/>
          </p:nvPr>
        </p:nvSpPr>
        <p:spPr>
          <a:xfrm>
            <a:off x="457200" y="908720"/>
            <a:ext cx="7467600" cy="5565232"/>
          </a:xfrm>
        </p:spPr>
        <p:txBody>
          <a:bodyPr/>
          <a:lstStyle/>
          <a:p>
            <a:r>
              <a:rPr lang="fa-IR" dirty="0" smtClean="0"/>
              <a:t>تجمعات آمیلوئید در رشته های نروفیبریل و پلاک های نرونی؛ محتوی پروتئینی پیش ساز </a:t>
            </a:r>
            <a:r>
              <a:rPr lang="en-US" dirty="0" smtClean="0"/>
              <a:t> BA4</a:t>
            </a:r>
            <a:r>
              <a:rPr lang="fa-IR" dirty="0" smtClean="0"/>
              <a:t> آمیلوئید(</a:t>
            </a:r>
            <a:r>
              <a:rPr lang="en-US" dirty="0" smtClean="0"/>
              <a:t> APP</a:t>
            </a:r>
            <a:r>
              <a:rPr lang="fa-IR" dirty="0" smtClean="0"/>
              <a:t>) هستند که در اتوپسی دیده شده اند.</a:t>
            </a:r>
          </a:p>
          <a:p>
            <a:r>
              <a:rPr lang="fa-IR" dirty="0" smtClean="0"/>
              <a:t>افراد مبتلا به سندروم داون احتمال خطر بالای بروز دمانس دارند.</a:t>
            </a:r>
          </a:p>
          <a:p>
            <a:r>
              <a:rPr lang="fa-IR" dirty="0" smtClean="0"/>
              <a:t>مضاعف شدن ژن </a:t>
            </a:r>
            <a:r>
              <a:rPr lang="en-US" dirty="0" smtClean="0"/>
              <a:t> APP</a:t>
            </a:r>
            <a:r>
              <a:rPr lang="fa-IR" dirty="0" smtClean="0"/>
              <a:t> بر روی </a:t>
            </a:r>
            <a:r>
              <a:rPr lang="en-US" dirty="0" smtClean="0"/>
              <a:t>21q</a:t>
            </a:r>
            <a:r>
              <a:rPr lang="fa-IR" dirty="0" smtClean="0"/>
              <a:t> می تواند دلیل بروز زودرس </a:t>
            </a:r>
            <a:r>
              <a:rPr lang="en-US" dirty="0" smtClean="0"/>
              <a:t>AD</a:t>
            </a:r>
            <a:r>
              <a:rPr lang="fa-IR" dirty="0" smtClean="0"/>
              <a:t> باشد.( عمومیت ندارد)</a:t>
            </a:r>
          </a:p>
          <a:p>
            <a:r>
              <a:rPr lang="fa-IR" dirty="0" smtClean="0"/>
              <a:t>ژن پرسنیلین1 بر روی  </a:t>
            </a:r>
            <a:r>
              <a:rPr lang="en-US" dirty="0" smtClean="0"/>
              <a:t> 14q</a:t>
            </a:r>
            <a:r>
              <a:rPr lang="fa-IR" dirty="0" smtClean="0"/>
              <a:t>علت 70٪ از موارد </a:t>
            </a:r>
            <a:r>
              <a:rPr lang="en-US" dirty="0"/>
              <a:t> </a:t>
            </a:r>
            <a:r>
              <a:rPr lang="en-US" dirty="0" smtClean="0"/>
              <a:t>AD</a:t>
            </a:r>
            <a:r>
              <a:rPr lang="fa-IR" dirty="0" smtClean="0"/>
              <a:t> زودرس خانوادگی</a:t>
            </a:r>
          </a:p>
          <a:p>
            <a:r>
              <a:rPr lang="fa-IR" dirty="0" smtClean="0"/>
              <a:t>همه دمانس های پیش از سالمندی وراثت اتوزومی غالب بالایی نشان می دهند. </a:t>
            </a:r>
            <a:endParaRPr lang="en-US" dirty="0" smtClean="0"/>
          </a:p>
          <a:p>
            <a:r>
              <a:rPr lang="en-US" dirty="0" smtClean="0"/>
              <a:t>19q</a:t>
            </a:r>
            <a:r>
              <a:rPr lang="fa-IR" dirty="0" smtClean="0"/>
              <a:t> : واجد ژن آپولیپوپروتئین </a:t>
            </a:r>
            <a:r>
              <a:rPr lang="en-US" dirty="0" smtClean="0"/>
              <a:t> E</a:t>
            </a:r>
            <a:r>
              <a:rPr lang="fa-IR" dirty="0" smtClean="0"/>
              <a:t> (</a:t>
            </a:r>
            <a:r>
              <a:rPr lang="en-US" dirty="0" smtClean="0"/>
              <a:t> APOE</a:t>
            </a:r>
            <a:r>
              <a:rPr lang="fa-IR" dirty="0" smtClean="0"/>
              <a:t>) با سه ایزوفرم </a:t>
            </a:r>
            <a:r>
              <a:rPr lang="en-US" dirty="0" smtClean="0">
                <a:effectLst>
                  <a:outerShdw blurRad="38100" dist="38100" dir="2700000" algn="tl">
                    <a:srgbClr val="000000">
                      <a:alpha val="43137"/>
                    </a:srgbClr>
                  </a:outerShdw>
                </a:effectLst>
                <a:latin typeface="Symbol" pitchFamily="18" charset="2"/>
              </a:rPr>
              <a:t>e2, e3</a:t>
            </a:r>
            <a:endParaRPr lang="fa-IR" dirty="0">
              <a:effectLst>
                <a:outerShdw blurRad="38100" dist="38100" dir="2700000" algn="tl">
                  <a:srgbClr val="000000">
                    <a:alpha val="43137"/>
                  </a:srgbClr>
                </a:outerShdw>
              </a:effectLst>
              <a:latin typeface="Symbol" pitchFamily="18" charset="2"/>
            </a:endParaRPr>
          </a:p>
          <a:p>
            <a:pPr marL="0" indent="0">
              <a:buNone/>
            </a:pPr>
            <a:r>
              <a:rPr lang="fa-IR" dirty="0" smtClean="0">
                <a:effectLst>
                  <a:outerShdw blurRad="38100" dist="38100" dir="2700000" algn="tl">
                    <a:srgbClr val="000000">
                      <a:alpha val="43137"/>
                    </a:srgbClr>
                  </a:outerShdw>
                </a:effectLst>
                <a:latin typeface="Symbol" pitchFamily="18" charset="2"/>
              </a:rPr>
              <a:t>و</a:t>
            </a:r>
            <a:r>
              <a:rPr lang="en-US" dirty="0" smtClean="0">
                <a:effectLst>
                  <a:outerShdw blurRad="38100" dist="38100" dir="2700000" algn="tl">
                    <a:srgbClr val="000000">
                      <a:alpha val="43137"/>
                    </a:srgbClr>
                  </a:outerShdw>
                </a:effectLst>
                <a:latin typeface="Symbol" pitchFamily="18" charset="2"/>
              </a:rPr>
              <a:t>e4</a:t>
            </a:r>
            <a:endParaRPr lang="fa-IR" dirty="0" smtClean="0">
              <a:effectLst>
                <a:outerShdw blurRad="38100" dist="38100" dir="2700000" algn="tl">
                  <a:srgbClr val="000000">
                    <a:alpha val="43137"/>
                  </a:srgbClr>
                </a:outerShdw>
              </a:effectLst>
              <a:latin typeface="Symbol" pitchFamily="18" charset="2"/>
            </a:endParaRPr>
          </a:p>
          <a:p>
            <a:endParaRPr lang="fa-IR" dirty="0">
              <a:effectLst>
                <a:outerShdw blurRad="38100" dist="38100" dir="2700000" algn="tl">
                  <a:srgbClr val="000000">
                    <a:alpha val="43137"/>
                  </a:srgbClr>
                </a:outerShdw>
              </a:effectLst>
              <a:latin typeface="Symbol" pitchFamily="18" charset="2"/>
            </a:endParaRPr>
          </a:p>
          <a:p>
            <a:endParaRPr lang="fa-IR" dirty="0" smtClean="0"/>
          </a:p>
          <a:p>
            <a:endParaRPr lang="fa-IR" dirty="0"/>
          </a:p>
          <a:p>
            <a:pPr marL="0" indent="0">
              <a:buNone/>
            </a:pPr>
            <a:endParaRPr lang="fa-IR" dirty="0"/>
          </a:p>
        </p:txBody>
      </p:sp>
    </p:spTree>
    <p:extLst>
      <p:ext uri="{BB962C8B-B14F-4D97-AF65-F5344CB8AC3E}">
        <p14:creationId xmlns:p14="http://schemas.microsoft.com/office/powerpoint/2010/main" val="776023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r>
              <a:rPr lang="fa-IR" dirty="0" smtClean="0">
                <a:latin typeface="Symbol" pitchFamily="18" charset="2"/>
              </a:rPr>
              <a:t>نقش </a:t>
            </a:r>
            <a:r>
              <a:rPr lang="en-US" dirty="0" smtClean="0"/>
              <a:t>APOE</a:t>
            </a:r>
            <a:r>
              <a:rPr lang="fa-IR" dirty="0" smtClean="0"/>
              <a:t> در انتقال لیپید و در ارتباط با صدمه و ترمیم عصبی است.</a:t>
            </a:r>
            <a:endParaRPr lang="fa-IR" dirty="0" smtClean="0">
              <a:latin typeface="Symbol" pitchFamily="18" charset="2"/>
            </a:endParaRPr>
          </a:p>
          <a:p>
            <a:pPr marL="0" indent="0">
              <a:buNone/>
            </a:pPr>
            <a:endParaRPr lang="fa-IR" dirty="0">
              <a:effectLst>
                <a:outerShdw blurRad="38100" dist="38100" dir="2700000" algn="tl">
                  <a:srgbClr val="000000">
                    <a:alpha val="43137"/>
                  </a:srgbClr>
                </a:outerShdw>
              </a:effectLst>
              <a:latin typeface="Symbol" pitchFamily="18" charset="2"/>
            </a:endParaRPr>
          </a:p>
          <a:p>
            <a:r>
              <a:rPr lang="fa-IR" dirty="0" smtClean="0">
                <a:latin typeface="Symbol" pitchFamily="18" charset="2"/>
              </a:rPr>
              <a:t>آلل </a:t>
            </a:r>
            <a:r>
              <a:rPr lang="en-US" dirty="0">
                <a:latin typeface="Symbol" pitchFamily="18" charset="2"/>
              </a:rPr>
              <a:t>e2</a:t>
            </a:r>
            <a:r>
              <a:rPr lang="fa-IR" dirty="0">
                <a:latin typeface="Symbol" pitchFamily="18" charset="2"/>
              </a:rPr>
              <a:t> </a:t>
            </a:r>
            <a:r>
              <a:rPr lang="fa-IR" dirty="0" smtClean="0">
                <a:latin typeface="Symbol" pitchFamily="18" charset="2"/>
              </a:rPr>
              <a:t> با کاهش خطر بروز </a:t>
            </a:r>
            <a:r>
              <a:rPr lang="en-US" dirty="0">
                <a:latin typeface="Symbol" pitchFamily="18" charset="2"/>
              </a:rPr>
              <a:t> </a:t>
            </a:r>
            <a:r>
              <a:rPr lang="fa-IR" dirty="0">
                <a:latin typeface="Symbol" pitchFamily="18" charset="2"/>
              </a:rPr>
              <a:t> </a:t>
            </a:r>
            <a:r>
              <a:rPr lang="fa-IR" dirty="0" smtClean="0">
                <a:latin typeface="Symbol" pitchFamily="18" charset="2"/>
              </a:rPr>
              <a:t>آلزایمر همراه است.</a:t>
            </a:r>
          </a:p>
          <a:p>
            <a:endParaRPr lang="fa-IR" dirty="0">
              <a:latin typeface="Symbol" pitchFamily="18" charset="2"/>
            </a:endParaRPr>
          </a:p>
          <a:p>
            <a:r>
              <a:rPr lang="fa-IR" dirty="0" smtClean="0">
                <a:latin typeface="Symbol" pitchFamily="18" charset="2"/>
              </a:rPr>
              <a:t>آلل </a:t>
            </a:r>
            <a:r>
              <a:rPr lang="en-US" dirty="0" smtClean="0">
                <a:latin typeface="Symbol" pitchFamily="18" charset="2"/>
              </a:rPr>
              <a:t>e4</a:t>
            </a:r>
            <a:r>
              <a:rPr lang="fa-IR" dirty="0" smtClean="0">
                <a:latin typeface="Symbol" pitchFamily="18" charset="2"/>
              </a:rPr>
              <a:t> ( به شکل هتروزیگوتی و هوموزیگوتی) فراوانی بالایی در افراد مبتلا به آلزایمر خانوادگی دیررس و اسپورادیک دارد( 40٪ موارد)</a:t>
            </a:r>
          </a:p>
          <a:p>
            <a:endParaRPr lang="fa-IR" dirty="0">
              <a:latin typeface="Symbol" pitchFamily="18" charset="2"/>
            </a:endParaRPr>
          </a:p>
          <a:p>
            <a:r>
              <a:rPr lang="fa-IR" dirty="0" smtClean="0">
                <a:latin typeface="Symbol" pitchFamily="18" charset="2"/>
              </a:rPr>
              <a:t>وجود </a:t>
            </a:r>
            <a:r>
              <a:rPr lang="fa-IR" dirty="0">
                <a:latin typeface="Symbol" pitchFamily="18" charset="2"/>
              </a:rPr>
              <a:t>آلل </a:t>
            </a:r>
            <a:r>
              <a:rPr lang="en-US" dirty="0" smtClean="0">
                <a:latin typeface="Symbol" pitchFamily="18" charset="2"/>
              </a:rPr>
              <a:t>e4</a:t>
            </a:r>
            <a:r>
              <a:rPr lang="fa-IR" dirty="0" smtClean="0">
                <a:latin typeface="Symbol" pitchFamily="18" charset="2"/>
              </a:rPr>
              <a:t> برای بروز آلزایمر نه کافی و نه ضروری است.</a:t>
            </a:r>
            <a:endParaRPr lang="fa-IR" dirty="0">
              <a:latin typeface="Symbol" pitchFamily="18" charset="2"/>
            </a:endParaRPr>
          </a:p>
          <a:p>
            <a:endParaRPr lang="fa-IR" dirty="0">
              <a:latin typeface="Symbol" pitchFamily="18" charset="2"/>
            </a:endParaRPr>
          </a:p>
          <a:p>
            <a:endParaRPr lang="fa-IR" dirty="0"/>
          </a:p>
        </p:txBody>
      </p:sp>
    </p:spTree>
    <p:extLst>
      <p:ext uri="{BB962C8B-B14F-4D97-AF65-F5344CB8AC3E}">
        <p14:creationId xmlns:p14="http://schemas.microsoft.com/office/powerpoint/2010/main" val="7760233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250</TotalTime>
  <Words>1916</Words>
  <Application>Microsoft Office PowerPoint</Application>
  <PresentationFormat>On-screen Show (4:3)</PresentationFormat>
  <Paragraphs>144</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Oriel</vt:lpstr>
      <vt:lpstr>بنام خدا</vt:lpstr>
      <vt:lpstr>عوامل ژنتیکی در بیماری های شایع، پلی ژنی و چند عاملی</vt:lpstr>
      <vt:lpstr>PowerPoint Presentation</vt:lpstr>
      <vt:lpstr>شیوه های مطالعه استعداد ژنتیکی در بیمار ی های شایع</vt:lpstr>
      <vt:lpstr>مطالعات دو قلوها</vt:lpstr>
      <vt:lpstr>مطالعات دو قلوها</vt:lpstr>
      <vt:lpstr>مطالعات فرزند خواندگی</vt:lpstr>
      <vt:lpstr>مطالعات شناسایی ژن های مسبب اختلالات چند عاملی یا پیچیده</vt:lpstr>
      <vt:lpstr>دیابت</vt:lpstr>
      <vt:lpstr> MODY(Maturity-onset diabetes of the young) </vt:lpstr>
      <vt:lpstr>دیابت نوزادی</vt:lpstr>
      <vt:lpstr>دیابت ملیتوس تیپ 1</vt:lpstr>
      <vt:lpstr>دیابت ملیتوس تیپ 2</vt:lpstr>
      <vt:lpstr>افزایش فشار خون</vt:lpstr>
      <vt:lpstr>فشار خون ذاتی </vt:lpstr>
      <vt:lpstr>بیماری شریان کرونری</vt:lpstr>
      <vt:lpstr>اسکیزوفرنی</vt:lpstr>
      <vt:lpstr>آلزایمر</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عوامل ژنتیکی در بیماری های شایع، پلی ژنی و چند عاملی</dc:title>
  <dc:creator>aftab</dc:creator>
  <cp:lastModifiedBy>Windows User</cp:lastModifiedBy>
  <cp:revision>100</cp:revision>
  <dcterms:created xsi:type="dcterms:W3CDTF">2019-06-03T03:13:25Z</dcterms:created>
  <dcterms:modified xsi:type="dcterms:W3CDTF">2020-04-30T18:11:28Z</dcterms:modified>
</cp:coreProperties>
</file>