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C48E09-E35D-42CA-804E-92E505D584B2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88B3F5-519F-462B-AB16-DD0FE1C871E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783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88B3F5-519F-462B-AB16-DD0FE1C871E9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777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EFADF-79C0-4EAC-987C-4804FE91B1C9}" type="datetimeFigureOut">
              <a:rPr lang="en-US" smtClean="0"/>
              <a:pPr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ADCC9-59CF-4875-8580-E37BD9297A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32043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00400" y="2209800"/>
            <a:ext cx="2917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a-IR" sz="2800" dirty="0" smtClean="0"/>
              <a:t>عوارض بعد از زایمان 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8400" y="10668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بیماری های ترومبوآمبولیک</a:t>
            </a:r>
            <a:endParaRPr lang="en-US" dirty="0"/>
          </a:p>
        </p:txBody>
      </p:sp>
      <p:sp>
        <p:nvSpPr>
          <p:cNvPr id="3" name="Right Brace 2"/>
          <p:cNvSpPr/>
          <p:nvPr/>
        </p:nvSpPr>
        <p:spPr>
          <a:xfrm>
            <a:off x="5791200" y="762000"/>
            <a:ext cx="457200" cy="9906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657600" y="533400"/>
            <a:ext cx="2209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pPr algn="r" rtl="1"/>
            <a:r>
              <a:rPr lang="fa-IR" dirty="0" smtClean="0"/>
              <a:t>ترومبوفلبیت</a:t>
            </a:r>
            <a:endParaRPr lang="en-US" dirty="0" smtClean="0"/>
          </a:p>
          <a:p>
            <a:pPr algn="r" rtl="1"/>
            <a:r>
              <a:rPr lang="fa-IR" dirty="0" smtClean="0"/>
              <a:t>ترومبوز ورید عمقی </a:t>
            </a:r>
            <a:endParaRPr lang="en-US" dirty="0" smtClean="0"/>
          </a:p>
          <a:p>
            <a:pPr algn="r" rtl="1"/>
            <a:r>
              <a:rPr lang="fa-IR" dirty="0" smtClean="0"/>
              <a:t>آمبولی ریه</a:t>
            </a:r>
            <a:endParaRPr lang="en-US" dirty="0" smtClean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</p:txBody>
      </p:sp>
      <p:sp>
        <p:nvSpPr>
          <p:cNvPr id="8" name="Right Brace 7"/>
          <p:cNvSpPr/>
          <p:nvPr/>
        </p:nvSpPr>
        <p:spPr>
          <a:xfrm>
            <a:off x="5791200" y="2133600"/>
            <a:ext cx="457200" cy="16002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e 9"/>
          <p:cNvSpPr/>
          <p:nvPr/>
        </p:nvSpPr>
        <p:spPr>
          <a:xfrm>
            <a:off x="5791200" y="4191000"/>
            <a:ext cx="457200" cy="16764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324600" y="27432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عفونت های بعد از زایمان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200400" y="2209800"/>
            <a:ext cx="2667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عفونت دستگاه ژنیتال</a:t>
            </a:r>
          </a:p>
          <a:p>
            <a:pPr algn="r"/>
            <a:r>
              <a:rPr lang="fa-IR" dirty="0" smtClean="0"/>
              <a:t>عفونت دستگاه ادراری</a:t>
            </a:r>
          </a:p>
          <a:p>
            <a:pPr algn="r"/>
            <a:r>
              <a:rPr lang="fa-IR" dirty="0" smtClean="0"/>
              <a:t>عفونت محل اپیزیوتومی</a:t>
            </a:r>
          </a:p>
          <a:p>
            <a:pPr algn="r"/>
            <a:r>
              <a:rPr lang="fa-IR" dirty="0" smtClean="0"/>
              <a:t>ماستیت</a:t>
            </a:r>
          </a:p>
          <a:p>
            <a:pPr algn="r"/>
            <a:r>
              <a:rPr lang="fa-IR" dirty="0" smtClean="0"/>
              <a:t>عوارض ناشی از بیهوشی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248400" y="48006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اختلالات پستان ها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352800" y="4343400"/>
            <a:ext cx="243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عفونت پستان</a:t>
            </a:r>
          </a:p>
          <a:p>
            <a:pPr algn="r" rtl="1"/>
            <a:r>
              <a:rPr lang="fa-IR" dirty="0" smtClean="0"/>
              <a:t>آبسه ی پستان</a:t>
            </a:r>
          </a:p>
          <a:p>
            <a:pPr algn="r" rtl="1"/>
            <a:r>
              <a:rPr lang="fa-IR" dirty="0" smtClean="0"/>
              <a:t>انسداد مجاری شیر</a:t>
            </a:r>
          </a:p>
          <a:p>
            <a:pPr algn="r" rtl="1"/>
            <a:r>
              <a:rPr lang="fa-IR" dirty="0" smtClean="0"/>
              <a:t>شقاق نوک پستان</a:t>
            </a:r>
          </a:p>
          <a:p>
            <a:pPr algn="r" rtl="1"/>
            <a:r>
              <a:rPr lang="fa-IR" dirty="0" smtClean="0"/>
              <a:t>احتقان پستان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53200" y="762000"/>
            <a:ext cx="152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ترومبوفلبیت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7391400" y="14478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شیوع</a:t>
            </a:r>
            <a:endParaRPr lang="en-US" sz="16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086600" y="1524000"/>
            <a:ext cx="228600" cy="1524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5400000">
            <a:off x="7086600" y="1676400"/>
            <a:ext cx="22860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95600" y="1371600"/>
            <a:ext cx="419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قبل زایمان 1در 600 مورد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819400" y="1752600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بلافاصله بعد زایمان 1 در 95 مورد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743200" y="2514600"/>
            <a:ext cx="533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افراد مستعد:</a:t>
            </a:r>
          </a:p>
          <a:p>
            <a:pPr algn="r"/>
            <a:r>
              <a:rPr lang="fa-IR" dirty="0" smtClean="0"/>
              <a:t>بیماران مبتلا به ورید های واریسی</a:t>
            </a:r>
          </a:p>
          <a:p>
            <a:pPr algn="r"/>
            <a:r>
              <a:rPr lang="fa-IR" dirty="0" smtClean="0"/>
              <a:t>بیماران چاق</a:t>
            </a:r>
          </a:p>
          <a:p>
            <a:pPr algn="r"/>
            <a:r>
              <a:rPr lang="fa-IR" dirty="0" smtClean="0"/>
              <a:t>فعالیت فیزیکی محدود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43400" y="3886200"/>
            <a:ext cx="37338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علایم:</a:t>
            </a:r>
          </a:p>
          <a:p>
            <a:pPr algn="r"/>
            <a:r>
              <a:rPr lang="fa-IR" dirty="0" smtClean="0"/>
              <a:t>درد</a:t>
            </a:r>
          </a:p>
          <a:p>
            <a:pPr algn="r"/>
            <a:r>
              <a:rPr lang="fa-IR" dirty="0" smtClean="0"/>
              <a:t>تورم</a:t>
            </a:r>
          </a:p>
          <a:p>
            <a:pPr algn="r"/>
            <a:r>
              <a:rPr lang="fa-IR" dirty="0" smtClean="0"/>
              <a:t>حساسیت ناحیه</a:t>
            </a:r>
          </a:p>
          <a:p>
            <a:pPr algn="r"/>
            <a:r>
              <a:rPr lang="fa-IR" dirty="0" smtClean="0"/>
              <a:t>اریتم </a:t>
            </a:r>
          </a:p>
          <a:p>
            <a:pPr algn="r"/>
            <a:r>
              <a:rPr lang="fa-IR" dirty="0" smtClean="0"/>
              <a:t>گرما</a:t>
            </a:r>
          </a:p>
          <a:p>
            <a:pPr algn="r"/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743200" y="304800"/>
            <a:ext cx="335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>
                <a:solidFill>
                  <a:schemeClr val="accent5">
                    <a:lumMod val="50000"/>
                  </a:schemeClr>
                </a:solidFill>
              </a:rPr>
              <a:t>بیماری های ترومبوآمبولیک</a:t>
            </a:r>
            <a:endParaRPr lang="en-US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685800"/>
            <a:ext cx="746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در اکثر بیماران ترومبوفلبیت سطحی محدود به ساق پا است   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ترومبوفلبیت سطحی خطرناک نیست و باعث آمبولی ریه نمیشود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dirty="0" smtClean="0"/>
              <a:t>اما اگر سریع و مناسب درمان نشود ممکن است روند التهابی به ورید های عمقی گسترش یابد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1828800" y="1981200"/>
            <a:ext cx="6248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درمان:</a:t>
            </a:r>
          </a:p>
          <a:p>
            <a:pPr algn="r"/>
            <a:r>
              <a:rPr lang="fa-IR" dirty="0" smtClean="0"/>
              <a:t>نیازی به دارو های ضد التهابی و ضد انعقادی ندارد </a:t>
            </a:r>
          </a:p>
          <a:p>
            <a:pPr algn="r"/>
            <a:r>
              <a:rPr lang="fa-IR" dirty="0" smtClean="0"/>
              <a:t>گرمای موضعی(پتو های گرمایی)</a:t>
            </a:r>
          </a:p>
          <a:p>
            <a:pPr algn="r"/>
            <a:r>
              <a:rPr lang="fa-IR" dirty="0" smtClean="0"/>
              <a:t>بالاتر نگه داشتن اندام انتهایی</a:t>
            </a:r>
          </a:p>
          <a:p>
            <a:pPr algn="r"/>
            <a:r>
              <a:rPr lang="fa-IR" dirty="0" smtClean="0"/>
              <a:t>استراحت در بستر به مدت 5 تا 7 روز</a:t>
            </a:r>
          </a:p>
          <a:p>
            <a:pPr algn="r"/>
            <a:r>
              <a:rPr lang="fa-IR" dirty="0" smtClean="0"/>
              <a:t>بعد استراحت و رفع علایم به تدریج حرکت را آغاز کند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0" y="4114800"/>
            <a:ext cx="6705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پیشگیری:</a:t>
            </a:r>
          </a:p>
          <a:p>
            <a:pPr algn="r"/>
            <a:r>
              <a:rPr lang="fa-IR" dirty="0" smtClean="0"/>
              <a:t>فردی که سابقه ی ابتلا دارد مستعد ابتلای مجدد میباشد و باید پیشگیری به عمل آورد:</a:t>
            </a:r>
          </a:p>
          <a:p>
            <a:pPr algn="r"/>
            <a:r>
              <a:rPr lang="fa-IR" dirty="0" smtClean="0"/>
              <a:t>استفاده از جوراب های مخصوص</a:t>
            </a:r>
          </a:p>
          <a:p>
            <a:pPr algn="r"/>
            <a:r>
              <a:rPr lang="fa-IR" dirty="0" smtClean="0"/>
              <a:t>پرهیز از ایستادن طولانی مدت</a:t>
            </a:r>
          </a:p>
          <a:p>
            <a:pPr algn="r"/>
            <a:r>
              <a:rPr lang="fa-IR" dirty="0" smtClean="0"/>
              <a:t>پرهیز از روی هم قرار دادن پاها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24200" y="609600"/>
            <a:ext cx="502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ترومبوز ورید عمقی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7239000" y="1295400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شیوع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rot="16200000" flipH="1">
            <a:off x="7239000" y="1295400"/>
            <a:ext cx="22860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>
            <a:off x="7239000" y="1524000"/>
            <a:ext cx="228600" cy="228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429000" y="1143000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قبل زایمان 1 در 200 بارداری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2667000" y="1524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بعد زایمان 1 در 700 بارداری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752600" y="2590800"/>
            <a:ext cx="655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>
              <a:buFont typeface="Wingdings" pitchFamily="2" charset="2"/>
              <a:buChar char="§"/>
            </a:pPr>
            <a:r>
              <a:rPr lang="fa-IR" dirty="0" smtClean="0"/>
              <a:t>زمینه ساز آمبولی ریه و نارسایی مزمن وریدی میباشد بنابراین درمان سریع ضروری است </a:t>
            </a:r>
          </a:p>
          <a:p>
            <a:pPr marL="342900" indent="-342900" algn="r" rtl="1">
              <a:buFont typeface="Wingdings" pitchFamily="2" charset="2"/>
              <a:buChar char="§"/>
            </a:pPr>
            <a:r>
              <a:rPr lang="fa-IR" dirty="0" smtClean="0"/>
              <a:t>معمولا در اواخر حاملگی و یا 10 روز بعد از زایمان ایجاد میشود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581400" y="4038600"/>
            <a:ext cx="472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عوامل مستعد کننده:</a:t>
            </a:r>
          </a:p>
          <a:p>
            <a:pPr algn="r"/>
            <a:r>
              <a:rPr lang="fa-IR" dirty="0" smtClean="0"/>
              <a:t>آسیب عروقی </a:t>
            </a:r>
          </a:p>
          <a:p>
            <a:pPr algn="r"/>
            <a:r>
              <a:rPr lang="fa-IR" dirty="0" smtClean="0"/>
              <a:t>عفونت</a:t>
            </a:r>
          </a:p>
          <a:p>
            <a:pPr algn="r"/>
            <a:r>
              <a:rPr lang="fa-IR" dirty="0" smtClean="0"/>
              <a:t>ترومای بافتی</a:t>
            </a:r>
          </a:p>
          <a:p>
            <a:pPr algn="r"/>
            <a:r>
              <a:rPr lang="fa-IR" dirty="0" smtClean="0"/>
              <a:t>افزایش انعقاد پذیری</a:t>
            </a:r>
          </a:p>
          <a:p>
            <a:pPr algn="r"/>
            <a:r>
              <a:rPr lang="fa-IR" dirty="0" smtClean="0"/>
              <a:t>رکود وریدی ناشی از حاملگی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0" y="838200"/>
            <a:ext cx="6096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علایم:</a:t>
            </a:r>
          </a:p>
          <a:p>
            <a:pPr algn="r"/>
            <a:r>
              <a:rPr lang="fa-IR" dirty="0" smtClean="0"/>
              <a:t>تورم </a:t>
            </a:r>
          </a:p>
          <a:p>
            <a:pPr algn="r"/>
            <a:r>
              <a:rPr lang="fa-IR" dirty="0" smtClean="0"/>
              <a:t>درد</a:t>
            </a:r>
          </a:p>
          <a:p>
            <a:pPr algn="r"/>
            <a:r>
              <a:rPr lang="fa-IR" dirty="0" smtClean="0"/>
              <a:t>اریتم</a:t>
            </a:r>
          </a:p>
          <a:p>
            <a:pPr algn="r"/>
            <a:r>
              <a:rPr lang="fa-IR" dirty="0" smtClean="0"/>
              <a:t>حساسیت</a:t>
            </a:r>
            <a:r>
              <a:rPr lang="en-US" dirty="0" smtClean="0"/>
              <a:t> </a:t>
            </a:r>
            <a:endParaRPr lang="fa-IR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5486400" y="2819400"/>
            <a:ext cx="2667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تشخیص:</a:t>
            </a:r>
          </a:p>
          <a:p>
            <a:pPr algn="r"/>
            <a:r>
              <a:rPr lang="fa-IR" dirty="0" smtClean="0"/>
              <a:t>اولتراسونوگرافی داپلر</a:t>
            </a:r>
          </a:p>
          <a:p>
            <a:pPr algn="r"/>
            <a:r>
              <a:rPr lang="fa-IR" dirty="0" smtClean="0"/>
              <a:t>پلتیسموگرافی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بهترین تست:ونوگرافی</a:t>
            </a:r>
            <a:endParaRPr lang="en-US" dirty="0"/>
          </a:p>
        </p:txBody>
      </p:sp>
      <p:sp>
        <p:nvSpPr>
          <p:cNvPr id="4" name="Left Bracket 3"/>
          <p:cNvSpPr/>
          <p:nvPr/>
        </p:nvSpPr>
        <p:spPr>
          <a:xfrm>
            <a:off x="6019800" y="3124200"/>
            <a:ext cx="76200" cy="685800"/>
          </a:xfrm>
          <a:prstGeom prst="lef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219200" y="3048000"/>
            <a:ext cx="472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برای غربالگری استفاده میشوند و منفی بودن نتیجه ی این روش ها در فردی که علایم بالینی را دارد وجود ترومبوز را رد نمی کند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14400" y="4711147"/>
            <a:ext cx="72390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بسیاری از متخصصان مامایی و بیماران خطرها و محدودیت و های ونوگرافی را نمی پذیرند و براساس یافته های بالینی به درمان ضد انعقادی ادامه می دهند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5754" y="1447800"/>
            <a:ext cx="701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درمان:</a:t>
            </a:r>
          </a:p>
          <a:p>
            <a:pPr algn="r"/>
            <a:r>
              <a:rPr lang="fa-IR" dirty="0" smtClean="0"/>
              <a:t> پس از تشخیص بالینی ترومبوز وریدی باید درمان ضد انعقادی آغاز شود و اقدامات </a:t>
            </a:r>
          </a:p>
          <a:p>
            <a:pPr algn="r"/>
            <a:r>
              <a:rPr lang="fa-IR" dirty="0" smtClean="0"/>
              <a:t>تشخیصی بعدی به چند ساعت بعد از رسیدن سطح هپارین به حد مناسب موکول شود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90600" y="312420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 ترومبوز ورید عمقی تجویز هپارین با دوز کامل به مدت 10 تا 14 روز. </a:t>
            </a:r>
          </a:p>
          <a:p>
            <a:pPr algn="r"/>
            <a:r>
              <a:rPr lang="fa-IR" dirty="0" smtClean="0"/>
              <a:t> به 1.5 برابر مقدار طبیعی برسد</a:t>
            </a:r>
            <a:r>
              <a:rPr lang="en-US" dirty="0" smtClean="0"/>
              <a:t>PTT </a:t>
            </a:r>
            <a:r>
              <a:rPr lang="fa-IR" dirty="0" smtClean="0"/>
              <a:t>سپس هپارین زیرجلدی تا زمانی که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993354" y="4038600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 ضد انعقادی باید برای 3 تا 6 ماه بعد از زایمان ادامه یابد</a:t>
            </a:r>
          </a:p>
          <a:p>
            <a:pPr algn="r"/>
            <a:r>
              <a:rPr lang="fa-IR" dirty="0" smtClean="0"/>
              <a:t>در حاملگی های بعدی هپارین برای پرو فیلاکسی تجویز می شود</a:t>
            </a:r>
          </a:p>
          <a:p>
            <a:pPr algn="r"/>
            <a:r>
              <a:rPr lang="fa-IR" dirty="0" smtClean="0"/>
              <a:t>اگر به درمان ضد انعقادی جواب ندهد یا قادر به تحمل داروهای ضد انعقادی نباشد جراحی روی ورید اجوف تحتانی صورت میگیرد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91000" y="762000"/>
            <a:ext cx="388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آمبولی ریه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1600200" y="1371600"/>
            <a:ext cx="655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آمبولی ریه به دنبال حرکت لخته ی ایجاد شده در ورید های عمقی ایجاد می شود</a:t>
            </a:r>
          </a:p>
          <a:p>
            <a:pPr algn="r"/>
            <a:r>
              <a:rPr lang="fa-IR" dirty="0" smtClean="0"/>
              <a:t>شیوع: 7 مورد در هر 1000 حاملگی</a:t>
            </a:r>
          </a:p>
          <a:p>
            <a:pPr algn="r"/>
            <a:r>
              <a:rPr lang="fa-IR" dirty="0" smtClean="0"/>
              <a:t>دومین علت شایع مرگ و میر مادران است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90600" y="2667000"/>
            <a:ext cx="7086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علایم:</a:t>
            </a:r>
          </a:p>
          <a:p>
            <a:pPr algn="r"/>
            <a:r>
              <a:rPr lang="fa-IR" dirty="0" smtClean="0"/>
              <a:t>تنگی نفس(علامت شایع)</a:t>
            </a:r>
          </a:p>
          <a:p>
            <a:pPr algn="r"/>
            <a:r>
              <a:rPr lang="fa-IR" dirty="0" smtClean="0"/>
              <a:t>درد قفسه سینه</a:t>
            </a:r>
          </a:p>
          <a:p>
            <a:pPr algn="r"/>
            <a:r>
              <a:rPr lang="fa-IR" dirty="0" smtClean="0"/>
              <a:t>سرفه</a:t>
            </a:r>
          </a:p>
          <a:p>
            <a:pPr algn="r"/>
            <a:r>
              <a:rPr lang="fa-IR" dirty="0" smtClean="0"/>
              <a:t>تاکی پنه </a:t>
            </a:r>
          </a:p>
          <a:p>
            <a:pPr algn="r"/>
            <a:r>
              <a:rPr lang="fa-IR" dirty="0" smtClean="0"/>
              <a:t>تاکیکاردی</a:t>
            </a:r>
          </a:p>
          <a:p>
            <a:pPr algn="r"/>
            <a:r>
              <a:rPr lang="fa-IR" dirty="0" smtClean="0"/>
              <a:t>تب خفیف </a:t>
            </a:r>
          </a:p>
          <a:p>
            <a:pPr algn="r"/>
            <a:r>
              <a:rPr lang="fa-IR" dirty="0" smtClean="0"/>
              <a:t>اختلال درک</a:t>
            </a:r>
          </a:p>
          <a:p>
            <a:pPr algn="r"/>
            <a:r>
              <a:rPr lang="fa-IR" dirty="0" smtClean="0"/>
              <a:t>علایم ترومبوز ورید عمقی</a:t>
            </a:r>
          </a:p>
          <a:p>
            <a:pPr algn="r"/>
            <a:r>
              <a:rPr lang="fa-IR" dirty="0" smtClean="0"/>
              <a:t>آمبولی های بزرگ: امکان هایپوتانسیون,سنکوب و مرگ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90800" y="838200"/>
            <a:ext cx="5334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تشخیص:</a:t>
            </a:r>
          </a:p>
          <a:p>
            <a:pPr algn="r"/>
            <a:r>
              <a:rPr lang="fa-IR" dirty="0" smtClean="0"/>
              <a:t>رادیوگرافی قفسه سینه(ممکن است طبیعی باشد)</a:t>
            </a:r>
          </a:p>
          <a:p>
            <a:pPr algn="r"/>
            <a:r>
              <a:rPr lang="en-US" dirty="0" smtClean="0"/>
              <a:t>ECG</a:t>
            </a:r>
          </a:p>
          <a:p>
            <a:pPr algn="r"/>
            <a:r>
              <a:rPr lang="en-US" dirty="0" smtClean="0"/>
              <a:t>ABG</a:t>
            </a:r>
          </a:p>
          <a:p>
            <a:pPr algn="r"/>
            <a:r>
              <a:rPr lang="fa-IR" dirty="0" smtClean="0"/>
              <a:t>آنژیوگرافی ریه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57400" y="312420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درمان:</a:t>
            </a:r>
          </a:p>
          <a:p>
            <a:pPr algn="r"/>
            <a:r>
              <a:rPr lang="fa-IR" dirty="0" smtClean="0"/>
              <a:t>ضدانعقاد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19200" y="457200"/>
            <a:ext cx="472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>
                <a:solidFill>
                  <a:schemeClr val="accent5">
                    <a:lumMod val="50000"/>
                  </a:schemeClr>
                </a:solidFill>
              </a:rPr>
              <a:t>عفونت های بعد از زایمان</a:t>
            </a:r>
            <a:endParaRPr lang="en-US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14400" y="1219200"/>
            <a:ext cx="716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تب بعد از زایمان:    حرارت بیش از 38 درجه سانتی گراد</a:t>
            </a:r>
          </a:p>
          <a:p>
            <a:pPr algn="r"/>
            <a:r>
              <a:rPr lang="fa-IR" dirty="0" smtClean="0"/>
              <a:t>                         در یک روز از 10 روز اول بعد از زایمان بجز 24 ساعت اول </a:t>
            </a:r>
          </a:p>
        </p:txBody>
      </p:sp>
      <p:sp>
        <p:nvSpPr>
          <p:cNvPr id="5" name="Right Bracket 4"/>
          <p:cNvSpPr/>
          <p:nvPr/>
        </p:nvSpPr>
        <p:spPr>
          <a:xfrm>
            <a:off x="6248400" y="1295400"/>
            <a:ext cx="76200" cy="609600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096000" y="24384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علل تب بعد از زایمان: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52600" y="2438400"/>
            <a:ext cx="44196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عفونت دستگاه ژنیتال</a:t>
            </a:r>
          </a:p>
          <a:p>
            <a:pPr algn="r"/>
            <a:r>
              <a:rPr lang="fa-IR" dirty="0" smtClean="0"/>
              <a:t>عفونت دستگاه ادراری</a:t>
            </a:r>
          </a:p>
          <a:p>
            <a:pPr algn="r"/>
            <a:r>
              <a:rPr lang="fa-IR" dirty="0" smtClean="0"/>
              <a:t>عفونت محل اپیزیوتومی</a:t>
            </a:r>
          </a:p>
          <a:p>
            <a:pPr algn="r"/>
            <a:r>
              <a:rPr lang="fa-IR" dirty="0" smtClean="0"/>
              <a:t>ماستیت</a:t>
            </a:r>
          </a:p>
          <a:p>
            <a:pPr algn="r"/>
            <a:r>
              <a:rPr lang="fa-IR" dirty="0" smtClean="0"/>
              <a:t>عوارض ناشی از بیهوشی</a:t>
            </a:r>
            <a:endParaRPr lang="en-US" dirty="0"/>
          </a:p>
        </p:txBody>
      </p:sp>
      <p:sp>
        <p:nvSpPr>
          <p:cNvPr id="8" name="Right Bracket 7"/>
          <p:cNvSpPr/>
          <p:nvPr/>
        </p:nvSpPr>
        <p:spPr>
          <a:xfrm>
            <a:off x="6172200" y="2438400"/>
            <a:ext cx="76200" cy="1524000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67000" y="1066800"/>
            <a:ext cx="5562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عوامل مستعد کننده ی عفونت های زایمانی:</a:t>
            </a:r>
          </a:p>
          <a:p>
            <a:pPr algn="r"/>
            <a:endParaRPr lang="fa-IR" dirty="0" smtClean="0"/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طول مدت زایمان 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مدت پارگی پرده های جفتی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باقی ماندن محصولات حاملگی در رحم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سزارین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وضعیت اقتصادی و اجتماعی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تعداد معاینات واژینال در طی زایمان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دستکاری داخل رحمی جنین یا جفت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3400" y="762000"/>
            <a:ext cx="350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اندومتریت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133600" y="1219200"/>
            <a:ext cx="5715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شایع ترین عفونت دستگاه ژنیتال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شیوع      بعد از زایمان واژینال 2 درصد</a:t>
            </a:r>
          </a:p>
          <a:p>
            <a:pPr algn="r"/>
            <a:r>
              <a:rPr lang="fa-IR" dirty="0" smtClean="0"/>
              <a:t>            بعد از سزارین حدود 30 درصد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شدت عفونت بعد از زایمان شکمی بیشتر است</a:t>
            </a:r>
          </a:p>
          <a:p>
            <a:pPr algn="r"/>
            <a:endParaRPr lang="fa-IR" dirty="0" smtClean="0"/>
          </a:p>
        </p:txBody>
      </p:sp>
      <p:sp>
        <p:nvSpPr>
          <p:cNvPr id="6" name="Right Bracket 5"/>
          <p:cNvSpPr/>
          <p:nvPr/>
        </p:nvSpPr>
        <p:spPr>
          <a:xfrm>
            <a:off x="7086600" y="1905000"/>
            <a:ext cx="76200" cy="381000"/>
          </a:xfrm>
          <a:prstGeom prst="rightBracket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648200" y="3124200"/>
            <a:ext cx="3276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علایم بالینی: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تب 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درد شکم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تندرنس رحم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بی قراری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ترشح چرکی و بدبوی لوشیا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886200" y="5105400"/>
            <a:ext cx="4038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بررسی های آزمایشگاهی: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شمارش کامل گلبول های سفید</a:t>
            </a:r>
          </a:p>
          <a:p>
            <a:pPr algn="r" rtl="1">
              <a:buFont typeface="Arial" pitchFamily="34" charset="0"/>
              <a:buChar char="•"/>
            </a:pPr>
            <a:r>
              <a:rPr lang="fa-IR" dirty="0" smtClean="0"/>
              <a:t>کشت خون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609600"/>
            <a:ext cx="739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درمان:</a:t>
            </a:r>
          </a:p>
          <a:p>
            <a:pPr algn="r" rtl="1"/>
            <a:r>
              <a:rPr lang="fa-IR" dirty="0" smtClean="0"/>
              <a:t>معمولا یک سفالوسپورین نسل دوم یا سوم به تنهایی مؤثر است</a:t>
            </a:r>
          </a:p>
          <a:p>
            <a:pPr algn="r" rtl="1"/>
            <a:r>
              <a:rPr lang="fa-IR" dirty="0" smtClean="0"/>
              <a:t>در عده ی کمی از بیماران آنتی بیوتیک های متعدد لازم است(که در عفونت های رحمی بعد از سزارین احتمال بیشتری دارد)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19600" y="609600"/>
            <a:ext cx="358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عفونت محل انسزیون شکمی</a:t>
            </a:r>
            <a:endParaRPr lang="en-US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2895600" y="1295400"/>
            <a:ext cx="525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از محل های شایع عفونت است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200400" y="1752600"/>
            <a:ext cx="487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تب خفیف </a:t>
            </a:r>
          </a:p>
          <a:p>
            <a:pPr algn="r"/>
            <a:r>
              <a:rPr lang="fa-IR" dirty="0" smtClean="0"/>
              <a:t>اریتم موضعی پوست در اطراف زخم</a:t>
            </a:r>
            <a:endParaRPr lang="en-US" dirty="0"/>
          </a:p>
        </p:txBody>
      </p:sp>
      <p:sp>
        <p:nvSpPr>
          <p:cNvPr id="6" name="Left Brace 5"/>
          <p:cNvSpPr/>
          <p:nvPr/>
        </p:nvSpPr>
        <p:spPr>
          <a:xfrm>
            <a:off x="4495800" y="1828800"/>
            <a:ext cx="152400" cy="5334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219200" y="1905000"/>
            <a:ext cx="3276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احتمال شروع آبسه ی زخم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914400" y="2667000"/>
            <a:ext cx="7239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درمان:</a:t>
            </a:r>
          </a:p>
          <a:p>
            <a:pPr algn="r"/>
            <a:r>
              <a:rPr lang="fa-IR" dirty="0" smtClean="0"/>
              <a:t>محل انسزیون باید بطور وسیع باز و دبریدمان شود</a:t>
            </a:r>
          </a:p>
          <a:p>
            <a:pPr algn="r"/>
            <a:r>
              <a:rPr lang="fa-IR" dirty="0" smtClean="0"/>
              <a:t>آنتی بیوتیک های وردیدی در صورت وجود فاشئیت نکروزان مورد نیاز هستند</a:t>
            </a:r>
          </a:p>
          <a:p>
            <a:pPr algn="r"/>
            <a:r>
              <a:rPr lang="fa-IR" dirty="0" smtClean="0"/>
              <a:t>در صورت بروز فاشئیت نکروزان دبریدمان وسیع جراحی لازم است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381000"/>
            <a:ext cx="388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400" dirty="0" smtClean="0">
                <a:solidFill>
                  <a:schemeClr val="accent5">
                    <a:lumMod val="50000"/>
                  </a:schemeClr>
                </a:solidFill>
              </a:rPr>
              <a:t>اختلالات پستان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67000" y="1143000"/>
            <a:ext cx="541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000" dirty="0" smtClean="0"/>
              <a:t>عفونت پستان(ماستیت)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00200" y="1676400"/>
            <a:ext cx="6477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عفونت پارانشیم پستان</a:t>
            </a:r>
          </a:p>
          <a:p>
            <a:pPr algn="r"/>
            <a:r>
              <a:rPr lang="fa-IR" dirty="0" smtClean="0"/>
              <a:t>تا قبل از زایمان بسیار نادر است </a:t>
            </a:r>
          </a:p>
          <a:p>
            <a:pPr algn="r"/>
            <a:r>
              <a:rPr lang="fa-IR" dirty="0" smtClean="0"/>
              <a:t>معمولا دو هفته بعد زایمان شروع میشود</a:t>
            </a:r>
          </a:p>
          <a:p>
            <a:pPr algn="r"/>
            <a:r>
              <a:rPr lang="fa-IR" dirty="0" smtClean="0"/>
              <a:t>در زنانی که به کودک خود شیر می دهند شایع تر است</a:t>
            </a:r>
          </a:p>
          <a:p>
            <a:pPr algn="r"/>
            <a:r>
              <a:rPr lang="fa-IR" dirty="0" smtClean="0"/>
              <a:t>معمولا یک طرفه است 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71600" y="3352800"/>
            <a:ext cx="67056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علایم:</a:t>
            </a:r>
          </a:p>
          <a:p>
            <a:pPr algn="r"/>
            <a:r>
              <a:rPr lang="fa-IR" dirty="0" smtClean="0"/>
              <a:t>اولین علامت:لرز</a:t>
            </a:r>
          </a:p>
          <a:p>
            <a:pPr algn="r"/>
            <a:r>
              <a:rPr lang="fa-IR" dirty="0" smtClean="0"/>
              <a:t>تب و تاکی کاردی بلافاصله بعد از لرز </a:t>
            </a:r>
          </a:p>
          <a:p>
            <a:pPr algn="r"/>
            <a:r>
              <a:rPr lang="fa-IR" dirty="0" smtClean="0"/>
              <a:t>سفتی و قرمزی پستان</a:t>
            </a:r>
          </a:p>
          <a:p>
            <a:pPr algn="r"/>
            <a:r>
              <a:rPr lang="fa-IR" dirty="0" smtClean="0"/>
              <a:t>درد</a:t>
            </a:r>
          </a:p>
          <a:p>
            <a:pPr algn="r"/>
            <a:endParaRPr lang="fa-IR" dirty="0" smtClean="0"/>
          </a:p>
          <a:p>
            <a:pPr algn="r"/>
            <a:r>
              <a:rPr lang="fa-IR" dirty="0" smtClean="0"/>
              <a:t>در 10 درصد موارد آبسه ی پستان ایجاد می شود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53340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 صورت عفونت مجاری شیر,شیر در یک یا چند لوبول به حالت رکود درمی آید و پستان سفت و خمیری می شود و فرد درد مبهم در ناحیه ی مبتلا دارد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762000"/>
            <a:ext cx="7848600" cy="121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علت:</a:t>
            </a:r>
          </a:p>
          <a:p>
            <a:pPr algn="r"/>
            <a:r>
              <a:rPr lang="fa-IR" dirty="0" smtClean="0"/>
              <a:t>انتقال میکروارگانیسم ها از دستان خود مادر یا کسانی که از او مراقبت میکنند </a:t>
            </a:r>
          </a:p>
          <a:p>
            <a:pPr algn="r"/>
            <a:r>
              <a:rPr lang="fa-IR" dirty="0" smtClean="0"/>
              <a:t>شیرخوار مبتلا به عفونت دهان,چشم یا پوست</a:t>
            </a:r>
          </a:p>
          <a:p>
            <a:pPr algn="r"/>
            <a:r>
              <a:rPr lang="fa-IR" dirty="0" smtClean="0"/>
              <a:t>ارگانیسم هایی که از راه خون به پستان میرسند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3400" y="2057400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شایعترین عامل,استافیلوکوک طلایی است(40 درصد موارد)</a:t>
            </a:r>
          </a:p>
          <a:p>
            <a:pPr algn="r"/>
            <a:r>
              <a:rPr lang="fa-IR" dirty="0" smtClean="0"/>
              <a:t>منشأ عفونت معمولا پرستارانی هستند که از نوزاد مراقبت میکنند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743200" y="3124200"/>
            <a:ext cx="548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اقدامات:</a:t>
            </a:r>
          </a:p>
          <a:p>
            <a:pPr algn="r"/>
            <a:r>
              <a:rPr lang="fa-IR" dirty="0" smtClean="0"/>
              <a:t>قطع شیردهی از پستان مبتلا</a:t>
            </a:r>
          </a:p>
          <a:p>
            <a:pPr algn="r"/>
            <a:r>
              <a:rPr lang="fa-IR" dirty="0" smtClean="0"/>
              <a:t>کیسه آب یخ برای کاهش التهاب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38200" y="4267200"/>
            <a:ext cx="7239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/>
              <a:t>درمان:</a:t>
            </a:r>
          </a:p>
          <a:p>
            <a:pPr algn="r"/>
            <a:r>
              <a:rPr lang="fa-IR" dirty="0" smtClean="0"/>
              <a:t>آنتی بیوتیک مثل آمپی سیلین، اریترومایسین، کلوگزاسیلین </a:t>
            </a:r>
          </a:p>
          <a:p>
            <a:pPr algn="r"/>
            <a:r>
              <a:rPr lang="fa-IR" dirty="0" smtClean="0"/>
              <a:t>دوشیدن پستان مبتلا و تغذیه نوزاد از پستان غیر مبتلا</a:t>
            </a:r>
          </a:p>
          <a:p>
            <a:pPr algn="r"/>
            <a:r>
              <a:rPr lang="fa-IR" dirty="0" smtClean="0"/>
              <a:t>اگر عفونت در 24تا 48 ساعت برطرف نشود نشانه ی تشکیل آبسه است. در این حالت بیمار باید بستری شود و آبسه درناژ شود.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0" y="609600"/>
            <a:ext cx="1981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000" dirty="0" smtClean="0"/>
              <a:t>آبسه پستان </a:t>
            </a:r>
          </a:p>
          <a:p>
            <a:pPr algn="r" rtl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1219200"/>
            <a:ext cx="7696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آبسه ی پستان در دوران شیردهی و زمانی که باکتری از ترک خوردگی پستان وارد می شود، ایجاد می شود.</a:t>
            </a:r>
          </a:p>
          <a:p>
            <a:pPr algn="r" rtl="1"/>
            <a:r>
              <a:rPr lang="fa-IR" dirty="0" smtClean="0"/>
              <a:t>ممکن است آبسه پستان به دنبال ماستیت ایجاد شود. 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2667000"/>
            <a:ext cx="7696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dirty="0" smtClean="0"/>
              <a:t>علائم:</a:t>
            </a:r>
          </a:p>
          <a:p>
            <a:pPr algn="r" rtl="1"/>
            <a:r>
              <a:rPr lang="fa-IR" dirty="0" smtClean="0"/>
              <a:t>پوست متورم و زرد روی آبسه</a:t>
            </a:r>
          </a:p>
          <a:p>
            <a:pPr algn="r" rtl="1"/>
            <a:r>
              <a:rPr lang="fa-IR" dirty="0" smtClean="0"/>
              <a:t>درد</a:t>
            </a:r>
          </a:p>
          <a:p>
            <a:pPr algn="r" rtl="1"/>
            <a:r>
              <a:rPr lang="fa-IR" dirty="0" smtClean="0"/>
              <a:t>تب و لرز 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درمان:</a:t>
            </a:r>
          </a:p>
          <a:p>
            <a:pPr algn="r" rtl="1"/>
            <a:r>
              <a:rPr lang="fa-IR" dirty="0" smtClean="0"/>
              <a:t>به محظ بروز علائم شیردهی باید متوقف شود.</a:t>
            </a:r>
          </a:p>
          <a:p>
            <a:pPr algn="r" rtl="1"/>
            <a:r>
              <a:rPr lang="fa-IR" dirty="0" smtClean="0"/>
              <a:t>شیمی درمانی </a:t>
            </a:r>
          </a:p>
          <a:p>
            <a:pPr algn="r" rtl="1"/>
            <a:r>
              <a:rPr lang="fa-IR" dirty="0" smtClean="0"/>
              <a:t>درمان با آنتی بیوتیک</a:t>
            </a:r>
          </a:p>
          <a:p>
            <a:pPr algn="r" rtl="1"/>
            <a:r>
              <a:rPr lang="fa-IR" dirty="0" smtClean="0"/>
              <a:t>برش و تخلیه آبسه در صورت وجود توده متموج</a:t>
            </a:r>
          </a:p>
          <a:p>
            <a:pPr algn="r" rtl="1"/>
            <a:r>
              <a:rPr lang="fa-IR" dirty="0" smtClean="0"/>
              <a:t>پانسمان گرم و مرطوب، تخلیه چرک را افزایش داده و بهبودی را تسریع می کند.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224</TotalTime>
  <Words>1048</Words>
  <Application>Microsoft Office PowerPoint</Application>
  <PresentationFormat>On-screen Show (4:3)</PresentationFormat>
  <Paragraphs>190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Fateme</dc:creator>
  <cp:lastModifiedBy>Windows User</cp:lastModifiedBy>
  <cp:revision>37</cp:revision>
  <dcterms:created xsi:type="dcterms:W3CDTF">2019-12-18T14:09:51Z</dcterms:created>
  <dcterms:modified xsi:type="dcterms:W3CDTF">2020-04-30T17:59:38Z</dcterms:modified>
</cp:coreProperties>
</file>