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4A14E150-CB86-4AF0-9283-90197B424D5F}" type="datetimeFigureOut">
              <a:rPr lang="en-US" smtClean="0"/>
              <a:pPr/>
              <a:t>5/21/2020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1ADA0D36-F987-4197-AC99-E28F336190A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A14E150-CB86-4AF0-9283-90197B424D5F}" type="datetimeFigureOut">
              <a:rPr lang="en-US" smtClean="0"/>
              <a:pPr/>
              <a:t>5/21/2020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1ADA0D36-F987-4197-AC99-E28F336190A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4A14E150-CB86-4AF0-9283-90197B424D5F}" type="datetimeFigureOut">
              <a:rPr lang="en-US" smtClean="0"/>
              <a:pPr/>
              <a:t>5/21/2020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1ADA0D36-F987-4197-AC99-E28F336190AF}"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4A14E150-CB86-4AF0-9283-90197B424D5F}" type="datetimeFigureOut">
              <a:rPr lang="en-US" smtClean="0"/>
              <a:pPr/>
              <a:t>5/21/2020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4A14E150-CB86-4AF0-9283-90197B424D5F}"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1ADA0D36-F987-4197-AC99-E28F336190AF}"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4A14E150-CB86-4AF0-9283-90197B424D5F}" type="datetimeFigureOut">
              <a:rPr lang="en-US" smtClean="0"/>
              <a:pPr/>
              <a:t>5/21/2020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A14E150-CB86-4AF0-9283-90197B424D5F}" type="datetimeFigureOut">
              <a:rPr lang="en-US" smtClean="0"/>
              <a:pPr/>
              <a:t>5/21/2020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A14E150-CB86-4AF0-9283-90197B424D5F}" type="datetimeFigureOut">
              <a:rPr lang="en-US" smtClean="0"/>
              <a:pPr/>
              <a:t>5/21/2020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4A14E150-CB86-4AF0-9283-90197B424D5F}"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1ADA0D36-F987-4197-AC99-E28F336190AF}"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14E150-CB86-4AF0-9283-90197B424D5F}"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14E150-CB86-4AF0-9283-90197B424D5F}"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DA0D36-F987-4197-AC99-E28F336190A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A14E150-CB86-4AF0-9283-90197B424D5F}" type="datetimeFigureOut">
              <a:rPr lang="en-US" smtClean="0"/>
              <a:pPr/>
              <a:t>5/21/2020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ADA0D36-F987-4197-AC99-E28F336190AF}"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rtl="1">
              <a:buNone/>
            </a:pPr>
            <a:r>
              <a:rPr lang="fa-IR" dirty="0" smtClean="0">
                <a:cs typeface="B Titr" pitchFamily="2" charset="-78"/>
              </a:rPr>
              <a:t>به نام خدا</a:t>
            </a:r>
          </a:p>
          <a:p>
            <a:pPr algn="ctr" rtl="1">
              <a:buNone/>
            </a:pPr>
            <a:endParaRPr lang="fa-IR" dirty="0" smtClean="0">
              <a:cs typeface="B Titr" pitchFamily="2" charset="-78"/>
            </a:endParaRPr>
          </a:p>
          <a:p>
            <a:pPr algn="ctr" rtl="1">
              <a:buNone/>
            </a:pPr>
            <a:r>
              <a:rPr lang="fa-IR" dirty="0" smtClean="0">
                <a:cs typeface="B Titr" pitchFamily="2" charset="-78"/>
              </a:rPr>
              <a:t>عنوان: رفتار سازمانی</a:t>
            </a:r>
            <a:endParaRPr lang="en-US" dirty="0">
              <a:cs typeface="B Tit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lnSpc>
                <a:spcPct val="150000"/>
              </a:lnSpc>
              <a:buFont typeface="Wingdings" pitchFamily="2" charset="2"/>
              <a:buChar char="q"/>
            </a:pPr>
            <a:r>
              <a:rPr lang="fa-IR" sz="2500" b="1" dirty="0" smtClean="0">
                <a:cs typeface="B Nazanin" pitchFamily="2" charset="-78"/>
              </a:rPr>
              <a:t>مقدمه</a:t>
            </a:r>
          </a:p>
          <a:p>
            <a:pPr algn="justLow" rtl="1">
              <a:lnSpc>
                <a:spcPct val="150000"/>
              </a:lnSpc>
              <a:buFont typeface="Wingdings" pitchFamily="2" charset="2"/>
              <a:buChar char="v"/>
            </a:pPr>
            <a:r>
              <a:rPr lang="fa-IR" sz="2000" dirty="0" smtClean="0">
                <a:cs typeface="B Nazanin" pitchFamily="2" charset="-78"/>
              </a:rPr>
              <a:t>همه افراد را می توان دانشجوی علوم رفتاری به شمار آورد. آدمی از آغاز زندگی، فعالیتها و اعمال دیگران را مشاهده می کند و می کوشد آنچه را که می بیند تفسیر نماید.</a:t>
            </a:r>
          </a:p>
          <a:p>
            <a:pPr algn="justLow" rtl="1">
              <a:lnSpc>
                <a:spcPct val="150000"/>
              </a:lnSpc>
              <a:buFont typeface="Wingdings" pitchFamily="2" charset="2"/>
              <a:buChar char="v"/>
            </a:pPr>
            <a:r>
              <a:rPr lang="fa-IR" sz="2000" dirty="0" smtClean="0">
                <a:cs typeface="B Nazanin" pitchFamily="2" charset="-78"/>
              </a:rPr>
              <a:t>مطالعه نظام یافته رفتار به بهبود توانایی تشریح و پیش بینی و همچنبن هدایت، کنترل و تغییر رفتار می انجامد و نیز از روابط میان رفتارها و واقعیتهای مهم پرده برداشته، مبنایی را برای پیش بینی دقیق رفتار فراهم می کند. در روش نظام یافته رفتار، اعتقاد به تصادفی بودن رفتار معنی ندارد، بلکه رفتار هر فرد در جهت نیل به هدفی است که آن را برای خود سودمند می پندارد.</a:t>
            </a:r>
            <a:endParaRPr lang="en-US" sz="2000" dirty="0">
              <a:cs typeface="B 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algn="justLow" rtl="1">
              <a:lnSpc>
                <a:spcPct val="170000"/>
              </a:lnSpc>
              <a:buFont typeface="Wingdings" pitchFamily="2" charset="2"/>
              <a:buChar char="v"/>
            </a:pPr>
            <a:r>
              <a:rPr lang="fa-IR" dirty="0" smtClean="0">
                <a:cs typeface="B Nazanin" pitchFamily="2" charset="-78"/>
              </a:rPr>
              <a:t>بدون شک افراد با هم متفاوتند؛ بنابراین حتی اگر در شرایط مشابه قرار گیرند، یکسان عمل نخواهند کرد. البته رفتار انسانها ویژگیها، علل و عوامل مشابهی دارد.این ویژگیها از آن جهت اهمیت دارند که پیش بینی را امکان پذیر می سازند. به این ترتیب، رفتار قابل پیش بینی و مطالعه نظام یافته آن میسر می گردد.</a:t>
            </a:r>
          </a:p>
          <a:p>
            <a:pPr algn="justLow" rtl="1">
              <a:lnSpc>
                <a:spcPct val="170000"/>
              </a:lnSpc>
              <a:buFont typeface="Wingdings" pitchFamily="2" charset="2"/>
              <a:buChar char="v"/>
            </a:pPr>
            <a:r>
              <a:rPr lang="fa-IR" dirty="0" smtClean="0">
                <a:cs typeface="B Nazanin" pitchFamily="2" charset="-78"/>
              </a:rPr>
              <a:t>منظور از مطالعه نظام یافته این است که باید روابط میان پدیده ها را مشاهده کرد و پس از درک روابط علی و معلولی نتیجه گیری های خود را بر پایه ی شواهد علمی قرار داد.</a:t>
            </a:r>
          </a:p>
          <a:p>
            <a:pPr algn="justLow" rtl="1">
              <a:lnSpc>
                <a:spcPct val="170000"/>
              </a:lnSpc>
              <a:buFont typeface="Wingdings" pitchFamily="2" charset="2"/>
              <a:buChar char="v"/>
            </a:pPr>
            <a:r>
              <a:rPr lang="fa-IR" dirty="0" smtClean="0">
                <a:cs typeface="B Nazanin" pitchFamily="2" charset="-78"/>
              </a:rPr>
              <a:t>از آنجا که روز به روز سازمانها و محیط پیچیده تر می شوند، یک نظریه نمی تواند به تمام پرسشهای ممکن درباره چرایی رفتار افراد در سازمان پاسخ قطعی دهد. سبکی که نظریه پردازان بر اساس آن رفتار سازمانی را تشریح کرده اند به طور عمده در قرن بیستم رشد کرد و بی گمان رشد آن نیز ادامه خواهد داشت.</a:t>
            </a:r>
            <a:endParaRPr lang="en-US" dirty="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381000"/>
            <a:ext cx="8686800" cy="4525963"/>
          </a:xfrm>
        </p:spPr>
        <p:txBody>
          <a:bodyPr>
            <a:noAutofit/>
          </a:bodyPr>
          <a:lstStyle/>
          <a:p>
            <a:pPr algn="r" rtl="1">
              <a:lnSpc>
                <a:spcPct val="170000"/>
              </a:lnSpc>
            </a:pPr>
            <a:r>
              <a:rPr lang="fa-IR" sz="2500" b="1" dirty="0" smtClean="0">
                <a:cs typeface="B Nazanin" pitchFamily="2" charset="-78"/>
              </a:rPr>
              <a:t>صاحبنظر در علوم رفتاری کیست؟</a:t>
            </a:r>
          </a:p>
          <a:p>
            <a:pPr algn="justLow" rtl="1">
              <a:lnSpc>
                <a:spcPct val="170000"/>
              </a:lnSpc>
              <a:buFont typeface="Wingdings" pitchFamily="2" charset="2"/>
              <a:buChar char="v"/>
            </a:pPr>
            <a:r>
              <a:rPr lang="fa-IR" sz="2000" dirty="0" smtClean="0">
                <a:cs typeface="B Nazanin" pitchFamily="2" charset="-78"/>
              </a:rPr>
              <a:t>محقق علوم رفتاری سعی در ترکیب زمینه ها یا رشته هایی از علوم دارد که می تواند برای هر مدیر در درک، پیش بینی و تاثیرگذاری بر رفتار گروهها و افراد مفید باشد.</a:t>
            </a:r>
          </a:p>
          <a:p>
            <a:pPr algn="justLow" rtl="1">
              <a:lnSpc>
                <a:spcPct val="170000"/>
              </a:lnSpc>
              <a:buFont typeface="Wingdings" pitchFamily="2" charset="2"/>
              <a:buChar char="v"/>
            </a:pPr>
            <a:r>
              <a:rPr lang="fa-IR" sz="2000" dirty="0" smtClean="0">
                <a:cs typeface="B Nazanin" pitchFamily="2" charset="-78"/>
              </a:rPr>
              <a:t>رفتار فرد هیچگاه صددرصد قابل پیش بینی نیست. آنچه علوم رفتاری ارائه می کند، راههایی برای افزایش نسبی تاثیر فرد بر دیگران است. به عبارت دیگر، علوم رفتاری، علوم احتمالات است.</a:t>
            </a:r>
          </a:p>
          <a:p>
            <a:pPr algn="justLow" rtl="1">
              <a:lnSpc>
                <a:spcPct val="170000"/>
              </a:lnSpc>
              <a:buFont typeface="Wingdings" pitchFamily="2" charset="2"/>
              <a:buChar char="v"/>
            </a:pPr>
            <a:r>
              <a:rPr lang="fa-IR" sz="2000" dirty="0" smtClean="0">
                <a:cs typeface="B Nazanin" pitchFamily="2" charset="-78"/>
              </a:rPr>
              <a:t>از آنجا که در علوم رفتاری، موضوع، رفتار آدمی است و آدمی دارای زوایای وجودی پنهان بسیاری است نمی توان با قطعیت در مورد رفتار آدمی، اصل کلی و ثابت ارائه کرد.</a:t>
            </a:r>
          </a:p>
          <a:p>
            <a:pPr algn="justLow" rtl="1">
              <a:lnSpc>
                <a:spcPct val="170000"/>
              </a:lnSpc>
              <a:buFont typeface="Wingdings" pitchFamily="2" charset="2"/>
              <a:buChar char="v"/>
            </a:pPr>
            <a:r>
              <a:rPr lang="fa-IR" sz="2000" dirty="0" smtClean="0">
                <a:cs typeface="B Nazanin" pitchFamily="2" charset="-78"/>
              </a:rPr>
              <a:t>می توان گفت کسانی که بتوانند علل رفتار دیگران را شناخه، رفتار آنان را هدایت و کنترل کنند و در صورت نیاز تغییر دهند، صاحبنظ در علوم رفتاری محسوب می شوند.</a:t>
            </a:r>
            <a:endParaRPr lang="en-US" sz="2000" dirty="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q"/>
            </a:pPr>
            <a:r>
              <a:rPr lang="fa-IR" sz="2500" b="1" dirty="0" smtClean="0">
                <a:cs typeface="B Nazanin" pitchFamily="2" charset="-78"/>
              </a:rPr>
              <a:t>آموختن و بکارگیری نظریه های علوم رفتاری</a:t>
            </a:r>
          </a:p>
          <a:p>
            <a:pPr algn="justLow" rtl="1">
              <a:lnSpc>
                <a:spcPct val="150000"/>
              </a:lnSpc>
              <a:buFont typeface="Wingdings" pitchFamily="2" charset="2"/>
              <a:buChar char="v"/>
            </a:pPr>
            <a:r>
              <a:rPr lang="fa-IR" sz="2000" dirty="0" smtClean="0">
                <a:cs typeface="B Nazanin" pitchFamily="2" charset="-78"/>
              </a:rPr>
              <a:t>آموختن نحوه به کارگیری فنون علوم رفتاری شبیه به آموختن مطالب دیگر است. روان شناسان، یادگیری را تغییر در رفتار معنی می کنند؛ یعنی توانایی انجام دادن کاری متفاوت با آنچه قبلاً انجام می گرفت؛ ولی در مطالعه و مشاهده دیگران، آنچه به دست می آید تغییر در سطح دانش یا طرزتلقی است؛ بنابراین اگر فرد واقعاً بخواهد چیزی را به معنای علمی یاد بگیرد، باید تمرین کند و آزموده شود تا آنچه یادگرفته، جزئی از رفتارش بشود.</a:t>
            </a:r>
          </a:p>
          <a:p>
            <a:pPr algn="justLow" rtl="1">
              <a:lnSpc>
                <a:spcPct val="150000"/>
              </a:lnSpc>
              <a:buFont typeface="Wingdings" pitchFamily="2" charset="2"/>
              <a:buChar char="v"/>
            </a:pPr>
            <a:r>
              <a:rPr lang="fa-IR" sz="2000" dirty="0" smtClean="0">
                <a:cs typeface="B Nazanin" pitchFamily="2" charset="-78"/>
              </a:rPr>
              <a:t>مطالعه مطالب علوم رفتاری فقط بر دانش و طرزتلقی خواننده تاثیر می گذارد و در صورتی می تواند مفید باشد که خواننده به آزمودن برخی از رفتارهای خود تمایل داشته باشد. باید به خاطر داشت.</a:t>
            </a:r>
            <a:endParaRPr lang="en-US" sz="2000" dirty="0" smtClean="0">
              <a:cs typeface="B Nazanin" pitchFamily="2" charset="-78"/>
            </a:endParaRPr>
          </a:p>
          <a:p>
            <a:pPr algn="justLow" rtl="1">
              <a:lnSpc>
                <a:spcPct val="150000"/>
              </a:lnSpc>
              <a:buFont typeface="Wingdings" pitchFamily="2" charset="2"/>
              <a:buChar char="v"/>
            </a:pPr>
            <a:endParaRPr lang="en-US" sz="2000" dirty="0" smtClean="0">
              <a:cs typeface="B Nazanin" pitchFamily="2" charset="-78"/>
            </a:endParaRPr>
          </a:p>
          <a:p>
            <a:pPr algn="justLow" rtl="1">
              <a:lnSpc>
                <a:spcPct val="150000"/>
              </a:lnSpc>
              <a:buFont typeface="Wingdings" pitchFamily="2" charset="2"/>
              <a:buChar char="v"/>
            </a:pPr>
            <a:endParaRPr lang="fa-IR" sz="2000" dirty="0" smtClean="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sz="2500" b="1" dirty="0" smtClean="0">
                <a:cs typeface="B Nazanin" pitchFamily="2" charset="-78"/>
              </a:rPr>
              <a:t>روش تشخیص در مطالعه رفتار سازمانی</a:t>
            </a:r>
            <a:endParaRPr lang="en-US" sz="2500" b="1" dirty="0" smtClean="0">
              <a:cs typeface="B Nazanin" pitchFamily="2" charset="-78"/>
            </a:endParaRPr>
          </a:p>
          <a:p>
            <a:pPr algn="justLow" rtl="1">
              <a:lnSpc>
                <a:spcPct val="150000"/>
              </a:lnSpc>
              <a:buFont typeface="Wingdings" pitchFamily="2" charset="2"/>
              <a:buChar char="v"/>
            </a:pPr>
            <a:r>
              <a:rPr lang="fa-IR" sz="2000" dirty="0" smtClean="0">
                <a:cs typeface="B Nazanin" pitchFamily="2" charset="-78"/>
              </a:rPr>
              <a:t>یکی از روشهای مطالعه رفتار، روش تشخیص است. این روش، بکارگیری چهارچوبهای نظری و مفهومی گوناگونی را در تجزیه و تحلیل هر وضعیت مورد نظر قرار می دهد. برای مثال تشخیص چگونگی حل مساله گروهی، شناخت نظریه های ارتباطات، پویایی های گروهی، نیازهای فردی، تضاد، رهبری و قدرت از میان سایر نظریه ها بهبود می یابد. بنابراین شناخت وضعیت سازمانی مستلزم توانایی تحلیل آن به طرق مختلف است و تشریح وضعیت بر اساس یک نظریه، نمی تواند مطلوب و نتیجه بخش باشد.</a:t>
            </a:r>
          </a:p>
          <a:p>
            <a:pPr algn="justLow" rtl="1">
              <a:lnSpc>
                <a:spcPct val="150000"/>
              </a:lnSpc>
              <a:buFont typeface="Wingdings" pitchFamily="2" charset="2"/>
              <a:buChar char="v"/>
            </a:pPr>
            <a:r>
              <a:rPr lang="fa-IR" sz="2000" dirty="0" smtClean="0">
                <a:cs typeface="B Nazanin" pitchFamily="2" charset="-78"/>
              </a:rPr>
              <a:t>چندبعدی نگاه کردن برای شناخت کاملتر یک وضعیت و افزایش دقت تشخیص، یکی از ویژگی های مهم روش تشخیص است. جذب کامل نظریه ها و مفاهیم جدید برای استفاده مرتب در مشاهده و درک رفتار در نتیجه تمرین و افزایش قدرت تشخیص حاصل می شود.</a:t>
            </a:r>
            <a:endParaRPr lang="en-US" sz="2000" dirty="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87680"/>
            <a:ext cx="8686800" cy="838200"/>
          </a:xfrm>
        </p:spPr>
        <p:txBody>
          <a:bodyPr>
            <a:normAutofit/>
          </a:bodyPr>
          <a:lstStyle/>
          <a:p>
            <a:pPr algn="r" rtl="1">
              <a:buFont typeface="Wingdings" pitchFamily="2" charset="2"/>
              <a:buChar char="q"/>
            </a:pPr>
            <a:r>
              <a:rPr lang="fa-IR" sz="2500" b="1" dirty="0" smtClean="0">
                <a:cs typeface="B Nazanin" pitchFamily="2" charset="-78"/>
              </a:rPr>
              <a:t>روش تشخیص در مطالعه رفتار</a:t>
            </a:r>
            <a:endParaRPr lang="en-US" sz="2500" b="1" dirty="0">
              <a:cs typeface="B Nazanin" pitchFamily="2" charset="-78"/>
            </a:endParaRPr>
          </a:p>
        </p:txBody>
      </p:sp>
      <p:graphicFrame>
        <p:nvGraphicFramePr>
          <p:cNvPr id="4" name="Content Placeholder 3"/>
          <p:cNvGraphicFramePr>
            <a:graphicFrameLocks noGrp="1"/>
          </p:cNvGraphicFramePr>
          <p:nvPr>
            <p:ph idx="1"/>
          </p:nvPr>
        </p:nvGraphicFramePr>
        <p:xfrm>
          <a:off x="1371600" y="1295400"/>
          <a:ext cx="6629400" cy="4419599"/>
        </p:xfrm>
        <a:graphic>
          <a:graphicData uri="http://schemas.openxmlformats.org/drawingml/2006/table">
            <a:tbl>
              <a:tblPr firstRow="1" bandRow="1">
                <a:tableStyleId>{5C22544A-7EE6-4342-B048-85BDC9FD1C3A}</a:tableStyleId>
              </a:tblPr>
              <a:tblGrid>
                <a:gridCol w="6629400"/>
              </a:tblGrid>
              <a:tr h="4419599">
                <a:tc>
                  <a:txBody>
                    <a:bodyPr/>
                    <a:lstStyle/>
                    <a:p>
                      <a:endParaRPr lang="en-US" dirty="0"/>
                    </a:p>
                  </a:txBody>
                  <a:tcPr/>
                </a:tc>
              </a:tr>
            </a:tbl>
          </a:graphicData>
        </a:graphic>
      </p:graphicFrame>
      <p:graphicFrame>
        <p:nvGraphicFramePr>
          <p:cNvPr id="6" name="Table 5"/>
          <p:cNvGraphicFramePr>
            <a:graphicFrameLocks noGrp="1"/>
          </p:cNvGraphicFramePr>
          <p:nvPr/>
        </p:nvGraphicFramePr>
        <p:xfrm>
          <a:off x="5410200" y="3200400"/>
          <a:ext cx="2133600" cy="640080"/>
        </p:xfrm>
        <a:graphic>
          <a:graphicData uri="http://schemas.openxmlformats.org/drawingml/2006/table">
            <a:tbl>
              <a:tblPr firstRow="1" bandRow="1">
                <a:tableStyleId>{8A107856-5554-42FB-B03E-39F5DBC370BA}</a:tableStyleId>
              </a:tblPr>
              <a:tblGrid>
                <a:gridCol w="2133600"/>
              </a:tblGrid>
              <a:tr h="370840">
                <a:tc>
                  <a:txBody>
                    <a:bodyPr/>
                    <a:lstStyle/>
                    <a:p>
                      <a:pPr algn="r" rtl="1"/>
                      <a:r>
                        <a:rPr lang="fa-IR" b="1" dirty="0" smtClean="0">
                          <a:cs typeface="B Nazanin" pitchFamily="2" charset="-78"/>
                        </a:rPr>
                        <a:t>جمع آوری اطلاعات از طریق مشاهده، پرسشنامه و</a:t>
                      </a:r>
                      <a:r>
                        <a:rPr lang="fa-IR" b="1" baseline="0" dirty="0" smtClean="0">
                          <a:cs typeface="B Nazanin" pitchFamily="2" charset="-78"/>
                        </a:rPr>
                        <a:t> مصاحبه</a:t>
                      </a:r>
                      <a:endParaRPr lang="en-US" b="1" dirty="0">
                        <a:cs typeface="B Nazanin" pitchFamily="2" charset="-78"/>
                      </a:endParaRPr>
                    </a:p>
                  </a:txBody>
                  <a:tcPr/>
                </a:tc>
              </a:tr>
            </a:tbl>
          </a:graphicData>
        </a:graphic>
      </p:graphicFrame>
      <p:graphicFrame>
        <p:nvGraphicFramePr>
          <p:cNvPr id="7" name="Table 6"/>
          <p:cNvGraphicFramePr>
            <a:graphicFrameLocks noGrp="1"/>
          </p:cNvGraphicFramePr>
          <p:nvPr/>
        </p:nvGraphicFramePr>
        <p:xfrm>
          <a:off x="5410200" y="2250440"/>
          <a:ext cx="2133600" cy="797560"/>
        </p:xfrm>
        <a:graphic>
          <a:graphicData uri="http://schemas.openxmlformats.org/drawingml/2006/table">
            <a:tbl>
              <a:tblPr firstRow="1" bandRow="1">
                <a:tableStyleId>{D7AC3CCA-C797-4891-BE02-D94E43425B78}</a:tableStyleId>
              </a:tblPr>
              <a:tblGrid>
                <a:gridCol w="2133600"/>
              </a:tblGrid>
              <a:tr h="797560">
                <a:tc>
                  <a:txBody>
                    <a:bodyPr/>
                    <a:lstStyle/>
                    <a:p>
                      <a:pPr algn="r" rtl="1"/>
                      <a:r>
                        <a:rPr lang="fa-IR" b="1" dirty="0" smtClean="0">
                          <a:cs typeface="B Nazanin" pitchFamily="2" charset="-78"/>
                        </a:rPr>
                        <a:t>تعیین</a:t>
                      </a:r>
                      <a:r>
                        <a:rPr lang="fa-IR" b="1" baseline="0" dirty="0" smtClean="0">
                          <a:cs typeface="B Nazanin" pitchFamily="2" charset="-78"/>
                        </a:rPr>
                        <a:t> عوامل کلیدی با بکارگیری مفاهیم و نظریه ها</a:t>
                      </a:r>
                      <a:endParaRPr lang="en-US" b="1" dirty="0">
                        <a:cs typeface="B Nazanin" pitchFamily="2" charset="-78"/>
                      </a:endParaRPr>
                    </a:p>
                  </a:txBody>
                  <a:tcPr/>
                </a:tc>
              </a:tr>
            </a:tbl>
          </a:graphicData>
        </a:graphic>
      </p:graphicFrame>
      <p:graphicFrame>
        <p:nvGraphicFramePr>
          <p:cNvPr id="8" name="Table 7"/>
          <p:cNvGraphicFramePr>
            <a:graphicFrameLocks noGrp="1"/>
          </p:cNvGraphicFramePr>
          <p:nvPr/>
        </p:nvGraphicFramePr>
        <p:xfrm>
          <a:off x="5410200" y="1503680"/>
          <a:ext cx="2133600" cy="640080"/>
        </p:xfrm>
        <a:graphic>
          <a:graphicData uri="http://schemas.openxmlformats.org/drawingml/2006/table">
            <a:tbl>
              <a:tblPr firstRow="1" bandRow="1">
                <a:tableStyleId>{D7AC3CCA-C797-4891-BE02-D94E43425B78}</a:tableStyleId>
              </a:tblPr>
              <a:tblGrid>
                <a:gridCol w="2133600"/>
              </a:tblGrid>
              <a:tr h="629920">
                <a:tc>
                  <a:txBody>
                    <a:bodyPr/>
                    <a:lstStyle/>
                    <a:p>
                      <a:pPr algn="r" rtl="1"/>
                      <a:r>
                        <a:rPr lang="fa-IR" b="1" dirty="0" smtClean="0">
                          <a:cs typeface="B Nazanin" pitchFamily="2" charset="-78"/>
                        </a:rPr>
                        <a:t>تعیین راه حل های مسائل یا طرق تغییر وضعیت</a:t>
                      </a:r>
                      <a:endParaRPr lang="en-US" b="1" dirty="0">
                        <a:cs typeface="B Nazanin" pitchFamily="2" charset="-78"/>
                      </a:endParaRPr>
                    </a:p>
                  </a:txBody>
                  <a:tcPr/>
                </a:tc>
              </a:tr>
            </a:tbl>
          </a:graphicData>
        </a:graphic>
      </p:graphicFrame>
      <p:graphicFrame>
        <p:nvGraphicFramePr>
          <p:cNvPr id="9" name="Table 8"/>
          <p:cNvGraphicFramePr>
            <a:graphicFrameLocks noGrp="1"/>
          </p:cNvGraphicFramePr>
          <p:nvPr/>
        </p:nvGraphicFramePr>
        <p:xfrm>
          <a:off x="5410200" y="4231640"/>
          <a:ext cx="2133600" cy="873760"/>
        </p:xfrm>
        <a:graphic>
          <a:graphicData uri="http://schemas.openxmlformats.org/drawingml/2006/table">
            <a:tbl>
              <a:tblPr firstRow="1" bandRow="1">
                <a:tableStyleId>{D7AC3CCA-C797-4891-BE02-D94E43425B78}</a:tableStyleId>
              </a:tblPr>
              <a:tblGrid>
                <a:gridCol w="2133600"/>
              </a:tblGrid>
              <a:tr h="873760">
                <a:tc>
                  <a:txBody>
                    <a:bodyPr/>
                    <a:lstStyle/>
                    <a:p>
                      <a:pPr algn="r" rtl="1"/>
                      <a:r>
                        <a:rPr lang="fa-IR" b="1" dirty="0" smtClean="0">
                          <a:cs typeface="B Nazanin" pitchFamily="2" charset="-78"/>
                        </a:rPr>
                        <a:t>اجرای راه حل و ارزیابی آن</a:t>
                      </a:r>
                      <a:endParaRPr lang="en-US" b="1" dirty="0">
                        <a:cs typeface="B Nazanin" pitchFamily="2" charset="-78"/>
                      </a:endParaRPr>
                    </a:p>
                  </a:txBody>
                  <a:tcPr/>
                </a:tc>
              </a:tr>
            </a:tbl>
          </a:graphicData>
        </a:graphic>
      </p:graphicFrame>
      <p:graphicFrame>
        <p:nvGraphicFramePr>
          <p:cNvPr id="10" name="Table 9"/>
          <p:cNvGraphicFramePr>
            <a:graphicFrameLocks noGrp="1"/>
          </p:cNvGraphicFramePr>
          <p:nvPr/>
        </p:nvGraphicFramePr>
        <p:xfrm>
          <a:off x="3505200" y="2524760"/>
          <a:ext cx="1143000" cy="447040"/>
        </p:xfrm>
        <a:graphic>
          <a:graphicData uri="http://schemas.openxmlformats.org/drawingml/2006/table">
            <a:tbl>
              <a:tblPr firstRow="1" bandRow="1">
                <a:tableStyleId>{D7AC3CCA-C797-4891-BE02-D94E43425B78}</a:tableStyleId>
              </a:tblPr>
              <a:tblGrid>
                <a:gridCol w="1143000"/>
              </a:tblGrid>
              <a:tr h="447040">
                <a:tc>
                  <a:txBody>
                    <a:bodyPr/>
                    <a:lstStyle/>
                    <a:p>
                      <a:pPr algn="ctr" rtl="1"/>
                      <a:r>
                        <a:rPr lang="fa-IR" dirty="0" smtClean="0">
                          <a:cs typeface="B Nazanin" pitchFamily="2" charset="-78"/>
                        </a:rPr>
                        <a:t>تشخیص</a:t>
                      </a:r>
                      <a:endParaRPr lang="en-US" dirty="0">
                        <a:cs typeface="B Nazanin" pitchFamily="2" charset="-78"/>
                      </a:endParaRPr>
                    </a:p>
                  </a:txBody>
                  <a:tcPr/>
                </a:tc>
              </a:tr>
            </a:tbl>
          </a:graphicData>
        </a:graphic>
      </p:graphicFrame>
      <p:graphicFrame>
        <p:nvGraphicFramePr>
          <p:cNvPr id="11" name="Table 10"/>
          <p:cNvGraphicFramePr>
            <a:graphicFrameLocks noGrp="1"/>
          </p:cNvGraphicFramePr>
          <p:nvPr/>
        </p:nvGraphicFramePr>
        <p:xfrm>
          <a:off x="3505200" y="1615440"/>
          <a:ext cx="1143000" cy="441960"/>
        </p:xfrm>
        <a:graphic>
          <a:graphicData uri="http://schemas.openxmlformats.org/drawingml/2006/table">
            <a:tbl>
              <a:tblPr firstRow="1" bandRow="1">
                <a:tableStyleId>{D7AC3CCA-C797-4891-BE02-D94E43425B78}</a:tableStyleId>
              </a:tblPr>
              <a:tblGrid>
                <a:gridCol w="1143000"/>
              </a:tblGrid>
              <a:tr h="441960">
                <a:tc>
                  <a:txBody>
                    <a:bodyPr/>
                    <a:lstStyle/>
                    <a:p>
                      <a:pPr algn="ctr" rtl="1"/>
                      <a:r>
                        <a:rPr lang="fa-IR" dirty="0" smtClean="0">
                          <a:cs typeface="B Nazanin" pitchFamily="2" charset="-78"/>
                        </a:rPr>
                        <a:t>تشریح</a:t>
                      </a:r>
                      <a:endParaRPr lang="en-US" dirty="0">
                        <a:cs typeface="B Nazanin" pitchFamily="2" charset="-78"/>
                      </a:endParaRPr>
                    </a:p>
                  </a:txBody>
                  <a:tcPr/>
                </a:tc>
              </a:tr>
            </a:tbl>
          </a:graphicData>
        </a:graphic>
      </p:graphicFrame>
      <p:graphicFrame>
        <p:nvGraphicFramePr>
          <p:cNvPr id="12" name="Table 11"/>
          <p:cNvGraphicFramePr>
            <a:graphicFrameLocks noGrp="1"/>
          </p:cNvGraphicFramePr>
          <p:nvPr/>
        </p:nvGraphicFramePr>
        <p:xfrm>
          <a:off x="3505200" y="3439160"/>
          <a:ext cx="1143000" cy="447040"/>
        </p:xfrm>
        <a:graphic>
          <a:graphicData uri="http://schemas.openxmlformats.org/drawingml/2006/table">
            <a:tbl>
              <a:tblPr firstRow="1" bandRow="1">
                <a:tableStyleId>{D7AC3CCA-C797-4891-BE02-D94E43425B78}</a:tableStyleId>
              </a:tblPr>
              <a:tblGrid>
                <a:gridCol w="1143000"/>
              </a:tblGrid>
              <a:tr h="447040">
                <a:tc>
                  <a:txBody>
                    <a:bodyPr/>
                    <a:lstStyle/>
                    <a:p>
                      <a:pPr algn="ctr" rtl="1"/>
                      <a:r>
                        <a:rPr lang="fa-IR" dirty="0" smtClean="0">
                          <a:cs typeface="B Nazanin" pitchFamily="2" charset="-78"/>
                        </a:rPr>
                        <a:t>تجویز</a:t>
                      </a:r>
                      <a:endParaRPr lang="en-US" dirty="0">
                        <a:cs typeface="B Nazanin" pitchFamily="2" charset="-78"/>
                      </a:endParaRPr>
                    </a:p>
                  </a:txBody>
                  <a:tcPr/>
                </a:tc>
              </a:tr>
            </a:tbl>
          </a:graphicData>
        </a:graphic>
      </p:graphicFrame>
      <p:graphicFrame>
        <p:nvGraphicFramePr>
          <p:cNvPr id="13" name="Table 12"/>
          <p:cNvGraphicFramePr>
            <a:graphicFrameLocks noGrp="1"/>
          </p:cNvGraphicFramePr>
          <p:nvPr/>
        </p:nvGraphicFramePr>
        <p:xfrm>
          <a:off x="3505200" y="4353560"/>
          <a:ext cx="1143000" cy="447040"/>
        </p:xfrm>
        <a:graphic>
          <a:graphicData uri="http://schemas.openxmlformats.org/drawingml/2006/table">
            <a:tbl>
              <a:tblPr firstRow="1" bandRow="1">
                <a:tableStyleId>{D7AC3CCA-C797-4891-BE02-D94E43425B78}</a:tableStyleId>
              </a:tblPr>
              <a:tblGrid>
                <a:gridCol w="1143000"/>
              </a:tblGrid>
              <a:tr h="447040">
                <a:tc>
                  <a:txBody>
                    <a:bodyPr/>
                    <a:lstStyle/>
                    <a:p>
                      <a:pPr algn="ctr" rtl="1"/>
                      <a:r>
                        <a:rPr lang="fa-IR" b="1" dirty="0" smtClean="0">
                          <a:cs typeface="B Nazanin" pitchFamily="2" charset="-78"/>
                        </a:rPr>
                        <a:t>اقدام</a:t>
                      </a:r>
                      <a:endParaRPr lang="en-US" b="1" dirty="0">
                        <a:cs typeface="B Nazanin" pitchFamily="2" charset="-78"/>
                      </a:endParaRPr>
                    </a:p>
                  </a:txBody>
                  <a:tcPr/>
                </a:tc>
              </a:tr>
            </a:tbl>
          </a:graphicData>
        </a:graphic>
      </p:graphicFrame>
      <p:cxnSp>
        <p:nvCxnSpPr>
          <p:cNvPr id="15" name="Straight Arrow Connector 14"/>
          <p:cNvCxnSpPr/>
          <p:nvPr/>
        </p:nvCxnSpPr>
        <p:spPr>
          <a:xfrm rot="10800000">
            <a:off x="4800600" y="19050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a:off x="4648200" y="2133600"/>
            <a:ext cx="609600" cy="533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p:nvPr/>
        </p:nvCxnSpPr>
        <p:spPr>
          <a:xfrm rot="10800000">
            <a:off x="4800600" y="28194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1" name="Straight Arrow Connector 20"/>
          <p:cNvCxnSpPr/>
          <p:nvPr/>
        </p:nvCxnSpPr>
        <p:spPr>
          <a:xfrm rot="16200000" flipH="1">
            <a:off x="4724400" y="3048000"/>
            <a:ext cx="609600" cy="6096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p:cNvCxnSpPr/>
          <p:nvPr/>
        </p:nvCxnSpPr>
        <p:spPr>
          <a:xfrm rot="10800000">
            <a:off x="4800600" y="3733800"/>
            <a:ext cx="457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rot="16200000" flipH="1">
            <a:off x="4686300" y="4000500"/>
            <a:ext cx="762000" cy="533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Straight Arrow Connector 27"/>
          <p:cNvCxnSpPr/>
          <p:nvPr/>
        </p:nvCxnSpPr>
        <p:spPr>
          <a:xfrm rot="10800000">
            <a:off x="4724400" y="46482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buFont typeface="Wingdings" pitchFamily="2" charset="2"/>
              <a:buChar char="q"/>
            </a:pPr>
            <a:r>
              <a:rPr lang="fa-IR" sz="2500" dirty="0" smtClean="0">
                <a:cs typeface="B Nazanin" pitchFamily="2" charset="-78"/>
              </a:rPr>
              <a:t>سطوح تجزیه و تحلیل در رفتار سازمانی</a:t>
            </a:r>
            <a:endParaRPr lang="en-US" sz="2500" dirty="0">
              <a:cs typeface="B Nazanin" pitchFamily="2" charset="-78"/>
            </a:endParaRPr>
          </a:p>
        </p:txBody>
      </p:sp>
      <p:sp>
        <p:nvSpPr>
          <p:cNvPr id="3" name="Content Placeholder 2"/>
          <p:cNvSpPr>
            <a:spLocks noGrp="1"/>
          </p:cNvSpPr>
          <p:nvPr>
            <p:ph idx="1"/>
          </p:nvPr>
        </p:nvSpPr>
        <p:spPr>
          <a:xfrm>
            <a:off x="304800" y="1554162"/>
            <a:ext cx="8458200" cy="4525963"/>
          </a:xfrm>
        </p:spPr>
        <p:txBody>
          <a:bodyPr>
            <a:normAutofit/>
          </a:bodyPr>
          <a:lstStyle/>
          <a:p>
            <a:pPr algn="justLow" rtl="1">
              <a:lnSpc>
                <a:spcPct val="160000"/>
              </a:lnSpc>
              <a:buFont typeface="Wingdings" pitchFamily="2" charset="2"/>
              <a:buChar char="v"/>
            </a:pPr>
            <a:r>
              <a:rPr lang="fa-IR" sz="2000" dirty="0" smtClean="0">
                <a:cs typeface="B Nazanin" pitchFamily="2" charset="-78"/>
              </a:rPr>
              <a:t>سه سطح تجزیه و تحلیل در رفتار سازمانی، فردی، گروهی و سازمانی است. برای شناخت رفتار در محیط های سازمانی هر سه سطح لازم است. اکنون صاحبنظران رفتار سازمانی به اتفاق بر این باورند که برای شناخت چرایی نگرشها و رفتارهای افراد در محیط های سازمانی، باید درباره واکنشهای آنان به عنوان افراد( مثل ادراکات، انگیزه ها)، گروه هایی که به آنها تعلق دارند(مثل ارتباطات میان آنها، هنجارهای رسمی و غیر رسمی که بر رفتار آنان موثر است) و سازمانی که در آن کار می کنند (مثل فرهنگ، ارزشها، ساختار) اطلاعاتی به دست آورد. توجه دقیق به تجزیه و تحلیل تمامی سه سطح، موضوع اصلی در رفتار سازمانی جدید است.</a:t>
            </a:r>
            <a:endParaRPr lang="en-US" sz="2000" dirty="0">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buFont typeface="Wingdings" pitchFamily="2" charset="2"/>
              <a:buChar char="q"/>
            </a:pPr>
            <a:r>
              <a:rPr lang="fa-IR" sz="2500" b="1" dirty="0" smtClean="0">
                <a:cs typeface="B Nazanin" pitchFamily="2" charset="-78"/>
              </a:rPr>
              <a:t>سه سطح تجزیه و تحلیل در رفتار سازمانی</a:t>
            </a:r>
            <a:endParaRPr lang="en-US" sz="2500" b="1" dirty="0">
              <a:cs typeface="B Nazanin" pitchFamily="2" charset="-78"/>
            </a:endParaRPr>
          </a:p>
        </p:txBody>
      </p:sp>
      <p:graphicFrame>
        <p:nvGraphicFramePr>
          <p:cNvPr id="4" name="Content Placeholder 3"/>
          <p:cNvGraphicFramePr>
            <a:graphicFrameLocks noGrp="1"/>
          </p:cNvGraphicFramePr>
          <p:nvPr>
            <p:ph idx="1"/>
          </p:nvPr>
        </p:nvGraphicFramePr>
        <p:xfrm>
          <a:off x="1371600" y="1554162"/>
          <a:ext cx="6553200" cy="4389438"/>
        </p:xfrm>
        <a:graphic>
          <a:graphicData uri="http://schemas.openxmlformats.org/drawingml/2006/table">
            <a:tbl>
              <a:tblPr firstRow="1" bandRow="1">
                <a:tableStyleId>{5C22544A-7EE6-4342-B048-85BDC9FD1C3A}</a:tableStyleId>
              </a:tblPr>
              <a:tblGrid>
                <a:gridCol w="6553200"/>
              </a:tblGrid>
              <a:tr h="4389438">
                <a:tc>
                  <a:txBody>
                    <a:bodyPr/>
                    <a:lstStyle/>
                    <a:p>
                      <a:endParaRPr lang="en-US" dirty="0"/>
                    </a:p>
                  </a:txBody>
                  <a:tcPr/>
                </a:tc>
              </a:tr>
            </a:tbl>
          </a:graphicData>
        </a:graphic>
      </p:graphicFrame>
      <p:sp>
        <p:nvSpPr>
          <p:cNvPr id="6" name="Rectangle 5"/>
          <p:cNvSpPr/>
          <p:nvPr/>
        </p:nvSpPr>
        <p:spPr>
          <a:xfrm>
            <a:off x="2362200" y="4572000"/>
            <a:ext cx="3505200" cy="9906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فراگردهای سازمانی</a:t>
            </a:r>
          </a:p>
          <a:p>
            <a:pPr algn="ctr"/>
            <a:r>
              <a:rPr lang="fa-IR" sz="1500" dirty="0" smtClean="0">
                <a:cs typeface="B Nazanin" pitchFamily="2" charset="-78"/>
              </a:rPr>
              <a:t>( فرهنگ سازمانی، ارزشها، ساختار، سیاستهای سازمانی)</a:t>
            </a:r>
            <a:endParaRPr lang="en-US" sz="1500" dirty="0">
              <a:cs typeface="B Nazanin" pitchFamily="2" charset="-78"/>
            </a:endParaRPr>
          </a:p>
        </p:txBody>
      </p:sp>
      <p:sp>
        <p:nvSpPr>
          <p:cNvPr id="7" name="Rectangle 6"/>
          <p:cNvSpPr/>
          <p:nvPr/>
        </p:nvSpPr>
        <p:spPr>
          <a:xfrm>
            <a:off x="1524000" y="1676400"/>
            <a:ext cx="2057400" cy="12954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فراگردهای گروهی</a:t>
            </a:r>
          </a:p>
          <a:p>
            <a:pPr algn="ctr"/>
            <a:r>
              <a:rPr lang="fa-IR" sz="1500" dirty="0" smtClean="0">
                <a:cs typeface="B Nazanin" pitchFamily="2" charset="-78"/>
              </a:rPr>
              <a:t>(ارتباطات، نفوذ، هنجارهای رسمی و غیررسمی)</a:t>
            </a:r>
            <a:endParaRPr lang="en-US" sz="1500" dirty="0">
              <a:cs typeface="B Nazanin" pitchFamily="2" charset="-78"/>
            </a:endParaRPr>
          </a:p>
        </p:txBody>
      </p:sp>
      <p:sp>
        <p:nvSpPr>
          <p:cNvPr id="8" name="Rectangle 7"/>
          <p:cNvSpPr/>
          <p:nvPr/>
        </p:nvSpPr>
        <p:spPr>
          <a:xfrm>
            <a:off x="4876800" y="1828800"/>
            <a:ext cx="2057400" cy="11430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فراگردهای فردی</a:t>
            </a:r>
          </a:p>
          <a:p>
            <a:pPr algn="ctr"/>
            <a:r>
              <a:rPr lang="fa-IR" sz="1500" dirty="0" smtClean="0">
                <a:cs typeface="B Nazanin" pitchFamily="2" charset="-78"/>
              </a:rPr>
              <a:t>(نگرش، ادراک، انگیزش)</a:t>
            </a:r>
            <a:endParaRPr lang="en-US" sz="1500" dirty="0">
              <a:cs typeface="B Nazanin" pitchFamily="2" charset="-78"/>
            </a:endParaRPr>
          </a:p>
        </p:txBody>
      </p:sp>
      <p:sp>
        <p:nvSpPr>
          <p:cNvPr id="9" name="Oval 8"/>
          <p:cNvSpPr/>
          <p:nvPr/>
        </p:nvSpPr>
        <p:spPr>
          <a:xfrm>
            <a:off x="3429000" y="3276600"/>
            <a:ext cx="1524000" cy="9144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رفتار سازمانی</a:t>
            </a:r>
            <a:endParaRPr lang="en-US" sz="1500" dirty="0">
              <a:cs typeface="B Nazanin" pitchFamily="2" charset="-78"/>
            </a:endParaRPr>
          </a:p>
        </p:txBody>
      </p:sp>
      <p:cxnSp>
        <p:nvCxnSpPr>
          <p:cNvPr id="11" name="Straight Arrow Connector 10"/>
          <p:cNvCxnSpPr/>
          <p:nvPr/>
        </p:nvCxnSpPr>
        <p:spPr>
          <a:xfrm rot="10800000" flipV="1">
            <a:off x="4800600" y="3048000"/>
            <a:ext cx="381000" cy="304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rot="16200000" flipH="1">
            <a:off x="3352800" y="3048000"/>
            <a:ext cx="304800" cy="304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rot="5400000" flipH="1" flipV="1">
            <a:off x="4038203" y="4419203"/>
            <a:ext cx="304800" cy="79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buFont typeface="Wingdings" pitchFamily="2" charset="2"/>
              <a:buChar char="q"/>
            </a:pPr>
            <a:r>
              <a:rPr lang="fa-IR" sz="2500" dirty="0" smtClean="0">
                <a:cs typeface="B Nazanin" pitchFamily="2" charset="-78"/>
              </a:rPr>
              <a:t>هدف رفتار سازمانی</a:t>
            </a:r>
            <a:endParaRPr lang="en-US" sz="2500" dirty="0">
              <a:cs typeface="B Nazanin" pitchFamily="2" charset="-78"/>
            </a:endParaRPr>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v"/>
            </a:pPr>
            <a:r>
              <a:rPr lang="fa-IR" sz="2000" dirty="0" smtClean="0">
                <a:cs typeface="B Nazanin" pitchFamily="2" charset="-78"/>
              </a:rPr>
              <a:t>مقصد رفتار سازمانی نیل به اثربخشی سازمانی است و مدیران، مسئول کسب اثربخشی سازمانی به روش کار با دیگران هستند. مدیران با شناخت و مدیریت رفتار فردی، فراگردهای گروهی و سازمانی می توانند به اثربخشی سازمانی برسند.</a:t>
            </a:r>
            <a:endParaRPr lang="en-US" sz="2000" dirty="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buFont typeface="Wingdings" pitchFamily="2" charset="2"/>
              <a:buChar char="q"/>
            </a:pPr>
            <a:r>
              <a:rPr lang="fa-IR" sz="2500" b="1" dirty="0" smtClean="0">
                <a:cs typeface="B Nazanin" pitchFamily="2" charset="-78"/>
              </a:rPr>
              <a:t>مسیر رفتار سازمانی</a:t>
            </a:r>
            <a:endParaRPr lang="en-US" sz="2500" b="1" dirty="0">
              <a:cs typeface="B Nazanin" pitchFamily="2" charset="-78"/>
            </a:endParaRPr>
          </a:p>
        </p:txBody>
      </p:sp>
      <p:graphicFrame>
        <p:nvGraphicFramePr>
          <p:cNvPr id="4" name="Content Placeholder 3"/>
          <p:cNvGraphicFramePr>
            <a:graphicFrameLocks noGrp="1"/>
          </p:cNvGraphicFramePr>
          <p:nvPr>
            <p:ph idx="1"/>
          </p:nvPr>
        </p:nvGraphicFramePr>
        <p:xfrm>
          <a:off x="304800" y="1219200"/>
          <a:ext cx="8153400" cy="4648199"/>
        </p:xfrm>
        <a:graphic>
          <a:graphicData uri="http://schemas.openxmlformats.org/drawingml/2006/table">
            <a:tbl>
              <a:tblPr firstRow="1" bandRow="1">
                <a:tableStyleId>{5C22544A-7EE6-4342-B048-85BDC9FD1C3A}</a:tableStyleId>
              </a:tblPr>
              <a:tblGrid>
                <a:gridCol w="8153400"/>
              </a:tblGrid>
              <a:tr h="4648199">
                <a:tc>
                  <a:txBody>
                    <a:bodyPr/>
                    <a:lstStyle/>
                    <a:p>
                      <a:pPr algn="ctr" rtl="1"/>
                      <a:endParaRPr lang="en-US" sz="1500" dirty="0" smtClean="0">
                        <a:cs typeface="B Nazanin" pitchFamily="2" charset="-78"/>
                      </a:endParaRPr>
                    </a:p>
                    <a:p>
                      <a:pPr algn="ctr" rtl="1"/>
                      <a:r>
                        <a:rPr lang="fa-IR" sz="1500" dirty="0" smtClean="0">
                          <a:cs typeface="B Nazanin" pitchFamily="2" charset="-78"/>
                        </a:rPr>
                        <a:t>سازمان</a:t>
                      </a:r>
                    </a:p>
                    <a:p>
                      <a:pPr algn="ctr" rtl="1"/>
                      <a:r>
                        <a:rPr lang="fa-IR" sz="1500" dirty="0" smtClean="0">
                          <a:cs typeface="B Nazanin" pitchFamily="2" charset="-78"/>
                        </a:rPr>
                        <a:t>(ساختار،</a:t>
                      </a:r>
                      <a:r>
                        <a:rPr lang="fa-IR" sz="1500" baseline="0" dirty="0" smtClean="0">
                          <a:cs typeface="B Nazanin" pitchFamily="2" charset="-78"/>
                        </a:rPr>
                        <a:t> فرهنگ، تغییر</a:t>
                      </a:r>
                      <a:r>
                        <a:rPr lang="fa-IR" baseline="0" dirty="0" smtClean="0"/>
                        <a:t>)</a:t>
                      </a:r>
                      <a:endParaRPr lang="en-US" dirty="0"/>
                    </a:p>
                  </a:txBody>
                  <a:tcPr/>
                </a:tc>
              </a:tr>
            </a:tbl>
          </a:graphicData>
        </a:graphic>
      </p:graphicFrame>
      <p:sp>
        <p:nvSpPr>
          <p:cNvPr id="8" name="Rectangle 7"/>
          <p:cNvSpPr/>
          <p:nvPr/>
        </p:nvSpPr>
        <p:spPr>
          <a:xfrm>
            <a:off x="5867400" y="3124200"/>
            <a:ext cx="1828800" cy="9906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مدیران مسئول کسب اثربخشی سازمانی از طریق کار با دیگران هستند</a:t>
            </a:r>
            <a:endParaRPr lang="en-US" sz="1500" dirty="0">
              <a:cs typeface="B Nazanin" pitchFamily="2" charset="-78"/>
            </a:endParaRPr>
          </a:p>
        </p:txBody>
      </p:sp>
      <p:sp>
        <p:nvSpPr>
          <p:cNvPr id="9" name="Rectangle 8"/>
          <p:cNvSpPr/>
          <p:nvPr/>
        </p:nvSpPr>
        <p:spPr>
          <a:xfrm>
            <a:off x="762000" y="3124200"/>
            <a:ext cx="1676400" cy="12192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اثربخشی سازمانی</a:t>
            </a:r>
            <a:endParaRPr lang="en-US" sz="1500" dirty="0">
              <a:cs typeface="B Nazanin" pitchFamily="2" charset="-78"/>
            </a:endParaRPr>
          </a:p>
        </p:txBody>
      </p:sp>
      <p:sp>
        <p:nvSpPr>
          <p:cNvPr id="10" name="Oval 9"/>
          <p:cNvSpPr/>
          <p:nvPr/>
        </p:nvSpPr>
        <p:spPr>
          <a:xfrm>
            <a:off x="3276600" y="2209800"/>
            <a:ext cx="1905000" cy="9144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شناخت و مدیریت رفتار فردی</a:t>
            </a:r>
            <a:endParaRPr lang="en-US" sz="1500" dirty="0">
              <a:cs typeface="B Nazanin" pitchFamily="2" charset="-78"/>
            </a:endParaRPr>
          </a:p>
        </p:txBody>
      </p:sp>
      <p:sp>
        <p:nvSpPr>
          <p:cNvPr id="11" name="Oval 10"/>
          <p:cNvSpPr/>
          <p:nvPr/>
        </p:nvSpPr>
        <p:spPr>
          <a:xfrm>
            <a:off x="3200400" y="3276600"/>
            <a:ext cx="1981200" cy="9144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شناخت و مدیریت فرایندهای گروهی و سازمانی</a:t>
            </a:r>
            <a:endParaRPr lang="en-US" sz="1500" dirty="0">
              <a:cs typeface="B Nazanin" pitchFamily="2" charset="-78"/>
            </a:endParaRPr>
          </a:p>
        </p:txBody>
      </p:sp>
      <p:sp>
        <p:nvSpPr>
          <p:cNvPr id="12" name="Oval 11"/>
          <p:cNvSpPr/>
          <p:nvPr/>
        </p:nvSpPr>
        <p:spPr>
          <a:xfrm>
            <a:off x="3200400" y="4343400"/>
            <a:ext cx="2057400" cy="9144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1500" dirty="0" smtClean="0">
                <a:cs typeface="B Nazanin" pitchFamily="2" charset="-78"/>
              </a:rPr>
              <a:t>شناخت و مدیریت فرایندها و مسائل سازمانی</a:t>
            </a:r>
            <a:endParaRPr lang="en-US" sz="1500" dirty="0">
              <a:cs typeface="B Nazanin" pitchFamily="2" charset="-78"/>
            </a:endParaRPr>
          </a:p>
        </p:txBody>
      </p:sp>
      <p:cxnSp>
        <p:nvCxnSpPr>
          <p:cNvPr id="14" name="Straight Arrow Connector 13"/>
          <p:cNvCxnSpPr/>
          <p:nvPr/>
        </p:nvCxnSpPr>
        <p:spPr>
          <a:xfrm rot="16200000" flipV="1">
            <a:off x="5181600" y="2743200"/>
            <a:ext cx="685800" cy="533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rot="10800000">
            <a:off x="5257800" y="37338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p:cNvCxnSpPr/>
          <p:nvPr/>
        </p:nvCxnSpPr>
        <p:spPr>
          <a:xfrm rot="5400000">
            <a:off x="5257800" y="4038600"/>
            <a:ext cx="609600" cy="6096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0" name="Straight Arrow Connector 19"/>
          <p:cNvCxnSpPr/>
          <p:nvPr/>
        </p:nvCxnSpPr>
        <p:spPr>
          <a:xfrm rot="5400000">
            <a:off x="2476500" y="2628900"/>
            <a:ext cx="762000" cy="685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2" name="Straight Arrow Connector 21"/>
          <p:cNvCxnSpPr/>
          <p:nvPr/>
        </p:nvCxnSpPr>
        <p:spPr>
          <a:xfrm rot="10800000">
            <a:off x="2514600" y="3657600"/>
            <a:ext cx="609600" cy="762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p:cNvCxnSpPr/>
          <p:nvPr/>
        </p:nvCxnSpPr>
        <p:spPr>
          <a:xfrm rot="16200000" flipV="1">
            <a:off x="2514600" y="4267200"/>
            <a:ext cx="609600" cy="6096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713037"/>
            <a:ext cx="8686800" cy="4525963"/>
          </a:xfrm>
        </p:spPr>
        <p:txBody>
          <a:bodyPr>
            <a:normAutofit/>
          </a:bodyPr>
          <a:lstStyle/>
          <a:p>
            <a:pPr algn="ctr" rtl="1">
              <a:buNone/>
            </a:pPr>
            <a:r>
              <a:rPr lang="fa-IR" sz="4000" dirty="0" smtClean="0">
                <a:cs typeface="B Titr" pitchFamily="2" charset="-78"/>
              </a:rPr>
              <a:t>با تشکر از توجه شما</a:t>
            </a:r>
            <a:endParaRPr lang="en-US" sz="4000" dirty="0">
              <a:cs typeface="B Tit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74</TotalTime>
  <Words>1024</Words>
  <Application>Microsoft Office PowerPoint</Application>
  <PresentationFormat>On-screen Show (4:3)</PresentationFormat>
  <Paragraphs>51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Trek</vt:lpstr>
      <vt:lpstr>PowerPoint Presentation</vt:lpstr>
      <vt:lpstr>PowerPoint Presentation</vt:lpstr>
      <vt:lpstr>PowerPoint Presentation</vt:lpstr>
      <vt:lpstr>PowerPoint Presentation</vt:lpstr>
      <vt:lpstr>PowerPoint Presentation</vt:lpstr>
      <vt:lpstr>PowerPoint Presentation</vt:lpstr>
      <vt:lpstr>روش تشخیص در مطالعه رفتار</vt:lpstr>
      <vt:lpstr>سطوح تجزیه و تحلیل در رفتار سازمانی</vt:lpstr>
      <vt:lpstr>سه سطح تجزیه و تحلیل در رفتار سازمانی</vt:lpstr>
      <vt:lpstr>هدف رفتار سازمانی</vt:lpstr>
      <vt:lpstr>مسیر رفتار سازمانی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feysal</dc:creator>
  <cp:lastModifiedBy>Windows User</cp:lastModifiedBy>
  <cp:revision>12</cp:revision>
  <dcterms:created xsi:type="dcterms:W3CDTF">2015-02-20T19:55:09Z</dcterms:created>
  <dcterms:modified xsi:type="dcterms:W3CDTF">2020-05-21T01:57:18Z</dcterms:modified>
</cp:coreProperties>
</file>