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9" r:id="rId2"/>
    <p:sldId id="309" r:id="rId3"/>
    <p:sldId id="256" r:id="rId4"/>
    <p:sldId id="258" r:id="rId5"/>
    <p:sldId id="263" r:id="rId6"/>
    <p:sldId id="264" r:id="rId7"/>
    <p:sldId id="265" r:id="rId8"/>
    <p:sldId id="266" r:id="rId9"/>
    <p:sldId id="267" r:id="rId10"/>
    <p:sldId id="268" r:id="rId11"/>
    <p:sldId id="269" r:id="rId12"/>
    <p:sldId id="270" r:id="rId13"/>
    <p:sldId id="271" r:id="rId14"/>
    <p:sldId id="272" r:id="rId15"/>
    <p:sldId id="273" r:id="rId16"/>
    <p:sldId id="276" r:id="rId17"/>
    <p:sldId id="277" r:id="rId18"/>
    <p:sldId id="278" r:id="rId19"/>
    <p:sldId id="279" r:id="rId20"/>
    <p:sldId id="280" r:id="rId21"/>
    <p:sldId id="284" r:id="rId22"/>
    <p:sldId id="281" r:id="rId23"/>
    <p:sldId id="282" r:id="rId24"/>
    <p:sldId id="306" r:id="rId25"/>
    <p:sldId id="287" r:id="rId26"/>
    <p:sldId id="288" r:id="rId27"/>
    <p:sldId id="289" r:id="rId28"/>
    <p:sldId id="307" r:id="rId29"/>
    <p:sldId id="290" r:id="rId30"/>
    <p:sldId id="285" r:id="rId31"/>
    <p:sldId id="292" r:id="rId32"/>
    <p:sldId id="291" r:id="rId33"/>
    <p:sldId id="294" r:id="rId34"/>
    <p:sldId id="295" r:id="rId35"/>
    <p:sldId id="296" r:id="rId36"/>
    <p:sldId id="297" r:id="rId37"/>
    <p:sldId id="300" r:id="rId38"/>
    <p:sldId id="301" r:id="rId39"/>
    <p:sldId id="308" r:id="rId40"/>
    <p:sldId id="303" r:id="rId41"/>
    <p:sldId id="304" r:id="rId42"/>
    <p:sldId id="310" r:id="rId43"/>
    <p:sldId id="311" r:id="rId44"/>
    <p:sldId id="313" r:id="rId45"/>
    <p:sldId id="312"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00" autoAdjust="0"/>
    <p:restoredTop sz="94660"/>
  </p:normalViewPr>
  <p:slideViewPr>
    <p:cSldViewPr snapToGrid="0">
      <p:cViewPr>
        <p:scale>
          <a:sx n="73" d="100"/>
          <a:sy n="73" d="100"/>
        </p:scale>
        <p:origin x="-52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38019A-8867-4952-B6F7-0B5E182A93B3}" type="datetimeFigureOut">
              <a:rPr lang="fa-IR" smtClean="0"/>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2380489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38019A-8867-4952-B6F7-0B5E182A93B3}" type="datetimeFigureOut">
              <a:rPr lang="fa-IR" smtClean="0"/>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3969260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38019A-8867-4952-B6F7-0B5E182A93B3}" type="datetimeFigureOut">
              <a:rPr lang="fa-IR" smtClean="0"/>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1742502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38019A-8867-4952-B6F7-0B5E182A93B3}" type="datetimeFigureOut">
              <a:rPr lang="fa-IR" smtClean="0"/>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556763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38019A-8867-4952-B6F7-0B5E182A93B3}" type="datetimeFigureOut">
              <a:rPr lang="fa-IR" smtClean="0"/>
              <a:t>06/10/1441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1368979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38019A-8867-4952-B6F7-0B5E182A93B3}" type="datetimeFigureOut">
              <a:rPr lang="fa-IR" smtClean="0"/>
              <a:t>06/10/1441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42698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1B38019A-8867-4952-B6F7-0B5E182A93B3}" type="datetimeFigureOut">
              <a:rPr lang="fa-IR" smtClean="0"/>
              <a:t>06/10/1441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505504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38019A-8867-4952-B6F7-0B5E182A93B3}" type="datetimeFigureOut">
              <a:rPr lang="fa-IR" smtClean="0"/>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2896205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38019A-8867-4952-B6F7-0B5E182A93B3}" type="datetimeFigureOut">
              <a:rPr lang="fa-IR" smtClean="0"/>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1146813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38019A-8867-4952-B6F7-0B5E182A93B3}" type="datetimeFigureOut">
              <a:rPr lang="fa-IR" smtClean="0"/>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2247828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38019A-8867-4952-B6F7-0B5E182A93B3}" type="datetimeFigureOut">
              <a:rPr lang="fa-IR" smtClean="0"/>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2440733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38019A-8867-4952-B6F7-0B5E182A93B3}" type="datetimeFigureOut">
              <a:rPr lang="fa-IR" smtClean="0"/>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A1A53E3-B2E0-493E-8B66-4CD266B38B45}" type="slidenum">
              <a:rPr lang="fa-IR" smtClean="0"/>
              <a:t>‹#›</a:t>
            </a:fld>
            <a:endParaRPr lang="fa-IR"/>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3580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38019A-8867-4952-B6F7-0B5E182A93B3}" type="datetimeFigureOut">
              <a:rPr lang="fa-IR" smtClean="0"/>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35091340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B38019A-8867-4952-B6F7-0B5E182A93B3}" type="datetimeFigureOut">
              <a:rPr lang="fa-IR" smtClean="0"/>
              <a:t>06/10/1441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1376766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B38019A-8867-4952-B6F7-0B5E182A93B3}" type="datetimeFigureOut">
              <a:rPr lang="fa-IR" smtClean="0"/>
              <a:t>06/10/1441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2800877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38019A-8867-4952-B6F7-0B5E182A93B3}" type="datetimeFigureOut">
              <a:rPr lang="fa-IR" smtClean="0"/>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3611084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38019A-8867-4952-B6F7-0B5E182A93B3}" type="datetimeFigureOut">
              <a:rPr lang="fa-IR" smtClean="0"/>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A1A53E3-B2E0-493E-8B66-4CD266B38B45}" type="slidenum">
              <a:rPr lang="fa-IR" smtClean="0"/>
              <a:t>‹#›</a:t>
            </a:fld>
            <a:endParaRPr lang="fa-IR"/>
          </a:p>
        </p:txBody>
      </p:sp>
    </p:spTree>
    <p:extLst>
      <p:ext uri="{BB962C8B-B14F-4D97-AF65-F5344CB8AC3E}">
        <p14:creationId xmlns:p14="http://schemas.microsoft.com/office/powerpoint/2010/main" val="2323323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1B38019A-8867-4952-B6F7-0B5E182A93B3}" type="datetimeFigureOut">
              <a:rPr lang="fa-IR" smtClean="0"/>
              <a:t>06/10/1441</a:t>
            </a:fld>
            <a:endParaRPr lang="fa-IR"/>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fa-I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BA1A53E3-B2E0-493E-8B66-4CD266B38B45}" type="slidenum">
              <a:rPr lang="fa-IR" smtClean="0"/>
              <a:t>‹#›</a:t>
            </a:fld>
            <a:endParaRPr lang="fa-IR"/>
          </a:p>
        </p:txBody>
      </p:sp>
    </p:spTree>
    <p:extLst>
      <p:ext uri="{BB962C8B-B14F-4D97-AF65-F5344CB8AC3E}">
        <p14:creationId xmlns:p14="http://schemas.microsoft.com/office/powerpoint/2010/main" val="1762542417"/>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 id="2147483833" r:id="rId17"/>
  </p:sldLayoutIdLst>
  <p:txStyles>
    <p:titleStyle>
      <a:lvl1pPr algn="ctr" defTabSz="914400" rtl="1"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r" defTabSz="914400" rtl="1"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r" defTabSz="914400" rtl="1"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r" defTabSz="914400" rtl="1"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r" defTabSz="914400" rtl="1"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r" defTabSz="914400" rtl="1"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r" defTabSz="914400" rtl="1"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r" defTabSz="914400" rtl="1"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r" defTabSz="914400" rtl="1"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r" defTabSz="914400" rtl="1"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1842"/>
            <a:ext cx="10514926" cy="509962"/>
          </a:xfrm>
        </p:spPr>
        <p:txBody>
          <a:bodyPr>
            <a:normAutofit fontScale="90000"/>
          </a:bodyPr>
          <a:lstStyle/>
          <a:p>
            <a:pPr algn="r"/>
            <a:r>
              <a:rPr lang="fa-IR" dirty="0"/>
              <a:t/>
            </a:r>
            <a:br>
              <a:rPr lang="fa-IR" dirty="0"/>
            </a:br>
            <a:endParaRPr lang="fa-IR" dirty="0"/>
          </a:p>
        </p:txBody>
      </p:sp>
      <p:sp>
        <p:nvSpPr>
          <p:cNvPr id="3" name="Content Placeholder 2"/>
          <p:cNvSpPr>
            <a:spLocks noGrp="1"/>
          </p:cNvSpPr>
          <p:nvPr>
            <p:ph sz="quarter" idx="13"/>
          </p:nvPr>
        </p:nvSpPr>
        <p:spPr>
          <a:xfrm>
            <a:off x="1602223" y="802433"/>
            <a:ext cx="9583626" cy="5209949"/>
          </a:xfrm>
        </p:spPr>
        <p:txBody>
          <a:bodyPr>
            <a:normAutofit/>
          </a:bodyPr>
          <a:lstStyle/>
          <a:p>
            <a:pPr algn="ctr"/>
            <a:r>
              <a:rPr lang="fa-IR" sz="4800" dirty="0" smtClean="0"/>
              <a:t>بسم الله الرحمن الرحیم</a:t>
            </a:r>
            <a:br>
              <a:rPr lang="fa-IR" sz="4800" dirty="0" smtClean="0"/>
            </a:br>
            <a:endParaRPr lang="fa-IR" sz="4800" dirty="0" smtClean="0"/>
          </a:p>
          <a:p>
            <a:pPr marL="0" indent="0">
              <a:buNone/>
            </a:pPr>
            <a:r>
              <a:rPr lang="fa-IR" sz="4000" dirty="0" smtClean="0">
                <a:solidFill>
                  <a:schemeClr val="accent1"/>
                </a:solidFill>
                <a:cs typeface="B Nazanin" pitchFamily="2" charset="-78"/>
              </a:rPr>
              <a:t>عنوان:</a:t>
            </a:r>
            <a:r>
              <a:rPr lang="fa-IR" sz="4000" dirty="0" smtClean="0">
                <a:cs typeface="B Nazanin" pitchFamily="2" charset="-78"/>
              </a:rPr>
              <a:t>حسابداری منابع انسانی</a:t>
            </a:r>
            <a:br>
              <a:rPr lang="fa-IR" sz="4000" dirty="0" smtClean="0">
                <a:cs typeface="B Nazanin" pitchFamily="2" charset="-78"/>
              </a:rPr>
            </a:br>
            <a:r>
              <a:rPr lang="fa-IR" sz="4000" dirty="0" smtClean="0">
                <a:cs typeface="B Nazanin" pitchFamily="2" charset="-78"/>
              </a:rPr>
              <a:t>و سرمایه فکری</a:t>
            </a:r>
            <a:br>
              <a:rPr lang="fa-IR" sz="4000" dirty="0" smtClean="0">
                <a:cs typeface="B Nazanin" pitchFamily="2" charset="-78"/>
              </a:rPr>
            </a:br>
            <a:r>
              <a:rPr lang="fa-IR" sz="4000" dirty="0" smtClean="0">
                <a:cs typeface="B Nazanin" pitchFamily="2" charset="-78"/>
              </a:rPr>
              <a:t/>
            </a:r>
            <a:br>
              <a:rPr lang="fa-IR" sz="4000" dirty="0" smtClean="0">
                <a:cs typeface="B Nazanin" pitchFamily="2" charset="-78"/>
              </a:rPr>
            </a:br>
            <a:endParaRPr lang="fa-IR" sz="4000" dirty="0">
              <a:cs typeface="B Nazanin" pitchFamily="2" charset="-78"/>
            </a:endParaRPr>
          </a:p>
        </p:txBody>
      </p:sp>
    </p:spTree>
    <p:extLst>
      <p:ext uri="{BB962C8B-B14F-4D97-AF65-F5344CB8AC3E}">
        <p14:creationId xmlns:p14="http://schemas.microsoft.com/office/powerpoint/2010/main" val="1704654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6768" y="618517"/>
            <a:ext cx="10331458" cy="1218375"/>
          </a:xfrm>
        </p:spPr>
        <p:txBody>
          <a:bodyPr/>
          <a:lstStyle/>
          <a:p>
            <a:pPr algn="r"/>
            <a:r>
              <a:rPr lang="fa-IR" sz="3200" dirty="0">
                <a:solidFill>
                  <a:srgbClr val="FF0000"/>
                </a:solidFill>
              </a:rPr>
              <a:t>مقدمه</a:t>
            </a:r>
            <a:endParaRPr lang="en-US" dirty="0"/>
          </a:p>
        </p:txBody>
      </p:sp>
      <p:sp>
        <p:nvSpPr>
          <p:cNvPr id="3" name="Content Placeholder 2"/>
          <p:cNvSpPr>
            <a:spLocks noGrp="1"/>
          </p:cNvSpPr>
          <p:nvPr>
            <p:ph sz="quarter" idx="13"/>
          </p:nvPr>
        </p:nvSpPr>
        <p:spPr/>
        <p:txBody>
          <a:bodyPr>
            <a:normAutofit fontScale="92500" lnSpcReduction="20000"/>
          </a:bodyPr>
          <a:lstStyle/>
          <a:p>
            <a:pPr lvl="0">
              <a:buClr>
                <a:prstClr val="black"/>
              </a:buClr>
            </a:pPr>
            <a:r>
              <a:rPr lang="fa-IR" dirty="0">
                <a:solidFill>
                  <a:prstClr val="black"/>
                </a:solidFill>
              </a:rPr>
              <a:t>امروزه موفقیت هر شرکت به میزان توانایی آن در سازگاری و همگام شدن با رشد سریع فناوری و تغییرات بازار بستگی دارد، در این راستا آنچه که سازمانها را از یکدیگر متمایز میسازد صرف نظر از  سرمایه، فناوری، تجهیزات، مواد اولیه و ... نیروی انسانی متخصص و کارآمد است که در واقع میتوان آن را مهمترین عامل مؤثر در موفقیت یا شکست سازمانها دانست .</a:t>
            </a:r>
          </a:p>
          <a:p>
            <a:pPr lvl="0">
              <a:buClr>
                <a:prstClr val="black"/>
              </a:buClr>
            </a:pPr>
            <a:r>
              <a:rPr lang="fa-IR" dirty="0">
                <a:solidFill>
                  <a:prstClr val="black"/>
                </a:solidFill>
              </a:rPr>
              <a:t> در مباحث جدید مدیریت، موضوع منابع انسانی و راهکارهای ارزیابی آن جایگاه و اهمیت ویژه ای یافته است که از یک طرف جزء منابع لایزال تلقی میشود و از طرف دیگر کم توجهی به آن کلیه ی منابع دیگر را تحت تأثیر قرار خواهد داد. ماحصل این مباحث باعث شده است که امروزه تردیدی نسبت به ارزشگذاری منابع انسانی سازمانها وجود نداشته باشد .</a:t>
            </a:r>
          </a:p>
          <a:p>
            <a:pPr lvl="0">
              <a:buClr>
                <a:prstClr val="black"/>
              </a:buClr>
            </a:pPr>
            <a:r>
              <a:rPr lang="fa-IR" dirty="0">
                <a:solidFill>
                  <a:prstClr val="black"/>
                </a:solidFill>
              </a:rPr>
              <a:t>مطالعاتی که تاکنون صورت پذیرفته مؤید آن است که اطلاعات حسابداری منابع انسانی بر رفتار استفاده کنندگان گزارشهای مالی مخصوصاً سرمایه گذاران، تحلیلگران مالی و مدیران سازمانها تأثیرات مثبت و با اهمیتی دارد .  به طور خلاصه، حسابداری منابع انسانی بیان میدارد که باید با منابع انسانی در سازمان دقیقا مشابه داراییهای فیزیکی برخورد کرده و ارزش خدمات انسانی را نیز مانند داراییهای مشهود در ترازنامه نشان داد.</a:t>
            </a:r>
          </a:p>
          <a:p>
            <a:endParaRPr lang="en-US" dirty="0"/>
          </a:p>
        </p:txBody>
      </p:sp>
    </p:spTree>
    <p:extLst>
      <p:ext uri="{BB962C8B-B14F-4D97-AF65-F5344CB8AC3E}">
        <p14:creationId xmlns:p14="http://schemas.microsoft.com/office/powerpoint/2010/main" val="4111912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671803"/>
            <a:ext cx="9144000" cy="5952931"/>
          </a:xfrm>
        </p:spPr>
        <p:txBody>
          <a:bodyPr>
            <a:normAutofit/>
          </a:bodyPr>
          <a:lstStyle/>
          <a:p>
            <a:r>
              <a:rPr lang="fa-IR" dirty="0">
                <a:solidFill>
                  <a:srgbClr val="FF0000"/>
                </a:solidFill>
              </a:rPr>
              <a:t>تعریف حسابداری منابع انسانی  </a:t>
            </a:r>
            <a:endParaRPr lang="en-US" dirty="0">
              <a:solidFill>
                <a:srgbClr val="FF0000"/>
              </a:solidFill>
            </a:endParaRPr>
          </a:p>
          <a:p>
            <a:pPr algn="r"/>
            <a:endParaRPr lang="en-US" dirty="0">
              <a:solidFill>
                <a:srgbClr val="FF0000"/>
              </a:solidFill>
            </a:endParaRPr>
          </a:p>
          <a:p>
            <a:pPr algn="r"/>
            <a:r>
              <a:rPr lang="fa-IR" dirty="0"/>
              <a:t>حسابداری منابع انسانی را میتوان تشخیص، کمی سازی و گزارشدهی تواناییهای کارکنان سازمان دانست. </a:t>
            </a:r>
          </a:p>
          <a:p>
            <a:pPr algn="r"/>
            <a:r>
              <a:rPr lang="fa-IR" dirty="0"/>
              <a:t> حسابداری منابع انسانی دربرگیرنده ی روشهای شناخت و اندازهگیری داده ها در منابع انسانی و ارتباط این اطلاعات جهت بخشهای مربوط است .طبق تعریف انجمن امریکا منابع انسانی عبارت است از فرآیند تشخیص و اندازه گیری و گزارش این اطلاعات به افراد علاقهمند و ذینفع .</a:t>
            </a:r>
          </a:p>
          <a:p>
            <a:pPr algn="r"/>
            <a:r>
              <a:rPr lang="fa-IR" dirty="0"/>
              <a:t>انجمن امریکایی حسابداری منابع انسانی را اینگونه تعریف کرده است:</a:t>
            </a:r>
            <a:r>
              <a:rPr lang="en-US" dirty="0"/>
              <a:t> </a:t>
            </a:r>
            <a:r>
              <a:rPr lang="fa-IR" dirty="0"/>
              <a:t>کمیته ی حسابداری منابع انسانی  انجمن آمریکایی سلسله مراحلی که به تشخیص و تأمین داده های مورد نیاز و مربوط به منابع انسانی کمک میکنند و موجب انتقال این اطلاعات به طرفهای ذینفع میشوند.</a:t>
            </a:r>
          </a:p>
        </p:txBody>
      </p:sp>
    </p:spTree>
    <p:extLst>
      <p:ext uri="{BB962C8B-B14F-4D97-AF65-F5344CB8AC3E}">
        <p14:creationId xmlns:p14="http://schemas.microsoft.com/office/powerpoint/2010/main" val="3996504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782217" y="821094"/>
            <a:ext cx="10515600" cy="5635787"/>
          </a:xfrm>
        </p:spPr>
        <p:txBody>
          <a:bodyPr/>
          <a:lstStyle/>
          <a:p>
            <a:pPr algn="r"/>
            <a:r>
              <a:rPr lang="fa-IR" dirty="0">
                <a:solidFill>
                  <a:srgbClr val="FF0000"/>
                </a:solidFill>
              </a:rPr>
              <a:t>تاریخچه ی حسابداری منابع انسانی </a:t>
            </a:r>
          </a:p>
          <a:p>
            <a:pPr algn="r"/>
            <a:r>
              <a:rPr lang="fa-IR" dirty="0"/>
              <a:t>بر اساس اسناد و مدارك باستان شناسان شاید بتوان گفت اولین روش ارزشگذاری منابع انسانی روش ارزش مبادله ای بوده است که در روم باستان جهت خرید و فروش برده مورد استفاده قرار میگرفت اما پس از لغو قانون برده داری در جهان این روش عملاً منسوخ گردید. </a:t>
            </a:r>
          </a:p>
          <a:p>
            <a:pPr algn="r"/>
            <a:r>
              <a:rPr lang="fa-IR" dirty="0"/>
              <a:t>از طرفی اولین سیستم هزینه یابی انسانی به دوره ی هخامنشیان در ایران باز میگردد، دراواخر سال در1312 شمال غربی صفه ی تخت جمشید حدود چهل هزار لوحه ی گلی کشف شد. این .لوحه ها نشان دهنده ی اولین نظام پرداخت حقوق به کارگران در جهان بوده است.</a:t>
            </a:r>
          </a:p>
          <a:p>
            <a:pPr algn="r"/>
            <a:r>
              <a:rPr lang="fa-IR" dirty="0"/>
              <a:t> همچنین این کتیبه ها نشان میدهد بر خلاف اماکنی مانند اهرام ثلاثه ی مصر که توسط بردگان به زور شلاق و بی حرمتی به جایگاه انسانی بنا شده . تخت جمشید توسط استادان و کارگران آزاد در ازای دریافت حقوق و دستمزد بنا شده است ،</a:t>
            </a:r>
          </a:p>
        </p:txBody>
      </p:sp>
    </p:spTree>
    <p:extLst>
      <p:ext uri="{BB962C8B-B14F-4D97-AF65-F5344CB8AC3E}">
        <p14:creationId xmlns:p14="http://schemas.microsoft.com/office/powerpoint/2010/main" val="3345556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503853"/>
            <a:ext cx="10515600" cy="6120882"/>
          </a:xfrm>
        </p:spPr>
        <p:txBody>
          <a:bodyPr/>
          <a:lstStyle/>
          <a:p>
            <a:pPr lvl="8" algn="r"/>
            <a:r>
              <a:rPr lang="fa-IR" sz="2400" dirty="0">
                <a:solidFill>
                  <a:srgbClr val="FF0000"/>
                </a:solidFill>
              </a:rPr>
              <a:t>اهداف حسابداری منابع انسانی </a:t>
            </a:r>
          </a:p>
          <a:p>
            <a:pPr algn="r"/>
            <a:r>
              <a:rPr lang="fa-IR" dirty="0"/>
              <a:t>  * ثبت ارزش اقتصادی انسان در گزارش های مالی  </a:t>
            </a:r>
          </a:p>
          <a:p>
            <a:pPr algn="r"/>
            <a:r>
              <a:rPr lang="fa-IR" dirty="0"/>
              <a:t>* احتساب سرمایه گذاری یک سازمان در منابع انسانی خود</a:t>
            </a:r>
          </a:p>
          <a:p>
            <a:pPr algn="r"/>
            <a:r>
              <a:rPr lang="fa-IR" dirty="0"/>
              <a:t> *افزایش کارایی مدیریت منابع انسانی و ایجاد امکاناتی برای ارزشیابی خط مشی های پرسنلی نظیر برنامه های آموزشی و توجیهی  </a:t>
            </a:r>
          </a:p>
          <a:p>
            <a:pPr algn="r"/>
            <a:r>
              <a:rPr lang="fa-IR" dirty="0"/>
              <a:t>* ارزیابی منابع انسانی یک سازمان از این نظر که حفظ شده، تحلیل رفته و یا توسعه یافته است   </a:t>
            </a:r>
          </a:p>
          <a:p>
            <a:pPr algn="r"/>
            <a:r>
              <a:rPr lang="fa-IR" dirty="0"/>
              <a:t>  * شناسایی سود غیرعملیاتی و بهره وری ایجاد شده ناشی از سرمایه گذاری در منابع انسانی </a:t>
            </a:r>
          </a:p>
          <a:p>
            <a:pPr algn="r"/>
            <a:r>
              <a:rPr lang="fa-IR" dirty="0"/>
              <a:t>  محاسبه ی میزان ارزشی که منابع انسانی در سایر منابع مالی و فیزیکی سازمان ایجاد میکند</a:t>
            </a:r>
          </a:p>
          <a:p>
            <a:pPr algn="r"/>
            <a:r>
              <a:rPr lang="fa-IR" dirty="0"/>
              <a:t> </a:t>
            </a:r>
          </a:p>
        </p:txBody>
      </p:sp>
    </p:spTree>
    <p:extLst>
      <p:ext uri="{BB962C8B-B14F-4D97-AF65-F5344CB8AC3E}">
        <p14:creationId xmlns:p14="http://schemas.microsoft.com/office/powerpoint/2010/main" val="197396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31506" y="279918"/>
            <a:ext cx="10515600" cy="6270172"/>
          </a:xfrm>
        </p:spPr>
        <p:txBody>
          <a:bodyPr>
            <a:normAutofit/>
          </a:bodyPr>
          <a:lstStyle/>
          <a:p>
            <a:pPr algn="r"/>
            <a:r>
              <a:rPr lang="fa-IR" sz="4000" dirty="0">
                <a:solidFill>
                  <a:srgbClr val="FF0000"/>
                </a:solidFill>
              </a:rPr>
              <a:t>روشهای اندازه گیری منابع انسانی </a:t>
            </a:r>
          </a:p>
          <a:p>
            <a:pPr algn="r"/>
            <a:r>
              <a:rPr lang="fa-IR" dirty="0"/>
              <a:t>حسابداری منابع انسانی را با دو روش میتوان بررسی کرد: </a:t>
            </a:r>
          </a:p>
          <a:p>
            <a:pPr algn="r"/>
            <a:endParaRPr lang="fa-IR" dirty="0"/>
          </a:p>
          <a:p>
            <a:pPr algn="r"/>
            <a:r>
              <a:rPr lang="fa-IR" dirty="0"/>
              <a:t> </a:t>
            </a:r>
            <a:r>
              <a:rPr lang="fa-IR" dirty="0">
                <a:solidFill>
                  <a:srgbClr val="0070C0"/>
                </a:solidFill>
              </a:rPr>
              <a:t>- هزینه یابی منابع انسانی : </a:t>
            </a:r>
            <a:r>
              <a:rPr lang="fa-IR" dirty="0"/>
              <a:t>هزینه های منابع انسانی از دو بخش هزینه های اولیه و هزینه های جایگزینی تشکیل میشود: </a:t>
            </a:r>
          </a:p>
          <a:p>
            <a:pPr algn="r"/>
            <a:r>
              <a:rPr lang="fa-IR" dirty="0">
                <a:solidFill>
                  <a:srgbClr val="FF0000"/>
                </a:solidFill>
              </a:rPr>
              <a:t>هزینه های اولیه: </a:t>
            </a:r>
            <a:r>
              <a:rPr lang="fa-IR" dirty="0"/>
              <a:t>کلیه ی وجوهی است که برای تأمین و پرورش نیروی انسانی مصرف میگردد و شامل هزینه های گزینش نیروی انسانی، استخدام، استقرار، جهت دهی وآموزش حین خدمت، بازآموزی و آموزشهای کاربردی و تخصصی برای کسب مهارتها است.   </a:t>
            </a:r>
          </a:p>
          <a:p>
            <a:pPr algn="r"/>
            <a:r>
              <a:rPr lang="fa-IR" dirty="0">
                <a:solidFill>
                  <a:srgbClr val="FF0000"/>
                </a:solidFill>
              </a:rPr>
              <a:t>هزینه های جایگزینی: </a:t>
            </a:r>
            <a:r>
              <a:rPr lang="fa-IR" dirty="0"/>
              <a:t>هزینه هایی که برای جایگزینی منابع انسانی فعلی با افراد جدید تقبل میشود.</a:t>
            </a:r>
          </a:p>
        </p:txBody>
      </p:sp>
    </p:spTree>
    <p:extLst>
      <p:ext uri="{BB962C8B-B14F-4D97-AF65-F5344CB8AC3E}">
        <p14:creationId xmlns:p14="http://schemas.microsoft.com/office/powerpoint/2010/main" val="2661794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167951"/>
            <a:ext cx="10515600" cy="6456784"/>
          </a:xfrm>
        </p:spPr>
        <p:txBody>
          <a:bodyPr/>
          <a:lstStyle/>
          <a:p>
            <a:pPr algn="r"/>
            <a:r>
              <a:rPr lang="fa-IR" dirty="0">
                <a:solidFill>
                  <a:srgbClr val="7030A0"/>
                </a:solidFill>
              </a:rPr>
              <a:t>الف- هزینههای جایگزینی پستی یا شغلی:</a:t>
            </a:r>
          </a:p>
          <a:p>
            <a:pPr algn="r"/>
            <a:r>
              <a:rPr lang="fa-IR" dirty="0"/>
              <a:t> هزینه هایی است که برای جایگزین کردن فردی در یک پست سازمانی با شخصی که بتواند خدمات مشابه ی را در این پست سازمانی ارائه دهد، باید تحمل کرد و شامل هزینه های تأمین، هزینه های پرورشی یا آموزشی و هزینه های کناره گیری میشود. </a:t>
            </a:r>
          </a:p>
          <a:p>
            <a:pPr algn="r"/>
            <a:endParaRPr lang="fa-IR" dirty="0">
              <a:solidFill>
                <a:srgbClr val="7030A0"/>
              </a:solidFill>
            </a:endParaRPr>
          </a:p>
          <a:p>
            <a:pPr algn="r"/>
            <a:r>
              <a:rPr lang="fa-IR" dirty="0">
                <a:solidFill>
                  <a:srgbClr val="7030A0"/>
                </a:solidFill>
              </a:rPr>
              <a:t>ب- سایر هزینه های پرسنلی</a:t>
            </a:r>
            <a:r>
              <a:rPr lang="fa-IR" dirty="0"/>
              <a:t>: </a:t>
            </a:r>
          </a:p>
          <a:p>
            <a:pPr algn="r"/>
            <a:r>
              <a:rPr lang="fa-IR" dirty="0"/>
              <a:t>شامل پاداشها، تسهیلات، سلامت و بهداشت، هزینه های مربوط به مشاوره و گفتگو، حقوق و دستمزد پرداختی و سایر پرداختها (مانند بیمه) است .  </a:t>
            </a:r>
          </a:p>
          <a:p>
            <a:pPr algn="r"/>
            <a:r>
              <a:rPr lang="fa-IR" dirty="0"/>
              <a:t> </a:t>
            </a:r>
          </a:p>
        </p:txBody>
      </p:sp>
    </p:spTree>
    <p:extLst>
      <p:ext uri="{BB962C8B-B14F-4D97-AF65-F5344CB8AC3E}">
        <p14:creationId xmlns:p14="http://schemas.microsoft.com/office/powerpoint/2010/main" val="1195313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373224"/>
            <a:ext cx="10515600" cy="6326156"/>
          </a:xfrm>
        </p:spPr>
        <p:txBody>
          <a:bodyPr/>
          <a:lstStyle/>
          <a:p>
            <a:pPr marL="0" indent="0">
              <a:buNone/>
            </a:pPr>
            <a:endParaRPr lang="fa-IR" dirty="0"/>
          </a:p>
          <a:p>
            <a:pPr lvl="8" algn="r"/>
            <a:r>
              <a:rPr lang="fa-IR" sz="3200" dirty="0">
                <a:solidFill>
                  <a:srgbClr val="FF0000"/>
                </a:solidFill>
              </a:rPr>
              <a:t> - ارزش گذاری منابع انسانی</a:t>
            </a:r>
          </a:p>
          <a:p>
            <a:pPr algn="r"/>
            <a:endParaRPr lang="fa-IR" dirty="0"/>
          </a:p>
          <a:p>
            <a:pPr algn="r"/>
            <a:r>
              <a:rPr lang="fa-IR" dirty="0"/>
              <a:t>مفهوم ارزش منابع انسانی مبتنی بر نظریه ی ارزش در اقتصاد عمومی است.</a:t>
            </a:r>
          </a:p>
          <a:p>
            <a:pPr algn="r"/>
            <a:r>
              <a:rPr lang="fa-IR" dirty="0"/>
              <a:t> ارزش فرد عبارت است از ارزش فعلی مجموعه ای از خدمات که انتظار میرود  فرد در طول دوره ی خدمت خود در سازمان ایجاد کند.</a:t>
            </a:r>
          </a:p>
          <a:p>
            <a:pPr algn="r"/>
            <a:r>
              <a:rPr lang="fa-IR" dirty="0"/>
              <a:t> </a:t>
            </a:r>
          </a:p>
          <a:p>
            <a:pPr algn="r"/>
            <a:r>
              <a:rPr lang="fa-IR" dirty="0"/>
              <a:t>برای اندازه گیری منابع انسانی دو مرحله ی اساسی وجود دارد. بدین معنی که ابتدا بایستی مفهوم منابع انسانی را به بیان غیرپولی یا کیفی مشخص کنیم تا سپس بتوانیم آن را به بیان پولی جهت نشان دادن در ترازنامه ی سازمان ارائه نماییم .</a:t>
            </a:r>
          </a:p>
        </p:txBody>
      </p:sp>
    </p:spTree>
    <p:extLst>
      <p:ext uri="{BB962C8B-B14F-4D97-AF65-F5344CB8AC3E}">
        <p14:creationId xmlns:p14="http://schemas.microsoft.com/office/powerpoint/2010/main" val="4179529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335902"/>
            <a:ext cx="10515600" cy="6344816"/>
          </a:xfrm>
        </p:spPr>
        <p:txBody>
          <a:bodyPr/>
          <a:lstStyle/>
          <a:p>
            <a:pPr lvl="8" algn="r"/>
            <a:r>
              <a:rPr lang="fa-IR" sz="2800" dirty="0">
                <a:solidFill>
                  <a:srgbClr val="FF0000"/>
                </a:solidFill>
              </a:rPr>
              <a:t> برخی از روش های ارزش گذاری منابع انسانی </a:t>
            </a:r>
          </a:p>
          <a:p>
            <a:pPr algn="r"/>
            <a:r>
              <a:rPr lang="fa-IR" dirty="0"/>
              <a:t>  </a:t>
            </a:r>
          </a:p>
          <a:p>
            <a:pPr algn="r"/>
            <a:r>
              <a:rPr lang="fa-IR" dirty="0"/>
              <a:t>- ارزش اقتصادی</a:t>
            </a:r>
          </a:p>
          <a:p>
            <a:pPr algn="r"/>
            <a:endParaRPr lang="fa-IR" dirty="0"/>
          </a:p>
          <a:p>
            <a:pPr algn="r"/>
            <a:r>
              <a:rPr lang="fa-IR" dirty="0"/>
              <a:t>-  ارزش جایگزینی           </a:t>
            </a:r>
          </a:p>
          <a:p>
            <a:pPr algn="r"/>
            <a:r>
              <a:rPr lang="fa-IR" dirty="0"/>
              <a:t> </a:t>
            </a:r>
          </a:p>
          <a:p>
            <a:pPr algn="r"/>
            <a:r>
              <a:rPr lang="fa-IR" dirty="0"/>
              <a:t>-  نظریه ی ضریب ارزش </a:t>
            </a:r>
          </a:p>
          <a:p>
            <a:pPr algn="r"/>
            <a:endParaRPr lang="fa-IR" dirty="0"/>
          </a:p>
          <a:p>
            <a:pPr algn="r"/>
            <a:r>
              <a:rPr lang="fa-IR" dirty="0"/>
              <a:t>    - بهای تمام شده ی تاریخی                      </a:t>
            </a:r>
          </a:p>
        </p:txBody>
      </p:sp>
    </p:spTree>
    <p:extLst>
      <p:ext uri="{BB962C8B-B14F-4D97-AF65-F5344CB8AC3E}">
        <p14:creationId xmlns:p14="http://schemas.microsoft.com/office/powerpoint/2010/main" val="2053134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186612"/>
            <a:ext cx="10515600" cy="6438123"/>
          </a:xfrm>
        </p:spPr>
        <p:txBody>
          <a:bodyPr/>
          <a:lstStyle/>
          <a:p>
            <a:endParaRPr lang="fa-IR" dirty="0">
              <a:solidFill>
                <a:srgbClr val="FF0000"/>
              </a:solidFill>
            </a:endParaRPr>
          </a:p>
          <a:p>
            <a:pPr marL="0" indent="0" algn="r">
              <a:buNone/>
            </a:pPr>
            <a:r>
              <a:rPr lang="fa-IR" dirty="0">
                <a:solidFill>
                  <a:srgbClr val="FF0000"/>
                </a:solidFill>
              </a:rPr>
              <a:t> ارزش اقتصادی (ارزش فعلی) :</a:t>
            </a:r>
          </a:p>
          <a:p>
            <a:pPr marL="0" indent="0" algn="r">
              <a:buNone/>
            </a:pPr>
            <a:r>
              <a:rPr lang="fa-IR" dirty="0">
                <a:solidFill>
                  <a:srgbClr val="FF0000"/>
                </a:solidFill>
              </a:rPr>
              <a:t> </a:t>
            </a:r>
          </a:p>
          <a:p>
            <a:pPr marL="0" indent="0" algn="r">
              <a:buNone/>
            </a:pPr>
            <a:r>
              <a:rPr lang="fa-IR" dirty="0"/>
              <a:t>این نظریه مبتنی بر تئوری ارزش سرمایه است. طبق نظر ایروینگ فیشر  قیمت بازار داراییها، قیمت پرداختی برای تمام ». مفهوم ارزش سرمایهای، ارزش تنزیل شده ی درآمدهای آینده است منافع و خدمات بالقوه ی این داراییهاست. </a:t>
            </a:r>
          </a:p>
          <a:p>
            <a:pPr marL="0" indent="0" algn="r">
              <a:buNone/>
            </a:pPr>
            <a:r>
              <a:rPr lang="fa-IR" dirty="0"/>
              <a:t>این مسئله در مورد حقوق و دستمزد کارکنان مصداق ندارد. زیرا حقوق و دستمزد پرداختی بهای استفاده از خدمات کارکنان برای یک زمان مشخص و یا برای مقدار کار معینی است. </a:t>
            </a:r>
          </a:p>
        </p:txBody>
      </p:sp>
    </p:spTree>
    <p:extLst>
      <p:ext uri="{BB962C8B-B14F-4D97-AF65-F5344CB8AC3E}">
        <p14:creationId xmlns:p14="http://schemas.microsoft.com/office/powerpoint/2010/main" val="1825571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503853"/>
            <a:ext cx="10515600" cy="6027576"/>
          </a:xfrm>
        </p:spPr>
        <p:txBody>
          <a:bodyPr/>
          <a:lstStyle/>
          <a:p>
            <a:pPr lvl="8" algn="r"/>
            <a:r>
              <a:rPr lang="fa-IR" sz="3200" dirty="0">
                <a:solidFill>
                  <a:srgbClr val="FF0000"/>
                </a:solidFill>
              </a:rPr>
              <a:t>نارسایی های روش ارزش اقتصادی  </a:t>
            </a:r>
          </a:p>
          <a:p>
            <a:pPr algn="r"/>
            <a:r>
              <a:rPr lang="fa-IR" dirty="0"/>
              <a:t> </a:t>
            </a:r>
          </a:p>
          <a:p>
            <a:pPr algn="r"/>
            <a:r>
              <a:rPr lang="fa-IR" dirty="0"/>
              <a:t> - احتمال ترك خدمت فرد از سازمان به دلایل غیر بازنشستگی یا فوت در نظر گرفته نشده است </a:t>
            </a:r>
          </a:p>
          <a:p>
            <a:pPr algn="r"/>
            <a:r>
              <a:rPr lang="fa-IR" dirty="0"/>
              <a:t> - احتمال تغییر موقعیت فرد زمانی که در سازمان مشغول خدمت است در نظر گرفته نشده است. </a:t>
            </a:r>
          </a:p>
          <a:p>
            <a:pPr algn="r"/>
            <a:r>
              <a:rPr lang="fa-IR" dirty="0"/>
              <a:t>-  برآورد درآمد کارکنان مشکل است.</a:t>
            </a:r>
          </a:p>
          <a:p>
            <a:pPr algn="r"/>
            <a:r>
              <a:rPr lang="fa-IR" dirty="0"/>
              <a:t>-  به کارگیری این روش در حسابداری منابع انسانی با اصول پذیرفته شده ی حسابداری سازگاری ندارد </a:t>
            </a:r>
          </a:p>
        </p:txBody>
      </p:sp>
    </p:spTree>
    <p:extLst>
      <p:ext uri="{BB962C8B-B14F-4D97-AF65-F5344CB8AC3E}">
        <p14:creationId xmlns:p14="http://schemas.microsoft.com/office/powerpoint/2010/main" val="808680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373224"/>
            <a:ext cx="10515600" cy="6251511"/>
          </a:xfrm>
        </p:spPr>
        <p:txBody>
          <a:bodyPr/>
          <a:lstStyle/>
          <a:p>
            <a:pPr marL="0" indent="0" algn="r">
              <a:buNone/>
            </a:pPr>
            <a:r>
              <a:rPr lang="fa-IR" dirty="0">
                <a:solidFill>
                  <a:srgbClr val="FF0000"/>
                </a:solidFill>
              </a:rPr>
              <a:t>ارزش جایگزینی :</a:t>
            </a:r>
          </a:p>
          <a:p>
            <a:pPr algn="r"/>
            <a:endParaRPr lang="en-US" dirty="0"/>
          </a:p>
          <a:p>
            <a:pPr algn="r"/>
            <a:r>
              <a:rPr lang="fa-IR" dirty="0"/>
              <a:t>ارزش جایگزینی منابع انسانی، همان مخارج جایگزینکردن منابع انسانی موجود در یک سازمان است. این نظریه نه فقط موقعیت فرد را در دا خل سازمان، بلکه هزینه های انتقال یا اخراج فرد و همچنین هزینه ی کاهش کارایی را نیز در نظر دارد. </a:t>
            </a:r>
          </a:p>
          <a:p>
            <a:pPr algn="r"/>
            <a:endParaRPr lang="en-US" dirty="0">
              <a:solidFill>
                <a:srgbClr val="7030A0"/>
              </a:solidFill>
            </a:endParaRPr>
          </a:p>
          <a:p>
            <a:pPr algn="r"/>
            <a:r>
              <a:rPr lang="fa-IR" dirty="0">
                <a:solidFill>
                  <a:srgbClr val="7030A0"/>
                </a:solidFill>
              </a:rPr>
              <a:t>ارزش جایگزینی در این روش اقلامی به شرح زیر است: </a:t>
            </a:r>
          </a:p>
          <a:p>
            <a:pPr algn="r"/>
            <a:endParaRPr lang="fa-IR" dirty="0"/>
          </a:p>
          <a:p>
            <a:pPr algn="r"/>
            <a:r>
              <a:rPr lang="fa-IR" dirty="0"/>
              <a:t>- هزینه های استخدام افراد جدید برای مشاغل موجود –</a:t>
            </a:r>
          </a:p>
          <a:p>
            <a:pPr algn="r"/>
            <a:r>
              <a:rPr lang="fa-IR" dirty="0"/>
              <a:t>-هزینه های آموزش افراد جدید</a:t>
            </a:r>
          </a:p>
          <a:p>
            <a:pPr algn="r"/>
            <a:r>
              <a:rPr lang="fa-IR" dirty="0"/>
              <a:t> - هزینه ی انتقال یا اخراج فرد شاغل </a:t>
            </a:r>
          </a:p>
        </p:txBody>
      </p:sp>
    </p:spTree>
    <p:extLst>
      <p:ext uri="{BB962C8B-B14F-4D97-AF65-F5344CB8AC3E}">
        <p14:creationId xmlns:p14="http://schemas.microsoft.com/office/powerpoint/2010/main" val="18710194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335902"/>
            <a:ext cx="10515600" cy="6251510"/>
          </a:xfrm>
        </p:spPr>
        <p:txBody>
          <a:bodyPr/>
          <a:lstStyle/>
          <a:p>
            <a:pPr algn="r"/>
            <a:r>
              <a:rPr lang="fa-IR" dirty="0">
                <a:solidFill>
                  <a:srgbClr val="FF0000"/>
                </a:solidFill>
              </a:rPr>
              <a:t>نارساییهای روش ارزش جایگزینی  </a:t>
            </a:r>
          </a:p>
          <a:p>
            <a:pPr algn="r"/>
            <a:r>
              <a:rPr lang="fa-IR" dirty="0"/>
              <a:t>  </a:t>
            </a:r>
          </a:p>
          <a:p>
            <a:pPr algn="r"/>
            <a:r>
              <a:rPr lang="fa-IR" dirty="0"/>
              <a:t>- منافع آینده ی داراییهای انسانی در نظر گرفته نمیشود . </a:t>
            </a:r>
          </a:p>
          <a:p>
            <a:pPr algn="r"/>
            <a:endParaRPr lang="fa-IR" dirty="0"/>
          </a:p>
          <a:p>
            <a:pPr algn="r"/>
            <a:r>
              <a:rPr lang="fa-IR" dirty="0"/>
              <a:t>- روش ارزش جایگزینی، یک روش ذهنی است.</a:t>
            </a:r>
          </a:p>
          <a:p>
            <a:pPr algn="r"/>
            <a:endParaRPr lang="fa-IR" dirty="0"/>
          </a:p>
          <a:p>
            <a:pPr algn="r"/>
            <a:r>
              <a:rPr lang="fa-IR" dirty="0"/>
              <a:t> - تعیین ارزش منابع انسانی بر اساس ارزش جایگزینی دشوار است</a:t>
            </a:r>
          </a:p>
          <a:p>
            <a:endParaRPr lang="fa-IR" dirty="0"/>
          </a:p>
        </p:txBody>
      </p:sp>
    </p:spTree>
    <p:extLst>
      <p:ext uri="{BB962C8B-B14F-4D97-AF65-F5344CB8AC3E}">
        <p14:creationId xmlns:p14="http://schemas.microsoft.com/office/powerpoint/2010/main" val="23330369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298580"/>
            <a:ext cx="10515600" cy="6288832"/>
          </a:xfrm>
        </p:spPr>
        <p:txBody>
          <a:bodyPr/>
          <a:lstStyle/>
          <a:p>
            <a:pPr algn="r"/>
            <a:r>
              <a:rPr lang="fa-IR" dirty="0">
                <a:solidFill>
                  <a:srgbClr val="FF0000"/>
                </a:solidFill>
              </a:rPr>
              <a:t>نظریه ضریب ارزش </a:t>
            </a:r>
          </a:p>
          <a:p>
            <a:endParaRPr lang="en-US" dirty="0"/>
          </a:p>
          <a:p>
            <a:pPr algn="r"/>
            <a:r>
              <a:rPr lang="fa-IR" dirty="0"/>
              <a:t>بر اساس نظریه ی ضریب ارزش، ارزش منابع انسانی برابر است با تفاضل ارزش کل شرکت و ارزش ثبت شده در دفاتر شرکت. </a:t>
            </a:r>
          </a:p>
          <a:p>
            <a:pPr algn="r"/>
            <a:r>
              <a:rPr lang="fa-IR" dirty="0"/>
              <a:t>در این محاسبه، بابت داراییهای نامشهود مانند سرقفلی، حق امتیاز، میزان وابستگی  ضرایب ارزش میباشند ، مشتریان و ارزش قراردادهای بلندمدت، تعدیل صورت میگیرد. </a:t>
            </a:r>
          </a:p>
          <a:p>
            <a:pPr algn="r"/>
            <a:r>
              <a:rPr lang="fa-IR" dirty="0"/>
              <a:t>در این روش مبنای محاسبه میزان وابستگی افراد به ، که با توجه به تحصیلات و تجارب فنی، خصوصیات فردی، قابلیت ترفیع، عرضه و تقاضا شرکت و انتظار بهره وری شرکت از خدمات آنان تعیین میگردند</a:t>
            </a:r>
          </a:p>
        </p:txBody>
      </p:sp>
    </p:spTree>
    <p:extLst>
      <p:ext uri="{BB962C8B-B14F-4D97-AF65-F5344CB8AC3E}">
        <p14:creationId xmlns:p14="http://schemas.microsoft.com/office/powerpoint/2010/main" val="41134192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354563"/>
            <a:ext cx="10515600" cy="6176866"/>
          </a:xfrm>
        </p:spPr>
        <p:txBody>
          <a:bodyPr/>
          <a:lstStyle/>
          <a:p>
            <a:pPr algn="r"/>
            <a:r>
              <a:rPr lang="fa-IR" dirty="0">
                <a:solidFill>
                  <a:srgbClr val="FF0000"/>
                </a:solidFill>
              </a:rPr>
              <a:t>نارساییهای </a:t>
            </a:r>
            <a:r>
              <a:rPr lang="fa-IR" dirty="0" smtClean="0">
                <a:solidFill>
                  <a:srgbClr val="FF0000"/>
                </a:solidFill>
              </a:rPr>
              <a:t>نظریه ی </a:t>
            </a:r>
            <a:r>
              <a:rPr lang="fa-IR" dirty="0">
                <a:solidFill>
                  <a:srgbClr val="FF0000"/>
                </a:solidFill>
              </a:rPr>
              <a:t>ضریب ارزش  </a:t>
            </a:r>
          </a:p>
          <a:p>
            <a:pPr algn="r"/>
            <a:r>
              <a:rPr lang="fa-IR" dirty="0">
                <a:solidFill>
                  <a:srgbClr val="FF0000"/>
                </a:solidFill>
              </a:rPr>
              <a:t> </a:t>
            </a:r>
          </a:p>
          <a:p>
            <a:pPr algn="r"/>
            <a:r>
              <a:rPr lang="fa-IR" dirty="0"/>
              <a:t>.ارزش منابع انسانی به طور مستقیم انداره گیری نمیشود بلکه از طریق مقایسه با عوامل دیگر به دست میآید. </a:t>
            </a:r>
          </a:p>
          <a:p>
            <a:pPr algn="r"/>
            <a:r>
              <a:rPr lang="fa-IR" dirty="0"/>
              <a:t>-پایه ی علمی ندارد </a:t>
            </a:r>
          </a:p>
          <a:p>
            <a:pPr algn="r"/>
            <a:r>
              <a:rPr lang="fa-IR" dirty="0"/>
              <a:t> - نحوه ی تعیین ضرایب . </a:t>
            </a:r>
          </a:p>
          <a:p>
            <a:pPr algn="r"/>
            <a:r>
              <a:rPr lang="fa-IR" dirty="0"/>
              <a:t>تعیین خالص ارزش های جاری شرکت به طور دقیق میسر نیست </a:t>
            </a:r>
          </a:p>
        </p:txBody>
      </p:sp>
    </p:spTree>
    <p:extLst>
      <p:ext uri="{BB962C8B-B14F-4D97-AF65-F5344CB8AC3E}">
        <p14:creationId xmlns:p14="http://schemas.microsoft.com/office/powerpoint/2010/main" val="3624666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279918"/>
            <a:ext cx="10515600" cy="6120882"/>
          </a:xfrm>
        </p:spPr>
        <p:txBody>
          <a:bodyPr/>
          <a:lstStyle/>
          <a:p>
            <a:pPr algn="r"/>
            <a:r>
              <a:rPr lang="fa-IR" dirty="0">
                <a:solidFill>
                  <a:srgbClr val="FF0000"/>
                </a:solidFill>
              </a:rPr>
              <a:t>بهای تمام </a:t>
            </a:r>
            <a:r>
              <a:rPr lang="fa-IR" dirty="0" smtClean="0">
                <a:solidFill>
                  <a:srgbClr val="FF0000"/>
                </a:solidFill>
              </a:rPr>
              <a:t>شده ی </a:t>
            </a:r>
            <a:r>
              <a:rPr lang="fa-IR" dirty="0">
                <a:solidFill>
                  <a:srgbClr val="FF0000"/>
                </a:solidFill>
              </a:rPr>
              <a:t>تاریخی:</a:t>
            </a:r>
          </a:p>
          <a:p>
            <a:pPr algn="r"/>
            <a:r>
              <a:rPr lang="fa-IR" dirty="0">
                <a:solidFill>
                  <a:srgbClr val="FF0000"/>
                </a:solidFill>
              </a:rPr>
              <a:t> </a:t>
            </a:r>
          </a:p>
          <a:p>
            <a:pPr algn="r"/>
            <a:r>
              <a:rPr lang="fa-IR" dirty="0"/>
              <a:t>این نظریه مبتنی بر اصول متداول حسابداری است .</a:t>
            </a:r>
          </a:p>
          <a:p>
            <a:pPr algn="r"/>
            <a:r>
              <a:rPr lang="fa-IR" dirty="0"/>
              <a:t>طبق این نظریه هزینه های انجام شده برای کارکنان، به طور مستقیم موجب افزایش ارزش خدمات آنها میشود.</a:t>
            </a:r>
          </a:p>
          <a:p>
            <a:pPr algn="r"/>
            <a:r>
              <a:rPr lang="fa-IR" dirty="0"/>
              <a:t> در این روش ارزش منابع انسانی از طریق محاسبه ی بهای تمام شده ی تاریخی آن تعیین میشود.</a:t>
            </a:r>
          </a:p>
          <a:p>
            <a:pPr algn="r"/>
            <a:r>
              <a:rPr lang="fa-IR" dirty="0"/>
              <a:t> بهای تمام شده ی منابع انسانی شامل هزینه های استخدام و آموزش کارکنان میشود که در یک فرد شامل دو بخش مستقیم و غیرمستقیم است</a:t>
            </a:r>
          </a:p>
        </p:txBody>
      </p:sp>
    </p:spTree>
    <p:extLst>
      <p:ext uri="{BB962C8B-B14F-4D97-AF65-F5344CB8AC3E}">
        <p14:creationId xmlns:p14="http://schemas.microsoft.com/office/powerpoint/2010/main" val="2051813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410546"/>
            <a:ext cx="10515600" cy="6176865"/>
          </a:xfrm>
        </p:spPr>
        <p:txBody>
          <a:bodyPr/>
          <a:lstStyle/>
          <a:p>
            <a:pPr algn="r"/>
            <a:r>
              <a:rPr lang="fa-IR" dirty="0">
                <a:solidFill>
                  <a:srgbClr val="FF0000"/>
                </a:solidFill>
              </a:rPr>
              <a:t>نارسایی های روش بهای تمام شدهی تاریخی </a:t>
            </a:r>
          </a:p>
          <a:p>
            <a:pPr algn="r"/>
            <a:r>
              <a:rPr lang="fa-IR" dirty="0">
                <a:solidFill>
                  <a:srgbClr val="FF0000"/>
                </a:solidFill>
              </a:rPr>
              <a:t> </a:t>
            </a:r>
            <a:r>
              <a:rPr lang="fa-IR" dirty="0"/>
              <a:t>. تعیین وجه تمایز بین اقلام منابع انسانی و سایر منابع و همچنین تفکیک هزینه های منابع انسانی به هزینه های جاری و سرمایه ای بسیار دشوار است. </a:t>
            </a:r>
          </a:p>
          <a:p>
            <a:pPr algn="r"/>
            <a:endParaRPr lang="fa-IR" dirty="0"/>
          </a:p>
          <a:p>
            <a:pPr algn="r"/>
            <a:r>
              <a:rPr lang="fa-IR" dirty="0"/>
              <a:t> نتایج حاصل از روش بهای تمام شده ی تاریخی نمیتواند جواب گوی تمامی نیازهای مدیریت برای تصمیم گیری اقتصادی باشد، زیرا آنچه از نظر مدیریت در تصمیم گیریهای اقتصادی یک سازمان اهمیت دارد، نتایج آینده ی تصمیمات است نه آنچه در گذشته اتفاق افتاده است.</a:t>
            </a:r>
          </a:p>
          <a:p>
            <a:pPr algn="r"/>
            <a:r>
              <a:rPr lang="fa-IR" dirty="0"/>
              <a:t>  تعیین ارتباط بین بازده منابع انسانی و هزینه های انجام شده برای این منابع بر اساس نرخ های استهلاك ازپیش تعیین شده، ناممکن است </a:t>
            </a:r>
          </a:p>
        </p:txBody>
      </p:sp>
    </p:spTree>
    <p:extLst>
      <p:ext uri="{BB962C8B-B14F-4D97-AF65-F5344CB8AC3E}">
        <p14:creationId xmlns:p14="http://schemas.microsoft.com/office/powerpoint/2010/main" val="1584204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223935"/>
            <a:ext cx="11353800" cy="6382138"/>
          </a:xfrm>
        </p:spPr>
        <p:txBody>
          <a:bodyPr/>
          <a:lstStyle/>
          <a:p>
            <a:pPr lvl="8" algn="r"/>
            <a:r>
              <a:rPr lang="fa-IR" sz="3200" dirty="0">
                <a:solidFill>
                  <a:srgbClr val="FF0000"/>
                </a:solidFill>
              </a:rPr>
              <a:t>روشهای گزارشگری منابع انسانی </a:t>
            </a:r>
          </a:p>
          <a:p>
            <a:pPr algn="r"/>
            <a:r>
              <a:rPr lang="fa-IR" dirty="0"/>
              <a:t>چهار روش برای انعکاس سرمایه گذاری ها در منابع انسانی در گزارش های مالی سالانه ی شرکتها وجود دارد، که به شرح زیر میباشد:  </a:t>
            </a:r>
          </a:p>
          <a:p>
            <a:pPr algn="r"/>
            <a:r>
              <a:rPr lang="fa-IR" dirty="0">
                <a:solidFill>
                  <a:srgbClr val="7030A0"/>
                </a:solidFill>
              </a:rPr>
              <a:t>گزارش هیأت مدیره به مجمع عمومی صاحبان سهام:</a:t>
            </a:r>
          </a:p>
          <a:p>
            <a:pPr algn="r"/>
            <a:r>
              <a:rPr lang="fa-IR" dirty="0">
                <a:solidFill>
                  <a:srgbClr val="7030A0"/>
                </a:solidFill>
              </a:rPr>
              <a:t> </a:t>
            </a:r>
            <a:r>
              <a:rPr lang="fa-IR" dirty="0"/>
              <a:t>این گزارش اغلب شامل اطلاعاتی دربارهی مخارج مربوط به منابع  انسانی است و ممکن است مهم تر از مخارجی باشد که برای داراییهای عینی (مشهود) انجام شده است. به عنوان یک اقدام اولیه در مورد نحوه ی عمل حسابداری داراییهای انسانی، گزارش هیأت مدیره ممکن است مخارجی را به عنوان سرمایه گذاری در داراییهای انسانی گزارش دهد. </a:t>
            </a:r>
          </a:p>
          <a:p>
            <a:pPr algn="r"/>
            <a:r>
              <a:rPr lang="fa-IR" dirty="0"/>
              <a:t>اینگونه اطلاعات به توسعه ی منابع انسانی را به عنوان عامل حیاتی برای تضمین سوددهی شرکت در بلندمدت ارزیابی کنند. </a:t>
            </a:r>
          </a:p>
          <a:p>
            <a:pPr algn="r"/>
            <a:r>
              <a:rPr lang="fa-IR" dirty="0"/>
              <a:t>به علاوه گزارش هیأت مدیره باید شامل اطلاعاتی در مورد ترك خدمت کارکنان از لحاظ روند و هزینه ی آن باشد. </a:t>
            </a:r>
          </a:p>
        </p:txBody>
      </p:sp>
    </p:spTree>
    <p:extLst>
      <p:ext uri="{BB962C8B-B14F-4D97-AF65-F5344CB8AC3E}">
        <p14:creationId xmlns:p14="http://schemas.microsoft.com/office/powerpoint/2010/main" val="31067143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223934"/>
            <a:ext cx="10515600" cy="6634065"/>
          </a:xfrm>
        </p:spPr>
        <p:txBody>
          <a:bodyPr/>
          <a:lstStyle/>
          <a:p>
            <a:pPr marL="0" indent="0">
              <a:buNone/>
            </a:pPr>
            <a:endParaRPr lang="fa-IR" dirty="0"/>
          </a:p>
          <a:p>
            <a:pPr algn="r"/>
            <a:r>
              <a:rPr lang="fa-IR" dirty="0">
                <a:solidFill>
                  <a:srgbClr val="7030A0"/>
                </a:solidFill>
              </a:rPr>
              <a:t>گزارش داراییهای نامشهود: </a:t>
            </a:r>
          </a:p>
          <a:p>
            <a:pPr algn="r"/>
            <a:r>
              <a:rPr lang="fa-IR" dirty="0"/>
              <a:t>این روش توسط موسسه ی حسابرسی آرتور اندرسن پیشنهاد شده است. </a:t>
            </a:r>
          </a:p>
          <a:p>
            <a:pPr algn="r"/>
            <a:r>
              <a:rPr lang="fa-IR" dirty="0"/>
              <a:t>این موسسه پیشنهاد میکند مبالغ عمده ای که صرف داراییهای نامشهود از جمله منابع انسانی میشود در صورتهای مالی به صورت جداگانه گزارش شود.</a:t>
            </a:r>
          </a:p>
          <a:p>
            <a:pPr algn="r"/>
            <a:r>
              <a:rPr lang="fa-IR" dirty="0"/>
              <a:t> محدودیت مهم این روش آن است که ترازنامه گمراه کننده است شرکت، کمتر از واقعیت ارائه میشوند. اندازه گیری سود یا زیان نیز تحریف شده است،</a:t>
            </a:r>
          </a:p>
          <a:p>
            <a:pPr algn="r"/>
            <a:r>
              <a:rPr lang="fa-IR" dirty="0"/>
              <a:t> زیرا کلیه ی مخارج مربوط به داراییهای انسانی در دورهای که واقع شده اند هزینه ی جاری تلقی شده و به همین ترتیب اندازه گیری بازده سرمایه گذاری نیز تحریف شده خواهد بود</a:t>
            </a:r>
          </a:p>
        </p:txBody>
      </p:sp>
    </p:spTree>
    <p:extLst>
      <p:ext uri="{BB962C8B-B14F-4D97-AF65-F5344CB8AC3E}">
        <p14:creationId xmlns:p14="http://schemas.microsoft.com/office/powerpoint/2010/main" val="513712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50168" y="242596"/>
            <a:ext cx="10515600" cy="6344815"/>
          </a:xfrm>
        </p:spPr>
        <p:txBody>
          <a:bodyPr/>
          <a:lstStyle/>
          <a:p>
            <a:pPr marL="0" indent="0">
              <a:buNone/>
            </a:pPr>
            <a:endParaRPr lang="fa-IR" dirty="0"/>
          </a:p>
          <a:p>
            <a:pPr algn="r"/>
            <a:r>
              <a:rPr lang="fa-IR" dirty="0">
                <a:solidFill>
                  <a:srgbClr val="7030A0"/>
                </a:solidFill>
              </a:rPr>
              <a:t>صورتهای مالی حسابرسی نشده:</a:t>
            </a:r>
          </a:p>
          <a:p>
            <a:pPr algn="r"/>
            <a:r>
              <a:rPr lang="fa-IR" dirty="0">
                <a:solidFill>
                  <a:srgbClr val="7030A0"/>
                </a:solidFill>
              </a:rPr>
              <a:t> </a:t>
            </a:r>
            <a:r>
              <a:rPr lang="fa-IR" dirty="0"/>
              <a:t>شرکتها میتوانند مجموعه ای از صورتهای مالی را که دربرگیرنده ی سرمایه گذاری در داراییهای انسانی طبق روشهای پیشنهادی حسابداری منابع انسانی است به عنوان اطلاعات تکمیلی به همراه صورتهای مالی سالانه ارائه کنند. </a:t>
            </a:r>
          </a:p>
          <a:p>
            <a:pPr algn="r"/>
            <a:r>
              <a:rPr lang="fa-IR" dirty="0"/>
              <a:t>در گزارشها تصریح خواهد شد که صورتهای مالی مزبور باید جدا از صورتهای   مورد بررسی قرار گیرند.، مالی اساسی که طبق اصول پذیرفته شده ی حسابداری تهیه و ارائه شدهاند</a:t>
            </a:r>
          </a:p>
          <a:p>
            <a:pPr algn="r"/>
            <a:r>
              <a:rPr lang="fa-IR" dirty="0">
                <a:solidFill>
                  <a:srgbClr val="7030A0"/>
                </a:solidFill>
              </a:rPr>
              <a:t>منظور کردن در صورتهای مالی اساسی :</a:t>
            </a:r>
          </a:p>
          <a:p>
            <a:pPr algn="r"/>
            <a:r>
              <a:rPr lang="fa-IR" dirty="0">
                <a:solidFill>
                  <a:srgbClr val="7030A0"/>
                </a:solidFill>
              </a:rPr>
              <a:t> </a:t>
            </a:r>
            <a:r>
              <a:rPr lang="fa-IR" dirty="0"/>
              <a:t>در این روش سرمایه گذاری در داراییهای انسانی به عنوان دارایی بلندمدت مطرح و طی عمر مفید مورد انتظار آن مستهلک میشود. اگر چه این نحوه ی عمل در مورد سرمایه گذاریها در نیروی انسانی معمول و متداول نیست اما برخی از مؤسسه ها و شرکتها نظیر خطوط هواپیمایی، صنایع الکترونیک و باشگاه های ورزشی و حرفهای که بخش عمدهی سرمایه ی آنان را نیروی انسانی تشکیل میدهد این روش را اعمال میکنند </a:t>
            </a:r>
          </a:p>
        </p:txBody>
      </p:sp>
    </p:spTree>
    <p:extLst>
      <p:ext uri="{BB962C8B-B14F-4D97-AF65-F5344CB8AC3E}">
        <p14:creationId xmlns:p14="http://schemas.microsoft.com/office/powerpoint/2010/main" val="1027267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186612"/>
            <a:ext cx="10515600" cy="6400800"/>
          </a:xfrm>
        </p:spPr>
        <p:txBody>
          <a:bodyPr/>
          <a:lstStyle/>
          <a:p>
            <a:pPr algn="r"/>
            <a:r>
              <a:rPr lang="fa-IR" dirty="0">
                <a:solidFill>
                  <a:srgbClr val="FF0000"/>
                </a:solidFill>
              </a:rPr>
              <a:t>بررسی دیدگاه موافقان ومخالفان حسابداری منابع انسانی </a:t>
            </a:r>
          </a:p>
          <a:p>
            <a:pPr algn="r"/>
            <a:r>
              <a:rPr lang="fa-IR" dirty="0"/>
              <a:t>- برخی معتقدند که انسان قابل تملک نبوده و لذا نبایستی به عنوان دارایی تلقی گشته و مستهلک گردد، که در مقابل موافقان با حسابداری منابع انسانی معتقدند آنچه که در سیستم حسابداری منابع انسانی برای دارایی تلقی نمودن مورد بحث قرار میگیرد خدمات متصور و مورد انتظار و انتفاع آتی از منابع انسانی است نه خود انسان. </a:t>
            </a:r>
          </a:p>
          <a:p>
            <a:pPr algn="r"/>
            <a:r>
              <a:rPr lang="fa-IR" dirty="0"/>
              <a:t>- برخی معتقدند در مورد شناسایی خدمات افراد دارایی طبق اصل محافظه کاری صحیح نیست، اما موافقان معتقدند که نباید هدف بنیادین گزارشگری (تطابق درآمدها با هزینه های یک دوره) فدای محافظه کاری شود. </a:t>
            </a:r>
          </a:p>
          <a:p>
            <a:pPr algn="r"/>
            <a:r>
              <a:rPr lang="fa-IR" dirty="0"/>
              <a:t>- برخی نیز معتقدند که نسبت به دورهی تعیین منافع آینده ی سرمایه گذاری در نیروی انسانی ابهام وجود دارد لذا به حساب دارایی بردن مخارج مربوط به نیروی انسانی، این امکان را به وجود می اورد که سود تحریف شود، اما موافقان معتقدند که امکان بالقوه برای تحریف سود و زیان همواره از طریق در نظرنگرفتن سرمایه گذاریها در نیروی انسانی وجود دارد </a:t>
            </a:r>
          </a:p>
        </p:txBody>
      </p:sp>
    </p:spTree>
    <p:extLst>
      <p:ext uri="{BB962C8B-B14F-4D97-AF65-F5344CB8AC3E}">
        <p14:creationId xmlns:p14="http://schemas.microsoft.com/office/powerpoint/2010/main" val="6878377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0"/>
            <a:ext cx="10515600" cy="6858000"/>
          </a:xfrm>
        </p:spPr>
        <p:txBody>
          <a:bodyPr/>
          <a:lstStyle/>
          <a:p>
            <a:pPr algn="r"/>
            <a:r>
              <a:rPr lang="fa-IR" dirty="0">
                <a:solidFill>
                  <a:srgbClr val="FF0000"/>
                </a:solidFill>
              </a:rPr>
              <a:t>برخی از چالشهای حسابداری منابع انسانی </a:t>
            </a:r>
          </a:p>
          <a:p>
            <a:pPr algn="r"/>
            <a:r>
              <a:rPr lang="fa-IR" dirty="0"/>
              <a:t>- پیچیدگی الگوهای اندازهگیری حسابداری منابع انسانی </a:t>
            </a:r>
          </a:p>
          <a:p>
            <a:pPr algn="r"/>
            <a:r>
              <a:rPr lang="fa-IR" dirty="0"/>
              <a:t> نگرش و طرز برخورد مدیر در استفاده از سیستمهای حسابداری منابع انسانی  </a:t>
            </a:r>
            <a:r>
              <a:rPr lang="en-US" dirty="0"/>
              <a:t>- -</a:t>
            </a:r>
            <a:endParaRPr lang="fa-IR" dirty="0"/>
          </a:p>
          <a:p>
            <a:pPr algn="r"/>
            <a:r>
              <a:rPr lang="fa-IR" dirty="0"/>
              <a:t>دشواری گردآوری اطلاعات مرتبط با ارزش منابع انسانی </a:t>
            </a:r>
          </a:p>
          <a:p>
            <a:pPr algn="r"/>
            <a:r>
              <a:rPr lang="fa-IR" dirty="0"/>
              <a:t>. عدم آگاهی از مزایای سیستم حسابداری منابع انسانی </a:t>
            </a:r>
          </a:p>
          <a:p>
            <a:pPr algn="r"/>
            <a:r>
              <a:rPr lang="fa-IR" dirty="0"/>
              <a:t>. مقاومت کارکنان سازمان </a:t>
            </a:r>
          </a:p>
          <a:p>
            <a:pPr algn="r"/>
            <a:r>
              <a:rPr lang="fa-IR" dirty="0"/>
              <a:t> هزینه ی بالای اجرای سیستم حسابداری منابع انسانی </a:t>
            </a:r>
          </a:p>
          <a:p>
            <a:pPr algn="r"/>
            <a:r>
              <a:rPr lang="fa-IR" dirty="0"/>
              <a:t>عدم وجود یک استاندارد حسابداری در مورد حسابداری منابع انسانی </a:t>
            </a:r>
          </a:p>
          <a:p>
            <a:pPr algn="r"/>
            <a:r>
              <a:rPr lang="fa-IR" dirty="0"/>
              <a:t> </a:t>
            </a:r>
          </a:p>
        </p:txBody>
      </p:sp>
    </p:spTree>
    <p:extLst>
      <p:ext uri="{BB962C8B-B14F-4D97-AF65-F5344CB8AC3E}">
        <p14:creationId xmlns:p14="http://schemas.microsoft.com/office/powerpoint/2010/main" val="38590461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373224"/>
            <a:ext cx="10515600" cy="6139543"/>
          </a:xfrm>
        </p:spPr>
        <p:txBody>
          <a:bodyPr/>
          <a:lstStyle/>
          <a:p>
            <a:pPr algn="r"/>
            <a:r>
              <a:rPr lang="fa-IR" sz="3200" dirty="0">
                <a:solidFill>
                  <a:srgbClr val="FF0000"/>
                </a:solidFill>
              </a:rPr>
              <a:t>نتیجه گیری </a:t>
            </a:r>
          </a:p>
          <a:p>
            <a:pPr algn="r"/>
            <a:r>
              <a:rPr lang="fa-IR" dirty="0"/>
              <a:t>حسابداری منابع انسانی معیار سنجش و هزینه یابی نیروی انسانی به عنوان منابع اصلی هر سازمان است </a:t>
            </a:r>
          </a:p>
          <a:p>
            <a:pPr algn="r"/>
            <a:r>
              <a:rPr lang="fa-IR" dirty="0"/>
              <a:t>معایب این سیستم سالها است مورد تحقیق و بررسی قرارگرفته و یکی از مهمترین مشکلات در کاربردی نشدن آن در  ، مشکل ارزش گذاری نیروی انسانی و پیچیده بودن فرمولهای مورد استفاده است. </a:t>
            </a:r>
          </a:p>
          <a:p>
            <a:pPr algn="r"/>
            <a:r>
              <a:rPr lang="fa-IR" dirty="0"/>
              <a:t>با وجود مشکلات اقتصادی صورتی که جامعه ی حسابداری ایران بخواهد همچنان به عنوان جامعه ای فعال و توان مند در عرصه ی اقتصادی کشور  باقی بماند. </a:t>
            </a:r>
          </a:p>
          <a:p>
            <a:pPr algn="r"/>
            <a:r>
              <a:rPr lang="fa-IR" dirty="0"/>
              <a:t>توسعه و ترویج این سیستم به عنوان جزئی از سیستم های حسابداری مدیریت ضروری میباشد</a:t>
            </a:r>
          </a:p>
          <a:p>
            <a:pPr algn="r"/>
            <a:r>
              <a:rPr lang="fa-IR" dirty="0"/>
              <a:t> </a:t>
            </a:r>
          </a:p>
        </p:txBody>
      </p:sp>
    </p:spTree>
    <p:extLst>
      <p:ext uri="{BB962C8B-B14F-4D97-AF65-F5344CB8AC3E}">
        <p14:creationId xmlns:p14="http://schemas.microsoft.com/office/powerpoint/2010/main" val="27863010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959" y="618517"/>
            <a:ext cx="10930268" cy="5264393"/>
          </a:xfrm>
        </p:spPr>
        <p:txBody>
          <a:bodyPr/>
          <a:lstStyle/>
          <a:p>
            <a:r>
              <a:rPr lang="fa-IR" sz="9600" b="1" i="1" dirty="0">
                <a:solidFill>
                  <a:prstClr val="black"/>
                </a:solidFill>
                <a:effectLst>
                  <a:outerShdw blurRad="38100" dist="38100" dir="2700000" algn="tl">
                    <a:srgbClr val="000000">
                      <a:alpha val="43137"/>
                    </a:srgbClr>
                  </a:outerShdw>
                </a:effectLst>
                <a:latin typeface="Arial" pitchFamily="34" charset="0"/>
                <a:cs typeface="B Nazanin" pitchFamily="2" charset="-78"/>
              </a:rPr>
              <a:t>سرمایه فکری</a:t>
            </a:r>
            <a:endParaRPr lang="en-US" i="1" dirty="0">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2511905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836" y="618518"/>
            <a:ext cx="4005559" cy="1250742"/>
          </a:xfrm>
        </p:spPr>
        <p:txBody>
          <a:bodyPr>
            <a:normAutofit fontScale="90000"/>
          </a:bodyPr>
          <a:lstStyle/>
          <a:p>
            <a:pPr algn="r"/>
            <a:r>
              <a:rPr lang="fa-IR" sz="9600" dirty="0" smtClean="0">
                <a:cs typeface="B Nazanin" pitchFamily="2" charset="-78"/>
              </a:rPr>
              <a:t>مقدمه</a:t>
            </a:r>
            <a:endParaRPr lang="en-US" sz="9600" dirty="0">
              <a:cs typeface="B Nazanin" pitchFamily="2" charset="-78"/>
            </a:endParaRPr>
          </a:p>
        </p:txBody>
      </p:sp>
      <p:sp>
        <p:nvSpPr>
          <p:cNvPr id="3" name="Content Placeholder 2"/>
          <p:cNvSpPr>
            <a:spLocks noGrp="1"/>
          </p:cNvSpPr>
          <p:nvPr>
            <p:ph sz="quarter" idx="13"/>
          </p:nvPr>
        </p:nvSpPr>
        <p:spPr>
          <a:xfrm>
            <a:off x="404602" y="2055378"/>
            <a:ext cx="11434046" cy="4175490"/>
          </a:xfrm>
        </p:spPr>
        <p:txBody>
          <a:bodyPr>
            <a:noAutofit/>
          </a:bodyPr>
          <a:lstStyle/>
          <a:p>
            <a:pPr marL="0" lvl="0" indent="0" algn="just">
              <a:lnSpc>
                <a:spcPts val="3880"/>
              </a:lnSpc>
              <a:spcBef>
                <a:spcPct val="20000"/>
              </a:spcBef>
              <a:buClr>
                <a:srgbClr val="0BD0D9"/>
              </a:buClr>
              <a:buSzPct val="95000"/>
              <a:buNone/>
              <a:defRPr/>
            </a:pPr>
            <a:r>
              <a:rPr lang="ar-SA" sz="2600" cap="none" dirty="0">
                <a:solidFill>
                  <a:prstClr val="black"/>
                </a:solidFill>
                <a:latin typeface="Constantia"/>
                <a:cs typeface="B Nazanin" pitchFamily="2" charset="-78"/>
              </a:rPr>
              <a:t>در عصر حاضر با رشد اقتصاد مبتنی بر دانش یا دانش محور، دارایی های نامشهود شرکت ها و سرمایه فکری آن ها کلیدی برای دستیابی به مزیت رقابتی پایدار هستند. و به همین دلیل توجه به اقلام نامشهود در زمینه های متعددی از جمله اقتصاد، حسابداری و مدیریت استراتژیک به طور سریعی رشد یافته است.</a:t>
            </a:r>
            <a:r>
              <a:rPr lang="en-US" sz="2600" cap="none" dirty="0">
                <a:solidFill>
                  <a:prstClr val="black"/>
                </a:solidFill>
                <a:latin typeface="Constantia"/>
                <a:cs typeface="B Nazanin" pitchFamily="2" charset="-78"/>
              </a:rPr>
              <a:t> </a:t>
            </a:r>
            <a:r>
              <a:rPr lang="fa-IR" sz="2600" cap="none" dirty="0">
                <a:solidFill>
                  <a:prstClr val="black"/>
                </a:solidFill>
                <a:latin typeface="Constantia"/>
                <a:cs typeface="B Nazanin" pitchFamily="2" charset="-78"/>
              </a:rPr>
              <a:t>د</a:t>
            </a:r>
            <a:r>
              <a:rPr lang="ar-SA" sz="2600" cap="none" dirty="0">
                <a:solidFill>
                  <a:prstClr val="black"/>
                </a:solidFill>
                <a:latin typeface="Constantia"/>
                <a:cs typeface="B Nazanin" pitchFamily="2" charset="-78"/>
              </a:rPr>
              <a:t>انش یک مزیت رقابتی است که در استراتژی تجاری سازمان ها مورد توجه قرار می گیرد. به گونه ای که ایجاد دانش موجب نوآوری مستمر و نوآوری مستمر منجر به ایجاد مزیت رقابتی خواهد شد</a:t>
            </a:r>
            <a:r>
              <a:rPr lang="en-US" sz="2600" cap="none" dirty="0">
                <a:solidFill>
                  <a:prstClr val="black"/>
                </a:solidFill>
                <a:latin typeface="Constantia"/>
                <a:cs typeface="B Nazanin" pitchFamily="2" charset="-78"/>
              </a:rPr>
              <a:t> </a:t>
            </a:r>
            <a:r>
              <a:rPr lang="ar-SA" sz="2600" cap="none" dirty="0">
                <a:solidFill>
                  <a:prstClr val="black"/>
                </a:solidFill>
                <a:latin typeface="Constantia"/>
                <a:cs typeface="B Nazanin" pitchFamily="2" charset="-78"/>
              </a:rPr>
              <a:t>و این امر مستلزم تقویت و توجه به پتانسیل ها و ظرفیت های منابع انسانی است تا سازمان ها بتوانند برای دستیابی به مزیت رقابتی از طریق عملکرد و بهبود مستمر، عکس العمل سریع به تغییرات محیط تجاری و شرایط اقتصادی نشان دهند. </a:t>
            </a:r>
            <a:endParaRPr lang="en-US" sz="2600" cap="none" dirty="0">
              <a:solidFill>
                <a:prstClr val="black"/>
              </a:solidFill>
              <a:latin typeface="Constantia"/>
              <a:cs typeface="B Nazanin" pitchFamily="2" charset="-78"/>
            </a:endParaRPr>
          </a:p>
          <a:p>
            <a:pPr marL="274320" lvl="0" indent="-274320">
              <a:lnSpc>
                <a:spcPts val="3880"/>
              </a:lnSpc>
              <a:spcBef>
                <a:spcPct val="20000"/>
              </a:spcBef>
              <a:buClr>
                <a:srgbClr val="0BD0D9"/>
              </a:buClr>
              <a:buSzPct val="95000"/>
              <a:buNone/>
              <a:defRPr/>
            </a:pPr>
            <a:endParaRPr lang="fr-CA" altLang="en-US" sz="2600" cap="none" dirty="0">
              <a:solidFill>
                <a:srgbClr val="404040"/>
              </a:solidFill>
              <a:latin typeface="Constantia"/>
              <a:cs typeface="B Nazanin" pitchFamily="2" charset="-78"/>
            </a:endParaRPr>
          </a:p>
          <a:p>
            <a:pPr marL="0" indent="0">
              <a:buNone/>
            </a:pPr>
            <a:endParaRPr lang="en-US" sz="1400" dirty="0">
              <a:latin typeface="Arial" pitchFamily="34" charset="0"/>
              <a:cs typeface="Arial" pitchFamily="34" charset="0"/>
            </a:endParaRPr>
          </a:p>
        </p:txBody>
      </p:sp>
    </p:spTree>
    <p:extLst>
      <p:ext uri="{BB962C8B-B14F-4D97-AF65-F5344CB8AC3E}">
        <p14:creationId xmlns:p14="http://schemas.microsoft.com/office/powerpoint/2010/main" val="4467434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8676" y="618518"/>
            <a:ext cx="10339550" cy="967522"/>
          </a:xfrm>
        </p:spPr>
        <p:txBody>
          <a:bodyPr/>
          <a:lstStyle/>
          <a:p>
            <a:pPr algn="r"/>
            <a:r>
              <a:rPr lang="fa-IR" dirty="0" smtClean="0">
                <a:latin typeface="Calibri"/>
                <a:ea typeface="Calibri"/>
                <a:cs typeface="B Nazanin" pitchFamily="2" charset="-78"/>
              </a:rPr>
              <a:t>سیر </a:t>
            </a:r>
            <a:r>
              <a:rPr lang="fa-IR" dirty="0">
                <a:latin typeface="Calibri"/>
                <a:ea typeface="Calibri"/>
                <a:cs typeface="B Nazanin" pitchFamily="2" charset="-78"/>
              </a:rPr>
              <a:t>تاریخی سرمایه فکری </a:t>
            </a:r>
            <a:endParaRPr lang="en-US" dirty="0">
              <a:cs typeface="B Nazanin" pitchFamily="2" charset="-78"/>
            </a:endParaRPr>
          </a:p>
        </p:txBody>
      </p:sp>
      <p:sp>
        <p:nvSpPr>
          <p:cNvPr id="3" name="Content Placeholder 2"/>
          <p:cNvSpPr>
            <a:spLocks noGrp="1"/>
          </p:cNvSpPr>
          <p:nvPr>
            <p:ph sz="quarter" idx="13"/>
          </p:nvPr>
        </p:nvSpPr>
        <p:spPr>
          <a:xfrm>
            <a:off x="598811" y="1699328"/>
            <a:ext cx="10988984" cy="4091872"/>
          </a:xfrm>
        </p:spPr>
        <p:txBody>
          <a:bodyPr>
            <a:normAutofit/>
          </a:bodyPr>
          <a:lstStyle/>
          <a:p>
            <a:r>
              <a:rPr lang="fa-IR" dirty="0">
                <a:cs typeface="B Nazanin" pitchFamily="2" charset="-78"/>
              </a:rPr>
              <a:t>مفهوم سرمايه فكرى ،اولين بار توسط جان كنز گالبرايت در سال ١٩٦٩مطرح شد.از نظر او سرمايه فكرى ،معنايى بيش از (تفكر صرف)دارد و درجهاى از (عمليات فكرى)را در بر مى گيرد.در اين مفهوم،سرمايه فكرى به خودى خود فقط يك دارايى نا مشهود نيست ،بلكه يك فرآيند آرمانى است .سرمايه فكرى ،نوعى حركت از داشتن دانش و مهارت (سرمايه انسانى)به سمت استفاده از دانش و مهارت است .سرمايه فكرى عبارت است از كل دانش ى كه يك سازمان فرآيند كسب و كار خود در جهت خلق ارزش به كار مى گيرد(زاگال و مالول ٢٠١٠)محققانى مانند اسميل و همكاران(٢٠١٢)دارايى نا مشهود و سرمايه فكرى سازمان را اعم از سرمايه هاى اجتماعى،ساختارى و فرهنگى بيان مى كنند(آرزمجو و همكاران،١٣٩٣).مديريت سرمايه فكرى ،داراى دو جنبه است؛از يك طرف سازمان بايد با استفاده از اين سرمايه براى مشتريان خود خلق ارزش كند و از طرف ديگر بايد با افزايش مستمر در ارزش سرمايه فكرى،مزيت رقابتى كسب نمايد.رز و همكاران(٢٠٠٥) به سرمايه فكرى به عنوان تركيبى از ٣جز مى نگرند : سرمايه انسانى (دانش،مهارت و تجربه كاركنان)سرمايه ساختارى(تجسم،تنفيذ و زير ساختارهاى حمايتى سرمايه انسانى) و سرمايه مشترى (ارزش نهفته درون روابط با مشتريان)</a:t>
            </a:r>
            <a:endParaRPr lang="en-US" dirty="0">
              <a:cs typeface="B Nazanin" pitchFamily="2" charset="-78"/>
            </a:endParaRPr>
          </a:p>
        </p:txBody>
      </p:sp>
    </p:spTree>
    <p:extLst>
      <p:ext uri="{BB962C8B-B14F-4D97-AF65-F5344CB8AC3E}">
        <p14:creationId xmlns:p14="http://schemas.microsoft.com/office/powerpoint/2010/main" val="1549743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18517"/>
            <a:ext cx="10363826" cy="1145547"/>
          </a:xfrm>
        </p:spPr>
        <p:txBody>
          <a:bodyPr/>
          <a:lstStyle/>
          <a:p>
            <a:pPr algn="r"/>
            <a:r>
              <a:rPr lang="fa-IR" sz="4000" dirty="0">
                <a:latin typeface="Calibri"/>
                <a:ea typeface="Calibri"/>
                <a:cs typeface="B Nazanin" pitchFamily="2" charset="-78"/>
              </a:rPr>
              <a:t>مفاهیم و تعاریف سرمایه فکری</a:t>
            </a:r>
            <a:r>
              <a:rPr lang="fa-IR" dirty="0">
                <a:latin typeface="Calibri"/>
                <a:ea typeface="Calibri"/>
                <a:cs typeface="B Nazanin" pitchFamily="2" charset="-78"/>
              </a:rPr>
              <a:t> </a:t>
            </a:r>
            <a:endParaRPr lang="en-US" dirty="0">
              <a:cs typeface="B Nazanin" pitchFamily="2" charset="-78"/>
            </a:endParaRPr>
          </a:p>
        </p:txBody>
      </p:sp>
      <p:sp>
        <p:nvSpPr>
          <p:cNvPr id="3" name="Content Placeholder 2"/>
          <p:cNvSpPr>
            <a:spLocks noGrp="1"/>
          </p:cNvSpPr>
          <p:nvPr>
            <p:ph sz="quarter" idx="13"/>
          </p:nvPr>
        </p:nvSpPr>
        <p:spPr>
          <a:xfrm>
            <a:off x="234669" y="1796432"/>
            <a:ext cx="11409769" cy="4143122"/>
          </a:xfrm>
        </p:spPr>
        <p:txBody>
          <a:bodyPr/>
          <a:lstStyle/>
          <a:p>
            <a:r>
              <a:rPr lang="fa-IR" b="1" dirty="0">
                <a:latin typeface="Arial" pitchFamily="34" charset="0"/>
                <a:ea typeface="Calibri"/>
                <a:cs typeface="B Nazanin" pitchFamily="2" charset="-78"/>
              </a:rPr>
              <a:t>سرمایه فکری را مجموعه ای از دارایی های دانشی متعلق به سازمان و جزئی از دارایی های سازمان بوده تعریف می کند که موجب افزایش ارزش سرمایه های سازمان گردیده و وضعیت  سازمان را در مقایسه با رفتار بهبود می بخشد</a:t>
            </a:r>
            <a:r>
              <a:rPr lang="en-US" b="1" dirty="0">
                <a:latin typeface="Arial" pitchFamily="34" charset="0"/>
                <a:ea typeface="Calibri"/>
                <a:cs typeface="B Nazanin" pitchFamily="2" charset="-78"/>
              </a:rPr>
              <a:t>.</a:t>
            </a:r>
            <a:r>
              <a:rPr lang="fa-IR" b="1" dirty="0">
                <a:latin typeface="Arial" pitchFamily="34" charset="0"/>
                <a:ea typeface="Calibri"/>
                <a:cs typeface="B Nazanin" pitchFamily="2" charset="-78"/>
              </a:rPr>
              <a:t> </a:t>
            </a:r>
            <a:r>
              <a:rPr lang="fa-IR" b="1" dirty="0" smtClean="0">
                <a:latin typeface="Arial" pitchFamily="34" charset="0"/>
                <a:ea typeface="Calibri"/>
                <a:cs typeface="B Nazanin" pitchFamily="2" charset="-78"/>
              </a:rPr>
              <a:t/>
            </a:r>
            <a:br>
              <a:rPr lang="fa-IR" b="1" dirty="0" smtClean="0">
                <a:latin typeface="Arial" pitchFamily="34" charset="0"/>
                <a:ea typeface="Calibri"/>
                <a:cs typeface="B Nazanin" pitchFamily="2" charset="-78"/>
              </a:rPr>
            </a:br>
            <a:endParaRPr lang="fa-IR" b="1" dirty="0" smtClean="0">
              <a:latin typeface="Arial" pitchFamily="34" charset="0"/>
              <a:ea typeface="Calibri"/>
              <a:cs typeface="B Nazanin" pitchFamily="2" charset="-78"/>
            </a:endParaRPr>
          </a:p>
          <a:p>
            <a:r>
              <a:rPr lang="fa-IR" b="1" dirty="0" smtClean="0">
                <a:latin typeface="Arial" pitchFamily="34" charset="0"/>
                <a:ea typeface="Calibri"/>
                <a:cs typeface="B Nazanin" pitchFamily="2" charset="-78"/>
              </a:rPr>
              <a:t>سرماية </a:t>
            </a:r>
            <a:r>
              <a:rPr lang="fa-IR" b="1" dirty="0">
                <a:latin typeface="Arial" pitchFamily="34" charset="0"/>
                <a:ea typeface="Calibri"/>
                <a:cs typeface="B Nazanin" pitchFamily="2" charset="-78"/>
              </a:rPr>
              <a:t>فكري را از منظر محاسباتي مي توان به عنوان اختلاف ارزش بازار و ارزش دفتري شركتها تعريف </a:t>
            </a:r>
            <a:r>
              <a:rPr lang="fa-IR" b="1" dirty="0" smtClean="0">
                <a:latin typeface="Arial" pitchFamily="34" charset="0"/>
                <a:ea typeface="Calibri"/>
                <a:cs typeface="B Nazanin" pitchFamily="2" charset="-78"/>
              </a:rPr>
              <a:t>كرد</a:t>
            </a:r>
          </a:p>
          <a:p>
            <a:endParaRPr lang="fa-IR" b="1" dirty="0">
              <a:latin typeface="Arial" pitchFamily="34" charset="0"/>
              <a:cs typeface="B Nazanin" pitchFamily="2" charset="-78"/>
            </a:endParaRPr>
          </a:p>
          <a:p>
            <a:pPr marL="0" algn="just">
              <a:lnSpc>
                <a:spcPct val="115000"/>
              </a:lnSpc>
              <a:spcBef>
                <a:spcPts val="0"/>
              </a:spcBef>
              <a:spcAft>
                <a:spcPts val="1000"/>
              </a:spcAft>
            </a:pPr>
            <a:r>
              <a:rPr lang="fa-IR" b="1" dirty="0">
                <a:latin typeface="Calibri"/>
                <a:ea typeface="Calibri"/>
                <a:cs typeface="B Nazanin" pitchFamily="2" charset="-78"/>
              </a:rPr>
              <a:t>سرمایه فکری دارایی است که توانایی سازمان را برای ایجاد ثروت اندازه‌گیری می‌کند. این دارایی ماهیت عینی و فیزیکی ندارد و یک دارایی نامشهود است که از طریق به کارگیری داراییهای مرتبط با منابع انسانی، عملکرد سازمانی و روابط خارج از سازمان به دست آمده است. همه این ویژگیها باعث ایجاد ارزش به دست آمده می شود به دلیل اینکه یک پدیده کاملاً داخلی است، قابلیت خرید و فروش ندارد.  </a:t>
            </a:r>
            <a:endParaRPr lang="en-US" sz="1600" dirty="0">
              <a:latin typeface="Calibri"/>
              <a:ea typeface="Calibri"/>
              <a:cs typeface="B Nazanin" pitchFamily="2" charset="-78"/>
            </a:endParaRPr>
          </a:p>
          <a:p>
            <a:endParaRPr lang="en-US" dirty="0">
              <a:latin typeface="Arial" pitchFamily="34" charset="0"/>
              <a:cs typeface="Arial" pitchFamily="34" charset="0"/>
            </a:endParaRPr>
          </a:p>
        </p:txBody>
      </p:sp>
    </p:spTree>
    <p:extLst>
      <p:ext uri="{BB962C8B-B14F-4D97-AF65-F5344CB8AC3E}">
        <p14:creationId xmlns:p14="http://schemas.microsoft.com/office/powerpoint/2010/main" val="3330270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4500" cap="none" dirty="0">
                <a:solidFill>
                  <a:prstClr val="black">
                    <a:lumMod val="65000"/>
                    <a:lumOff val="35000"/>
                  </a:prstClr>
                </a:solidFill>
                <a:latin typeface="Calibri"/>
                <a:cs typeface="B Nazanin" panose="00000400000000000000" pitchFamily="2" charset="-78"/>
              </a:rPr>
              <a:t>اهمیت سرمایه فکری</a:t>
            </a:r>
            <a:endParaRPr lang="en-US" dirty="0"/>
          </a:p>
        </p:txBody>
      </p:sp>
      <p:sp>
        <p:nvSpPr>
          <p:cNvPr id="3" name="Content Placeholder 2"/>
          <p:cNvSpPr>
            <a:spLocks noGrp="1"/>
          </p:cNvSpPr>
          <p:nvPr>
            <p:ph sz="quarter" idx="13"/>
          </p:nvPr>
        </p:nvSpPr>
        <p:spPr>
          <a:xfrm>
            <a:off x="913774" y="2144390"/>
            <a:ext cx="10363826" cy="3646810"/>
          </a:xfrm>
        </p:spPr>
        <p:txBody>
          <a:bodyPr/>
          <a:lstStyle/>
          <a:p>
            <a:pPr marL="274320" lvl="0" indent="-274320" algn="just">
              <a:lnSpc>
                <a:spcPts val="3620"/>
              </a:lnSpc>
              <a:spcBef>
                <a:spcPct val="20000"/>
              </a:spcBef>
              <a:buClr>
                <a:srgbClr val="0BD0D9"/>
              </a:buClr>
              <a:buSzPct val="95000"/>
              <a:buNone/>
              <a:defRPr/>
            </a:pPr>
            <a:r>
              <a:rPr lang="ar-SA" sz="2600" cap="none" dirty="0">
                <a:solidFill>
                  <a:prstClr val="black"/>
                </a:solidFill>
                <a:latin typeface="Constantia"/>
                <a:cs typeface="B Nazanin" pitchFamily="2" charset="-78"/>
              </a:rPr>
              <a:t>ارتباط بین سرمایه فکری و عملکرد شرکت ها به طور تجربی در کشورهای زیادی از جمله آمریکا، کانادا، چین، مالزی، آلمان و .... مورد بررسی قرار گرفته است. واژه های نامشهودها، دارایی دانش و سرمایه فکری به طور وسیعی در ادبیات حسابداری، اقتصاد و مدیریت مورد استفاده می باشد ولی ارزش بالقوه و منافع آتی آنان به طور قابل اتکاء قابل اندازه گیری و سنجش نمی باشد. به طور کلی، بهره وری در شرکت ها وابسته به سرمایه فکری و قابلیت های سازمان در بکارگیری آن به عنوان یک دارایی است. </a:t>
            </a:r>
            <a:endParaRPr lang="en-US" sz="2600" cap="none" dirty="0">
              <a:solidFill>
                <a:prstClr val="black"/>
              </a:solidFill>
              <a:latin typeface="Constantia"/>
              <a:cs typeface="B Nazanin" pitchFamily="2" charset="-78"/>
            </a:endParaRPr>
          </a:p>
          <a:p>
            <a:endParaRPr lang="en-US" dirty="0"/>
          </a:p>
        </p:txBody>
      </p:sp>
    </p:spTree>
    <p:extLst>
      <p:ext uri="{BB962C8B-B14F-4D97-AF65-F5344CB8AC3E}">
        <p14:creationId xmlns:p14="http://schemas.microsoft.com/office/powerpoint/2010/main" val="34523556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latin typeface="Calibri"/>
                <a:ea typeface="Calibri"/>
                <a:cs typeface="B Nazanin" pitchFamily="2" charset="-78"/>
              </a:rPr>
              <a:t>ویژگی های سرمایه فکری </a:t>
            </a:r>
            <a:endParaRPr lang="en-US" dirty="0">
              <a:cs typeface="B Nazanin" pitchFamily="2" charset="-78"/>
            </a:endParaRPr>
          </a:p>
        </p:txBody>
      </p:sp>
      <p:sp>
        <p:nvSpPr>
          <p:cNvPr id="3" name="Content Placeholder 2"/>
          <p:cNvSpPr>
            <a:spLocks noGrp="1"/>
          </p:cNvSpPr>
          <p:nvPr>
            <p:ph sz="quarter" idx="13"/>
          </p:nvPr>
        </p:nvSpPr>
        <p:spPr/>
        <p:txBody>
          <a:bodyPr>
            <a:normAutofit/>
          </a:bodyPr>
          <a:lstStyle/>
          <a:p>
            <a:pPr marL="0" lvl="0" indent="0" algn="just">
              <a:lnSpc>
                <a:spcPct val="115000"/>
              </a:lnSpc>
              <a:spcBef>
                <a:spcPts val="0"/>
              </a:spcBef>
              <a:buNone/>
            </a:pPr>
            <a:r>
              <a:rPr lang="fa-IR" b="1" dirty="0" smtClean="0">
                <a:latin typeface="Calibri"/>
                <a:ea typeface="Calibri"/>
                <a:cs typeface="B Nazanin" pitchFamily="2" charset="-78"/>
              </a:rPr>
              <a:t>از </a:t>
            </a:r>
            <a:r>
              <a:rPr lang="fa-IR" b="1" dirty="0">
                <a:latin typeface="Calibri"/>
                <a:ea typeface="Calibri"/>
                <a:cs typeface="B Nazanin" pitchFamily="2" charset="-78"/>
              </a:rPr>
              <a:t>نظر هاروارد منابع فکری در شرکت حالت انحصاری و یگانه دارند و قابل کپی برداری و تقلید نیستند ، به همین جهت برای شرکت ارزشمند بوده و قابلیت ایجاد مزیت رقابتی را دارند </a:t>
            </a:r>
            <a:endParaRPr lang="en-US" sz="1600" dirty="0">
              <a:latin typeface="Calibri"/>
              <a:ea typeface="Calibri"/>
              <a:cs typeface="B Nazanin" pitchFamily="2" charset="-78"/>
            </a:endParaRPr>
          </a:p>
          <a:p>
            <a:pPr marL="0" lvl="0" indent="0" algn="just">
              <a:lnSpc>
                <a:spcPct val="115000"/>
              </a:lnSpc>
              <a:spcBef>
                <a:spcPts val="0"/>
              </a:spcBef>
              <a:spcAft>
                <a:spcPts val="1000"/>
              </a:spcAft>
              <a:buNone/>
            </a:pPr>
            <a:endParaRPr lang="fa-IR" b="1" dirty="0">
              <a:latin typeface="Calibri"/>
              <a:ea typeface="Calibri"/>
              <a:cs typeface="B Nazanin" pitchFamily="2" charset="-78"/>
            </a:endParaRPr>
          </a:p>
          <a:p>
            <a:pPr marL="0" lvl="0" indent="0" algn="just">
              <a:lnSpc>
                <a:spcPct val="115000"/>
              </a:lnSpc>
              <a:spcBef>
                <a:spcPts val="0"/>
              </a:spcBef>
              <a:spcAft>
                <a:spcPts val="1000"/>
              </a:spcAft>
              <a:buNone/>
            </a:pPr>
            <a:r>
              <a:rPr lang="fa-IR" b="1" dirty="0" smtClean="0">
                <a:latin typeface="Calibri"/>
                <a:ea typeface="Calibri"/>
                <a:cs typeface="B Nazanin" pitchFamily="2" charset="-78"/>
              </a:rPr>
              <a:t>داراییهای </a:t>
            </a:r>
            <a:r>
              <a:rPr lang="fa-IR" b="1" dirty="0">
                <a:latin typeface="Calibri"/>
                <a:ea typeface="Calibri"/>
                <a:cs typeface="B Nazanin" pitchFamily="2" charset="-78"/>
              </a:rPr>
              <a:t>فکری، داراییهای غیر رقابتی هستند. بر خلاف داراییهای فیزیکی که فقط می‌توانند برای انجام یک کار به خصوص در یک زمان خاص مورد استفاده قرار بگیرند، داراییهای فکری را می‌توان به طور همزمان برای چند امر خاص به کار گرفت. برای مثال، سیستم پشتیبانی از مشتری می‌تواند، امکان حمایت از هزاران مشتری را در یک زمان خاص فراهم کند. این توانایی یکی از مهمترین معیارهای برتری داراییهای فکری بر داراییهای فیزیکی است. </a:t>
            </a:r>
            <a:endParaRPr lang="fa-IR" b="1" dirty="0" smtClean="0">
              <a:latin typeface="Calibri"/>
              <a:ea typeface="Calibri"/>
              <a:cs typeface="B Nazanin" pitchFamily="2" charset="-78"/>
            </a:endParaRPr>
          </a:p>
          <a:p>
            <a:pPr marL="0" lvl="0" indent="0" algn="just">
              <a:lnSpc>
                <a:spcPct val="115000"/>
              </a:lnSpc>
              <a:spcBef>
                <a:spcPts val="0"/>
              </a:spcBef>
              <a:spcAft>
                <a:spcPts val="1000"/>
              </a:spcAft>
              <a:buNone/>
            </a:pPr>
            <a:endParaRPr lang="en-US" sz="1600" dirty="0">
              <a:latin typeface="Calibri"/>
              <a:ea typeface="Calibri"/>
              <a:cs typeface="2  Homa"/>
            </a:endParaRPr>
          </a:p>
          <a:p>
            <a:endParaRPr lang="en-US" dirty="0"/>
          </a:p>
        </p:txBody>
      </p:sp>
    </p:spTree>
    <p:extLst>
      <p:ext uri="{BB962C8B-B14F-4D97-AF65-F5344CB8AC3E}">
        <p14:creationId xmlns:p14="http://schemas.microsoft.com/office/powerpoint/2010/main" val="3401725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latin typeface="Calibri"/>
                <a:ea typeface="Calibri"/>
                <a:cs typeface="B Nazanin" pitchFamily="2" charset="-78"/>
              </a:rPr>
              <a:t>مراحل مدیریت سرمایه فکری </a:t>
            </a:r>
            <a:endParaRPr lang="en-US" dirty="0">
              <a:cs typeface="B Nazanin" pitchFamily="2" charset="-78"/>
            </a:endParaRPr>
          </a:p>
        </p:txBody>
      </p:sp>
      <p:sp>
        <p:nvSpPr>
          <p:cNvPr id="3" name="Content Placeholder 2"/>
          <p:cNvSpPr>
            <a:spLocks noGrp="1"/>
          </p:cNvSpPr>
          <p:nvPr>
            <p:ph sz="quarter" idx="13"/>
          </p:nvPr>
        </p:nvSpPr>
        <p:spPr>
          <a:xfrm>
            <a:off x="6530273" y="2367092"/>
            <a:ext cx="4747327" cy="3362069"/>
          </a:xfrm>
        </p:spPr>
        <p:txBody>
          <a:bodyPr>
            <a:normAutofit fontScale="25000" lnSpcReduction="20000"/>
          </a:bodyPr>
          <a:lstStyle/>
          <a:p>
            <a:pPr marL="342900" lvl="0" indent="-342900" algn="just">
              <a:lnSpc>
                <a:spcPct val="115000"/>
              </a:lnSpc>
              <a:spcBef>
                <a:spcPts val="0"/>
              </a:spcBef>
              <a:buFont typeface="+mj-lt"/>
              <a:buAutoNum type="arabicPeriod"/>
            </a:pPr>
            <a:r>
              <a:rPr lang="fa-IR" sz="9600" b="1" dirty="0">
                <a:latin typeface="Calibri"/>
                <a:ea typeface="Calibri"/>
                <a:cs typeface="B Nazanin" pitchFamily="2" charset="-78"/>
              </a:rPr>
              <a:t>شناسایی و تعریف سرمایه </a:t>
            </a:r>
            <a:r>
              <a:rPr lang="fa-IR" sz="9600" b="1" dirty="0" smtClean="0">
                <a:latin typeface="Calibri"/>
                <a:ea typeface="Calibri"/>
                <a:cs typeface="B Nazanin" pitchFamily="2" charset="-78"/>
              </a:rPr>
              <a:t>فکری </a:t>
            </a:r>
            <a:endParaRPr lang="en-US" sz="9600" dirty="0">
              <a:latin typeface="Calibri"/>
              <a:ea typeface="Calibri"/>
              <a:cs typeface="B Nazanin" pitchFamily="2" charset="-78"/>
            </a:endParaRPr>
          </a:p>
          <a:p>
            <a:pPr marL="342900" lvl="0" indent="-342900" algn="just">
              <a:lnSpc>
                <a:spcPct val="115000"/>
              </a:lnSpc>
              <a:spcBef>
                <a:spcPts val="0"/>
              </a:spcBef>
              <a:buFont typeface="+mj-lt"/>
              <a:buAutoNum type="arabicPeriod"/>
            </a:pPr>
            <a:endParaRPr lang="fa-IR" sz="9600" b="1" dirty="0" smtClean="0">
              <a:latin typeface="Calibri"/>
              <a:ea typeface="Calibri"/>
              <a:cs typeface="B Nazanin" pitchFamily="2" charset="-78"/>
            </a:endParaRPr>
          </a:p>
          <a:p>
            <a:pPr marL="342900" lvl="0" indent="-342900" algn="just">
              <a:lnSpc>
                <a:spcPct val="115000"/>
              </a:lnSpc>
              <a:spcBef>
                <a:spcPts val="0"/>
              </a:spcBef>
              <a:buFont typeface="+mj-lt"/>
              <a:buAutoNum type="arabicPeriod"/>
            </a:pPr>
            <a:r>
              <a:rPr lang="fa-IR" sz="9600" b="1" dirty="0" smtClean="0">
                <a:latin typeface="Calibri"/>
                <a:ea typeface="Calibri"/>
                <a:cs typeface="B Nazanin" pitchFamily="2" charset="-78"/>
              </a:rPr>
              <a:t>برنامه </a:t>
            </a:r>
            <a:r>
              <a:rPr lang="fa-IR" sz="9600" b="1" dirty="0">
                <a:latin typeface="Calibri"/>
                <a:ea typeface="Calibri"/>
                <a:cs typeface="B Nazanin" pitchFamily="2" charset="-78"/>
              </a:rPr>
              <a:t>ریزی محرکهای کلیدی ارزش </a:t>
            </a:r>
            <a:endParaRPr lang="fa-IR" sz="9600" b="1" dirty="0" smtClean="0">
              <a:latin typeface="Calibri"/>
              <a:ea typeface="Calibri"/>
              <a:cs typeface="B Nazanin" pitchFamily="2" charset="-78"/>
            </a:endParaRPr>
          </a:p>
          <a:p>
            <a:pPr marL="342900" lvl="0" indent="-342900" algn="just">
              <a:lnSpc>
                <a:spcPct val="115000"/>
              </a:lnSpc>
              <a:spcBef>
                <a:spcPts val="0"/>
              </a:spcBef>
              <a:buFont typeface="+mj-lt"/>
              <a:buAutoNum type="arabicPeriod"/>
            </a:pPr>
            <a:endParaRPr lang="en-US" sz="9600" dirty="0">
              <a:latin typeface="Calibri"/>
              <a:ea typeface="Calibri"/>
              <a:cs typeface="B Nazanin" pitchFamily="2" charset="-78"/>
            </a:endParaRPr>
          </a:p>
          <a:p>
            <a:pPr marL="342900" lvl="0" indent="-342900" algn="just">
              <a:lnSpc>
                <a:spcPct val="115000"/>
              </a:lnSpc>
              <a:spcBef>
                <a:spcPts val="0"/>
              </a:spcBef>
              <a:buFont typeface="+mj-lt"/>
              <a:buAutoNum type="arabicPeriod"/>
            </a:pPr>
            <a:r>
              <a:rPr lang="fa-IR" sz="9600" b="1" dirty="0">
                <a:latin typeface="Calibri"/>
                <a:ea typeface="Calibri"/>
                <a:cs typeface="B Nazanin" pitchFamily="2" charset="-78"/>
              </a:rPr>
              <a:t>اندازه گیری سرمایه فکری </a:t>
            </a:r>
            <a:endParaRPr lang="fa-IR" sz="9600" b="1" dirty="0" smtClean="0">
              <a:latin typeface="Calibri"/>
              <a:ea typeface="Calibri"/>
              <a:cs typeface="B Nazanin" pitchFamily="2" charset="-78"/>
            </a:endParaRPr>
          </a:p>
          <a:p>
            <a:pPr marL="342900" lvl="0" indent="-342900" algn="just">
              <a:lnSpc>
                <a:spcPct val="115000"/>
              </a:lnSpc>
              <a:spcBef>
                <a:spcPts val="0"/>
              </a:spcBef>
              <a:buFont typeface="+mj-lt"/>
              <a:buAutoNum type="arabicPeriod"/>
            </a:pPr>
            <a:endParaRPr lang="en-US" sz="9600" dirty="0">
              <a:latin typeface="Calibri"/>
              <a:ea typeface="Calibri"/>
              <a:cs typeface="B Nazanin" pitchFamily="2" charset="-78"/>
            </a:endParaRPr>
          </a:p>
          <a:p>
            <a:pPr marL="342900" lvl="0" indent="-342900" algn="just">
              <a:lnSpc>
                <a:spcPct val="115000"/>
              </a:lnSpc>
              <a:spcBef>
                <a:spcPts val="0"/>
              </a:spcBef>
              <a:buFont typeface="+mj-lt"/>
              <a:buAutoNum type="arabicPeriod"/>
            </a:pPr>
            <a:r>
              <a:rPr lang="fa-IR" sz="9600" b="1" dirty="0">
                <a:latin typeface="Calibri"/>
                <a:ea typeface="Calibri"/>
                <a:cs typeface="B Nazanin" pitchFamily="2" charset="-78"/>
              </a:rPr>
              <a:t>مدیریت و اداره سرمایه </a:t>
            </a:r>
            <a:r>
              <a:rPr lang="fa-IR" sz="9600" b="1" dirty="0" smtClean="0">
                <a:latin typeface="Calibri"/>
                <a:ea typeface="Calibri"/>
                <a:cs typeface="B Nazanin" pitchFamily="2" charset="-78"/>
              </a:rPr>
              <a:t>فکری</a:t>
            </a:r>
          </a:p>
          <a:p>
            <a:pPr marL="342900" lvl="0" indent="-342900" algn="just">
              <a:lnSpc>
                <a:spcPct val="115000"/>
              </a:lnSpc>
              <a:spcBef>
                <a:spcPts val="0"/>
              </a:spcBef>
              <a:buFont typeface="+mj-lt"/>
              <a:buAutoNum type="arabicPeriod"/>
            </a:pPr>
            <a:endParaRPr lang="en-US" sz="9600" dirty="0">
              <a:latin typeface="Calibri"/>
              <a:ea typeface="Calibri"/>
              <a:cs typeface="B Nazanin" pitchFamily="2" charset="-78"/>
            </a:endParaRPr>
          </a:p>
          <a:p>
            <a:pPr marL="342900" lvl="0" indent="-342900" algn="just">
              <a:lnSpc>
                <a:spcPct val="115000"/>
              </a:lnSpc>
              <a:spcBef>
                <a:spcPts val="0"/>
              </a:spcBef>
              <a:spcAft>
                <a:spcPts val="1000"/>
              </a:spcAft>
              <a:buFont typeface="+mj-lt"/>
              <a:buAutoNum type="arabicPeriod"/>
            </a:pPr>
            <a:r>
              <a:rPr lang="fa-IR" sz="9600" b="1" dirty="0">
                <a:latin typeface="Calibri"/>
                <a:ea typeface="Calibri"/>
                <a:cs typeface="B Nazanin" pitchFamily="2" charset="-78"/>
              </a:rPr>
              <a:t>گزارشگری سرمایه فکری </a:t>
            </a:r>
            <a:endParaRPr lang="en-US" sz="9600" dirty="0">
              <a:latin typeface="Calibri"/>
              <a:ea typeface="Calibri"/>
              <a:cs typeface="B Nazanin" pitchFamily="2" charset="-78"/>
            </a:endParaRPr>
          </a:p>
          <a:p>
            <a:endParaRPr lang="en-US" dirty="0"/>
          </a:p>
        </p:txBody>
      </p:sp>
    </p:spTree>
    <p:extLst>
      <p:ext uri="{BB962C8B-B14F-4D97-AF65-F5344CB8AC3E}">
        <p14:creationId xmlns:p14="http://schemas.microsoft.com/office/powerpoint/2010/main" val="2567437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455" y="618517"/>
            <a:ext cx="10622771" cy="5693271"/>
          </a:xfrm>
        </p:spPr>
        <p:txBody>
          <a:bodyPr>
            <a:normAutofit/>
          </a:bodyPr>
          <a:lstStyle/>
          <a:p>
            <a:pPr algn="r">
              <a:lnSpc>
                <a:spcPct val="115000"/>
              </a:lnSpc>
              <a:spcBef>
                <a:spcPts val="0"/>
              </a:spcBef>
              <a:spcAft>
                <a:spcPts val="1000"/>
              </a:spcAft>
            </a:pPr>
            <a:r>
              <a:rPr lang="fa-IR" sz="2400" b="1" dirty="0">
                <a:latin typeface="Calibri"/>
                <a:ea typeface="Calibri"/>
                <a:cs typeface="B Nazanin" pitchFamily="2" charset="-78"/>
              </a:rPr>
              <a:t>در مرحله نخست شناخت نسبت به ماهیت و مفاهیم سرمایه فکری ما را در اقلام سرمایه فکری یاری </a:t>
            </a:r>
            <a:r>
              <a:rPr lang="fa-IR" sz="2400" b="1" dirty="0" smtClean="0">
                <a:latin typeface="Calibri"/>
                <a:ea typeface="Calibri"/>
                <a:cs typeface="B Nazanin" pitchFamily="2" charset="-78"/>
              </a:rPr>
              <a:t/>
            </a:r>
            <a:br>
              <a:rPr lang="fa-IR" sz="2400" b="1" dirty="0" smtClean="0">
                <a:latin typeface="Calibri"/>
                <a:ea typeface="Calibri"/>
                <a:cs typeface="B Nazanin" pitchFamily="2" charset="-78"/>
              </a:rPr>
            </a:br>
            <a:r>
              <a:rPr lang="fa-IR" sz="2400" b="1" dirty="0" smtClean="0">
                <a:latin typeface="Calibri"/>
                <a:ea typeface="Calibri"/>
                <a:cs typeface="B Nazanin" pitchFamily="2" charset="-78"/>
              </a:rPr>
              <a:t>می </a:t>
            </a:r>
            <a:r>
              <a:rPr lang="fa-IR" sz="2400" b="1" dirty="0">
                <a:latin typeface="Calibri"/>
                <a:ea typeface="Calibri"/>
                <a:cs typeface="B Nazanin" pitchFamily="2" charset="-78"/>
              </a:rPr>
              <a:t>رساند </a:t>
            </a:r>
            <a:r>
              <a:rPr lang="en-US" sz="2400" dirty="0">
                <a:latin typeface="Calibri"/>
                <a:ea typeface="Calibri"/>
                <a:cs typeface="B Nazanin" pitchFamily="2" charset="-78"/>
              </a:rPr>
              <a:t/>
            </a:r>
            <a:br>
              <a:rPr lang="en-US" sz="2400" dirty="0">
                <a:latin typeface="Calibri"/>
                <a:ea typeface="Calibri"/>
                <a:cs typeface="B Nazanin" pitchFamily="2" charset="-78"/>
              </a:rPr>
            </a:br>
            <a:r>
              <a:rPr lang="fa-IR" sz="2400" b="1" dirty="0">
                <a:latin typeface="Calibri"/>
                <a:ea typeface="Calibri"/>
                <a:cs typeface="B Nazanin" pitchFamily="2" charset="-78"/>
              </a:rPr>
              <a:t>در مرحله دوم با اشراف بر عناصر سرمایه های فکری میتوان عواملی را که موجب تغییر در ارزش سرمایه فکری می شوند را مشخص نموده و آنها را تحت تاثیر قرار داد </a:t>
            </a:r>
            <a:r>
              <a:rPr lang="en-US" sz="2400" dirty="0">
                <a:latin typeface="Calibri"/>
                <a:ea typeface="Calibri"/>
                <a:cs typeface="B Nazanin" pitchFamily="2" charset="-78"/>
              </a:rPr>
              <a:t/>
            </a:r>
            <a:br>
              <a:rPr lang="en-US" sz="2400" dirty="0">
                <a:latin typeface="Calibri"/>
                <a:ea typeface="Calibri"/>
                <a:cs typeface="B Nazanin" pitchFamily="2" charset="-78"/>
              </a:rPr>
            </a:br>
            <a:r>
              <a:rPr lang="fa-IR" sz="2400" b="1" dirty="0">
                <a:latin typeface="Calibri"/>
                <a:ea typeface="Calibri"/>
                <a:cs typeface="B Nazanin" pitchFamily="2" charset="-78"/>
              </a:rPr>
              <a:t>در مرحله سوم، با استفاده از الگوها و مدلهای اندازه گیری ، اطلاعات کمی شده در خصوص عملکرد سرمایه فکری بدست می آید </a:t>
            </a:r>
            <a:r>
              <a:rPr lang="en-US" sz="2400" dirty="0">
                <a:latin typeface="Calibri"/>
                <a:ea typeface="Calibri"/>
                <a:cs typeface="B Nazanin" pitchFamily="2" charset="-78"/>
              </a:rPr>
              <a:t/>
            </a:r>
            <a:br>
              <a:rPr lang="en-US" sz="2400" dirty="0">
                <a:latin typeface="Calibri"/>
                <a:ea typeface="Calibri"/>
                <a:cs typeface="B Nazanin" pitchFamily="2" charset="-78"/>
              </a:rPr>
            </a:br>
            <a:r>
              <a:rPr lang="fa-IR" sz="2400" b="1" dirty="0">
                <a:latin typeface="Calibri"/>
                <a:ea typeface="Calibri"/>
                <a:cs typeface="B Nazanin" pitchFamily="2" charset="-78"/>
              </a:rPr>
              <a:t>در مرحله چهارم ، اطلاعات بدست آمده از مرحله قبل به منظور تجزیه و تحلیل عملکرد و بهبود فرایند تصمیم گیری مدیران در سازمان مورد استفاده قرار می گیرد به عبارت دیگر در این مرحله می توان سرمایه های فکری را در راستای رسیدن به اهداف سازمان مدیریت نمود</a:t>
            </a:r>
            <a:r>
              <a:rPr lang="en-US" sz="2400" dirty="0">
                <a:latin typeface="Calibri"/>
                <a:ea typeface="Calibri"/>
                <a:cs typeface="B Nazanin" pitchFamily="2" charset="-78"/>
              </a:rPr>
              <a:t/>
            </a:r>
            <a:br>
              <a:rPr lang="en-US" sz="2400" dirty="0">
                <a:latin typeface="Calibri"/>
                <a:ea typeface="Calibri"/>
                <a:cs typeface="B Nazanin" pitchFamily="2" charset="-78"/>
              </a:rPr>
            </a:br>
            <a:r>
              <a:rPr lang="fa-IR" sz="2400" b="1" dirty="0">
                <a:latin typeface="Calibri"/>
                <a:ea typeface="Calibri"/>
                <a:cs typeface="B Nazanin" pitchFamily="2" charset="-78"/>
              </a:rPr>
              <a:t>در مرحله پنجم ، گزارشاتی در خصوص عملکرد سرمایه های فکری سازمان در اختیار ذی نفعان قرار می گیرد </a:t>
            </a:r>
            <a:endParaRPr lang="en-US" sz="2400" dirty="0">
              <a:cs typeface="B Nazanin" pitchFamily="2" charset="-78"/>
            </a:endParaRPr>
          </a:p>
        </p:txBody>
      </p:sp>
    </p:spTree>
    <p:extLst>
      <p:ext uri="{BB962C8B-B14F-4D97-AF65-F5344CB8AC3E}">
        <p14:creationId xmlns:p14="http://schemas.microsoft.com/office/powerpoint/2010/main" val="31966805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6768" y="618517"/>
            <a:ext cx="10331458" cy="1113179"/>
          </a:xfrm>
        </p:spPr>
        <p:txBody>
          <a:bodyPr/>
          <a:lstStyle/>
          <a:p>
            <a:pPr lvl="0" indent="-228600" algn="r">
              <a:lnSpc>
                <a:spcPct val="115000"/>
              </a:lnSpc>
              <a:spcBef>
                <a:spcPts val="0"/>
              </a:spcBef>
              <a:spcAft>
                <a:spcPts val="1000"/>
              </a:spcAft>
            </a:pPr>
            <a:r>
              <a:rPr lang="fa-IR" sz="4000" b="1" dirty="0">
                <a:solidFill>
                  <a:prstClr val="black"/>
                </a:solidFill>
                <a:latin typeface="Arial" pitchFamily="34" charset="0"/>
                <a:ea typeface="Calibri"/>
                <a:cs typeface="B Nazanin" pitchFamily="2" charset="-78"/>
              </a:rPr>
              <a:t>رویکرد های حاکم بر مدیریت سرمایه های فکری </a:t>
            </a:r>
            <a:r>
              <a:rPr lang="fa-IR" sz="2000" b="1" dirty="0">
                <a:solidFill>
                  <a:prstClr val="black"/>
                </a:solidFill>
                <a:latin typeface="Arial" pitchFamily="34" charset="0"/>
                <a:ea typeface="Calibri"/>
                <a:cs typeface="B Nazanin" pitchFamily="2" charset="-78"/>
              </a:rPr>
              <a:t>:</a:t>
            </a:r>
            <a:endParaRPr lang="en-US" sz="1400" dirty="0">
              <a:solidFill>
                <a:prstClr val="black"/>
              </a:solidFill>
              <a:latin typeface="Arial" pitchFamily="34" charset="0"/>
              <a:ea typeface="Calibri"/>
              <a:cs typeface="B Nazanin" pitchFamily="2" charset="-78"/>
            </a:endParaRPr>
          </a:p>
        </p:txBody>
      </p:sp>
      <p:sp>
        <p:nvSpPr>
          <p:cNvPr id="3" name="Content Placeholder 2"/>
          <p:cNvSpPr>
            <a:spLocks noGrp="1"/>
          </p:cNvSpPr>
          <p:nvPr>
            <p:ph sz="quarter" idx="13"/>
          </p:nvPr>
        </p:nvSpPr>
        <p:spPr>
          <a:xfrm>
            <a:off x="719564" y="1691237"/>
            <a:ext cx="10382707" cy="4286080"/>
          </a:xfrm>
        </p:spPr>
        <p:txBody>
          <a:bodyPr>
            <a:normAutofit/>
          </a:bodyPr>
          <a:lstStyle/>
          <a:p>
            <a:pPr marL="0" algn="just">
              <a:lnSpc>
                <a:spcPct val="115000"/>
              </a:lnSpc>
              <a:spcBef>
                <a:spcPts val="0"/>
              </a:spcBef>
              <a:spcAft>
                <a:spcPts val="1000"/>
              </a:spcAft>
            </a:pPr>
            <a:r>
              <a:rPr lang="fa-IR" dirty="0" smtClean="0">
                <a:latin typeface="Arial" pitchFamily="34" charset="0"/>
                <a:ea typeface="Calibri"/>
                <a:cs typeface="B Nazanin" pitchFamily="2" charset="-78"/>
              </a:rPr>
              <a:t>به </a:t>
            </a:r>
            <a:r>
              <a:rPr lang="fa-IR" dirty="0">
                <a:latin typeface="Arial" pitchFamily="34" charset="0"/>
                <a:ea typeface="Calibri"/>
                <a:cs typeface="B Nazanin" pitchFamily="2" charset="-78"/>
              </a:rPr>
              <a:t>طور کلی 2 رویکرد در مورد سرمایه فکری وجود دارد </a:t>
            </a:r>
            <a:endParaRPr lang="en-US" dirty="0">
              <a:latin typeface="Arial" pitchFamily="34" charset="0"/>
              <a:ea typeface="Calibri"/>
              <a:cs typeface="B Nazanin" pitchFamily="2" charset="-78"/>
            </a:endParaRPr>
          </a:p>
          <a:p>
            <a:pPr marL="342900" lvl="0" indent="-342900" algn="just">
              <a:lnSpc>
                <a:spcPct val="115000"/>
              </a:lnSpc>
              <a:spcBef>
                <a:spcPts val="0"/>
              </a:spcBef>
              <a:buFont typeface="+mj-lt"/>
              <a:buAutoNum type="arabicPeriod"/>
            </a:pPr>
            <a:r>
              <a:rPr lang="fa-IR" b="1" dirty="0">
                <a:latin typeface="Calibri"/>
                <a:ea typeface="Calibri"/>
                <a:cs typeface="B Nazanin" pitchFamily="2" charset="-78"/>
              </a:rPr>
              <a:t>رویکرد مبتنی بر مکتب فکری دانش محور</a:t>
            </a:r>
            <a:endParaRPr lang="en-US" sz="1600" dirty="0">
              <a:latin typeface="Calibri"/>
              <a:ea typeface="Calibri"/>
              <a:cs typeface="B Nazanin" pitchFamily="2" charset="-78"/>
            </a:endParaRPr>
          </a:p>
          <a:p>
            <a:pPr marL="342900" lvl="0" indent="-342900" algn="just">
              <a:lnSpc>
                <a:spcPct val="115000"/>
              </a:lnSpc>
              <a:spcBef>
                <a:spcPts val="0"/>
              </a:spcBef>
              <a:spcAft>
                <a:spcPts val="1000"/>
              </a:spcAft>
              <a:buFont typeface="+mj-lt"/>
              <a:buAutoNum type="arabicPeriod"/>
            </a:pPr>
            <a:r>
              <a:rPr lang="fa-IR" b="1" dirty="0">
                <a:latin typeface="Calibri"/>
                <a:ea typeface="Calibri"/>
                <a:cs typeface="B Nazanin" pitchFamily="2" charset="-78"/>
              </a:rPr>
              <a:t>رویکرد مبتنی بر مکتب سرمایه اقتصادی</a:t>
            </a:r>
            <a:endParaRPr lang="en-US" sz="1600" dirty="0">
              <a:latin typeface="Calibri"/>
              <a:ea typeface="Calibri"/>
              <a:cs typeface="B Nazanin" pitchFamily="2" charset="-78"/>
            </a:endParaRPr>
          </a:p>
          <a:p>
            <a:pPr marL="0" algn="just">
              <a:lnSpc>
                <a:spcPct val="115000"/>
              </a:lnSpc>
              <a:spcBef>
                <a:spcPts val="0"/>
              </a:spcBef>
              <a:spcAft>
                <a:spcPts val="1000"/>
              </a:spcAft>
            </a:pPr>
            <a:r>
              <a:rPr lang="fa-IR" b="1" dirty="0">
                <a:latin typeface="Calibri"/>
                <a:ea typeface="Calibri"/>
                <a:cs typeface="B Nazanin" pitchFamily="2" charset="-78"/>
              </a:rPr>
              <a:t>طرفداران مکتب نخست مانند اینکپن و زاک معتقدند اگر شرکتی از سرمایه فکری بهتری در محیط کسب و کار برخوردار باشد ، مزیت رقابتی خواهد داشت در این رویکرد زیرساختهای سازمانی ، توانمندی کارکنان و ارتباطات و یادگیری مورد توجه قرار می گیرد ، به عبارتی تلاش در راستای ارتقاء دانش سازمانی در بلند مدت عملکرد شرکتها را بهبود می بخشد.</a:t>
            </a:r>
            <a:endParaRPr lang="en-US" sz="1600" dirty="0">
              <a:latin typeface="Calibri"/>
              <a:ea typeface="Calibri"/>
              <a:cs typeface="B Nazanin" pitchFamily="2" charset="-78"/>
            </a:endParaRPr>
          </a:p>
          <a:p>
            <a:r>
              <a:rPr lang="fa-IR" b="1" dirty="0">
                <a:latin typeface="Calibri"/>
                <a:ea typeface="Calibri"/>
                <a:cs typeface="B Nazanin" pitchFamily="2" charset="-78"/>
              </a:rPr>
              <a:t>طرفداران مکتب سرمایه اقتصادی بر مفهوم کسب سود از طریق سرمایه های فکری تاکید دارند در این رویکرد سرمایه فکری نوعی دارائی اقتصادی قابل اندازه گیری می باشد لذا به منظور اندازه گیری سرمایه های فکری از مدلهای مبتنی بر بازار سرمایه مانند مدل بازده دارائی ها ، مدل ارزش افزوده اقتصادی و مدل ارزش افزوده فکری استفاده می کنند </a:t>
            </a:r>
            <a:endParaRPr lang="en-US" dirty="0">
              <a:cs typeface="B Nazanin" pitchFamily="2" charset="-78"/>
            </a:endParaRPr>
          </a:p>
        </p:txBody>
      </p:sp>
    </p:spTree>
    <p:extLst>
      <p:ext uri="{BB962C8B-B14F-4D97-AF65-F5344CB8AC3E}">
        <p14:creationId xmlns:p14="http://schemas.microsoft.com/office/powerpoint/2010/main" val="13756412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latin typeface="Calibri"/>
                <a:ea typeface="Calibri"/>
                <a:cs typeface="B Nazanin" pitchFamily="2" charset="-78"/>
              </a:rPr>
              <a:t>اهداف اندازه گیری سرمایه فکری </a:t>
            </a:r>
            <a:endParaRPr lang="en-US" dirty="0">
              <a:cs typeface="B Nazanin" pitchFamily="2" charset="-78"/>
            </a:endParaRPr>
          </a:p>
        </p:txBody>
      </p:sp>
      <p:sp>
        <p:nvSpPr>
          <p:cNvPr id="3" name="Content Placeholder 2"/>
          <p:cNvSpPr>
            <a:spLocks noGrp="1"/>
          </p:cNvSpPr>
          <p:nvPr>
            <p:ph sz="quarter" idx="13"/>
          </p:nvPr>
        </p:nvSpPr>
        <p:spPr>
          <a:xfrm>
            <a:off x="2557082" y="2367093"/>
            <a:ext cx="8720517" cy="2633786"/>
          </a:xfrm>
        </p:spPr>
        <p:txBody>
          <a:bodyPr/>
          <a:lstStyle/>
          <a:p>
            <a:pPr marL="342900" lvl="0" indent="-342900" algn="just">
              <a:lnSpc>
                <a:spcPct val="115000"/>
              </a:lnSpc>
              <a:spcBef>
                <a:spcPts val="0"/>
              </a:spcBef>
              <a:buFont typeface="+mj-lt"/>
              <a:buAutoNum type="arabicPeriod"/>
            </a:pPr>
            <a:r>
              <a:rPr lang="fa-IR" b="1" dirty="0">
                <a:latin typeface="Calibri"/>
                <a:ea typeface="Calibri"/>
                <a:cs typeface="B Nazanin" pitchFamily="2" charset="-78"/>
              </a:rPr>
              <a:t>کمک به سازمان ها در جهت فرموله کردن استراتژی هایشان</a:t>
            </a:r>
            <a:endParaRPr lang="en-US" sz="1600" dirty="0">
              <a:latin typeface="Calibri"/>
              <a:ea typeface="Calibri"/>
              <a:cs typeface="B Nazanin" pitchFamily="2" charset="-78"/>
            </a:endParaRPr>
          </a:p>
          <a:p>
            <a:pPr marL="342900" lvl="0" indent="-342900" algn="just">
              <a:lnSpc>
                <a:spcPct val="115000"/>
              </a:lnSpc>
              <a:spcBef>
                <a:spcPts val="0"/>
              </a:spcBef>
              <a:buFont typeface="+mj-lt"/>
              <a:buAutoNum type="arabicPeriod"/>
            </a:pPr>
            <a:r>
              <a:rPr lang="fa-IR" b="1" dirty="0">
                <a:latin typeface="Calibri"/>
                <a:ea typeface="Calibri"/>
                <a:cs typeface="B Nazanin" pitchFamily="2" charset="-78"/>
              </a:rPr>
              <a:t>ارزیابی نحوه اجرای استراتژی ها</a:t>
            </a:r>
            <a:endParaRPr lang="en-US" sz="1600" dirty="0">
              <a:latin typeface="Calibri"/>
              <a:ea typeface="Calibri"/>
              <a:cs typeface="B Nazanin" pitchFamily="2" charset="-78"/>
            </a:endParaRPr>
          </a:p>
          <a:p>
            <a:pPr marL="342900" lvl="0" indent="-342900" algn="just">
              <a:lnSpc>
                <a:spcPct val="115000"/>
              </a:lnSpc>
              <a:spcBef>
                <a:spcPts val="0"/>
              </a:spcBef>
              <a:buFont typeface="+mj-lt"/>
              <a:buAutoNum type="arabicPeriod"/>
            </a:pPr>
            <a:r>
              <a:rPr lang="fa-IR" b="1" dirty="0">
                <a:latin typeface="Calibri"/>
                <a:ea typeface="Calibri"/>
                <a:cs typeface="B Nazanin" pitchFamily="2" charset="-78"/>
              </a:rPr>
              <a:t>کمک به گسترش و تنوع تصمیم گیری های شرکت </a:t>
            </a:r>
            <a:endParaRPr lang="en-US" sz="1600" dirty="0">
              <a:latin typeface="Calibri"/>
              <a:ea typeface="Calibri"/>
              <a:cs typeface="B Nazanin" pitchFamily="2" charset="-78"/>
            </a:endParaRPr>
          </a:p>
          <a:p>
            <a:pPr marL="342900" lvl="0" indent="-342900" algn="just">
              <a:lnSpc>
                <a:spcPct val="115000"/>
              </a:lnSpc>
              <a:spcBef>
                <a:spcPts val="0"/>
              </a:spcBef>
              <a:buFont typeface="+mj-lt"/>
              <a:buAutoNum type="arabicPeriod"/>
            </a:pPr>
            <a:r>
              <a:rPr lang="fa-IR" b="1" dirty="0">
                <a:latin typeface="Calibri"/>
                <a:ea typeface="Calibri"/>
                <a:cs typeface="B Nazanin" pitchFamily="2" charset="-78"/>
              </a:rPr>
              <a:t>ارزیابی سرمایه های فکری می تواند به طرحهای بازپرداخت و پاداشهای مدیران ارتباط داده شود </a:t>
            </a:r>
            <a:endParaRPr lang="en-US" sz="1600" dirty="0">
              <a:latin typeface="Calibri"/>
              <a:ea typeface="Calibri"/>
              <a:cs typeface="B Nazanin" pitchFamily="2" charset="-78"/>
            </a:endParaRPr>
          </a:p>
          <a:p>
            <a:pPr marL="342900" lvl="0" indent="-342900" algn="just">
              <a:lnSpc>
                <a:spcPct val="115000"/>
              </a:lnSpc>
              <a:spcBef>
                <a:spcPts val="0"/>
              </a:spcBef>
              <a:spcAft>
                <a:spcPts val="1000"/>
              </a:spcAft>
              <a:buFont typeface="+mj-lt"/>
              <a:buAutoNum type="arabicPeriod"/>
            </a:pPr>
            <a:r>
              <a:rPr lang="fa-IR" b="1" dirty="0" smtClean="0">
                <a:latin typeface="Calibri"/>
                <a:ea typeface="Calibri"/>
                <a:cs typeface="B Nazanin" pitchFamily="2" charset="-78"/>
              </a:rPr>
              <a:t>جهت ایجاد رابطه با سهامداران خارج از شرکت که سرمایه فکری را در اختیار دارند</a:t>
            </a:r>
            <a:endParaRPr lang="fa-IR" sz="1600" dirty="0" smtClean="0">
              <a:latin typeface="Calibri"/>
              <a:ea typeface="Calibri"/>
              <a:cs typeface="B Nazanin" pitchFamily="2" charset="-78"/>
            </a:endParaRPr>
          </a:p>
        </p:txBody>
      </p:sp>
    </p:spTree>
    <p:extLst>
      <p:ext uri="{BB962C8B-B14F-4D97-AF65-F5344CB8AC3E}">
        <p14:creationId xmlns:p14="http://schemas.microsoft.com/office/powerpoint/2010/main" val="25217692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6" y="618517"/>
            <a:ext cx="10309878" cy="1283111"/>
          </a:xfrm>
        </p:spPr>
        <p:txBody>
          <a:bodyPr/>
          <a:lstStyle/>
          <a:p>
            <a:pPr algn="r"/>
            <a:r>
              <a:rPr lang="fa-IR" b="1" dirty="0">
                <a:latin typeface="Calibri"/>
                <a:ea typeface="Calibri"/>
                <a:cs typeface="B Nazanin" pitchFamily="2" charset="-78"/>
              </a:rPr>
              <a:t>مزایای اندازه گیری سرمایه فکری</a:t>
            </a:r>
            <a:endParaRPr lang="en-US" dirty="0">
              <a:cs typeface="B Nazanin" pitchFamily="2" charset="-78"/>
            </a:endParaRPr>
          </a:p>
        </p:txBody>
      </p:sp>
      <p:sp>
        <p:nvSpPr>
          <p:cNvPr id="3" name="Content Placeholder 2"/>
          <p:cNvSpPr>
            <a:spLocks noGrp="1"/>
          </p:cNvSpPr>
          <p:nvPr>
            <p:ph sz="quarter" idx="13"/>
          </p:nvPr>
        </p:nvSpPr>
        <p:spPr>
          <a:xfrm>
            <a:off x="1068149" y="2233402"/>
            <a:ext cx="9807548" cy="3787072"/>
          </a:xfrm>
        </p:spPr>
        <p:txBody>
          <a:bodyPr>
            <a:noAutofit/>
          </a:bodyPr>
          <a:lstStyle/>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شناسایی کلیه عوامل نامشهود موجود در سازمان</a:t>
            </a:r>
            <a:endParaRPr lang="en-US" sz="1400" dirty="0">
              <a:latin typeface="Calibri"/>
              <a:ea typeface="Calibri"/>
              <a:cs typeface="B Nazanin" pitchFamily="2" charset="-78"/>
            </a:endParaRPr>
          </a:p>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کنترل مستمر عوامل نامشهود و شناسایی نیاز های تجدید آن ها</a:t>
            </a:r>
            <a:endParaRPr lang="en-US" sz="1400" dirty="0">
              <a:latin typeface="Calibri"/>
              <a:ea typeface="Calibri"/>
              <a:cs typeface="B Nazanin" pitchFamily="2" charset="-78"/>
            </a:endParaRPr>
          </a:p>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شناسایی راهکارهای بهبود کارایی عوامل نامشهود در کلیه فرآیند های سازمانی</a:t>
            </a:r>
            <a:endParaRPr lang="en-US" sz="1400" dirty="0">
              <a:latin typeface="Calibri"/>
              <a:ea typeface="Calibri"/>
              <a:cs typeface="B Nazanin" pitchFamily="2" charset="-78"/>
            </a:endParaRPr>
          </a:p>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تسریع سازوکارهای یادگیری سازمانی</a:t>
            </a:r>
            <a:endParaRPr lang="en-US" sz="1400" dirty="0">
              <a:latin typeface="Calibri"/>
              <a:ea typeface="Calibri"/>
              <a:cs typeface="B Nazanin" pitchFamily="2" charset="-78"/>
            </a:endParaRPr>
          </a:p>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افزایش قدرت خلاقیت و نو آوری</a:t>
            </a:r>
            <a:endParaRPr lang="en-US" sz="1400" dirty="0">
              <a:latin typeface="Calibri"/>
              <a:ea typeface="Calibri"/>
              <a:cs typeface="B Nazanin" pitchFamily="2" charset="-78"/>
            </a:endParaRPr>
          </a:p>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افزایش روحیه همکاری و تعامل میان منابع انسانی </a:t>
            </a:r>
            <a:endParaRPr lang="en-US" sz="1400" dirty="0">
              <a:latin typeface="Calibri"/>
              <a:ea typeface="Calibri"/>
              <a:cs typeface="B Nazanin" pitchFamily="2" charset="-78"/>
            </a:endParaRPr>
          </a:p>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تحمل کمتر هزینه مالی و سرمایه ای</a:t>
            </a:r>
            <a:endParaRPr lang="en-US" sz="1400" dirty="0">
              <a:latin typeface="Calibri"/>
              <a:ea typeface="Calibri"/>
              <a:cs typeface="B Nazanin" pitchFamily="2" charset="-78"/>
            </a:endParaRPr>
          </a:p>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بهبود فرآیند بودجه بندی و برنامه ریزی های راهبردی و اجرایی</a:t>
            </a:r>
            <a:endParaRPr lang="en-US" sz="1400" dirty="0">
              <a:latin typeface="Calibri"/>
              <a:ea typeface="Calibri"/>
              <a:cs typeface="B Nazanin" pitchFamily="2" charset="-78"/>
            </a:endParaRPr>
          </a:p>
          <a:p>
            <a:pPr marL="342900" lvl="0" indent="-342900" algn="just">
              <a:lnSpc>
                <a:spcPct val="115000"/>
              </a:lnSpc>
              <a:spcBef>
                <a:spcPts val="0"/>
              </a:spcBef>
              <a:spcAft>
                <a:spcPts val="1000"/>
              </a:spcAft>
              <a:tabLst>
                <a:tab pos="457200" algn="l"/>
              </a:tabLst>
            </a:pPr>
            <a:r>
              <a:rPr lang="fa-IR" sz="1400" b="1" dirty="0">
                <a:latin typeface="Calibri"/>
                <a:ea typeface="Calibri"/>
                <a:cs typeface="B Nazanin" pitchFamily="2" charset="-78"/>
              </a:rPr>
              <a:t>ارائه ی اطلاعات مربوط و به موقع به استفاده کنندگان و حرکت به سوی ایجاد بازارهای مالی کارا</a:t>
            </a:r>
            <a:endParaRPr lang="en-US" sz="1400" dirty="0">
              <a:latin typeface="Calibri"/>
              <a:ea typeface="Calibri"/>
              <a:cs typeface="B Nazanin" pitchFamily="2" charset="-78"/>
            </a:endParaRPr>
          </a:p>
          <a:p>
            <a:pPr marL="0" algn="just">
              <a:lnSpc>
                <a:spcPct val="115000"/>
              </a:lnSpc>
              <a:spcBef>
                <a:spcPts val="0"/>
              </a:spcBef>
              <a:spcAft>
                <a:spcPts val="1000"/>
              </a:spcAft>
            </a:pPr>
            <a:r>
              <a:rPr lang="fa-IR" sz="1400" b="1" dirty="0" smtClean="0">
                <a:latin typeface="Calibri"/>
                <a:ea typeface="Calibri"/>
                <a:cs typeface="B Nazanin" pitchFamily="2" charset="-78"/>
              </a:rPr>
              <a:t>افزایش </a:t>
            </a:r>
            <a:r>
              <a:rPr lang="fa-IR" sz="1400" b="1" dirty="0">
                <a:latin typeface="Calibri"/>
                <a:ea typeface="Calibri"/>
                <a:cs typeface="B Nazanin" pitchFamily="2" charset="-78"/>
              </a:rPr>
              <a:t>انعطاف پذیری تولید به دلیل کاهش وابستگی به دارایی های مشهود و استفاده از عوامل نامشهود در فرآیند تولید</a:t>
            </a:r>
            <a:endParaRPr lang="en-US" sz="1400" dirty="0">
              <a:latin typeface="Calibri"/>
              <a:ea typeface="Calibri"/>
              <a:cs typeface="B Nazanin" pitchFamily="2" charset="-78"/>
            </a:endParaRPr>
          </a:p>
          <a:p>
            <a:endParaRPr lang="en-US" sz="1400" dirty="0">
              <a:cs typeface="B Nazanin" pitchFamily="2" charset="-78"/>
            </a:endParaRPr>
          </a:p>
        </p:txBody>
      </p:sp>
    </p:spTree>
    <p:extLst>
      <p:ext uri="{BB962C8B-B14F-4D97-AF65-F5344CB8AC3E}">
        <p14:creationId xmlns:p14="http://schemas.microsoft.com/office/powerpoint/2010/main" val="15535715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8150" y="618517"/>
            <a:ext cx="10026032" cy="724761"/>
          </a:xfrm>
        </p:spPr>
        <p:txBody>
          <a:bodyPr/>
          <a:lstStyle/>
          <a:p>
            <a:pPr algn="r"/>
            <a:r>
              <a:rPr lang="fa-IR" b="1" dirty="0" smtClean="0">
                <a:latin typeface="Calibri"/>
                <a:ea typeface="Calibri"/>
                <a:cs typeface="B Nazanin" pitchFamily="2" charset="-78"/>
              </a:rPr>
              <a:t>معایب سرمایه </a:t>
            </a:r>
            <a:r>
              <a:rPr lang="fa-IR" b="1" dirty="0">
                <a:latin typeface="Calibri"/>
                <a:ea typeface="Calibri"/>
                <a:cs typeface="B Nazanin" pitchFamily="2" charset="-78"/>
              </a:rPr>
              <a:t>های فکری </a:t>
            </a:r>
            <a:endParaRPr lang="en-US" dirty="0">
              <a:cs typeface="B Nazanin" pitchFamily="2" charset="-78"/>
            </a:endParaRPr>
          </a:p>
        </p:txBody>
      </p:sp>
      <p:sp>
        <p:nvSpPr>
          <p:cNvPr id="3" name="Content Placeholder 2"/>
          <p:cNvSpPr>
            <a:spLocks noGrp="1"/>
          </p:cNvSpPr>
          <p:nvPr>
            <p:ph sz="quarter" idx="13"/>
          </p:nvPr>
        </p:nvSpPr>
        <p:spPr>
          <a:xfrm>
            <a:off x="291313" y="1675052"/>
            <a:ext cx="10721947" cy="4215950"/>
          </a:xfrm>
        </p:spPr>
        <p:txBody>
          <a:bodyPr>
            <a:noAutofit/>
          </a:bodyPr>
          <a:lstStyle/>
          <a:p>
            <a:pPr marL="114300" lvl="0" indent="0">
              <a:lnSpc>
                <a:spcPts val="3520"/>
              </a:lnSpc>
              <a:spcBef>
                <a:spcPct val="20000"/>
              </a:spcBef>
              <a:buClr>
                <a:srgbClr val="0BD0D9"/>
              </a:buClr>
              <a:buSzPct val="95000"/>
              <a:buNone/>
              <a:defRPr/>
            </a:pPr>
            <a:r>
              <a:rPr lang="ar-SA" sz="1800" cap="none" dirty="0">
                <a:solidFill>
                  <a:prstClr val="black"/>
                </a:solidFill>
                <a:latin typeface="Constantia"/>
                <a:cs typeface="B Nazanin" pitchFamily="2" charset="-78"/>
              </a:rPr>
              <a:t>1- سهامداران خرد ممکن است از دسترسی به اطلاعات مربوط به دارایی های نامشهود که در جلسه های خصوصی با سهامداران کلان تشکیل می شود،محروم بمانند</a:t>
            </a:r>
            <a:r>
              <a:rPr lang="ar-SA" sz="1800" cap="none" dirty="0" smtClean="0">
                <a:solidFill>
                  <a:prstClr val="black"/>
                </a:solidFill>
                <a:latin typeface="Constantia"/>
                <a:cs typeface="B Nazanin" pitchFamily="2" charset="-78"/>
              </a:rPr>
              <a:t>.</a:t>
            </a:r>
            <a:endParaRPr lang="en-US" sz="1800" cap="none" dirty="0">
              <a:solidFill>
                <a:prstClr val="black"/>
              </a:solidFill>
              <a:latin typeface="Constantia"/>
              <a:cs typeface="B Nazanin" pitchFamily="2" charset="-78"/>
            </a:endParaRPr>
          </a:p>
          <a:p>
            <a:pPr marL="114300" lvl="0" indent="0">
              <a:lnSpc>
                <a:spcPts val="3520"/>
              </a:lnSpc>
              <a:spcBef>
                <a:spcPct val="20000"/>
              </a:spcBef>
              <a:buClr>
                <a:srgbClr val="0BD0D9"/>
              </a:buClr>
              <a:buSzPct val="95000"/>
              <a:buNone/>
              <a:defRPr/>
            </a:pPr>
            <a:r>
              <a:rPr lang="ar-SA" sz="1800" cap="none" dirty="0">
                <a:solidFill>
                  <a:prstClr val="black"/>
                </a:solidFill>
                <a:latin typeface="Constantia"/>
                <a:cs typeface="B Nazanin" pitchFamily="2" charset="-78"/>
              </a:rPr>
              <a:t>2- اگر مدیران از اطلاعات به دست آمده از تصمیم های داخلی در رابطه با دارایی های نامشهود بدون اطلاع سایر سرمایه گذاران استفاده کنند، احتمال وقوع معامله براساس اطلاعات محرمانه افزایش می </a:t>
            </a:r>
            <a:r>
              <a:rPr lang="ar-SA" sz="1800" cap="none" dirty="0" smtClean="0">
                <a:solidFill>
                  <a:prstClr val="black"/>
                </a:solidFill>
                <a:latin typeface="Constantia"/>
                <a:cs typeface="B Nazanin" pitchFamily="2" charset="-78"/>
              </a:rPr>
              <a:t>یابد</a:t>
            </a:r>
            <a:endParaRPr lang="fa-IR" sz="1800" cap="none" dirty="0" smtClean="0">
              <a:solidFill>
                <a:prstClr val="black"/>
              </a:solidFill>
              <a:latin typeface="Constantia"/>
              <a:cs typeface="B Nazanin" pitchFamily="2" charset="-78"/>
            </a:endParaRPr>
          </a:p>
          <a:p>
            <a:pPr marL="114300" lvl="0" indent="0" eaLnBrk="0" hangingPunct="0">
              <a:lnSpc>
                <a:spcPts val="3660"/>
              </a:lnSpc>
              <a:spcBef>
                <a:spcPct val="0"/>
              </a:spcBef>
              <a:buClr>
                <a:srgbClr val="0BD0D9"/>
              </a:buClr>
              <a:buNone/>
              <a:defRPr/>
            </a:pPr>
            <a:r>
              <a:rPr lang="ar-SA" sz="1800" cap="none" dirty="0">
                <a:solidFill>
                  <a:prstClr val="black"/>
                </a:solidFill>
                <a:latin typeface="Arial" pitchFamily="34" charset="0"/>
                <a:cs typeface="B Nazanin" pitchFamily="2" charset="-78"/>
              </a:rPr>
              <a:t>3-</a:t>
            </a:r>
            <a:r>
              <a:rPr lang="fa-IR" sz="1800" cap="none" dirty="0">
                <a:solidFill>
                  <a:prstClr val="black"/>
                </a:solidFill>
                <a:latin typeface="Arial" pitchFamily="34" charset="0"/>
                <a:cs typeface="B Nazanin" pitchFamily="2" charset="-78"/>
              </a:rPr>
              <a:t> </a:t>
            </a:r>
            <a:r>
              <a:rPr lang="ar-SA" sz="1800" cap="none" dirty="0">
                <a:solidFill>
                  <a:prstClr val="black"/>
                </a:solidFill>
                <a:latin typeface="Arial" pitchFamily="34" charset="0"/>
                <a:cs typeface="B Nazanin" pitchFamily="2" charset="-78"/>
              </a:rPr>
              <a:t>خطر ارزش یابی نادرست شرکت ها افزایش می یابد و این امر باعث می شود بانکداران و سرمایه گذاران سطح ریسک بیشتری را برای سازمان در نظر بگیرند. </a:t>
            </a:r>
            <a:r>
              <a:rPr lang="fa-IR" sz="1800" cap="none" dirty="0" smtClean="0">
                <a:solidFill>
                  <a:prstClr val="black"/>
                </a:solidFill>
                <a:latin typeface="Arial" pitchFamily="34" charset="0"/>
                <a:cs typeface="B Nazanin" pitchFamily="2" charset="-78"/>
              </a:rPr>
              <a:t/>
            </a:r>
            <a:br>
              <a:rPr lang="fa-IR" sz="1800" cap="none" dirty="0" smtClean="0">
                <a:solidFill>
                  <a:prstClr val="black"/>
                </a:solidFill>
                <a:latin typeface="Arial" pitchFamily="34" charset="0"/>
                <a:cs typeface="B Nazanin" pitchFamily="2" charset="-78"/>
              </a:rPr>
            </a:br>
            <a:r>
              <a:rPr lang="ar-SA" sz="1800" cap="none" dirty="0" smtClean="0">
                <a:solidFill>
                  <a:prstClr val="black"/>
                </a:solidFill>
                <a:latin typeface="Arial" pitchFamily="34" charset="0"/>
                <a:cs typeface="B Nazanin" pitchFamily="2" charset="-78"/>
              </a:rPr>
              <a:t>4-</a:t>
            </a:r>
            <a:r>
              <a:rPr lang="fa-IR" sz="1800" cap="none" dirty="0" smtClean="0">
                <a:solidFill>
                  <a:prstClr val="black"/>
                </a:solidFill>
                <a:latin typeface="Arial" pitchFamily="34" charset="0"/>
                <a:cs typeface="B Nazanin" pitchFamily="2" charset="-78"/>
              </a:rPr>
              <a:t> </a:t>
            </a:r>
            <a:r>
              <a:rPr lang="ar-SA" sz="1800" cap="none" dirty="0">
                <a:solidFill>
                  <a:prstClr val="black"/>
                </a:solidFill>
                <a:latin typeface="Arial" pitchFamily="34" charset="0"/>
                <a:cs typeface="B Nazanin" pitchFamily="2" charset="-78"/>
              </a:rPr>
              <a:t>هزینه سرمایه افزایش می یابد. در صورت افشای چنین اطلاعاتی، به دلیل کاهش عدم قطعیت در رابطه با دور نمای آینده سازمان، ارزشیابی دقیق تری از شرکت به عمل می آید و هزینه سرمایه کاهش پیدا می کند.</a:t>
            </a:r>
            <a:endParaRPr lang="en-US" sz="1800" cap="none" dirty="0">
              <a:solidFill>
                <a:prstClr val="black"/>
              </a:solidFill>
              <a:latin typeface="Arial" pitchFamily="34" charset="0"/>
              <a:cs typeface="B Nazanin" pitchFamily="2" charset="-78"/>
            </a:endParaRPr>
          </a:p>
          <a:p>
            <a:pPr marL="114300" lvl="0" indent="0">
              <a:lnSpc>
                <a:spcPts val="3520"/>
              </a:lnSpc>
              <a:spcBef>
                <a:spcPct val="20000"/>
              </a:spcBef>
              <a:buClr>
                <a:srgbClr val="0BD0D9"/>
              </a:buClr>
              <a:buSzPct val="95000"/>
              <a:buNone/>
              <a:defRPr/>
            </a:pPr>
            <a:endParaRPr lang="en-US" sz="1800" dirty="0"/>
          </a:p>
        </p:txBody>
      </p:sp>
    </p:spTree>
    <p:extLst>
      <p:ext uri="{BB962C8B-B14F-4D97-AF65-F5344CB8AC3E}">
        <p14:creationId xmlns:p14="http://schemas.microsoft.com/office/powerpoint/2010/main" val="7179225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6309" y="618517"/>
            <a:ext cx="10371918" cy="1202191"/>
          </a:xfrm>
        </p:spPr>
        <p:txBody>
          <a:bodyPr/>
          <a:lstStyle/>
          <a:p>
            <a:pPr algn="r"/>
            <a:r>
              <a:rPr lang="fa-IR" b="1" dirty="0">
                <a:latin typeface="Calibri"/>
                <a:ea typeface="Calibri"/>
                <a:cs typeface="B Nazanin" pitchFamily="2" charset="-78"/>
              </a:rPr>
              <a:t>روشهای اندازه گیری سرمایه فکری </a:t>
            </a:r>
            <a:endParaRPr lang="en-US" dirty="0">
              <a:cs typeface="B Nazanin" pitchFamily="2" charset="-78"/>
            </a:endParaRPr>
          </a:p>
        </p:txBody>
      </p:sp>
      <p:sp>
        <p:nvSpPr>
          <p:cNvPr id="3" name="Content Placeholder 2"/>
          <p:cNvSpPr>
            <a:spLocks noGrp="1"/>
          </p:cNvSpPr>
          <p:nvPr>
            <p:ph sz="quarter" idx="13"/>
          </p:nvPr>
        </p:nvSpPr>
        <p:spPr/>
        <p:txBody>
          <a:bodyPr/>
          <a:lstStyle/>
          <a:p>
            <a:pPr marL="0">
              <a:lnSpc>
                <a:spcPct val="115000"/>
              </a:lnSpc>
              <a:spcBef>
                <a:spcPts val="0"/>
              </a:spcBef>
              <a:spcAft>
                <a:spcPts val="1000"/>
              </a:spcAft>
            </a:pPr>
            <a:r>
              <a:rPr lang="fa-IR" b="1" dirty="0">
                <a:latin typeface="Calibri"/>
                <a:ea typeface="Calibri"/>
                <a:cs typeface="B Nazanin" pitchFamily="2" charset="-78"/>
              </a:rPr>
              <a:t>تمام روشهاي اندازه گيري سرمايه فكري اشاره شده با توجه به ماهیت آنها در چهار گروه به شرح </a:t>
            </a:r>
            <a:r>
              <a:rPr lang="fa-IR" b="1" dirty="0" smtClean="0">
                <a:latin typeface="Calibri"/>
                <a:ea typeface="Calibri"/>
                <a:cs typeface="B Nazanin" pitchFamily="2" charset="-78"/>
              </a:rPr>
              <a:t>زير</a:t>
            </a:r>
            <a:br>
              <a:rPr lang="fa-IR" b="1" dirty="0" smtClean="0">
                <a:latin typeface="Calibri"/>
                <a:ea typeface="Calibri"/>
                <a:cs typeface="B Nazanin" pitchFamily="2" charset="-78"/>
              </a:rPr>
            </a:br>
            <a:r>
              <a:rPr lang="fa-IR" b="1" dirty="0" smtClean="0">
                <a:latin typeface="Calibri"/>
                <a:ea typeface="Calibri"/>
                <a:cs typeface="B Nazanin" pitchFamily="2" charset="-78"/>
              </a:rPr>
              <a:t>قابل </a:t>
            </a:r>
            <a:r>
              <a:rPr lang="fa-IR" b="1" dirty="0">
                <a:latin typeface="Calibri"/>
                <a:ea typeface="Calibri"/>
                <a:cs typeface="B Nazanin" pitchFamily="2" charset="-78"/>
              </a:rPr>
              <a:t>طبقه بندي هستند : </a:t>
            </a:r>
            <a:endParaRPr lang="en-US" sz="1600" dirty="0">
              <a:latin typeface="Calibri"/>
              <a:ea typeface="Calibri"/>
              <a:cs typeface="B Nazanin" pitchFamily="2" charset="-78"/>
            </a:endParaRPr>
          </a:p>
          <a:p>
            <a:pPr marL="360045">
              <a:lnSpc>
                <a:spcPct val="115000"/>
              </a:lnSpc>
              <a:spcBef>
                <a:spcPts val="0"/>
              </a:spcBef>
              <a:spcAft>
                <a:spcPts val="1000"/>
              </a:spcAft>
              <a:tabLst>
                <a:tab pos="457200" algn="l"/>
              </a:tabLst>
            </a:pPr>
            <a:r>
              <a:rPr lang="fa-IR" b="1" dirty="0">
                <a:latin typeface="Calibri"/>
                <a:ea typeface="Calibri"/>
                <a:cs typeface="B Nazanin" pitchFamily="2" charset="-78"/>
              </a:rPr>
              <a:t>الف ) روشهاي بازده دارایي ها</a:t>
            </a:r>
            <a:endParaRPr lang="en-US" sz="1600" dirty="0">
              <a:latin typeface="Calibri"/>
              <a:ea typeface="Calibri"/>
              <a:cs typeface="B Nazanin" pitchFamily="2" charset="-78"/>
            </a:endParaRPr>
          </a:p>
          <a:p>
            <a:pPr marL="360045">
              <a:lnSpc>
                <a:spcPct val="115000"/>
              </a:lnSpc>
              <a:spcBef>
                <a:spcPts val="0"/>
              </a:spcBef>
              <a:spcAft>
                <a:spcPts val="1000"/>
              </a:spcAft>
              <a:tabLst>
                <a:tab pos="457200" algn="l"/>
              </a:tabLst>
            </a:pPr>
            <a:r>
              <a:rPr lang="fa-IR" b="1" dirty="0">
                <a:latin typeface="Calibri"/>
                <a:ea typeface="Calibri"/>
                <a:cs typeface="B Nazanin" pitchFamily="2" charset="-78"/>
              </a:rPr>
              <a:t>ب ) روشهاي سرمايه گذاري بازار </a:t>
            </a:r>
            <a:endParaRPr lang="en-US" sz="1600" dirty="0">
              <a:latin typeface="Calibri"/>
              <a:ea typeface="Calibri"/>
              <a:cs typeface="B Nazanin" pitchFamily="2" charset="-78"/>
            </a:endParaRPr>
          </a:p>
          <a:p>
            <a:pPr marL="360045">
              <a:lnSpc>
                <a:spcPct val="115000"/>
              </a:lnSpc>
              <a:spcBef>
                <a:spcPts val="0"/>
              </a:spcBef>
              <a:spcAft>
                <a:spcPts val="1000"/>
              </a:spcAft>
              <a:tabLst>
                <a:tab pos="457200" algn="l"/>
              </a:tabLst>
            </a:pPr>
            <a:r>
              <a:rPr lang="fa-IR" b="1" dirty="0">
                <a:latin typeface="Calibri"/>
                <a:ea typeface="Calibri"/>
                <a:cs typeface="B Nazanin" pitchFamily="2" charset="-78"/>
              </a:rPr>
              <a:t>ج ) روشهاي سرمايه فكري مستقیم </a:t>
            </a:r>
            <a:endParaRPr lang="en-US" sz="1600" dirty="0">
              <a:latin typeface="Calibri"/>
              <a:ea typeface="Calibri"/>
              <a:cs typeface="B Nazanin" pitchFamily="2" charset="-78"/>
            </a:endParaRPr>
          </a:p>
          <a:p>
            <a:r>
              <a:rPr lang="fa-IR" b="1" dirty="0" smtClean="0">
                <a:latin typeface="Calibri"/>
                <a:ea typeface="Calibri"/>
                <a:cs typeface="B Nazanin" pitchFamily="2" charset="-78"/>
              </a:rPr>
              <a:t>د ) روشهاي كارت امتيازي</a:t>
            </a:r>
            <a:r>
              <a:rPr lang="fa-IR" b="1" dirty="0" smtClean="0">
                <a:ea typeface="Calibri"/>
                <a:cs typeface="B Nazanin" pitchFamily="2" charset="-78"/>
              </a:rPr>
              <a:t> </a:t>
            </a:r>
            <a:endParaRPr lang="en-US" dirty="0">
              <a:cs typeface="B Nazanin" pitchFamily="2" charset="-78"/>
            </a:endParaRPr>
          </a:p>
        </p:txBody>
      </p:sp>
    </p:spTree>
    <p:extLst>
      <p:ext uri="{BB962C8B-B14F-4D97-AF65-F5344CB8AC3E}">
        <p14:creationId xmlns:p14="http://schemas.microsoft.com/office/powerpoint/2010/main" val="16125923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913775" y="550258"/>
            <a:ext cx="11005793" cy="68259"/>
          </a:xfrm>
        </p:spPr>
        <p:txBody>
          <a:bodyPr>
            <a:normAutofit fontScale="90000"/>
          </a:bodyPr>
          <a:lstStyle/>
          <a:p>
            <a:endParaRPr lang="en-US" dirty="0"/>
          </a:p>
        </p:txBody>
      </p:sp>
      <p:sp>
        <p:nvSpPr>
          <p:cNvPr id="3" name="Content Placeholder 2"/>
          <p:cNvSpPr>
            <a:spLocks noGrp="1"/>
          </p:cNvSpPr>
          <p:nvPr>
            <p:ph sz="quarter" idx="13"/>
          </p:nvPr>
        </p:nvSpPr>
        <p:spPr>
          <a:xfrm>
            <a:off x="913773" y="1084334"/>
            <a:ext cx="10803493" cy="4706866"/>
          </a:xfrm>
        </p:spPr>
        <p:txBody>
          <a:bodyPr>
            <a:normAutofit lnSpcReduction="10000"/>
          </a:bodyPr>
          <a:lstStyle/>
          <a:p>
            <a:r>
              <a:rPr lang="fa-IR" b="1" dirty="0">
                <a:solidFill>
                  <a:prstClr val="black"/>
                </a:solidFill>
                <a:latin typeface="Calibri"/>
                <a:ea typeface="Calibri"/>
                <a:cs typeface="B Nazanin" pitchFamily="2" charset="-78"/>
              </a:rPr>
              <a:t>روشهاي بازده دارایي ها</a:t>
            </a:r>
            <a:r>
              <a:rPr lang="en-US" b="1" dirty="0">
                <a:solidFill>
                  <a:prstClr val="black"/>
                </a:solidFill>
                <a:latin typeface="Calibri"/>
                <a:ea typeface="Calibri"/>
                <a:cs typeface="B Nazanin" pitchFamily="2" charset="-78"/>
              </a:rPr>
              <a:t>:</a:t>
            </a:r>
            <a:r>
              <a:rPr lang="en-US" sz="1400" dirty="0">
                <a:solidFill>
                  <a:prstClr val="black"/>
                </a:solidFill>
                <a:latin typeface="Calibri"/>
                <a:ea typeface="Calibri"/>
                <a:cs typeface="B Nazanin" pitchFamily="2" charset="-78"/>
              </a:rPr>
              <a:t/>
            </a:r>
            <a:br>
              <a:rPr lang="en-US" sz="1400" dirty="0">
                <a:solidFill>
                  <a:prstClr val="black"/>
                </a:solidFill>
                <a:latin typeface="Calibri"/>
                <a:ea typeface="Calibri"/>
                <a:cs typeface="B Nazanin" pitchFamily="2" charset="-78"/>
              </a:rPr>
            </a:br>
            <a:endParaRPr lang="fa-IR" sz="1400" dirty="0" smtClean="0">
              <a:solidFill>
                <a:prstClr val="black"/>
              </a:solidFill>
              <a:latin typeface="Calibri"/>
              <a:ea typeface="Calibri"/>
              <a:cs typeface="B Nazanin" pitchFamily="2" charset="-78"/>
            </a:endParaRPr>
          </a:p>
          <a:p>
            <a:pPr marL="0" indent="0">
              <a:buNone/>
            </a:pPr>
            <a:r>
              <a:rPr lang="fa-IR" sz="1800" b="1" dirty="0" smtClean="0">
                <a:solidFill>
                  <a:prstClr val="black"/>
                </a:solidFill>
                <a:latin typeface="Calibri"/>
                <a:ea typeface="Calibri"/>
                <a:cs typeface="B Nazanin" pitchFamily="2" charset="-78"/>
              </a:rPr>
              <a:t>اين </a:t>
            </a:r>
            <a:r>
              <a:rPr lang="fa-IR" sz="1800" b="1" dirty="0">
                <a:solidFill>
                  <a:prstClr val="black"/>
                </a:solidFill>
                <a:latin typeface="Calibri"/>
                <a:ea typeface="Calibri"/>
                <a:cs typeface="B Nazanin" pitchFamily="2" charset="-78"/>
              </a:rPr>
              <a:t>روش ها، متوسط درآمد قبل از كسر ماليات شركت را در دوره مشخص محاسبه و آن را بر متوسط ارزش دارایي هاي فيزيكي در همان دوره تقسيم مي كنند. در اين حال، تفاوت ميان مقدار بازگشت به دارایي هاي حاصل شركت با متوسط بازگشت به دارایي هاي صنعت محاسبه مي شود و چنانچه مقدار تفاوت صفر يا منفي باشد، شركت داراي سرمايه فكري مازاد بر متوسط صنعت نبوده و فرض مي شود كه سرمايه فكري شركت صفر است. با اين وجود چنانچه مقدار تفاوت مثبت باشد فرض مي شود كه شركت سرمايه فكري مازاد بر متوسط صنعت دارد</a:t>
            </a:r>
            <a:r>
              <a:rPr lang="fa-IR" sz="1800" b="1" dirty="0" smtClean="0">
                <a:solidFill>
                  <a:prstClr val="black"/>
                </a:solidFill>
                <a:latin typeface="Calibri"/>
                <a:ea typeface="Calibri"/>
                <a:cs typeface="B Nazanin" pitchFamily="2" charset="-78"/>
              </a:rPr>
              <a:t>.</a:t>
            </a:r>
            <a:br>
              <a:rPr lang="fa-IR" sz="1800" b="1" dirty="0" smtClean="0">
                <a:solidFill>
                  <a:prstClr val="black"/>
                </a:solidFill>
                <a:latin typeface="Calibri"/>
                <a:ea typeface="Calibri"/>
                <a:cs typeface="B Nazanin" pitchFamily="2" charset="-78"/>
              </a:rPr>
            </a:br>
            <a:endParaRPr lang="fa-IR" sz="1800" b="1" dirty="0" smtClean="0">
              <a:solidFill>
                <a:prstClr val="black"/>
              </a:solidFill>
              <a:latin typeface="Calibri"/>
              <a:ea typeface="Calibri"/>
              <a:cs typeface="B Nazanin" pitchFamily="2" charset="-78"/>
            </a:endParaRPr>
          </a:p>
          <a:p>
            <a:pPr marL="0" algn="just">
              <a:lnSpc>
                <a:spcPct val="115000"/>
              </a:lnSpc>
              <a:spcBef>
                <a:spcPts val="0"/>
              </a:spcBef>
              <a:spcAft>
                <a:spcPts val="1000"/>
              </a:spcAft>
            </a:pPr>
            <a:r>
              <a:rPr lang="fa-IR" b="1" dirty="0">
                <a:latin typeface="Calibri"/>
                <a:ea typeface="Calibri"/>
                <a:cs typeface="B Nazanin" pitchFamily="2" charset="-78"/>
              </a:rPr>
              <a:t>روشهاي سرمايه گذاري بازار:</a:t>
            </a:r>
            <a:endParaRPr lang="en-US" sz="1600" dirty="0">
              <a:latin typeface="Calibri"/>
              <a:ea typeface="Calibri"/>
              <a:cs typeface="B Nazanin" pitchFamily="2" charset="-78"/>
            </a:endParaRPr>
          </a:p>
          <a:p>
            <a:pPr marL="0" algn="just">
              <a:lnSpc>
                <a:spcPct val="115000"/>
              </a:lnSpc>
              <a:spcBef>
                <a:spcPts val="0"/>
              </a:spcBef>
              <a:spcAft>
                <a:spcPts val="1000"/>
              </a:spcAft>
            </a:pPr>
            <a:r>
              <a:rPr lang="fa-IR" b="1" dirty="0">
                <a:latin typeface="Calibri"/>
                <a:ea typeface="Calibri"/>
                <a:cs typeface="B Nazanin" pitchFamily="2" charset="-78"/>
              </a:rPr>
              <a:t>اين روش ها، بر اساس محاسبه تفاوت بين سرمايه گذاري بازار شركت و سرمايه سهامداران آن و در نظر گرفتن مابه التفاوت به عنوان دارایي هاي ناملموس يا سرمايه فكري است</a:t>
            </a:r>
            <a:r>
              <a:rPr lang="en-US" b="1" dirty="0">
                <a:latin typeface="Calibri"/>
                <a:ea typeface="Calibri"/>
                <a:cs typeface="B Nazanin" pitchFamily="2" charset="-78"/>
              </a:rPr>
              <a:t> . </a:t>
            </a:r>
            <a:r>
              <a:rPr lang="fa-IR" b="1" dirty="0">
                <a:latin typeface="Calibri"/>
                <a:ea typeface="Calibri"/>
                <a:cs typeface="B Nazanin" pitchFamily="2" charset="-78"/>
              </a:rPr>
              <a:t>بنابراين اگر بر مبناي قيمت جاري سهام در بازار اوراق بهادار، ارزش بازار شركت برابر ده ميليارد ريال باشد اما مجموع سرمايه شركاء برابر يك ميليارد ريال باشد، در اين صورت ارزش ريالي سرمايه فكري شركت برابر نه ميليارد ريال خواهد بود</a:t>
            </a:r>
            <a:r>
              <a:rPr lang="en-US" b="1" dirty="0">
                <a:latin typeface="Calibri"/>
                <a:ea typeface="Calibri"/>
                <a:cs typeface="B Nazanin" pitchFamily="2" charset="-78"/>
              </a:rPr>
              <a:t>.</a:t>
            </a:r>
            <a:endParaRPr lang="en-US" sz="1600" dirty="0">
              <a:latin typeface="Calibri"/>
              <a:ea typeface="Calibri"/>
              <a:cs typeface="B Nazanin" pitchFamily="2" charset="-78"/>
            </a:endParaRPr>
          </a:p>
          <a:p>
            <a:endParaRPr lang="en-US" dirty="0">
              <a:cs typeface="B Nazanin" pitchFamily="2" charset="-78"/>
            </a:endParaRPr>
          </a:p>
        </p:txBody>
      </p:sp>
    </p:spTree>
    <p:extLst>
      <p:ext uri="{BB962C8B-B14F-4D97-AF65-F5344CB8AC3E}">
        <p14:creationId xmlns:p14="http://schemas.microsoft.com/office/powerpoint/2010/main" val="29253007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913776" y="0"/>
            <a:ext cx="9767712" cy="618517"/>
          </a:xfrm>
        </p:spPr>
        <p:txBody>
          <a:bodyPr/>
          <a:lstStyle/>
          <a:p>
            <a:endParaRPr lang="en-US" dirty="0"/>
          </a:p>
        </p:txBody>
      </p:sp>
      <p:sp>
        <p:nvSpPr>
          <p:cNvPr id="3" name="Content Placeholder 2"/>
          <p:cNvSpPr>
            <a:spLocks noGrp="1"/>
          </p:cNvSpPr>
          <p:nvPr>
            <p:ph sz="quarter" idx="13"/>
          </p:nvPr>
        </p:nvSpPr>
        <p:spPr>
          <a:xfrm>
            <a:off x="913774" y="1060058"/>
            <a:ext cx="10131854" cy="4731142"/>
          </a:xfrm>
        </p:spPr>
        <p:txBody>
          <a:bodyPr>
            <a:normAutofit fontScale="92500"/>
          </a:bodyPr>
          <a:lstStyle/>
          <a:p>
            <a:pPr marL="0" algn="just">
              <a:lnSpc>
                <a:spcPct val="115000"/>
              </a:lnSpc>
              <a:spcBef>
                <a:spcPts val="0"/>
              </a:spcBef>
              <a:spcAft>
                <a:spcPts val="1000"/>
              </a:spcAft>
            </a:pPr>
            <a:r>
              <a:rPr lang="fa-IR" b="1" dirty="0">
                <a:latin typeface="Calibri"/>
                <a:ea typeface="Calibri"/>
                <a:cs typeface="B Nazanin" pitchFamily="2" charset="-78"/>
              </a:rPr>
              <a:t>روشهاي سرمايه فكري مستقیم:</a:t>
            </a:r>
            <a:endParaRPr lang="en-US" sz="1600" dirty="0">
              <a:latin typeface="Calibri"/>
              <a:ea typeface="Calibri"/>
              <a:cs typeface="B Nazanin" pitchFamily="2" charset="-78"/>
            </a:endParaRPr>
          </a:p>
          <a:p>
            <a:pPr marL="0" algn="just">
              <a:lnSpc>
                <a:spcPct val="115000"/>
              </a:lnSpc>
              <a:spcBef>
                <a:spcPts val="0"/>
              </a:spcBef>
              <a:spcAft>
                <a:spcPts val="1000"/>
              </a:spcAft>
            </a:pPr>
            <a:r>
              <a:rPr lang="fa-IR" b="1" dirty="0">
                <a:latin typeface="Calibri"/>
                <a:ea typeface="Calibri"/>
                <a:cs typeface="B Nazanin" pitchFamily="2" charset="-78"/>
              </a:rPr>
              <a:t>اين روش ها، مقدار پولي دارایي هاي فكري را به وسيله شناسایي اجزای مختلف اين قبيل دارایي ها پيش بيني مي كنند ، يك بار كه اين اجزا شناسایی شدند، مي توانند بطور مستقيم مورد ارزيابي قرار گرفته يا مي توانند با يكديگر تركيب شده تا  ارزش نهایي سرمايه فكري سازمان حاصل شود. همانطور كه اشاره شد اين روش ها بر شناسایي اجزاء دارایي هاي دانش متمركز هستند. به عنوان نمونه از اجزای دارایي هاي بازار مي توان به وفاداري مشتري، از اجزای دارایي هاي ناملموس مي توان به حق امتيازات ثبت شده، از اجزای دارایي هاي فن آوري مي توان به دانش فني و از اجزای دارایي هاي انساني مي توان به آموزش و از اجزای دارایي هاي ساختاري مي توان به سيستم هاي اطلاعاتي اشاره كرد</a:t>
            </a:r>
            <a:r>
              <a:rPr lang="en-US" b="1" dirty="0" smtClean="0">
                <a:latin typeface="Calibri"/>
                <a:ea typeface="Calibri"/>
                <a:cs typeface="B Nazanin" pitchFamily="2" charset="-78"/>
              </a:rPr>
              <a:t>.</a:t>
            </a:r>
            <a:endParaRPr lang="en-US" sz="1600" dirty="0">
              <a:latin typeface="Calibri"/>
              <a:ea typeface="Calibri"/>
              <a:cs typeface="B Nazanin" pitchFamily="2" charset="-78"/>
            </a:endParaRPr>
          </a:p>
          <a:p>
            <a:pPr algn="just">
              <a:lnSpc>
                <a:spcPct val="115000"/>
              </a:lnSpc>
              <a:spcBef>
                <a:spcPts val="0"/>
              </a:spcBef>
              <a:spcAft>
                <a:spcPts val="1000"/>
              </a:spcAft>
            </a:pPr>
            <a:r>
              <a:rPr lang="fa-IR" b="1" dirty="0">
                <a:latin typeface="Times New Roman"/>
                <a:ea typeface="Calibri"/>
                <a:cs typeface="B Nazanin" pitchFamily="2" charset="-78"/>
              </a:rPr>
              <a:t>روشهاي كارت امتيازي:</a:t>
            </a:r>
            <a:endParaRPr lang="en-US" sz="1600" dirty="0">
              <a:latin typeface="Calibri"/>
              <a:ea typeface="Calibri"/>
              <a:cs typeface="B Nazanin" pitchFamily="2" charset="-78"/>
            </a:endParaRPr>
          </a:p>
          <a:p>
            <a:pPr algn="just">
              <a:lnSpc>
                <a:spcPct val="115000"/>
              </a:lnSpc>
              <a:spcBef>
                <a:spcPts val="0"/>
              </a:spcBef>
              <a:spcAft>
                <a:spcPts val="1000"/>
              </a:spcAft>
            </a:pPr>
            <a:r>
              <a:rPr lang="fa-IR" b="1" dirty="0">
                <a:latin typeface="Times New Roman"/>
                <a:ea typeface="Calibri"/>
                <a:cs typeface="B Nazanin" pitchFamily="2" charset="-78"/>
              </a:rPr>
              <a:t>در اين روش ها، اجزای مختلف دارایي هاي نامشهود يا سرمايه فكري شناسایي شده و براي آنها شاخص هاي تهيه شده در كارت هاي امتيازي گزارش مي شوند و يا اين كه در نمودارها به نمايش در مي آيند. روشهاي كارت امتيازي شبيه به روش هاي سرمايه فكري مستقيم هستند با اين تفاوت كه در اين روش ها هيچ گونه تخميني از ارزش هاي مالي دارایي هاي نامشهود صورت نمي گيرد</a:t>
            </a:r>
            <a:r>
              <a:rPr lang="en-US" b="1" dirty="0">
                <a:latin typeface="Times New Roman"/>
                <a:ea typeface="Calibri"/>
                <a:cs typeface="B Nazanin" pitchFamily="2" charset="-78"/>
              </a:rPr>
              <a:t>.</a:t>
            </a:r>
            <a:endParaRPr lang="en-US" sz="1600" dirty="0">
              <a:latin typeface="Calibri"/>
              <a:ea typeface="Calibri"/>
              <a:cs typeface="B Nazanin" pitchFamily="2" charset="-78"/>
            </a:endParaRPr>
          </a:p>
          <a:p>
            <a:endParaRPr lang="en-US" dirty="0">
              <a:cs typeface="B Nazanin" pitchFamily="2" charset="-78"/>
            </a:endParaRPr>
          </a:p>
        </p:txBody>
      </p:sp>
    </p:spTree>
    <p:extLst>
      <p:ext uri="{BB962C8B-B14F-4D97-AF65-F5344CB8AC3E}">
        <p14:creationId xmlns:p14="http://schemas.microsoft.com/office/powerpoint/2010/main" val="15878685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42900" lvl="0" indent="-342900" algn="r" eaLnBrk="0" fontAlgn="base" hangingPunct="0">
              <a:lnSpc>
                <a:spcPct val="100000"/>
              </a:lnSpc>
              <a:spcBef>
                <a:spcPct val="20000"/>
              </a:spcBef>
              <a:spcAft>
                <a:spcPct val="0"/>
              </a:spcAft>
              <a:defRPr/>
            </a:pPr>
            <a:r>
              <a:rPr lang="fa-IR" sz="3200" b="1" i="1" kern="0" cap="none" dirty="0">
                <a:latin typeface="Constantia"/>
                <a:ea typeface="+mn-ea"/>
                <a:cs typeface="B Nazanin" pitchFamily="2" charset="-78"/>
              </a:rPr>
              <a:t>الگوی شاخص سرمایه فکری</a:t>
            </a:r>
            <a:r>
              <a:rPr lang="fa-IR" sz="3200" b="1" i="1" kern="0" cap="none" dirty="0">
                <a:solidFill>
                  <a:srgbClr val="C00000"/>
                </a:solidFill>
                <a:latin typeface="Tekton Pro" pitchFamily="34" charset="0"/>
                <a:ea typeface="+mn-ea"/>
                <a:cs typeface="B Nazanin" pitchFamily="2" charset="-78"/>
              </a:rPr>
              <a:t/>
            </a:r>
            <a:br>
              <a:rPr lang="fa-IR" sz="3200" b="1" i="1" kern="0" cap="none" dirty="0">
                <a:solidFill>
                  <a:srgbClr val="C00000"/>
                </a:solidFill>
                <a:latin typeface="Tekton Pro" pitchFamily="34" charset="0"/>
                <a:ea typeface="+mn-ea"/>
                <a:cs typeface="B Nazanin" pitchFamily="2" charset="-78"/>
              </a:rPr>
            </a:br>
            <a:endParaRPr lang="en-US" dirty="0"/>
          </a:p>
        </p:txBody>
      </p:sp>
      <p:sp>
        <p:nvSpPr>
          <p:cNvPr id="3" name="Content Placeholder 2"/>
          <p:cNvSpPr>
            <a:spLocks noGrp="1"/>
          </p:cNvSpPr>
          <p:nvPr>
            <p:ph sz="quarter" idx="13"/>
          </p:nvPr>
        </p:nvSpPr>
        <p:spPr/>
        <p:txBody>
          <a:bodyPr>
            <a:normAutofit fontScale="92500"/>
          </a:bodyPr>
          <a:lstStyle/>
          <a:p>
            <a:pPr marL="0" lvl="0" indent="0" algn="just" eaLnBrk="0" fontAlgn="base" hangingPunct="0">
              <a:lnSpc>
                <a:spcPts val="3580"/>
              </a:lnSpc>
              <a:spcBef>
                <a:spcPct val="0"/>
              </a:spcBef>
              <a:spcAft>
                <a:spcPct val="0"/>
              </a:spcAft>
              <a:buClrTx/>
              <a:buNone/>
            </a:pPr>
            <a:r>
              <a:rPr lang="ar-SA" sz="2400" cap="none" dirty="0">
                <a:solidFill>
                  <a:prstClr val="black"/>
                </a:solidFill>
                <a:latin typeface="Times New Roman" pitchFamily="18" charset="0"/>
                <a:ea typeface="Times New Roman" pitchFamily="18" charset="0"/>
                <a:cs typeface="B Nazanin" pitchFamily="2" charset="-78"/>
              </a:rPr>
              <a:t>این الگو كه توسط روس و همكاران در سال 1997 پیشنهاد شد نیز در زمره رویكردهای كارت امتیازی قرار دارد. هدف این شاخص ایجاد تجسّم و انتقال سرمایه فكری و ارزش، مشتق شده از آن است. شاخص سرمایه فكری به نسل دوم از روش های اندازه‌ گیری سرمایه فكری تعلّق دارد كه کاستی های شیوه‌های پیشین را رفع می‌کند. این الگو، تمامی مؤلفه‌های سرمایه فكری را در یك شاخص سازمانی گرد هم می‌ آورد. در این ادغام، اهمیت ضریب اثرگذاری هر كدام از نماگرها نشان داده شده است. این شاخص مدیران را به طور مستقیم قادر به تشخیص و همچنین قضاوت درباره وضعیت سرمایه فكری سازمان می‌سازد. همچنین، زمینه مقایسه بین سازمان‌ها و واحدهای اقتصادی را فراهم می‌آورد. </a:t>
            </a:r>
            <a:endParaRPr lang="ar-SA" sz="2400" cap="none" dirty="0">
              <a:solidFill>
                <a:prstClr val="black"/>
              </a:solidFill>
              <a:latin typeface="Arial" pitchFamily="34" charset="0"/>
              <a:ea typeface="Times New Roman" pitchFamily="18" charset="0"/>
              <a:cs typeface="B Nazanin" pitchFamily="2" charset="-78"/>
            </a:endParaRPr>
          </a:p>
          <a:p>
            <a:endParaRPr lang="en-US" dirty="0"/>
          </a:p>
        </p:txBody>
      </p:sp>
    </p:spTree>
    <p:extLst>
      <p:ext uri="{BB962C8B-B14F-4D97-AF65-F5344CB8AC3E}">
        <p14:creationId xmlns:p14="http://schemas.microsoft.com/office/powerpoint/2010/main" val="10295388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7228" y="804633"/>
            <a:ext cx="10266722" cy="1105087"/>
          </a:xfrm>
        </p:spPr>
        <p:txBody>
          <a:bodyPr>
            <a:normAutofit fontScale="90000"/>
          </a:bodyPr>
          <a:lstStyle/>
          <a:p>
            <a:pPr algn="r">
              <a:lnSpc>
                <a:spcPct val="115000"/>
              </a:lnSpc>
              <a:spcBef>
                <a:spcPts val="0"/>
              </a:spcBef>
              <a:spcAft>
                <a:spcPts val="1000"/>
              </a:spcAft>
            </a:pPr>
            <a:r>
              <a:rPr lang="fa-IR" b="1" dirty="0">
                <a:latin typeface="2  Lotus"/>
                <a:ea typeface="Calibri"/>
                <a:cs typeface="B Nazanin" pitchFamily="2" charset="-78"/>
              </a:rPr>
              <a:t>گزارشگری سرمایه فکری </a:t>
            </a:r>
            <a:r>
              <a:rPr lang="en-US" sz="2400" dirty="0">
                <a:latin typeface="Calibri"/>
                <a:ea typeface="Calibri"/>
                <a:cs typeface="B Nazanin" pitchFamily="2" charset="-78"/>
              </a:rPr>
              <a:t/>
            </a:r>
            <a:br>
              <a:rPr lang="en-US" sz="2400" dirty="0">
                <a:latin typeface="Calibri"/>
                <a:ea typeface="Calibri"/>
                <a:cs typeface="B Nazanin" pitchFamily="2" charset="-78"/>
              </a:rPr>
            </a:br>
            <a:endParaRPr lang="en-US" dirty="0">
              <a:cs typeface="B Nazanin" pitchFamily="2" charset="-78"/>
            </a:endParaRPr>
          </a:p>
        </p:txBody>
      </p:sp>
      <p:sp>
        <p:nvSpPr>
          <p:cNvPr id="3" name="Content Placeholder 2"/>
          <p:cNvSpPr>
            <a:spLocks noGrp="1"/>
          </p:cNvSpPr>
          <p:nvPr>
            <p:ph sz="quarter" idx="13"/>
          </p:nvPr>
        </p:nvSpPr>
        <p:spPr>
          <a:xfrm>
            <a:off x="929958" y="1986766"/>
            <a:ext cx="10180407" cy="4098445"/>
          </a:xfrm>
        </p:spPr>
        <p:txBody>
          <a:bodyPr>
            <a:normAutofit fontScale="92500"/>
          </a:bodyPr>
          <a:lstStyle/>
          <a:p>
            <a:r>
              <a:rPr lang="fa-IR" dirty="0">
                <a:latin typeface="Arial" pitchFamily="34" charset="0"/>
                <a:ea typeface="Calibri"/>
                <a:cs typeface="B Nazanin" pitchFamily="2" charset="-78"/>
              </a:rPr>
              <a:t>یک راه مناسب برای شناخت کافی از وضعیت سرمایه فکری،تقویت،افشا و گزارش آن در گزارش های سالانه است.حتی شرکتها می توانند گزارش های جداگانه در این زمینه ارائه کنند.افشای سرمایه فکری به معنای ایجاد تصویری از تلاش های شرکت در مسیر پیشرفت،توسعه،تقویت منابع و شایستگی هایی است که در رابطه با کارکنان،مشتریان،فناوری و فرآیندها انجام می شود.گزارش سرمایه فکری میزان افزایش در ارزش آینده شرکت و نیز قابلیت رقابتی بودن شرکت در یک اقتصاد دانشی را نشان می دهد.عوامل در میزان افشای سرمایه فکری موثرند، با توجه به تحقیق انجام شده توسط دکتر علوی، برخی ساز و کارهای نظام راهبری شرکتی بر میزان افشای سرمایه فکری شرکتهای پذیرفته شده در بورس اوراق بهادار تهران </a:t>
            </a:r>
            <a:r>
              <a:rPr lang="fa-IR" dirty="0" smtClean="0">
                <a:latin typeface="Arial" pitchFamily="34" charset="0"/>
                <a:ea typeface="Calibri"/>
                <a:cs typeface="B Nazanin" pitchFamily="2" charset="-78"/>
              </a:rPr>
              <a:t>با </a:t>
            </a:r>
            <a:r>
              <a:rPr lang="fa-IR" dirty="0">
                <a:latin typeface="Arial" pitchFamily="34" charset="0"/>
                <a:ea typeface="Calibri"/>
                <a:cs typeface="B Nazanin" pitchFamily="2" charset="-78"/>
              </a:rPr>
              <a:t>استفاده از روش رگرسیون پانل دیتای پواسن مورد بررسی قرار گرفت.نتایج آزمون فرضیه ها نشان داد،با درنظر گرفتن متغیرهای کنترلی(اندازه شرکت،اهرم،تمرکز مالکیت،سودآوری،فرصت های رشد،عمرشرکت)،یکسان بودن مدیرعامل و رئیس هیات مدیره و درصد </a:t>
            </a:r>
            <a:r>
              <a:rPr lang="fa-IR" dirty="0" smtClean="0">
                <a:latin typeface="Arial" pitchFamily="34" charset="0"/>
                <a:ea typeface="Calibri"/>
                <a:cs typeface="B Nazanin" pitchFamily="2" charset="-78"/>
              </a:rPr>
              <a:t>اعضای</a:t>
            </a:r>
            <a:br>
              <a:rPr lang="fa-IR" dirty="0" smtClean="0">
                <a:latin typeface="Arial" pitchFamily="34" charset="0"/>
                <a:ea typeface="Calibri"/>
                <a:cs typeface="B Nazanin" pitchFamily="2" charset="-78"/>
              </a:rPr>
            </a:br>
            <a:r>
              <a:rPr lang="fa-IR" dirty="0" smtClean="0">
                <a:latin typeface="Arial" pitchFamily="34" charset="0"/>
                <a:ea typeface="Calibri"/>
                <a:cs typeface="B Nazanin" pitchFamily="2" charset="-78"/>
              </a:rPr>
              <a:t>غیر </a:t>
            </a:r>
            <a:r>
              <a:rPr lang="fa-IR" dirty="0">
                <a:latin typeface="Arial" pitchFamily="34" charset="0"/>
                <a:ea typeface="Calibri"/>
                <a:cs typeface="B Nazanin" pitchFamily="2" charset="-78"/>
              </a:rPr>
              <a:t>موظف رابطه معناداری با میزان افشای سرمایه فکری دارند و بین تعداد مدیران و وجود بخش حسابرسی </a:t>
            </a:r>
            <a:r>
              <a:rPr lang="fa-IR" dirty="0" smtClean="0">
                <a:latin typeface="Arial" pitchFamily="34" charset="0"/>
                <a:ea typeface="Calibri"/>
                <a:cs typeface="B Nazanin" pitchFamily="2" charset="-78"/>
              </a:rPr>
              <a:t>داخلی</a:t>
            </a:r>
            <a:br>
              <a:rPr lang="fa-IR" dirty="0" smtClean="0">
                <a:latin typeface="Arial" pitchFamily="34" charset="0"/>
                <a:ea typeface="Calibri"/>
                <a:cs typeface="B Nazanin" pitchFamily="2" charset="-78"/>
              </a:rPr>
            </a:br>
            <a:r>
              <a:rPr lang="fa-IR" dirty="0" smtClean="0">
                <a:latin typeface="Arial" pitchFamily="34" charset="0"/>
                <a:ea typeface="Calibri"/>
                <a:cs typeface="B Nazanin" pitchFamily="2" charset="-78"/>
              </a:rPr>
              <a:t>با </a:t>
            </a:r>
            <a:r>
              <a:rPr lang="fa-IR" dirty="0">
                <a:latin typeface="Arial" pitchFamily="34" charset="0"/>
                <a:ea typeface="Calibri"/>
                <a:cs typeface="B Nazanin" pitchFamily="2" charset="-78"/>
              </a:rPr>
              <a:t>میزان افشای سرمایه فکری رابطه معناداری وجود ندارد</a:t>
            </a:r>
            <a:endParaRPr lang="en-US" dirty="0">
              <a:latin typeface="Arial" pitchFamily="34" charset="0"/>
              <a:cs typeface="B Nazanin" pitchFamily="2" charset="-78"/>
            </a:endParaRPr>
          </a:p>
        </p:txBody>
      </p:sp>
    </p:spTree>
    <p:extLst>
      <p:ext uri="{BB962C8B-B14F-4D97-AF65-F5344CB8AC3E}">
        <p14:creationId xmlns:p14="http://schemas.microsoft.com/office/powerpoint/2010/main" val="32981528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29083" y="618517"/>
            <a:ext cx="3754705" cy="1202191"/>
          </a:xfrm>
        </p:spPr>
        <p:txBody>
          <a:bodyPr>
            <a:noAutofit/>
          </a:bodyPr>
          <a:lstStyle/>
          <a:p>
            <a:pPr algn="r"/>
            <a:r>
              <a:rPr lang="fa-IR" sz="6000" b="1" dirty="0" smtClean="0">
                <a:latin typeface="Arial" pitchFamily="34" charset="0"/>
                <a:cs typeface="B Nazanin" pitchFamily="2" charset="-78"/>
              </a:rPr>
              <a:t>نتیجه گیری</a:t>
            </a:r>
            <a:endParaRPr lang="en-US" sz="6000" b="1" dirty="0">
              <a:latin typeface="Arial" pitchFamily="34" charset="0"/>
              <a:cs typeface="B Nazanin" pitchFamily="2" charset="-78"/>
            </a:endParaRPr>
          </a:p>
        </p:txBody>
      </p:sp>
      <p:sp>
        <p:nvSpPr>
          <p:cNvPr id="3" name="Content Placeholder 2"/>
          <p:cNvSpPr>
            <a:spLocks noGrp="1"/>
          </p:cNvSpPr>
          <p:nvPr>
            <p:ph sz="quarter" idx="13"/>
          </p:nvPr>
        </p:nvSpPr>
        <p:spPr>
          <a:xfrm>
            <a:off x="913774" y="2014918"/>
            <a:ext cx="10188499" cy="3776282"/>
          </a:xfrm>
        </p:spPr>
        <p:txBody>
          <a:bodyPr>
            <a:noAutofit/>
          </a:bodyPr>
          <a:lstStyle/>
          <a:p>
            <a:pPr marL="0" algn="just">
              <a:lnSpc>
                <a:spcPct val="115000"/>
              </a:lnSpc>
              <a:spcBef>
                <a:spcPts val="0"/>
              </a:spcBef>
              <a:spcAft>
                <a:spcPts val="1000"/>
              </a:spcAft>
            </a:pPr>
            <a:r>
              <a:rPr lang="fa-IR" sz="1800" b="1" dirty="0">
                <a:latin typeface="Arial" pitchFamily="34" charset="0"/>
                <a:ea typeface="Calibri"/>
                <a:cs typeface="B Nazanin" pitchFamily="2" charset="-78"/>
              </a:rPr>
              <a:t>در این نوشتار با توجه به مفاهیم سرمایه فکری ، تعاریف و شناخت عناصر و ویژگی های سرمایه فکری ، فرایند مدیریت سرمایه فکری مطرح شد، رویکردهای حاکم بر مدیریت سرمایه فکری تبیین گردید و ضرورت و اهداف آن مورد بررسی قرار گرفت .</a:t>
            </a:r>
            <a:endParaRPr lang="en-US" sz="1800" dirty="0">
              <a:latin typeface="Arial" pitchFamily="34" charset="0"/>
              <a:ea typeface="Calibri"/>
              <a:cs typeface="B Nazanin" pitchFamily="2" charset="-78"/>
            </a:endParaRPr>
          </a:p>
          <a:p>
            <a:pPr marL="0" algn="just">
              <a:lnSpc>
                <a:spcPct val="115000"/>
              </a:lnSpc>
              <a:spcBef>
                <a:spcPts val="0"/>
              </a:spcBef>
              <a:spcAft>
                <a:spcPts val="1000"/>
              </a:spcAft>
            </a:pPr>
            <a:r>
              <a:rPr lang="fa-IR" sz="1800" b="1" dirty="0">
                <a:latin typeface="Arial" pitchFamily="34" charset="0"/>
                <a:ea typeface="Calibri"/>
                <a:cs typeface="B Nazanin" pitchFamily="2" charset="-78"/>
              </a:rPr>
              <a:t>به منظور شناسایی سرمایه های فکری نیاز به کمی نمودن مفاهیم کیفی و ضرورت اندازه گیری به جهت گزارشگری آن مورد توجه قرار گرفت ، مدلها و الگوهای مختلف برای اندازه گیری سرمایه های فکری ارائه و عنوان شد و در پایان تمرکز بر تحقیقات انجام شده ، اهمیت و ضرورت سرمایه های فکری را بیش از پیش نمایان نمود.</a:t>
            </a:r>
            <a:endParaRPr lang="en-US" sz="1800" dirty="0">
              <a:latin typeface="Arial" pitchFamily="34" charset="0"/>
              <a:ea typeface="Calibri"/>
              <a:cs typeface="B Nazanin" pitchFamily="2" charset="-78"/>
            </a:endParaRPr>
          </a:p>
          <a:p>
            <a:pPr marL="0" algn="just">
              <a:lnSpc>
                <a:spcPct val="115000"/>
              </a:lnSpc>
              <a:spcBef>
                <a:spcPts val="0"/>
              </a:spcBef>
              <a:spcAft>
                <a:spcPts val="1000"/>
              </a:spcAft>
            </a:pPr>
            <a:r>
              <a:rPr lang="fa-IR" sz="1800" b="1" dirty="0">
                <a:latin typeface="Arial" pitchFamily="34" charset="0"/>
                <a:ea typeface="Calibri"/>
                <a:cs typeface="B Nazanin" pitchFamily="2" charset="-78"/>
              </a:rPr>
              <a:t>توجه و تمرکز بر سرمایه های فکری در سازمان ها و شرکتها یکی از حلقه های اساسی زنجیره ارزش در راستای خلق ارزش می باشد ، اندازه گیری و افشای صحیح سرمایه های فکری مدیران و ذینفعان را نسبت هدایت سازمان موفق می نماید .</a:t>
            </a:r>
            <a:endParaRPr lang="en-US" sz="1800" dirty="0">
              <a:latin typeface="Arial" pitchFamily="34" charset="0"/>
              <a:ea typeface="Calibri"/>
              <a:cs typeface="B Nazanin" pitchFamily="2" charset="-78"/>
            </a:endParaRPr>
          </a:p>
          <a:p>
            <a:pPr marL="0" algn="just">
              <a:lnSpc>
                <a:spcPct val="115000"/>
              </a:lnSpc>
              <a:spcBef>
                <a:spcPts val="0"/>
              </a:spcBef>
              <a:spcAft>
                <a:spcPts val="1000"/>
              </a:spcAft>
            </a:pPr>
            <a:r>
              <a:rPr lang="fa-IR" sz="1800" b="1" dirty="0">
                <a:latin typeface="Arial" pitchFamily="34" charset="0"/>
                <a:ea typeface="Calibri"/>
                <a:cs typeface="B Nazanin" pitchFamily="2" charset="-78"/>
              </a:rPr>
              <a:t>سرمایه های فکری و اعتلای آن در سازمان می تواند خلق ارزش را در راستای استراتژی های رقابتی شرکت قرار داده و مزیت رقابتی خاص را برای سازمانها و ارگانها فراهم </a:t>
            </a:r>
            <a:r>
              <a:rPr lang="fa-IR" sz="1800" b="1" dirty="0" smtClean="0">
                <a:latin typeface="Arial" pitchFamily="34" charset="0"/>
                <a:ea typeface="Calibri"/>
                <a:cs typeface="B Nazanin" pitchFamily="2" charset="-78"/>
              </a:rPr>
              <a:t>آورد.</a:t>
            </a:r>
            <a:endParaRPr lang="en-US" sz="1800" dirty="0">
              <a:latin typeface="Arial" pitchFamily="34" charset="0"/>
              <a:ea typeface="Calibri"/>
              <a:cs typeface="B Nazanin" pitchFamily="2" charset="-78"/>
            </a:endParaRPr>
          </a:p>
          <a:p>
            <a:endParaRPr lang="en-US" sz="1800" dirty="0">
              <a:latin typeface="Arial" pitchFamily="34" charset="0"/>
              <a:cs typeface="B Nazanin" pitchFamily="2" charset="-78"/>
            </a:endParaRPr>
          </a:p>
        </p:txBody>
      </p:sp>
    </p:spTree>
    <p:extLst>
      <p:ext uri="{BB962C8B-B14F-4D97-AF65-F5344CB8AC3E}">
        <p14:creationId xmlns:p14="http://schemas.microsoft.com/office/powerpoint/2010/main" val="37774690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2358" y="618518"/>
            <a:ext cx="10066492" cy="1234558"/>
          </a:xfrm>
        </p:spPr>
        <p:txBody>
          <a:bodyPr>
            <a:normAutofit fontScale="90000"/>
          </a:bodyPr>
          <a:lstStyle/>
          <a:p>
            <a:pPr algn="r"/>
            <a:r>
              <a:rPr lang="fa-IR" dirty="0" smtClean="0">
                <a:cs typeface="B Nazanin" pitchFamily="2" charset="-78"/>
              </a:rPr>
              <a:t>مقاله</a:t>
            </a:r>
            <a:r>
              <a:rPr lang="en-US" dirty="0" smtClean="0">
                <a:cs typeface="B Nazanin" pitchFamily="2" charset="-78"/>
              </a:rPr>
              <a:t> </a:t>
            </a:r>
            <a:r>
              <a:rPr lang="fa-IR" dirty="0">
                <a:cs typeface="B Nazanin" pitchFamily="2" charset="-78"/>
              </a:rPr>
              <a:t>1</a:t>
            </a:r>
            <a:br>
              <a:rPr lang="fa-IR" dirty="0">
                <a:cs typeface="B Nazanin" pitchFamily="2" charset="-78"/>
              </a:rPr>
            </a:br>
            <a:r>
              <a:rPr lang="fa-IR" dirty="0">
                <a:cs typeface="B Nazanin" pitchFamily="2" charset="-78"/>
              </a:rPr>
              <a:t>بررسى تاثير ابعاد سرمايه اجتماعى و سرمايه فكرى بر ميزان بهره ورى منابع انسانى</a:t>
            </a:r>
            <a:endParaRPr lang="en-US" dirty="0">
              <a:cs typeface="B Nazanin" pitchFamily="2" charset="-78"/>
            </a:endParaRPr>
          </a:p>
        </p:txBody>
      </p:sp>
      <p:sp>
        <p:nvSpPr>
          <p:cNvPr id="3" name="Content Placeholder 2"/>
          <p:cNvSpPr>
            <a:spLocks noGrp="1"/>
          </p:cNvSpPr>
          <p:nvPr>
            <p:ph sz="quarter" idx="13"/>
          </p:nvPr>
        </p:nvSpPr>
        <p:spPr/>
        <p:txBody>
          <a:bodyPr>
            <a:normAutofit fontScale="92500"/>
          </a:bodyPr>
          <a:lstStyle/>
          <a:p>
            <a:r>
              <a:rPr lang="fa-IR" dirty="0">
                <a:cs typeface="B Nazanin" pitchFamily="2" charset="-78"/>
              </a:rPr>
              <a:t>چكيده </a:t>
            </a:r>
          </a:p>
          <a:p>
            <a:r>
              <a:rPr lang="fa-IR" dirty="0">
                <a:cs typeface="B Nazanin" pitchFamily="2" charset="-78"/>
              </a:rPr>
              <a:t>امروزه انواع جديدى از سرمايه هاى سازمانى مانند سرمايه اجتماعى و سرمايه فكرى مطرح شده اندكه سرمايه هاى فيزيكى در سايه آنها باعث ارتقاى سازمان مى شود.هدف از اين پژوهش بررسى تاثير همزمان ابعاد سرمايه اجتماعى و سرمايه فكرى بر بهره ورى منابع انسانى است.بر اين اساس از طريق مرور ادبيات نظرى و پيشينه پژوهش ،مدل مفهومى و فرضيه هاى پژوهشى ارائه شدند.در نهايت فرضيه ها و مدل مفهومى پژوهش با استفاده از روش رگرسيون گام به گام و بر پايه داده هاى گردآورى شده مورد آزمون قرار گرفت.نتايج تجزيه و تحليل داده ها نشان داد كه تمام فرضيه هاى پژوهشى به صورت جداگانه مورد تاييد قرار مى گيرد.با اين وجود هنگامى كه تاثير تمام ابعاد سرمايه فكرى و سرمايه اجتماعى بر بهره ورى منابع انسانى در قالب مدل مفهومى پژوهش مورد آزمون قرار مى گيرد،تنها تاثير سرمايه فكرى انسانى و ارتباطى و سرمايه اجتماعى رابطه اى و ساختارى بر بهره ورى منابع انسانى مورد تاييد قرار مى گيرد.</a:t>
            </a:r>
            <a:endParaRPr lang="en-US" dirty="0">
              <a:cs typeface="B Nazanin" pitchFamily="2" charset="-78"/>
            </a:endParaRPr>
          </a:p>
        </p:txBody>
      </p:sp>
    </p:spTree>
    <p:extLst>
      <p:ext uri="{BB962C8B-B14F-4D97-AF65-F5344CB8AC3E}">
        <p14:creationId xmlns:p14="http://schemas.microsoft.com/office/powerpoint/2010/main" val="36423622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a:cs typeface="B Nazanin" pitchFamily="2" charset="-78"/>
              </a:rPr>
              <a:t>مقاله2 </a:t>
            </a:r>
            <a:br>
              <a:rPr lang="fa-IR" sz="3200" dirty="0">
                <a:cs typeface="B Nazanin" pitchFamily="2" charset="-78"/>
              </a:rPr>
            </a:br>
            <a:r>
              <a:rPr lang="fa-IR" sz="3200" dirty="0">
                <a:cs typeface="B Nazanin" pitchFamily="2" charset="-78"/>
              </a:rPr>
              <a:t>بررسى رابطه بين سرمايه فكرى وعملكرد سازمانى</a:t>
            </a:r>
            <a:endParaRPr lang="en-US" sz="3200" dirty="0">
              <a:cs typeface="B Nazanin" pitchFamily="2" charset="-78"/>
            </a:endParaRPr>
          </a:p>
        </p:txBody>
      </p:sp>
      <p:sp>
        <p:nvSpPr>
          <p:cNvPr id="3" name="Content Placeholder 2"/>
          <p:cNvSpPr>
            <a:spLocks noGrp="1"/>
          </p:cNvSpPr>
          <p:nvPr>
            <p:ph sz="quarter" idx="13"/>
          </p:nvPr>
        </p:nvSpPr>
        <p:spPr/>
        <p:txBody>
          <a:bodyPr/>
          <a:lstStyle/>
          <a:p>
            <a:r>
              <a:rPr lang="fa-IR" dirty="0">
                <a:cs typeface="B Nazanin" pitchFamily="2" charset="-78"/>
              </a:rPr>
              <a:t>مقاله حاضر با هدف بررسى ارتباط سرمايه فكرى با عملكرد سازمانى انجام گرفته است.اين تحقيق از لحاظ هدف يك تحقيق كاربردى و از نظر روش گردآورى داده ها از نوع پيمايشى مى باشد.پس از مطالعه پيشينه موضوع و بررسى الگوهاى موجود در مورد سرمايه فكرى و عملكرد سازمانى و شكل گيرى چارچوب نظرى ،متغيرهاى مهم تحقيق شناسايى و مدل مفهومى و فرضيات تحقيق مشخص گرديد.براى اندازه گيرى متغيرها از پرسشنامه استفاده گرديد.نتيجه آزمون فرضيات تحقيق به كمك مدل سازى معادلات ساختارى نشان دهنده ارتباط معنا دار مولفه هاى سرمايه فكرى با عملكرد سازمانى مى باشد.در نهايت ،بر اساس نتايج به دست آمده پيشنهادات و راه كارهايى به وزارت امور اقتصادى و دارايى و محققان بعدى ارائه گرديد.</a:t>
            </a:r>
            <a:endParaRPr lang="en-US" dirty="0">
              <a:cs typeface="B Nazanin" pitchFamily="2" charset="-78"/>
            </a:endParaRPr>
          </a:p>
        </p:txBody>
      </p:sp>
    </p:spTree>
    <p:extLst>
      <p:ext uri="{BB962C8B-B14F-4D97-AF65-F5344CB8AC3E}">
        <p14:creationId xmlns:p14="http://schemas.microsoft.com/office/powerpoint/2010/main" val="8988692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0420" y="436970"/>
            <a:ext cx="10269417" cy="1553671"/>
          </a:xfrm>
        </p:spPr>
        <p:txBody>
          <a:bodyPr>
            <a:normAutofit/>
          </a:bodyPr>
          <a:lstStyle/>
          <a:p>
            <a:pPr algn="r"/>
            <a:r>
              <a:rPr lang="fa-IR" sz="3200" dirty="0" smtClean="0">
                <a:cs typeface="B Nazanin" pitchFamily="2" charset="-78"/>
              </a:rPr>
              <a:t>مقاله 3</a:t>
            </a:r>
            <a:br>
              <a:rPr lang="fa-IR" sz="3200" dirty="0" smtClean="0">
                <a:cs typeface="B Nazanin" pitchFamily="2" charset="-78"/>
              </a:rPr>
            </a:br>
            <a:r>
              <a:rPr lang="fa-IR" sz="3200" dirty="0">
                <a:solidFill>
                  <a:prstClr val="black"/>
                </a:solidFill>
                <a:ea typeface="+mn-ea"/>
                <a:cs typeface="B Nazanin" pitchFamily="2" charset="-78"/>
              </a:rPr>
              <a:t>بررسی تاثیر سرمایه فکری برتوسعه محصولات نوآورانه</a:t>
            </a:r>
            <a:endParaRPr lang="en-US" sz="3200" dirty="0">
              <a:cs typeface="B Nazanin" pitchFamily="2" charset="-78"/>
            </a:endParaRPr>
          </a:p>
        </p:txBody>
      </p:sp>
      <p:sp>
        <p:nvSpPr>
          <p:cNvPr id="3" name="Content Placeholder 2"/>
          <p:cNvSpPr>
            <a:spLocks noGrp="1"/>
          </p:cNvSpPr>
          <p:nvPr>
            <p:ph sz="quarter" idx="13"/>
          </p:nvPr>
        </p:nvSpPr>
        <p:spPr>
          <a:xfrm>
            <a:off x="905681" y="2132423"/>
            <a:ext cx="10406983" cy="3540094"/>
          </a:xfrm>
        </p:spPr>
        <p:txBody>
          <a:bodyPr>
            <a:normAutofit fontScale="92500" lnSpcReduction="10000"/>
          </a:bodyPr>
          <a:lstStyle/>
          <a:p>
            <a:pPr lvl="0">
              <a:buClr>
                <a:prstClr val="black"/>
              </a:buClr>
              <a:buNone/>
            </a:pPr>
            <a:r>
              <a:rPr lang="fa-IR" dirty="0">
                <a:solidFill>
                  <a:prstClr val="black"/>
                </a:solidFill>
                <a:cs typeface="B Nazanin" pitchFamily="2" charset="-78"/>
              </a:rPr>
              <a:t>سازمان های تحقیقاتی صنعتی دفاعی با توجه به شرایط پیچیدیگی ذاتی تحقیق اعم از زمان بر بودن ، نیاز به هزینه بالا ،عدم قطعیت ،وجود فعالیت های متنوع ونیز تنوع وگستردگی ماموریت ها و تهدیدات نظامی ،نیازمند جستجو و بررسی عوامل موثر بر محصولات نواورانه این سازمان ها میباشند .</a:t>
            </a:r>
          </a:p>
          <a:p>
            <a:pPr lvl="0">
              <a:buClr>
                <a:prstClr val="black"/>
              </a:buClr>
              <a:buNone/>
            </a:pPr>
            <a:r>
              <a:rPr lang="fa-IR" dirty="0">
                <a:solidFill>
                  <a:prstClr val="black"/>
                </a:solidFill>
                <a:cs typeface="B Nazanin" pitchFamily="2" charset="-78"/>
              </a:rPr>
              <a:t>هدف از این تحقیق بررسی تاثیر سرمایه فکری بر توسعه محصولات جدید است .</a:t>
            </a:r>
          </a:p>
          <a:p>
            <a:pPr lvl="0">
              <a:buClr>
                <a:prstClr val="black"/>
              </a:buClr>
              <a:buNone/>
            </a:pPr>
            <a:r>
              <a:rPr lang="fa-IR" dirty="0">
                <a:solidFill>
                  <a:prstClr val="black"/>
                </a:solidFill>
                <a:cs typeface="B Nazanin" pitchFamily="2" charset="-78"/>
              </a:rPr>
              <a:t>باتوجه به محدود بودن جامعه آماری جمع اوری داده های مورد نیاز به روش تمام شماری وبا استفاده از ابزار پرسشنامه جمع آوری گردید.</a:t>
            </a:r>
          </a:p>
          <a:p>
            <a:pPr lvl="0">
              <a:buClr>
                <a:prstClr val="black"/>
              </a:buClr>
              <a:buNone/>
            </a:pPr>
            <a:r>
              <a:rPr lang="fa-IR" dirty="0">
                <a:solidFill>
                  <a:prstClr val="black"/>
                </a:solidFill>
                <a:cs typeface="B Nazanin" pitchFamily="2" charset="-78"/>
              </a:rPr>
              <a:t>یافته ها نشان میدهد که مولفه های مختلف سرمایه فکری بر توسعه محصولات نوآورانه موثر هستند .به این صورت که سرمایه ساختاری مستقیم  ،سرمایه انسانی غیر مستقیم و سرمایه مشتری مستقیم و غیر مستقیم،برتوسعه این محصولات تاثیر دارد .همچنان قابلیت سازمان در اثر گذاری بر سرمایه های انسانی و مشتری نقش میانجی دارد.</a:t>
            </a:r>
          </a:p>
          <a:p>
            <a:endParaRPr lang="en-US" dirty="0"/>
          </a:p>
        </p:txBody>
      </p:sp>
    </p:spTree>
    <p:extLst>
      <p:ext uri="{BB962C8B-B14F-4D97-AF65-F5344CB8AC3E}">
        <p14:creationId xmlns:p14="http://schemas.microsoft.com/office/powerpoint/2010/main" val="10202809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591" y="2981391"/>
            <a:ext cx="10364451" cy="1596177"/>
          </a:xfrm>
        </p:spPr>
        <p:txBody>
          <a:bodyPr>
            <a:normAutofit/>
          </a:bodyPr>
          <a:lstStyle/>
          <a:p>
            <a:r>
              <a:rPr lang="fa-IR" sz="8800" i="1" dirty="0" smtClean="0">
                <a:cs typeface="B Nazanin" pitchFamily="2" charset="-78"/>
              </a:rPr>
              <a:t>با تشکر از توجه شما</a:t>
            </a:r>
            <a:endParaRPr lang="en-US" sz="8800" i="1" dirty="0">
              <a:cs typeface="B Nazanin" pitchFamily="2" charset="-78"/>
            </a:endParaRPr>
          </a:p>
        </p:txBody>
      </p:sp>
    </p:spTree>
    <p:extLst>
      <p:ext uri="{BB962C8B-B14F-4D97-AF65-F5344CB8AC3E}">
        <p14:creationId xmlns:p14="http://schemas.microsoft.com/office/powerpoint/2010/main" val="2112109995"/>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xmlns=""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315</TotalTime>
  <Words>4503</Words>
  <Application>Microsoft Office PowerPoint</Application>
  <PresentationFormat>Custom</PresentationFormat>
  <Paragraphs>226</Paragraphs>
  <Slides>45</Slides>
  <Notes>0</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Droplet</vt:lpstr>
      <vt:lpstr> </vt:lpstr>
      <vt:lpstr>مقدمه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سرمایه فکری</vt:lpstr>
      <vt:lpstr>مقدمه</vt:lpstr>
      <vt:lpstr>سیر تاریخی سرمایه فکری </vt:lpstr>
      <vt:lpstr>مفاهیم و تعاریف سرمایه فکری </vt:lpstr>
      <vt:lpstr>اهمیت سرمایه فکری</vt:lpstr>
      <vt:lpstr>ویژگی های سرمایه فکری </vt:lpstr>
      <vt:lpstr>مراحل مدیریت سرمایه فکری </vt:lpstr>
      <vt:lpstr>در مرحله نخست شناخت نسبت به ماهیت و مفاهیم سرمایه فکری ما را در اقلام سرمایه فکری یاری  می رساند  در مرحله دوم با اشراف بر عناصر سرمایه های فکری میتوان عواملی را که موجب تغییر در ارزش سرمایه فکری می شوند را مشخص نموده و آنها را تحت تاثیر قرار داد  در مرحله سوم، با استفاده از الگوها و مدلهای اندازه گیری ، اطلاعات کمی شده در خصوص عملکرد سرمایه فکری بدست می آید  در مرحله چهارم ، اطلاعات بدست آمده از مرحله قبل به منظور تجزیه و تحلیل عملکرد و بهبود فرایند تصمیم گیری مدیران در سازمان مورد استفاده قرار می گیرد به عبارت دیگر در این مرحله می توان سرمایه های فکری را در راستای رسیدن به اهداف سازمان مدیریت نمود در مرحله پنجم ، گزارشاتی در خصوص عملکرد سرمایه های فکری سازمان در اختیار ذی نفعان قرار می گیرد </vt:lpstr>
      <vt:lpstr>رویکرد های حاکم بر مدیریت سرمایه های فکری :</vt:lpstr>
      <vt:lpstr>اهداف اندازه گیری سرمایه فکری </vt:lpstr>
      <vt:lpstr>مزایای اندازه گیری سرمایه فکری</vt:lpstr>
      <vt:lpstr>معایب سرمایه های فکری </vt:lpstr>
      <vt:lpstr>روشهای اندازه گیری سرمایه فکری </vt:lpstr>
      <vt:lpstr>PowerPoint Presentation</vt:lpstr>
      <vt:lpstr>PowerPoint Presentation</vt:lpstr>
      <vt:lpstr>الگوی شاخص سرمایه فکری </vt:lpstr>
      <vt:lpstr>گزارشگری سرمایه فکری  </vt:lpstr>
      <vt:lpstr>نتیجه گیری</vt:lpstr>
      <vt:lpstr>مقاله 1 بررسى تاثير ابعاد سرمايه اجتماعى و سرمايه فكرى بر ميزان بهره ورى منابع انسانى</vt:lpstr>
      <vt:lpstr>مقاله2  بررسى رابطه بين سرمايه فكرى وعملكرد سازمانى</vt:lpstr>
      <vt:lpstr>مقاله 3 بررسی تاثیر سرمایه فکری برتوسعه محصولات نوآورانه</vt:lpstr>
      <vt:lpstr>با تشکر از توجه شما</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مقدمه</dc:title>
  <dc:creator>yasinrayaneh</dc:creator>
  <cp:lastModifiedBy>Windows User</cp:lastModifiedBy>
  <cp:revision>69</cp:revision>
  <dcterms:created xsi:type="dcterms:W3CDTF">2017-11-22T13:41:16Z</dcterms:created>
  <dcterms:modified xsi:type="dcterms:W3CDTF">2020-05-27T21:39:04Z</dcterms:modified>
</cp:coreProperties>
</file>