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96" r:id="rId1"/>
  </p:sldMasterIdLst>
  <p:sldIdLst>
    <p:sldId id="257" r:id="rId2"/>
    <p:sldId id="260" r:id="rId3"/>
    <p:sldId id="258" r:id="rId4"/>
    <p:sldId id="259" r:id="rId5"/>
    <p:sldId id="261" r:id="rId6"/>
    <p:sldId id="262" r:id="rId7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24FF-0AD6-4CFF-BB7D-8AE804A0F44C}" type="datetimeFigureOut">
              <a:rPr lang="fa-IR" smtClean="0"/>
              <a:t>09/09/1441</a:t>
            </a:fld>
            <a:endParaRPr lang="fa-I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FA1C470-9070-4336-905A-C6A7B9304602}" type="slidenum">
              <a:rPr lang="fa-IR" smtClean="0"/>
              <a:t>‹#›</a:t>
            </a:fld>
            <a:endParaRPr lang="fa-IR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24FF-0AD6-4CFF-BB7D-8AE804A0F44C}" type="datetimeFigureOut">
              <a:rPr lang="fa-IR" smtClean="0"/>
              <a:t>09/09/1441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FA1C470-9070-4336-905A-C6A7B9304602}" type="slidenum">
              <a:rPr lang="fa-IR" smtClean="0"/>
              <a:t>‹#›</a:t>
            </a:fld>
            <a:endParaRPr lang="fa-IR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24FF-0AD6-4CFF-BB7D-8AE804A0F44C}" type="datetimeFigureOut">
              <a:rPr lang="fa-IR" smtClean="0"/>
              <a:t>09/09/1441</a:t>
            </a:fld>
            <a:endParaRPr lang="fa-IR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FA1C470-9070-4336-905A-C6A7B9304602}" type="slidenum">
              <a:rPr lang="fa-IR" smtClean="0"/>
              <a:t>‹#›</a:t>
            </a:fld>
            <a:endParaRPr lang="fa-I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F2AB24FF-0AD6-4CFF-BB7D-8AE804A0F44C}" type="datetimeFigureOut">
              <a:rPr lang="fa-IR" smtClean="0"/>
              <a:t>09/09/1441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1C470-9070-4336-905A-C6A7B9304602}" type="slidenum">
              <a:rPr lang="fa-IR" smtClean="0"/>
              <a:t>‹#›</a:t>
            </a:fld>
            <a:endParaRPr lang="fa-IR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24FF-0AD6-4CFF-BB7D-8AE804A0F44C}" type="datetimeFigureOut">
              <a:rPr lang="fa-IR" smtClean="0"/>
              <a:t>09/09/1441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fa-IR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FA1C470-9070-4336-905A-C6A7B9304602}" type="slidenum">
              <a:rPr lang="fa-IR" smtClean="0"/>
              <a:t>‹#›</a:t>
            </a:fld>
            <a:endParaRPr lang="fa-IR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24FF-0AD6-4CFF-BB7D-8AE804A0F44C}" type="datetimeFigureOut">
              <a:rPr lang="fa-IR" smtClean="0"/>
              <a:t>09/09/1441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FA1C470-9070-4336-905A-C6A7B9304602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24FF-0AD6-4CFF-BB7D-8AE804A0F44C}" type="datetimeFigureOut">
              <a:rPr lang="fa-IR" smtClean="0"/>
              <a:t>09/09/1441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FA1C470-9070-4336-905A-C6A7B9304602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FA1C470-9070-4336-905A-C6A7B9304602}" type="slidenum">
              <a:rPr lang="fa-IR" smtClean="0"/>
              <a:t>‹#›</a:t>
            </a:fld>
            <a:endParaRPr lang="fa-IR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24FF-0AD6-4CFF-BB7D-8AE804A0F44C}" type="datetimeFigureOut">
              <a:rPr lang="fa-IR" smtClean="0"/>
              <a:t>09/09/1441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FA1C470-9070-4336-905A-C6A7B9304602}" type="slidenum">
              <a:rPr lang="fa-IR" smtClean="0"/>
              <a:t>‹#›</a:t>
            </a:fld>
            <a:endParaRPr lang="fa-I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F2AB24FF-0AD6-4CFF-BB7D-8AE804A0F44C}" type="datetimeFigureOut">
              <a:rPr lang="fa-IR" smtClean="0"/>
              <a:t>09/09/1441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24FF-0AD6-4CFF-BB7D-8AE804A0F44C}" type="datetimeFigureOut">
              <a:rPr lang="fa-IR" smtClean="0"/>
              <a:t>09/09/1441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1C470-9070-4336-905A-C6A7B9304602}" type="slidenum">
              <a:rPr lang="fa-IR" smtClean="0"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FA1C470-9070-4336-905A-C6A7B9304602}" type="slidenum">
              <a:rPr lang="fa-IR" smtClean="0"/>
              <a:t>‹#›</a:t>
            </a:fld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24FF-0AD6-4CFF-BB7D-8AE804A0F44C}" type="datetimeFigureOut">
              <a:rPr lang="fa-IR" smtClean="0"/>
              <a:t>09/09/1441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F2AB24FF-0AD6-4CFF-BB7D-8AE804A0F44C}" type="datetimeFigureOut">
              <a:rPr lang="fa-IR" smtClean="0"/>
              <a:t>09/09/1441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FA1C470-9070-4336-905A-C6A7B9304602}" type="slidenum">
              <a:rPr lang="fa-IR" smtClean="0"/>
              <a:t>‹#›</a:t>
            </a:fld>
            <a:endParaRPr lang="fa-IR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1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r" rtl="1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r" rtl="1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r" rtl="1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r" rtl="1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fa.wikipedia.org/wiki/%D9%84%D8%A7%D9%84%D9%87_%DA%AF%D9%88%D8%B4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fa.wikipedia.org/wiki/%D9%82%D8%A7%D8%B1%DA%86" TargetMode="External"/><Relationship Id="rId7" Type="http://schemas.openxmlformats.org/officeDocument/2006/relationships/hyperlink" Target="http://fa.wikipedia.org/w/index.php?title=%D8%AF%D8%B1%D9%85%D8%A7%D8%AA%D9%88%D9%81%DB%8C%D8%AA&amp;action=edit&amp;redlink=1&amp;preload=%D8%A7%D9%84%DA%AF%D9%88:%D8%A7%DB%8C%D8%AC%D8%A7%D8%AF+%D9%85%D9%82%D8%A7%D9%84%D9%87/%D8%A7%D8%B3%D8%AA%D8%AE%D9%88%D8%A7%D9%86%E2%80%8C%D8%A8%D9%86%D8%AF%DB%8C&amp;editintro=%D8%A7%D9%84%DA%AF%D9%88:%D8%A7%DB%8C%D8%AC%D8%A7%D8%AF+%D9%85%D9%82%D8%A7%D9%84%D9%87/%D8%A7%D8%AF%DB%8C%D8%AA%E2%80%8C%D9%86%D9%88%D8%AA%DB%8C%D8%B3&amp;summary=%D8%A7%DB%8C%D8%AC%D8%A7%D8%AF+%DB%8C%DA%A9+%D9%85%D9%82%D8%A7%D9%84%D9%87+%D9%86%D9%88+%D8%A7%D8%B2+%D8%B7%D8%B1%DB%8C%D9%82+%D8%A7%DB%8C%D8%AC%D8%A7%D8%AF%DA%AF%D8%B1&amp;nosummary=&amp;prefix=&amp;minor=&amp;create=%D8%AF%D8%B1%D8%B3%D8%AA+%DA%A9%D8%B1%D8%AF%D9%86+%D9%85%D9%82%D8%A7%D9%84%D9%87+%D8%AC%D8%AF%DB%8C%D8%AF&amp;withJS=MediaWiki:Intro-Welcome-NewUsers.js" TargetMode="External"/><Relationship Id="rId2" Type="http://schemas.openxmlformats.org/officeDocument/2006/relationships/hyperlink" Target="http://fa.wikipedia.org/wiki/%D8%A8%D8%A7%DA%A9%D8%AA%D8%B1%DB%8C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a.wikipedia.org/wiki/%D9%85%D8%AE%D9%85%D8%B1" TargetMode="External"/><Relationship Id="rId5" Type="http://schemas.openxmlformats.org/officeDocument/2006/relationships/hyperlink" Target="http://fa.wikipedia.org/w/index.php?title=%D8%A2%D8%B3%D9%BE%D8%B1%DA%98%DB%8C%D9%84%D9%88%D8%B3_%D9%86%DB%8C%D8%AC%D8%B1&amp;action=edit&amp;redlink=1&amp;preload=%D8%A7%D9%84%DA%AF%D9%88:%D8%A7%DB%8C%D8%AC%D8%A7%D8%AF+%D9%85%D9%82%D8%A7%D9%84%D9%87/%D8%A7%D8%B3%D8%AA%D8%AE%D9%88%D8%A7%D9%86%E2%80%8C%D8%A8%D9%86%D8%AF%DB%8C&amp;editintro=%D8%A7%D9%84%DA%AF%D9%88:%D8%A7%DB%8C%D8%AC%D8%A7%D8%AF+%D9%85%D9%82%D8%A7%D9%84%D9%87/%D8%A7%D8%AF%DB%8C%D8%AA%E2%80%8C%D9%86%D9%88%D8%AA%DB%8C%D8%B3&amp;summary=%D8%A7%DB%8C%D8%AC%D8%A7%D8%AF+%DB%8C%DA%A9+%D9%85%D9%82%D8%A7%D9%84%D9%87+%D9%86%D9%88+%D8%A7%D8%B2+%D8%B7%D8%B1%DB%8C%D9%82+%D8%A7%DB%8C%D8%AC%D8%A7%D8%AF%DA%AF%D8%B1&amp;nosummary=&amp;prefix=&amp;minor=&amp;create=%D8%AF%D8%B1%D8%B3%D8%AA+%DA%A9%D8%B1%D8%AF%D9%86+%D9%85%D9%82%D8%A7%D9%84%D9%87+%D8%AC%D8%AF%DB%8C%D8%AF&amp;withJS=MediaWiki:Intro-Welcome-NewUsers.js" TargetMode="External"/><Relationship Id="rId4" Type="http://schemas.openxmlformats.org/officeDocument/2006/relationships/hyperlink" Target="http://fa.wikipedia.org/w/index.php?title=%D9%82%D8%A7%D8%B1%DA%86%E2%80%8C%D9%87%D8%A7%DB%8C_%D8%B3%D8%A7%D9%BE%D8%B1%D9%88%D9%81%DB%8C%D8%AA&amp;action=edit&amp;redlink=1&amp;preload=%D8%A7%D9%84%DA%AF%D9%88:%D8%A7%DB%8C%D8%AC%D8%A7%D8%AF+%D9%85%D9%82%D8%A7%D9%84%D9%87/%D8%A7%D8%B3%D8%AA%D8%AE%D9%88%D8%A7%D9%86%E2%80%8C%D8%A8%D9%86%D8%AF%DB%8C&amp;editintro=%D8%A7%D9%84%DA%AF%D9%88:%D8%A7%DB%8C%D8%AC%D8%A7%D8%AF+%D9%85%D9%82%D8%A7%D9%84%D9%87/%D8%A7%D8%AF%DB%8C%D8%AA%E2%80%8C%D9%86%D9%88%D8%AA%DB%8C%D8%B3&amp;summary=%D8%A7%DB%8C%D8%AC%D8%A7%D8%AF+%DB%8C%DA%A9+%D9%85%D9%82%D8%A7%D9%84%D9%87+%D9%86%D9%88+%D8%A7%D8%B2+%D8%B7%D8%B1%DB%8C%D9%82+%D8%A7%DB%8C%D8%AC%D8%A7%D8%AF%DA%AF%D8%B1&amp;nosummary=&amp;prefix=&amp;minor=&amp;create=%D8%AF%D8%B1%D8%B3%D8%AA+%DA%A9%D8%B1%D8%AF%D9%86+%D9%85%D9%82%D8%A7%D9%84%D9%87+%D8%AC%D8%AF%DB%8C%D8%AF&amp;withJS=MediaWiki:Intro-Welcome-NewUsers.js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fa.wikipedia.org/wiki/%D8%B4%DB%8C%D9%BE%D9%88%D8%B1_%D8%A7%D8%B3%D8%AA%D8%A7%D8%B4" TargetMode="External"/><Relationship Id="rId2" Type="http://schemas.openxmlformats.org/officeDocument/2006/relationships/hyperlink" Target="http://fa.wikipedia.org/wiki/%D8%B9%D9%81%D9%88%D9%86%D8%AA_%DA%AF%D9%88%D8%B4_%D9%85%DB%8C%D8%A7%D9%86%DB%8C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fa.wikipedia.org/wiki/%D8%A7%D8%B3%D8%AA%D9%81%D8%B1%D8%A7%D8%BA" TargetMode="External"/><Relationship Id="rId3" Type="http://schemas.openxmlformats.org/officeDocument/2006/relationships/hyperlink" Target="http://fa.wikipedia.org/wiki/%D9%88%D8%B2%D9%88%D8%B2_%DA%AF%D9%88%D8%B4" TargetMode="External"/><Relationship Id="rId7" Type="http://schemas.openxmlformats.org/officeDocument/2006/relationships/hyperlink" Target="http://fa.wikipedia.org/wiki/%D8%AA%D9%87%D9%88%D8%B9" TargetMode="External"/><Relationship Id="rId2" Type="http://schemas.openxmlformats.org/officeDocument/2006/relationships/hyperlink" Target="http://fa.wikipedia.org/wiki/%D8%B3%D8%B1%DA%AF%DB%8C%D8%AC%D9%8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a.wikipedia.org/w/index.php?title=%D9%85%D8%A7%DB%8C%D8%B9_%D8%A7%D9%86%D8%AF%D9%88%D9%84%D9%86%D9%81&amp;action=edit&amp;redlink=1&amp;preload=%D8%A7%D9%84%DA%AF%D9%88:%D8%A7%DB%8C%D8%AC%D8%A7%D8%AF+%D9%85%D9%82%D8%A7%D9%84%D9%87/%D8%A7%D8%B3%D8%AA%D8%AE%D9%88%D8%A7%D9%86%E2%80%8C%D8%A8%D9%86%D8%AF%DB%8C&amp;editintro=%D8%A7%D9%84%DA%AF%D9%88:%D8%A7%DB%8C%D8%AC%D8%A7%D8%AF+%D9%85%D9%82%D8%A7%D9%84%D9%87/%D8%A7%D8%AF%DB%8C%D8%AA%E2%80%8C%D9%86%D9%88%D8%AA%DB%8C%D8%B3&amp;summary=%D8%A7%DB%8C%D8%AC%D8%A7%D8%AF+%DB%8C%DA%A9+%D9%85%D9%82%D8%A7%D9%84%D9%87+%D9%86%D9%88+%D8%A7%D8%B2+%D8%B7%D8%B1%DB%8C%D9%82+%D8%A7%DB%8C%D8%AC%D8%A7%D8%AF%DA%AF%D8%B1&amp;nosummary=&amp;prefix=&amp;minor=&amp;create=%D8%AF%D8%B1%D8%B3%D8%AA+%DA%A9%D8%B1%D8%AF%D9%86+%D9%85%D9%82%D8%A7%D9%84%D9%87+%D8%AC%D8%AF%DB%8C%D8%AF&amp;withJS=MediaWiki:Intro-Welcome-NewUsers.js" TargetMode="External"/><Relationship Id="rId5" Type="http://schemas.openxmlformats.org/officeDocument/2006/relationships/hyperlink" Target="http://fa.wikipedia.org/wiki/%DA%AF%D9%88%D8%B4_%D8%AF%D8%A7%D8%AE%D9%84%DB%8C" TargetMode="External"/><Relationship Id="rId4" Type="http://schemas.openxmlformats.org/officeDocument/2006/relationships/hyperlink" Target="http://fa.wikipedia.org/w/index.php?title=%DA%A9%D8%A7%D9%87%D8%B4_%D8%B4%D9%86%D9%88%D8%A7%DB%8C%DB%8C&amp;action=edit&amp;redlink=1&amp;preload=%D8%A7%D9%84%DA%AF%D9%88:%D8%A7%DB%8C%D8%AC%D8%A7%D8%AF+%D9%85%D9%82%D8%A7%D9%84%D9%87/%D8%A7%D8%B3%D8%AA%D8%AE%D9%88%D8%A7%D9%86%E2%80%8C%D8%A8%D9%86%D8%AF%DB%8C&amp;editintro=%D8%A7%D9%84%DA%AF%D9%88:%D8%A7%DB%8C%D8%AC%D8%A7%D8%AF+%D9%85%D9%82%D8%A7%D9%84%D9%87/%D8%A7%D8%AF%DB%8C%D8%AA%E2%80%8C%D9%86%D9%88%D8%AA%DB%8C%D8%B3&amp;summary=%D8%A7%DB%8C%D8%AC%D8%A7%D8%AF+%DB%8C%DA%A9+%D9%85%D9%82%D8%A7%D9%84%D9%87+%D9%86%D9%88+%D8%A7%D8%B2+%D8%B7%D8%B1%DB%8C%D9%82+%D8%A7%DB%8C%D8%AC%D8%A7%D8%AF%DA%AF%D8%B1&amp;nosummary=&amp;prefix=&amp;minor=&amp;create=%D8%AF%D8%B1%D8%B3%D8%AA+%DA%A9%D8%B1%D8%AF%D9%86+%D9%85%D9%82%D8%A7%D9%84%D9%87+%D8%AC%D8%AF%DB%8C%D8%AF&amp;withJS=MediaWiki:Intro-Welcome-NewUsers.js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ebyan-zn.ir/tags/%d8%a7%db%8c%d8%ac%d8%a7%d8%af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050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052" name="Picture 3" descr="8an2jysس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bes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 rtl="0"/>
            <a:r>
              <a:rPr lang="fa-IR" sz="6000" dirty="0" smtClean="0">
                <a:solidFill>
                  <a:srgbClr val="C00000"/>
                </a:solidFill>
              </a:rPr>
              <a:t>Otitis  </a:t>
            </a:r>
            <a:r>
              <a:rPr lang="fa-IR" sz="6000" b="1" dirty="0" smtClean="0">
                <a:solidFill>
                  <a:srgbClr val="C00000"/>
                </a:solidFill>
              </a:rPr>
              <a:t>التهاب گوش     </a:t>
            </a:r>
            <a:endParaRPr lang="fa-IR" sz="6000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Low"/>
            <a:r>
              <a:rPr lang="fa-IR" sz="3600" b="1" dirty="0" smtClean="0"/>
              <a:t>التهاب گوش</a:t>
            </a:r>
            <a:r>
              <a:rPr lang="fa-IR" sz="3600" dirty="0" smtClean="0"/>
              <a:t> یا </a:t>
            </a:r>
            <a:r>
              <a:rPr lang="fa-IR" sz="3600" b="1" dirty="0" smtClean="0"/>
              <a:t>عفونت گوش</a:t>
            </a:r>
            <a:r>
              <a:rPr lang="fa-IR" sz="3600" dirty="0" smtClean="0"/>
              <a:t> که به نام </a:t>
            </a:r>
            <a:r>
              <a:rPr lang="fa-IR" sz="3600" b="1" dirty="0" smtClean="0"/>
              <a:t>اوتیت</a:t>
            </a:r>
            <a:r>
              <a:rPr lang="fa-IR" sz="3600" dirty="0" smtClean="0"/>
              <a:t> (Otitis) شناخته می‌شود، یکی از بیماری‌های شایع گوش است.</a:t>
            </a:r>
          </a:p>
          <a:p>
            <a:pPr algn="justLow"/>
            <a:r>
              <a:rPr lang="fa-IR" sz="3600" dirty="0" smtClean="0"/>
              <a:t>در صورت درگیری گوش میانی ما بیماری را التهاب گوش میانی و در صورت درگیری گوش خارجی (</a:t>
            </a:r>
            <a:r>
              <a:rPr lang="fa-IR" sz="3600" dirty="0" smtClean="0">
                <a:hlinkClick r:id="rId2" tooltip="لاله گوش"/>
              </a:rPr>
              <a:t>لاله گوش</a:t>
            </a:r>
            <a:r>
              <a:rPr lang="fa-IR" sz="3600" dirty="0" smtClean="0"/>
              <a:t> و کانال خارجی شنوایی) ما آن را التهاب گوش بیرونی می‌نامیم.</a:t>
            </a:r>
          </a:p>
          <a:p>
            <a:pPr algn="justLow"/>
            <a:endParaRPr lang="fa-IR" sz="3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4000" b="1" dirty="0" smtClean="0">
                <a:solidFill>
                  <a:srgbClr val="C00000"/>
                </a:solidFill>
              </a:rPr>
              <a:t>عفونت گوش خارجی</a:t>
            </a:r>
            <a:r>
              <a:rPr lang="en-US" sz="4000" b="1" dirty="0" smtClean="0">
                <a:solidFill>
                  <a:srgbClr val="C00000"/>
                </a:solidFill>
              </a:rPr>
              <a:t>external </a:t>
            </a:r>
            <a:r>
              <a:rPr lang="en-US" sz="4000" b="1" dirty="0" err="1" smtClean="0">
                <a:solidFill>
                  <a:srgbClr val="C00000"/>
                </a:solidFill>
              </a:rPr>
              <a:t>otitis</a:t>
            </a:r>
            <a:r>
              <a:rPr lang="en-US" sz="4000" b="1" dirty="0" smtClean="0">
                <a:solidFill>
                  <a:srgbClr val="C00000"/>
                </a:solidFill>
              </a:rPr>
              <a:t>)</a:t>
            </a:r>
            <a:r>
              <a:rPr lang="fa-IR" sz="4000" dirty="0" smtClean="0">
                <a:solidFill>
                  <a:srgbClr val="C00000"/>
                </a:solidFill>
              </a:rPr>
              <a:t>)</a:t>
            </a:r>
            <a:endParaRPr lang="fa-IR" sz="4000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algn="just"/>
            <a:r>
              <a:rPr lang="fa-IR" dirty="0" smtClean="0">
                <a:hlinkClick r:id="rId2" tooltip="باکتری"/>
              </a:rPr>
              <a:t>باکتریها</a:t>
            </a:r>
            <a:r>
              <a:rPr lang="fa-IR" dirty="0" smtClean="0"/>
              <a:t> و </a:t>
            </a:r>
            <a:r>
              <a:rPr lang="fa-IR" dirty="0" smtClean="0">
                <a:hlinkClick r:id="rId3" tooltip="قارچ"/>
              </a:rPr>
              <a:t>قارچها</a:t>
            </a:r>
            <a:r>
              <a:rPr lang="fa-IR" dirty="0" smtClean="0"/>
              <a:t> علت شایع این بیماری هستند. در معاینه لاله گوش ممکن است متورم و کانال گوش تنگ باشد </a:t>
            </a:r>
          </a:p>
          <a:p>
            <a:pPr algn="just"/>
            <a:endParaRPr lang="fa-IR" dirty="0" smtClean="0"/>
          </a:p>
          <a:p>
            <a:pPr algn="just"/>
            <a:r>
              <a:rPr lang="fa-IR" dirty="0" smtClean="0"/>
              <a:t>عامل این بیماری </a:t>
            </a:r>
            <a:r>
              <a:rPr lang="fa-IR" dirty="0" smtClean="0">
                <a:hlinkClick r:id="rId4" tooltip="قارچ‌های ساپروفیت (صفحه وجود ندارد)"/>
              </a:rPr>
              <a:t>قارچ‌های ساپروفیت</a:t>
            </a:r>
            <a:r>
              <a:rPr lang="fa-IR" dirty="0" smtClean="0"/>
              <a:t> هستند که مهم‌ترین آن‌ها </a:t>
            </a:r>
            <a:r>
              <a:rPr lang="fa-IR" dirty="0" smtClean="0">
                <a:hlinkClick r:id="rId5" tooltip="آسپرژیلوس نیجر (صفحه وجود ندارد)"/>
              </a:rPr>
              <a:t>آسپرژیلوس نیجر</a:t>
            </a:r>
            <a:r>
              <a:rPr lang="fa-IR" dirty="0" smtClean="0"/>
              <a:t> است. البته عوامل دیگری همچون </a:t>
            </a:r>
            <a:r>
              <a:rPr lang="fa-IR" dirty="0" smtClean="0">
                <a:hlinkClick r:id="rId6" tooltip="مخمر"/>
              </a:rPr>
              <a:t>مخمرها</a:t>
            </a:r>
            <a:r>
              <a:rPr lang="fa-IR" dirty="0" smtClean="0"/>
              <a:t> و </a:t>
            </a:r>
            <a:r>
              <a:rPr lang="fa-IR" dirty="0" smtClean="0">
                <a:hlinkClick r:id="rId7" tooltip="درماتوفیت (صفحه وجود ندارد)"/>
              </a:rPr>
              <a:t>درماتوفیتها</a:t>
            </a:r>
            <a:r>
              <a:rPr lang="fa-IR" dirty="0" smtClean="0"/>
              <a:t> (عوامل کچلی) نیز می‌توانند این بیماری را ایجادکنند. این بیماری به علل مختلف از جمله مشکلات آناتومیک گوش مانند تنگی مجرای شنوایی، فروکردن جسم خارجی در گوش و ایجاد زخم در آن و باقی‌ماندن آب در گوش پس از استحمام و شنا ایجادمی‌شود. با مرطوب‌شدن مجرای گوش دو شرایط مطلوب برای زندگی </a:t>
            </a:r>
            <a:r>
              <a:rPr lang="fa-IR" dirty="0" smtClean="0">
                <a:hlinkClick r:id="rId3" tooltip="قارچ"/>
              </a:rPr>
              <a:t>قارچها</a:t>
            </a:r>
            <a:r>
              <a:rPr lang="fa-IR" dirty="0" smtClean="0"/>
              <a:t> یعنی رطوبت و تاریکی فراهم می‌گردد و درنتیجه اسپور قارچ در آن تکثیر می‌یابد. این بیماری معروف به بیماری شناگران است.</a:t>
            </a:r>
          </a:p>
          <a:p>
            <a:pPr algn="just"/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a-IR" sz="4000" dirty="0" smtClean="0">
                <a:solidFill>
                  <a:srgbClr val="C00000"/>
                </a:solidFill>
                <a:hlinkClick r:id="rId2" tooltip="عفونت گوش میانی"/>
              </a:rPr>
              <a:t>التهاب گوش میانی</a:t>
            </a:r>
            <a:r>
              <a:rPr lang="fa-IR" sz="4000" dirty="0" smtClean="0">
                <a:solidFill>
                  <a:srgbClr val="C00000"/>
                </a:solidFill>
              </a:rPr>
              <a:t> (Otitis Media):</a:t>
            </a:r>
            <a:endParaRPr lang="fa-IR" sz="4000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fa-IR" dirty="0" smtClean="0"/>
              <a:t>در نوزادان و کودکان بیشتر دیده می‌شود. حدود ۱۰درصد اطفال زیر ۵ سال در یک سال دچار گوش‌درد خواهند شد.این بیماری به‌دنبال عفونت ویروسی دستگاه تنفسی فوقانی بروز می‌کند، عفونت ویروسی دستگاه تنفسی فوقانی باعث اختلال عملکرد </a:t>
            </a:r>
            <a:r>
              <a:rPr lang="fa-IR" dirty="0" smtClean="0">
                <a:hlinkClick r:id="rId3" tooltip="شیپور استاش"/>
              </a:rPr>
              <a:t>شیپور استاش</a:t>
            </a:r>
            <a:r>
              <a:rPr lang="fa-IR" dirty="0" smtClean="0"/>
              <a:t> می‌شود و عفونت از طریق </a:t>
            </a:r>
            <a:r>
              <a:rPr lang="fa-IR" dirty="0" smtClean="0">
                <a:hlinkClick r:id="rId3" tooltip="شیپور استاش"/>
              </a:rPr>
              <a:t>شیپور استاش</a:t>
            </a:r>
            <a:r>
              <a:rPr lang="fa-IR" dirty="0" smtClean="0"/>
              <a:t> بطرف گوش میانی پیشرفت می‌کند و باعث ایجاد بیماری التهاب گوش میانی می‌گردد. التهاب گوش میانی به سه صورت دیده می‌شود : التهاب حاد، مزمن، و ترشح‌دار.</a:t>
            </a:r>
          </a:p>
          <a:p>
            <a:pPr algn="just"/>
            <a:r>
              <a:rPr lang="fa-IR" dirty="0" smtClean="0"/>
              <a:t>کودکان بزرگتر از گوش‌درد شاکی هستند. ممکن است علائم عفونت تنفسی فوقانی همراه را داشته یا نداشته باشد. در کودکان کوچکتر و نوزادان، والدین بیمار می‌گویند که فرزندشان بی‌قرار و بی خواب شده‌است، همراه با تب یا بدون آن احتمالاً نوزاد گوشش را می‌مالد و فشار می‌دهد.</a:t>
            </a:r>
          </a:p>
          <a:p>
            <a:pPr algn="just"/>
            <a:endParaRPr lang="fa-IR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C00000"/>
                </a:solidFill>
              </a:rPr>
              <a:t>نشانگان منییر</a:t>
            </a:r>
            <a:r>
              <a:rPr lang="fa-IR" dirty="0" smtClean="0">
                <a:solidFill>
                  <a:srgbClr val="C00000"/>
                </a:solidFill>
              </a:rPr>
              <a:t> (Meniere syndrome)</a:t>
            </a:r>
            <a:endParaRPr lang="fa-IR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fa-IR" sz="3200" dirty="0" smtClean="0"/>
              <a:t>شایع‌ترین علت </a:t>
            </a:r>
            <a:r>
              <a:rPr lang="fa-IR" sz="3200" dirty="0" smtClean="0">
                <a:hlinkClick r:id="rId2" tooltip="سرگیجه"/>
              </a:rPr>
              <a:t>سرگیجه</a:t>
            </a:r>
            <a:r>
              <a:rPr lang="fa-IR" sz="3200" dirty="0" smtClean="0"/>
              <a:t> واقعی می‌باشد که در فرم کلاسیک خود با حملات سرگیجه تکرار شونده، </a:t>
            </a:r>
            <a:r>
              <a:rPr lang="fa-IR" sz="3200" dirty="0" smtClean="0">
                <a:hlinkClick r:id="rId3" tooltip="وزوز گوش"/>
              </a:rPr>
              <a:t>وزوز گوش</a:t>
            </a:r>
            <a:r>
              <a:rPr lang="fa-IR" sz="3200" dirty="0" smtClean="0"/>
              <a:t> و </a:t>
            </a:r>
            <a:r>
              <a:rPr lang="fa-IR" sz="3200" dirty="0" smtClean="0">
                <a:hlinkClick r:id="rId4" tooltip="کاهش شنوایی (صفحه وجود ندارد)"/>
              </a:rPr>
              <a:t>کاهش شنوایی</a:t>
            </a:r>
            <a:r>
              <a:rPr lang="fa-IR" sz="3200" dirty="0" smtClean="0"/>
              <a:t> حسی - عصبی و احساس پری و افزایش فشار در گوش تظاهر می‌یابد. این بیماری، بیماری </a:t>
            </a:r>
            <a:r>
              <a:rPr lang="fa-IR" sz="3200" dirty="0" smtClean="0">
                <a:hlinkClick r:id="rId5" tooltip="گوش داخلی"/>
              </a:rPr>
              <a:t>گوش داخلی</a:t>
            </a:r>
            <a:r>
              <a:rPr lang="fa-IR" sz="3200" dirty="0" smtClean="0"/>
              <a:t> است که در آن افزایش فشار </a:t>
            </a:r>
            <a:r>
              <a:rPr lang="fa-IR" sz="3200" dirty="0" smtClean="0">
                <a:hlinkClick r:id="rId6" tooltip="مایع اندولنف (صفحه وجود ندارد)"/>
              </a:rPr>
              <a:t>مایع اندولنف</a:t>
            </a:r>
            <a:r>
              <a:rPr lang="fa-IR" sz="3200" dirty="0" smtClean="0"/>
              <a:t> را داریم. بیشترین شیوع در ۴۰ تا ۶۰ سالگی است. حملات سرگیجه حداقل بیست دقیقه طول می‌کشد و اغلب با </a:t>
            </a:r>
            <a:r>
              <a:rPr lang="fa-IR" sz="3200" dirty="0" smtClean="0">
                <a:hlinkClick r:id="rId7" tooltip="تهوع"/>
              </a:rPr>
              <a:t>تهوع</a:t>
            </a:r>
            <a:r>
              <a:rPr lang="fa-IR" sz="3200" dirty="0" smtClean="0"/>
              <a:t> و </a:t>
            </a:r>
            <a:r>
              <a:rPr lang="fa-IR" sz="3200" dirty="0" smtClean="0">
                <a:hlinkClick r:id="rId8" tooltip="استفراغ"/>
              </a:rPr>
              <a:t>استفراغ</a:t>
            </a:r>
            <a:r>
              <a:rPr lang="fa-IR" sz="3200" dirty="0" smtClean="0"/>
              <a:t> توام است.</a:t>
            </a:r>
            <a:endParaRPr lang="fa-IR" sz="3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a-IR" sz="4400" dirty="0" smtClean="0">
                <a:solidFill>
                  <a:srgbClr val="C00000"/>
                </a:solidFill>
              </a:rPr>
              <a:t>ماستوئیدیت         </a:t>
            </a:r>
            <a:r>
              <a:rPr lang="en-US" sz="4400" dirty="0" err="1" smtClean="0">
                <a:solidFill>
                  <a:srgbClr val="C00000"/>
                </a:solidFill>
              </a:rPr>
              <a:t>Mastoiditis</a:t>
            </a:r>
            <a:endParaRPr lang="fa-IR" sz="4400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fa-IR" dirty="0" smtClean="0"/>
              <a:t>ماستوئید ضائده ای از استخوان تمپورال است که در پشت گوش قرار دارد. بعلت نزدیکی با گوش میانی عفونتهای گوش میانی میتوانند براحتی ماستوئید را ملتهب کنند و در واقع درجاتی از ماستوئیدیت ( </a:t>
            </a:r>
            <a:r>
              <a:rPr lang="en-US" dirty="0" err="1" smtClean="0"/>
              <a:t>Mastoiditis</a:t>
            </a:r>
            <a:r>
              <a:rPr lang="en-US" dirty="0" smtClean="0"/>
              <a:t> ) </a:t>
            </a:r>
            <a:r>
              <a:rPr lang="fa-IR" dirty="0" smtClean="0"/>
              <a:t>همراه با هر اپیزود عفونت گوش میانی میتواند </a:t>
            </a:r>
            <a:r>
              <a:rPr lang="fa-IR" dirty="0" smtClean="0">
                <a:hlinkClick r:id="rId2" tooltip="ایجاد"/>
              </a:rPr>
              <a:t>ایجاد</a:t>
            </a:r>
            <a:r>
              <a:rPr lang="fa-IR" dirty="0" smtClean="0"/>
              <a:t> شود.</a:t>
            </a:r>
          </a:p>
          <a:p>
            <a:pPr algn="just"/>
            <a:r>
              <a:rPr lang="fa-IR" dirty="0" smtClean="0"/>
              <a:t>اکنون با تشخیص زودرس عفونتهای گوش و درمان آنتی بیوتیک مناسب این بیماری شایع نیست ولی در صورت عدم تشخیص دقیق یا درمان میتواند بالقوه خطرناک باشد</a:t>
            </a:r>
          </a:p>
          <a:p>
            <a:pPr algn="just"/>
            <a:endParaRPr lang="fa-IR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98</TotalTime>
  <Words>424</Words>
  <Application>Microsoft Office PowerPoint</Application>
  <PresentationFormat>On-screen Show (4:3)</PresentationFormat>
  <Paragraphs>15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Civic</vt:lpstr>
      <vt:lpstr>PowerPoint Presentation</vt:lpstr>
      <vt:lpstr>Otitis  التهاب گوش     </vt:lpstr>
      <vt:lpstr>عفونت گوش خارجیexternal otitis))</vt:lpstr>
      <vt:lpstr>التهاب گوش میانی (Otitis Media):</vt:lpstr>
      <vt:lpstr>نشانگان منییر (Meniere syndrome)</vt:lpstr>
      <vt:lpstr>ماستوئیدیت         Mastoiditis</vt:lpstr>
    </vt:vector>
  </TitlesOfParts>
  <Company>Office07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Windows User</cp:lastModifiedBy>
  <cp:revision>12</cp:revision>
  <dcterms:created xsi:type="dcterms:W3CDTF">2015-03-18T06:56:38Z</dcterms:created>
  <dcterms:modified xsi:type="dcterms:W3CDTF">2020-04-30T20:33:14Z</dcterms:modified>
</cp:coreProperties>
</file>