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874" r:id="rId2"/>
  </p:sldMasterIdLst>
  <p:notesMasterIdLst>
    <p:notesMasterId r:id="rId22"/>
  </p:notesMasterIdLst>
  <p:sldIdLst>
    <p:sldId id="301" r:id="rId3"/>
    <p:sldId id="275" r:id="rId4"/>
    <p:sldId id="276" r:id="rId5"/>
    <p:sldId id="277" r:id="rId6"/>
    <p:sldId id="278" r:id="rId7"/>
    <p:sldId id="279" r:id="rId8"/>
    <p:sldId id="284" r:id="rId9"/>
    <p:sldId id="280" r:id="rId10"/>
    <p:sldId id="281" r:id="rId11"/>
    <p:sldId id="282" r:id="rId12"/>
    <p:sldId id="265" r:id="rId13"/>
    <p:sldId id="267" r:id="rId14"/>
    <p:sldId id="268" r:id="rId15"/>
    <p:sldId id="292" r:id="rId16"/>
    <p:sldId id="294" r:id="rId17"/>
    <p:sldId id="295" r:id="rId18"/>
    <p:sldId id="300" r:id="rId19"/>
    <p:sldId id="297" r:id="rId20"/>
    <p:sldId id="29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12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984" userDrawn="1">
          <p15:clr>
            <a:srgbClr val="A4A3A4"/>
          </p15:clr>
        </p15:guide>
        <p15:guide id="4" orient="horz" pos="24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80" autoAdjust="0"/>
    <p:restoredTop sz="94652" autoAdjust="0"/>
  </p:normalViewPr>
  <p:slideViewPr>
    <p:cSldViewPr snapToGrid="0" showGuides="1">
      <p:cViewPr varScale="1">
        <p:scale>
          <a:sx n="74" d="100"/>
          <a:sy n="74" d="100"/>
        </p:scale>
        <p:origin x="-672" y="-90"/>
      </p:cViewPr>
      <p:guideLst>
        <p:guide orient="horz" pos="912"/>
        <p:guide orient="horz" pos="3984"/>
        <p:guide orient="horz" pos="247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6B000E-1A2E-4D2B-BADE-37753AB93090}" type="datetimeFigureOut">
              <a:rPr lang="en-US" smtClean="0"/>
              <a:t>6/2/2020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226AB8-ACBE-42E6-92F5-667EDDCD965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577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EBD421-E477-405A-91D4-9468DE9BE4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B024F0D-0F00-4C64-975C-BD7D4FE0E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67D0E03-CFD6-4610-88AC-17F03CE8E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99F46-FF56-4590-87FC-0E2332285D3B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144536D-CBA9-4A34-85D3-481BD129E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8C1F8E3-036A-45B8-BF1F-BEF0C559E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744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8C47AB-DC6F-40F0-B4FB-9C0850EE0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B0939C5-683A-4FDC-A8CF-5F35848AD6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E1FB5F0-A7AB-4ACB-91A6-4B836F174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F236E-9D19-40C6-BA05-E6C18CEFD873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01BCE02-CEFC-4D30-BBB0-23CE2CB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8F49760-3E16-4F16-B710-C85178E29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80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9EE07D-6026-47C0-975A-7E493011B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CC00015-2956-4E1F-B05F-214F1DE24E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5556B43-C1CB-4618-B91B-AAAEEB401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B26B5-A8AA-4499-BE2B-CF851CEC7F68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688E39-E80F-4C18-9C2A-69886B822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24C5964-5187-4195-8EAF-85D18DC4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915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67B990-ED8C-4AAA-8241-C4881B138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66612F2-9E33-44D3-80E2-578C5440A7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F8F7B21-660D-43B3-9151-B40C9ABCD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C326A10-CB05-4418-9338-CB55A7059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8DC1-19FF-4691-A9A8-C23508276712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6940335-9BE1-42D1-A30D-C3232BD3E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4E95C68-4307-4B03-8921-74DB10410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209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7EBEC8-AC56-429B-89C3-BB6A0E6E3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63866BA-F48C-4383-B119-81B3496761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C89F967-CBBC-414E-9DC3-136707A8D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B905A60-FBC4-40AC-9F71-0FAD9CD7A6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24F92BA-75D6-44F9-A1C8-BCFBF6FF6E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E93CDDC-3537-4692-BE83-87B2A82A7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64A2-B0AE-4008-9B78-9518C8F6CBE9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F37B9E1-D5EA-4054-8D92-F930B3696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898A038-7CD6-4715-9FDA-7194E6BCA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039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D65FAF-B698-49B0-B197-FD64C97AF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D3E3F44-F1D6-40F7-9A7D-0542C4A9C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7625-5234-454D-A7AD-52D2B39681A8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248CC28-3F4A-42A0-B211-4BA085ADC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C3B6C99-6764-43D0-84AE-52C83494F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763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479C79D-3B8A-4FA9-BC4A-63E3EF1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BD4EF-314B-440C-A1C6-BA1E2E86B450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E4730E35-44DB-4FED-9E24-5BBE5D9DA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1CDC42F-3337-4692-B53C-A55290487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420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907D58-952D-44D7-9911-60544C9F5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05BC150-9914-4A82-84CF-B3708B975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44A7C02-9C7E-401F-BABE-D3028FF18C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ED6080A-4623-4F4C-B5BF-7E9E7531F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3FCE-97A6-4B2A-8E59-AEE852E1502A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19B1D15-0BD5-4F6E-A265-BD1F2F361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FF764D4-AA29-4DF8-A501-E2B904E9C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856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14D526-F53C-446D-8D7C-8A73C2A6A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341CC3D-D32B-4629-85B8-E779A4105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0517242-BF08-4A5E-ABD7-483896CAE9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0B2B8E4-DF23-4701-B28A-B9E5700B3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2516-7874-47F8-A2BD-41BE51C4BB1A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46DE909-4588-4CF5-B2FA-B76312433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9EA005E-65C2-4007-815C-52F23809F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06B1F3-61FB-4FDC-814D-EEC1C1FC3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52403B0-8D7F-4489-AB72-C346C88701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1FC9304-E5BD-4F3E-ADB0-974FEBCDE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8420A-C5DB-44A9-81E1-26FC1E0BDDEF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338AD29-D9CD-42D8-9604-C47996EE9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52C394-EF43-405B-9653-70AAB909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452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9D1E61D-2F00-41ED-8D92-7CAEB9A5A5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4647491-5142-48CA-9664-F5082D450F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594576D-BE01-4BB5-A9F4-7DE4814E6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E8D9-9514-47F5-B37E-DF208F3F1302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C10CA14-AD61-4101-9143-F7884378C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E98B885-CFEA-4882-BBEA-C5F142089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6646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935567" y="2925657"/>
            <a:ext cx="10320867" cy="905070"/>
          </a:xfrm>
        </p:spPr>
        <p:txBody>
          <a:bodyPr anchor="b">
            <a:normAutofit/>
          </a:bodyPr>
          <a:lstStyle>
            <a:lvl1pPr algn="ctr">
              <a:defRPr sz="5334" spc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Presentation title</a:t>
            </a:r>
            <a:endParaRPr kumimoji="1" lang="ja-JP" alt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2015068" y="3801490"/>
            <a:ext cx="8161866" cy="29700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Tx/>
              <a:buNone/>
              <a:defRPr sz="1333">
                <a:solidFill>
                  <a:schemeClr val="bg1"/>
                </a:solidFill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2015068" y="5510696"/>
            <a:ext cx="8161866" cy="1043515"/>
          </a:xfrm>
        </p:spPr>
        <p:txBody>
          <a:bodyPr anchor="b"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FontTx/>
              <a:buNone/>
              <a:defRPr sz="1067">
                <a:solidFill>
                  <a:schemeClr val="bg1"/>
                </a:solidFill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1706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5"/>
          <p:cNvSpPr>
            <a:spLocks noGrp="1"/>
          </p:cNvSpPr>
          <p:nvPr>
            <p:ph type="body" sz="quarter" idx="18" hasCustomPrompt="1"/>
          </p:nvPr>
        </p:nvSpPr>
        <p:spPr>
          <a:xfrm rot="18900000">
            <a:off x="4347468" y="1680199"/>
            <a:ext cx="3497062" cy="3497602"/>
          </a:xfrm>
          <a:solidFill>
            <a:schemeClr val="accent5">
              <a:lumMod val="40000"/>
              <a:lumOff val="60000"/>
            </a:schemeClr>
          </a:solidFill>
        </p:spPr>
        <p:txBody>
          <a:bodyPr anchor="b">
            <a:noAutofit/>
          </a:bodyPr>
          <a:lstStyle>
            <a:lvl1pPr marL="0" indent="0" algn="just">
              <a:lnSpc>
                <a:spcPct val="100000"/>
              </a:lnSpc>
              <a:spcBef>
                <a:spcPts val="0"/>
              </a:spcBef>
              <a:buFontTx/>
              <a:buNone/>
              <a:defRPr sz="1867">
                <a:solidFill>
                  <a:schemeClr val="tx2"/>
                </a:solidFill>
                <a:latin typeface="+mj-lt"/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4" name="Text Placeholder 5"/>
          <p:cNvSpPr>
            <a:spLocks noGrp="1"/>
          </p:cNvSpPr>
          <p:nvPr>
            <p:ph type="body" sz="quarter" idx="19" hasCustomPrompt="1"/>
          </p:nvPr>
        </p:nvSpPr>
        <p:spPr>
          <a:xfrm rot="18900000">
            <a:off x="4619619" y="1952309"/>
            <a:ext cx="2952763" cy="2953219"/>
          </a:xfrm>
          <a:solidFill>
            <a:schemeClr val="tx1"/>
          </a:solidFill>
        </p:spPr>
        <p:txBody>
          <a:bodyPr anchor="b">
            <a:noAutofit/>
          </a:bodyPr>
          <a:lstStyle>
            <a:lvl1pPr marL="0" indent="0" algn="just">
              <a:lnSpc>
                <a:spcPct val="100000"/>
              </a:lnSpc>
              <a:spcBef>
                <a:spcPts val="0"/>
              </a:spcBef>
              <a:buFontTx/>
              <a:buNone/>
              <a:defRPr sz="1867">
                <a:solidFill>
                  <a:schemeClr val="tx2"/>
                </a:solidFill>
                <a:latin typeface="+mj-lt"/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623056" y="2337160"/>
            <a:ext cx="2945889" cy="1091310"/>
          </a:xfrm>
        </p:spPr>
        <p:txBody>
          <a:bodyPr anchor="b">
            <a:normAutofit/>
          </a:bodyPr>
          <a:lstStyle>
            <a:lvl1pPr algn="ctr">
              <a:defRPr sz="3200" spc="0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Title</a:t>
            </a:r>
            <a:endParaRPr kumimoji="1" lang="ja-JP" altLang="en-US" dirty="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623056" y="3472475"/>
            <a:ext cx="2945889" cy="642960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Tx/>
              <a:buNone/>
              <a:defRPr sz="1333">
                <a:solidFill>
                  <a:schemeClr val="bg1"/>
                </a:solidFill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6887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1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1" animBg="1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/>
      <p:bldP spid="7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8" hasCustomPrompt="1"/>
          </p:nvPr>
        </p:nvSpPr>
        <p:spPr>
          <a:xfrm rot="18900000">
            <a:off x="1295400" y="1858475"/>
            <a:ext cx="3139505" cy="3139990"/>
          </a:xfrm>
          <a:solidFill>
            <a:schemeClr val="tx1">
              <a:alpha val="20000"/>
            </a:schemeClr>
          </a:solidFill>
        </p:spPr>
        <p:txBody>
          <a:bodyPr anchor="b">
            <a:noAutofit/>
          </a:bodyPr>
          <a:lstStyle>
            <a:lvl1pPr marL="0" indent="0" algn="just">
              <a:lnSpc>
                <a:spcPct val="100000"/>
              </a:lnSpc>
              <a:spcBef>
                <a:spcPts val="0"/>
              </a:spcBef>
              <a:buFontTx/>
              <a:buNone/>
              <a:defRPr sz="1867">
                <a:solidFill>
                  <a:schemeClr val="tx2"/>
                </a:solidFill>
                <a:latin typeface="+mj-lt"/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9" hasCustomPrompt="1"/>
          </p:nvPr>
        </p:nvSpPr>
        <p:spPr>
          <a:xfrm rot="18900000">
            <a:off x="1539724" y="2102837"/>
            <a:ext cx="2650858" cy="2651267"/>
          </a:xfrm>
          <a:solidFill>
            <a:schemeClr val="bg1">
              <a:alpha val="20000"/>
            </a:schemeClr>
          </a:solidFill>
        </p:spPr>
        <p:txBody>
          <a:bodyPr anchor="b">
            <a:noAutofit/>
          </a:bodyPr>
          <a:lstStyle>
            <a:lvl1pPr marL="0" indent="0" algn="just">
              <a:lnSpc>
                <a:spcPct val="100000"/>
              </a:lnSpc>
              <a:spcBef>
                <a:spcPts val="0"/>
              </a:spcBef>
              <a:buFontTx/>
              <a:buNone/>
              <a:defRPr sz="1867">
                <a:solidFill>
                  <a:schemeClr val="tx2"/>
                </a:solidFill>
                <a:latin typeface="+mj-lt"/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539724" y="2422201"/>
            <a:ext cx="2650858" cy="2012539"/>
          </a:xfrm>
        </p:spPr>
        <p:txBody>
          <a:bodyPr anchor="ctr">
            <a:normAutofit/>
          </a:bodyPr>
          <a:lstStyle>
            <a:lvl1pPr algn="ctr">
              <a:defRPr sz="2933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628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1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1" animBg="1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/>
      <p:bldP spid="7" grpId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8" hasCustomPrompt="1"/>
          </p:nvPr>
        </p:nvSpPr>
        <p:spPr>
          <a:xfrm rot="18900000">
            <a:off x="7757095" y="1858475"/>
            <a:ext cx="3139505" cy="3139990"/>
          </a:xfrm>
          <a:solidFill>
            <a:schemeClr val="tx1">
              <a:alpha val="20000"/>
            </a:schemeClr>
          </a:solidFill>
        </p:spPr>
        <p:txBody>
          <a:bodyPr anchor="b">
            <a:noAutofit/>
          </a:bodyPr>
          <a:lstStyle>
            <a:lvl1pPr marL="0" indent="0" algn="just">
              <a:lnSpc>
                <a:spcPct val="100000"/>
              </a:lnSpc>
              <a:spcBef>
                <a:spcPts val="0"/>
              </a:spcBef>
              <a:buFontTx/>
              <a:buNone/>
              <a:defRPr sz="1867">
                <a:solidFill>
                  <a:schemeClr val="tx2"/>
                </a:solidFill>
                <a:latin typeface="+mj-lt"/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9" hasCustomPrompt="1"/>
          </p:nvPr>
        </p:nvSpPr>
        <p:spPr>
          <a:xfrm rot="18900000">
            <a:off x="8001419" y="2102837"/>
            <a:ext cx="2650858" cy="2651267"/>
          </a:xfrm>
          <a:solidFill>
            <a:schemeClr val="bg1">
              <a:alpha val="20000"/>
            </a:schemeClr>
          </a:solidFill>
        </p:spPr>
        <p:txBody>
          <a:bodyPr anchor="b">
            <a:noAutofit/>
          </a:bodyPr>
          <a:lstStyle>
            <a:lvl1pPr marL="0" indent="0" algn="just">
              <a:lnSpc>
                <a:spcPct val="100000"/>
              </a:lnSpc>
              <a:spcBef>
                <a:spcPts val="0"/>
              </a:spcBef>
              <a:buFontTx/>
              <a:buNone/>
              <a:defRPr sz="1867">
                <a:solidFill>
                  <a:schemeClr val="tx2"/>
                </a:solidFill>
                <a:latin typeface="+mj-lt"/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8001419" y="2422201"/>
            <a:ext cx="2650858" cy="2012539"/>
          </a:xfrm>
        </p:spPr>
        <p:txBody>
          <a:bodyPr anchor="ctr">
            <a:normAutofit/>
          </a:bodyPr>
          <a:lstStyle>
            <a:lvl1pPr algn="ctr">
              <a:defRPr sz="2933"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2020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>
        <p:tmplLst>
          <p:tmpl>
            <p:tnLst>
              <p:par>
                <p:cTn presetID="2" presetClass="entr" presetSubtype="1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1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1" animBg="1">
        <p:tmplLst>
          <p:tmpl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/>
      <p:bldP spid="7" grpId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and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935567" y="2561901"/>
            <a:ext cx="3805767" cy="1733139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7450667" y="2305060"/>
            <a:ext cx="3805767" cy="2247881"/>
          </a:xfrm>
        </p:spPr>
        <p:txBody>
          <a:bodyPr anchor="ctr"/>
          <a:lstStyle>
            <a:lvl1pPr marL="0" indent="0" algn="just">
              <a:spcBef>
                <a:spcPts val="0"/>
              </a:spcBef>
              <a:buFontTx/>
              <a:buNone/>
              <a:defRPr>
                <a:solidFill>
                  <a:schemeClr val="tx2"/>
                </a:solidFill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63024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and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096000" y="878402"/>
            <a:ext cx="5160434" cy="1241011"/>
          </a:xfrm>
        </p:spPr>
        <p:txBody>
          <a:bodyPr anchor="b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6096001" y="2119413"/>
            <a:ext cx="5160433" cy="1309058"/>
          </a:xfrm>
        </p:spPr>
        <p:txBody>
          <a:bodyPr anchor="t"/>
          <a:lstStyle>
            <a:lvl1pPr marL="0" indent="0" algn="r">
              <a:spcBef>
                <a:spcPts val="0"/>
              </a:spcBef>
              <a:buFontTx/>
              <a:buNone/>
              <a:defRPr>
                <a:solidFill>
                  <a:schemeClr val="bg1"/>
                </a:solidFill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2869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and tex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 rot="10800000">
            <a:off x="1" y="0"/>
            <a:ext cx="5873447" cy="6858000"/>
          </a:xfrm>
          <a:gradFill flip="none"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lin ang="10800000" scaled="1"/>
            <a:tileRect/>
          </a:gradFill>
        </p:spPr>
        <p:txBody>
          <a:bodyPr anchor="t"/>
          <a:lstStyle>
            <a:lvl1pPr marL="0" indent="0" algn="just">
              <a:spcBef>
                <a:spcPts val="0"/>
              </a:spcBef>
              <a:buFontTx/>
              <a:buNone/>
              <a:defRPr>
                <a:solidFill>
                  <a:schemeClr val="bg1"/>
                </a:solidFill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935567" y="955823"/>
            <a:ext cx="5624891" cy="1874829"/>
          </a:xfrm>
        </p:spPr>
        <p:txBody>
          <a:bodyPr anchor="b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948267" y="3009856"/>
            <a:ext cx="3570515" cy="1983828"/>
          </a:xfrm>
        </p:spPr>
        <p:txBody>
          <a:bodyPr anchor="t"/>
          <a:lstStyle>
            <a:lvl1pPr marL="0" indent="0" algn="just">
              <a:spcBef>
                <a:spcPts val="0"/>
              </a:spcBef>
              <a:buFontTx/>
              <a:buNone/>
              <a:defRPr>
                <a:solidFill>
                  <a:schemeClr val="bg1"/>
                </a:solidFill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Text 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5550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1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/>
      <p:bldP spid="6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image and tex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>
            <a:lvl1pPr marL="0" marR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324" rtl="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en-US" altLang="ja-JP" dirty="0"/>
              <a:t>Click icon to add picture</a:t>
            </a:r>
            <a:endParaRPr kumimoji="1" lang="ja-JP" altLang="en-US" dirty="0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6" hasCustomPrompt="1"/>
          </p:nvPr>
        </p:nvSpPr>
        <p:spPr>
          <a:xfrm rot="10800000">
            <a:off x="-5" y="3611265"/>
            <a:ext cx="12192001" cy="3246732"/>
          </a:xfrm>
          <a:gradFill flip="none" rotWithShape="1">
            <a:gsLst>
              <a:gs pos="0">
                <a:srgbClr val="000000">
                  <a:alpha val="70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  <a:tileRect/>
          </a:gradFill>
        </p:spPr>
        <p:txBody>
          <a:bodyPr anchor="t"/>
          <a:lstStyle>
            <a:lvl1pPr marL="0" indent="0" algn="just">
              <a:spcBef>
                <a:spcPts val="0"/>
              </a:spcBef>
              <a:buFontTx/>
              <a:buNone/>
              <a:defRPr>
                <a:solidFill>
                  <a:schemeClr val="bg1"/>
                </a:solidFill>
              </a:defRPr>
            </a:lvl1pPr>
            <a:lvl2pPr marL="457162" indent="0">
              <a:buNone/>
              <a:defRPr sz="1200"/>
            </a:lvl2pPr>
            <a:lvl3pPr marL="914324" indent="0">
              <a:buNone/>
              <a:defRPr sz="1200"/>
            </a:lvl3pPr>
            <a:lvl4pPr marL="1371486" indent="0">
              <a:buNone/>
              <a:defRPr sz="1200"/>
            </a:lvl4pPr>
            <a:lvl5pPr marL="1828648" indent="0">
              <a:buNone/>
              <a:defRPr sz="1200"/>
            </a:lvl5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015067" y="4443908"/>
            <a:ext cx="8161867" cy="1458269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en-US" altLang="ja-JP" dirty="0"/>
              <a:t>Slide title</a:t>
            </a:r>
            <a:br>
              <a:rPr kumimoji="1" lang="en-US" altLang="ja-JP" dirty="0"/>
            </a:br>
            <a:r>
              <a:rPr kumimoji="1" lang="en-US" altLang="ja-JP" dirty="0"/>
              <a:t>goes here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9615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8373118-F27D-412D-B19A-2DB8C8101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B537CCC-B536-48B0-B893-63FFC2EBD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5CE552F-73E7-48CE-AAB3-E947C535D5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5987A-802A-4564-AB0C-AE7EA310CE59}" type="datetime1">
              <a:rPr lang="en-US" smtClean="0"/>
              <a:t>6/2/2020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6E40B4F-2015-4E9F-BCB3-E0BFA4AF9A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B610C3C-BBD3-4864-98E4-5D7B08A627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A7955-6230-48B4-BD8B-A7C460F759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680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5567" y="365126"/>
            <a:ext cx="10320867" cy="905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ja-JP" dirty="0"/>
              <a:t>MASTER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567" y="1414153"/>
            <a:ext cx="10320867" cy="4488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Master Text</a:t>
            </a:r>
          </a:p>
        </p:txBody>
      </p:sp>
    </p:spTree>
    <p:extLst>
      <p:ext uri="{BB962C8B-B14F-4D97-AF65-F5344CB8AC3E}">
        <p14:creationId xmlns:p14="http://schemas.microsoft.com/office/powerpoint/2010/main" val="2044130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</p:sldLayoutIdLst>
  <p:hf hdr="0" dt="0"/>
  <p:txStyles>
    <p:titleStyle>
      <a:lvl1pPr algn="l" defTabSz="914324" rtl="0" eaLnBrk="1" latinLnBrk="0" hangingPunct="1">
        <a:lnSpc>
          <a:spcPct val="90000"/>
        </a:lnSpc>
        <a:spcBef>
          <a:spcPct val="0"/>
        </a:spcBef>
        <a:buNone/>
        <a:defRPr kumimoji="1" sz="400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324" rtl="0" eaLnBrk="1" latinLnBrk="0" hangingPunct="1">
        <a:lnSpc>
          <a:spcPct val="160000"/>
        </a:lnSpc>
        <a:spcBef>
          <a:spcPts val="0"/>
        </a:spcBef>
        <a:buFont typeface="Arial" panose="020B0604020202020204" pitchFamily="34" charset="0"/>
        <a:buNone/>
        <a:defRPr kumimoji="1" sz="1067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685743" indent="-228581" algn="l" defTabSz="9143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4" indent="-228581" algn="l" defTabSz="9143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7" indent="-228581" algn="l" defTabSz="9143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9" indent="-228581" algn="l" defTabSz="9143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90" indent="-228581" algn="l" defTabSz="9143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3" indent="-228581" algn="l" defTabSz="9143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14" indent="-228581" algn="l" defTabSz="9143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76" indent="-228581" algn="l" defTabSz="9143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2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4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6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7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10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1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3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95" algn="l" defTabSz="914324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3239">
          <p15:clr>
            <a:srgbClr val="F26B43"/>
          </p15:clr>
        </p15:guide>
        <p15:guide id="2" pos="5760">
          <p15:clr>
            <a:srgbClr val="F26B43"/>
          </p15:clr>
        </p15:guide>
        <p15:guide id="3" orient="horz" pos="903">
          <p15:clr>
            <a:srgbClr val="F26B43"/>
          </p15:clr>
        </p15:guide>
        <p15:guide id="4" orient="horz" pos="5576">
          <p15:clr>
            <a:srgbClr val="F26B43"/>
          </p15:clr>
        </p15:guide>
        <p15:guide id="5" pos="1224">
          <p15:clr>
            <a:srgbClr val="F26B43"/>
          </p15:clr>
        </p15:guide>
        <p15:guide id="6" pos="10296">
          <p15:clr>
            <a:srgbClr val="F26B43"/>
          </p15:clr>
        </p15:guide>
        <p15:guide id="7" pos="9616">
          <p15:clr>
            <a:srgbClr val="F26B43"/>
          </p15:clr>
        </p15:guide>
        <p15:guide id="8" pos="1904">
          <p15:clr>
            <a:srgbClr val="F26B43"/>
          </p15:clr>
        </p15:guide>
        <p15:guide id="9" pos="884">
          <p15:clr>
            <a:srgbClr val="F26B43"/>
          </p15:clr>
        </p15:guide>
        <p15:guide id="10" pos="1063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693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75616" y="316956"/>
            <a:ext cx="3532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b="1" dirty="0" smtClean="0">
                <a:cs typeface="B Nazanin" panose="00000400000000000000" pitchFamily="2" charset="-78"/>
              </a:rPr>
              <a:t>عدد اکتان چیست؟</a:t>
            </a:r>
            <a:endParaRPr lang="en-US" sz="3600" b="1" dirty="0">
              <a:cs typeface="B Nazanin" panose="000004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56095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866" y="1434334"/>
            <a:ext cx="8430475" cy="471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9798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30305" y="486749"/>
            <a:ext cx="3863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dirty="0" smtClean="0">
                <a:cs typeface="B Titr" panose="00000700000000000000" pitchFamily="2" charset="-78"/>
              </a:rPr>
              <a:t>خوراک و فراورده ها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6425703" y="2424828"/>
            <a:ext cx="2254007" cy="1026900"/>
            <a:chOff x="7418474" y="1801037"/>
            <a:chExt cx="3005343" cy="1114946"/>
          </a:xfrm>
          <a:solidFill>
            <a:srgbClr val="21C9CD"/>
          </a:solidFill>
        </p:grpSpPr>
        <p:sp>
          <p:nvSpPr>
            <p:cNvPr id="9" name="Rectangle 8"/>
            <p:cNvSpPr/>
            <p:nvPr/>
          </p:nvSpPr>
          <p:spPr>
            <a:xfrm>
              <a:off x="7418474" y="1893085"/>
              <a:ext cx="1992811" cy="965201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Teardrop 9"/>
            <p:cNvSpPr>
              <a:spLocks noChangeAspect="1"/>
            </p:cNvSpPr>
            <p:nvPr/>
          </p:nvSpPr>
          <p:spPr>
            <a:xfrm rot="2700000">
              <a:off x="9211775" y="1703940"/>
              <a:ext cx="1114946" cy="1309139"/>
            </a:xfrm>
            <a:prstGeom prst="teardrop">
              <a:avLst/>
            </a:prstGeom>
            <a:solidFill>
              <a:sysClr val="window" lastClr="FFFFFF"/>
            </a:solidFill>
            <a:ln w="101600" cap="flat" cmpd="sng" algn="ctr">
              <a:solidFill>
                <a:srgbClr val="21C9C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0800000">
            <a:off x="3609698" y="3368757"/>
            <a:ext cx="2535082" cy="1005979"/>
            <a:chOff x="7840115" y="1823629"/>
            <a:chExt cx="2494675" cy="1061955"/>
          </a:xfrm>
          <a:solidFill>
            <a:srgbClr val="BA8FDD"/>
          </a:solidFill>
        </p:grpSpPr>
        <p:sp>
          <p:nvSpPr>
            <p:cNvPr id="12" name="Rectangle 11"/>
            <p:cNvSpPr/>
            <p:nvPr/>
          </p:nvSpPr>
          <p:spPr>
            <a:xfrm>
              <a:off x="7840115" y="1893086"/>
              <a:ext cx="1692439" cy="91160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ardrop 12"/>
            <p:cNvSpPr>
              <a:spLocks noChangeAspect="1"/>
            </p:cNvSpPr>
            <p:nvPr/>
          </p:nvSpPr>
          <p:spPr>
            <a:xfrm rot="2700000">
              <a:off x="9323870" y="1874664"/>
              <a:ext cx="1061955" cy="959885"/>
            </a:xfrm>
            <a:prstGeom prst="teardrop">
              <a:avLst/>
            </a:prstGeom>
            <a:solidFill>
              <a:sysClr val="window" lastClr="FFFFFF"/>
            </a:solidFill>
            <a:ln w="101600" cap="flat" cmpd="sng" algn="ctr">
              <a:solidFill>
                <a:srgbClr val="BA8FD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" name="Group 13"/>
          <p:cNvGrpSpPr>
            <a:grpSpLocks noChangeAspect="1"/>
          </p:cNvGrpSpPr>
          <p:nvPr/>
        </p:nvGrpSpPr>
        <p:grpSpPr>
          <a:xfrm rot="19020000">
            <a:off x="5537785" y="2591754"/>
            <a:ext cx="1470587" cy="2286287"/>
            <a:chOff x="8452481" y="2161502"/>
            <a:chExt cx="1921007" cy="2986539"/>
          </a:xfrm>
        </p:grpSpPr>
        <p:grpSp>
          <p:nvGrpSpPr>
            <p:cNvPr id="15" name="Group 14"/>
            <p:cNvGrpSpPr/>
            <p:nvPr/>
          </p:nvGrpSpPr>
          <p:grpSpPr>
            <a:xfrm rot="18810804">
              <a:off x="9367727" y="2446339"/>
              <a:ext cx="1290597" cy="720924"/>
              <a:chOff x="7700963" y="3678059"/>
              <a:chExt cx="1855787" cy="1036638"/>
            </a:xfrm>
          </p:grpSpPr>
          <p:sp>
            <p:nvSpPr>
              <p:cNvPr id="22" name="Freeform 7"/>
              <p:cNvSpPr>
                <a:spLocks/>
              </p:cNvSpPr>
              <p:nvPr/>
            </p:nvSpPr>
            <p:spPr bwMode="auto">
              <a:xfrm>
                <a:off x="9224963" y="3678059"/>
                <a:ext cx="331787" cy="1036638"/>
              </a:xfrm>
              <a:custGeom>
                <a:avLst/>
                <a:gdLst>
                  <a:gd name="T0" fmla="*/ 0 w 209"/>
                  <a:gd name="T1" fmla="*/ 162 h 653"/>
                  <a:gd name="T2" fmla="*/ 135 w 209"/>
                  <a:gd name="T3" fmla="*/ 0 h 653"/>
                  <a:gd name="T4" fmla="*/ 209 w 209"/>
                  <a:gd name="T5" fmla="*/ 210 h 653"/>
                  <a:gd name="T6" fmla="*/ 209 w 209"/>
                  <a:gd name="T7" fmla="*/ 443 h 653"/>
                  <a:gd name="T8" fmla="*/ 135 w 209"/>
                  <a:gd name="T9" fmla="*/ 653 h 653"/>
                  <a:gd name="T10" fmla="*/ 0 w 209"/>
                  <a:gd name="T11" fmla="*/ 488 h 653"/>
                  <a:gd name="T12" fmla="*/ 0 w 209"/>
                  <a:gd name="T13" fmla="*/ 162 h 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9" h="653">
                    <a:moveTo>
                      <a:pt x="0" y="162"/>
                    </a:moveTo>
                    <a:lnTo>
                      <a:pt x="135" y="0"/>
                    </a:lnTo>
                    <a:lnTo>
                      <a:pt x="209" y="210"/>
                    </a:lnTo>
                    <a:lnTo>
                      <a:pt x="209" y="443"/>
                    </a:lnTo>
                    <a:lnTo>
                      <a:pt x="135" y="653"/>
                    </a:lnTo>
                    <a:lnTo>
                      <a:pt x="0" y="488"/>
                    </a:lnTo>
                    <a:lnTo>
                      <a:pt x="0" y="162"/>
                    </a:lnTo>
                    <a:close/>
                  </a:path>
                </a:pathLst>
              </a:custGeom>
              <a:solidFill>
                <a:srgbClr val="BBA1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  <p:sp>
            <p:nvSpPr>
              <p:cNvPr id="23" name="Freeform 18"/>
              <p:cNvSpPr>
                <a:spLocks/>
              </p:cNvSpPr>
              <p:nvPr/>
            </p:nvSpPr>
            <p:spPr bwMode="auto">
              <a:xfrm>
                <a:off x="7700963" y="3678059"/>
                <a:ext cx="1738312" cy="344488"/>
              </a:xfrm>
              <a:custGeom>
                <a:avLst/>
                <a:gdLst>
                  <a:gd name="T0" fmla="*/ 1020 w 1095"/>
                  <a:gd name="T1" fmla="*/ 217 h 217"/>
                  <a:gd name="T2" fmla="*/ 1095 w 1095"/>
                  <a:gd name="T3" fmla="*/ 0 h 217"/>
                  <a:gd name="T4" fmla="*/ 0 w 1095"/>
                  <a:gd name="T5" fmla="*/ 0 h 217"/>
                  <a:gd name="T6" fmla="*/ 0 w 1095"/>
                  <a:gd name="T7" fmla="*/ 217 h 217"/>
                  <a:gd name="T8" fmla="*/ 1020 w 1095"/>
                  <a:gd name="T9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5" h="217">
                    <a:moveTo>
                      <a:pt x="1020" y="217"/>
                    </a:moveTo>
                    <a:lnTo>
                      <a:pt x="1095" y="0"/>
                    </a:lnTo>
                    <a:lnTo>
                      <a:pt x="0" y="0"/>
                    </a:lnTo>
                    <a:lnTo>
                      <a:pt x="0" y="217"/>
                    </a:lnTo>
                    <a:lnTo>
                      <a:pt x="1020" y="217"/>
                    </a:lnTo>
                    <a:close/>
                  </a:path>
                </a:pathLst>
              </a:custGeom>
              <a:solidFill>
                <a:srgbClr val="21C9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  <p:sp>
            <p:nvSpPr>
              <p:cNvPr id="24" name="Rectangle 23"/>
              <p:cNvSpPr>
                <a:spLocks noChangeArrowheads="1"/>
              </p:cNvSpPr>
              <p:nvPr/>
            </p:nvSpPr>
            <p:spPr bwMode="auto">
              <a:xfrm>
                <a:off x="7700963" y="4022546"/>
                <a:ext cx="1619250" cy="344488"/>
              </a:xfrm>
              <a:prstGeom prst="rect">
                <a:avLst/>
              </a:prstGeom>
              <a:solidFill>
                <a:srgbClr val="21C9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  <p:sp>
            <p:nvSpPr>
              <p:cNvPr id="25" name="Freeform 20"/>
              <p:cNvSpPr>
                <a:spLocks/>
              </p:cNvSpPr>
              <p:nvPr/>
            </p:nvSpPr>
            <p:spPr bwMode="auto">
              <a:xfrm>
                <a:off x="7700963" y="4367034"/>
                <a:ext cx="1738312" cy="347663"/>
              </a:xfrm>
              <a:custGeom>
                <a:avLst/>
                <a:gdLst>
                  <a:gd name="T0" fmla="*/ 1095 w 1095"/>
                  <a:gd name="T1" fmla="*/ 219 h 219"/>
                  <a:gd name="T2" fmla="*/ 1020 w 1095"/>
                  <a:gd name="T3" fmla="*/ 0 h 219"/>
                  <a:gd name="T4" fmla="*/ 0 w 1095"/>
                  <a:gd name="T5" fmla="*/ 0 h 219"/>
                  <a:gd name="T6" fmla="*/ 0 w 1095"/>
                  <a:gd name="T7" fmla="*/ 219 h 219"/>
                  <a:gd name="T8" fmla="*/ 1095 w 1095"/>
                  <a:gd name="T9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5" h="219">
                    <a:moveTo>
                      <a:pt x="1095" y="219"/>
                    </a:moveTo>
                    <a:lnTo>
                      <a:pt x="1020" y="0"/>
                    </a:lnTo>
                    <a:lnTo>
                      <a:pt x="0" y="0"/>
                    </a:lnTo>
                    <a:lnTo>
                      <a:pt x="0" y="219"/>
                    </a:lnTo>
                    <a:lnTo>
                      <a:pt x="1095" y="219"/>
                    </a:lnTo>
                    <a:close/>
                  </a:path>
                </a:pathLst>
              </a:custGeom>
              <a:solidFill>
                <a:srgbClr val="21C9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  <p:sp>
            <p:nvSpPr>
              <p:cNvPr id="26" name="Oval 25"/>
              <p:cNvSpPr>
                <a:spLocks noChangeArrowheads="1"/>
              </p:cNvSpPr>
              <p:nvPr/>
            </p:nvSpPr>
            <p:spPr bwMode="auto">
              <a:xfrm>
                <a:off x="9398000" y="4049534"/>
                <a:ext cx="82550" cy="293688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 rot="18810804">
              <a:off x="7728098" y="3697827"/>
              <a:ext cx="2174597" cy="725831"/>
              <a:chOff x="4536298" y="3161277"/>
              <a:chExt cx="3126908" cy="1043687"/>
            </a:xfrm>
          </p:grpSpPr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4536298" y="3161277"/>
                <a:ext cx="1490663" cy="1031871"/>
              </a:xfrm>
              <a:custGeom>
                <a:avLst/>
                <a:gdLst>
                  <a:gd name="T0" fmla="*/ 793 w 939"/>
                  <a:gd name="T1" fmla="*/ 650 h 650"/>
                  <a:gd name="T2" fmla="*/ 0 w 939"/>
                  <a:gd name="T3" fmla="*/ 326 h 650"/>
                  <a:gd name="T4" fmla="*/ 793 w 939"/>
                  <a:gd name="T5" fmla="*/ 0 h 650"/>
                  <a:gd name="T6" fmla="*/ 939 w 939"/>
                  <a:gd name="T7" fmla="*/ 0 h 650"/>
                  <a:gd name="T8" fmla="*/ 939 w 939"/>
                  <a:gd name="T9" fmla="*/ 650 h 650"/>
                  <a:gd name="T10" fmla="*/ 793 w 939"/>
                  <a:gd name="T11" fmla="*/ 65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9" h="650">
                    <a:moveTo>
                      <a:pt x="793" y="650"/>
                    </a:moveTo>
                    <a:lnTo>
                      <a:pt x="0" y="326"/>
                    </a:lnTo>
                    <a:lnTo>
                      <a:pt x="793" y="0"/>
                    </a:lnTo>
                    <a:lnTo>
                      <a:pt x="939" y="0"/>
                    </a:lnTo>
                    <a:lnTo>
                      <a:pt x="939" y="650"/>
                    </a:lnTo>
                    <a:lnTo>
                      <a:pt x="793" y="650"/>
                    </a:lnTo>
                    <a:close/>
                  </a:path>
                </a:pathLst>
              </a:custGeom>
              <a:solidFill>
                <a:srgbClr val="D4AC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5920125" y="3173081"/>
                <a:ext cx="1743070" cy="344487"/>
              </a:xfrm>
              <a:custGeom>
                <a:avLst/>
                <a:gdLst>
                  <a:gd name="T0" fmla="*/ 464 w 464"/>
                  <a:gd name="T1" fmla="*/ 0 h 91"/>
                  <a:gd name="T2" fmla="*/ 41 w 464"/>
                  <a:gd name="T3" fmla="*/ 0 h 91"/>
                  <a:gd name="T4" fmla="*/ 16 w 464"/>
                  <a:gd name="T5" fmla="*/ 14 h 91"/>
                  <a:gd name="T6" fmla="*/ 5 w 464"/>
                  <a:gd name="T7" fmla="*/ 31 h 91"/>
                  <a:gd name="T8" fmla="*/ 5 w 464"/>
                  <a:gd name="T9" fmla="*/ 59 h 91"/>
                  <a:gd name="T10" fmla="*/ 16 w 464"/>
                  <a:gd name="T11" fmla="*/ 77 h 91"/>
                  <a:gd name="T12" fmla="*/ 41 w 464"/>
                  <a:gd name="T13" fmla="*/ 91 h 91"/>
                  <a:gd name="T14" fmla="*/ 464 w 464"/>
                  <a:gd name="T15" fmla="*/ 91 h 91"/>
                  <a:gd name="T16" fmla="*/ 464 w 464"/>
                  <a:gd name="T17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4" h="91">
                    <a:moveTo>
                      <a:pt x="464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2" y="0"/>
                      <a:pt x="21" y="6"/>
                      <a:pt x="16" y="14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0" y="39"/>
                      <a:pt x="0" y="52"/>
                      <a:pt x="5" y="59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21" y="85"/>
                      <a:pt x="32" y="91"/>
                      <a:pt x="41" y="91"/>
                    </a:cubicBezTo>
                    <a:cubicBezTo>
                      <a:pt x="464" y="91"/>
                      <a:pt x="464" y="91"/>
                      <a:pt x="464" y="91"/>
                    </a:cubicBezTo>
                    <a:lnTo>
                      <a:pt x="464" y="0"/>
                    </a:lnTo>
                    <a:close/>
                  </a:path>
                </a:pathLst>
              </a:custGeom>
              <a:solidFill>
                <a:srgbClr val="BA8FD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5920129" y="3517574"/>
                <a:ext cx="1743070" cy="342898"/>
              </a:xfrm>
              <a:custGeom>
                <a:avLst/>
                <a:gdLst>
                  <a:gd name="T0" fmla="*/ 464 w 464"/>
                  <a:gd name="T1" fmla="*/ 0 h 91"/>
                  <a:gd name="T2" fmla="*/ 41 w 464"/>
                  <a:gd name="T3" fmla="*/ 0 h 91"/>
                  <a:gd name="T4" fmla="*/ 16 w 464"/>
                  <a:gd name="T5" fmla="*/ 14 h 91"/>
                  <a:gd name="T6" fmla="*/ 5 w 464"/>
                  <a:gd name="T7" fmla="*/ 32 h 91"/>
                  <a:gd name="T8" fmla="*/ 5 w 464"/>
                  <a:gd name="T9" fmla="*/ 60 h 91"/>
                  <a:gd name="T10" fmla="*/ 16 w 464"/>
                  <a:gd name="T11" fmla="*/ 77 h 91"/>
                  <a:gd name="T12" fmla="*/ 41 w 464"/>
                  <a:gd name="T13" fmla="*/ 91 h 91"/>
                  <a:gd name="T14" fmla="*/ 464 w 464"/>
                  <a:gd name="T15" fmla="*/ 91 h 91"/>
                  <a:gd name="T16" fmla="*/ 464 w 464"/>
                  <a:gd name="T17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4" h="91">
                    <a:moveTo>
                      <a:pt x="464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2" y="0"/>
                      <a:pt x="21" y="6"/>
                      <a:pt x="16" y="14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0" y="39"/>
                      <a:pt x="0" y="52"/>
                      <a:pt x="5" y="60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21" y="85"/>
                      <a:pt x="32" y="91"/>
                      <a:pt x="41" y="91"/>
                    </a:cubicBezTo>
                    <a:cubicBezTo>
                      <a:pt x="464" y="91"/>
                      <a:pt x="464" y="91"/>
                      <a:pt x="464" y="91"/>
                    </a:cubicBezTo>
                    <a:lnTo>
                      <a:pt x="464" y="0"/>
                    </a:lnTo>
                    <a:close/>
                  </a:path>
                </a:pathLst>
              </a:custGeom>
              <a:solidFill>
                <a:srgbClr val="BA8FD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5920133" y="3860477"/>
                <a:ext cx="1743073" cy="344487"/>
              </a:xfrm>
              <a:custGeom>
                <a:avLst/>
                <a:gdLst>
                  <a:gd name="T0" fmla="*/ 464 w 464"/>
                  <a:gd name="T1" fmla="*/ 0 h 91"/>
                  <a:gd name="T2" fmla="*/ 41 w 464"/>
                  <a:gd name="T3" fmla="*/ 0 h 91"/>
                  <a:gd name="T4" fmla="*/ 16 w 464"/>
                  <a:gd name="T5" fmla="*/ 14 h 91"/>
                  <a:gd name="T6" fmla="*/ 5 w 464"/>
                  <a:gd name="T7" fmla="*/ 32 h 91"/>
                  <a:gd name="T8" fmla="*/ 5 w 464"/>
                  <a:gd name="T9" fmla="*/ 60 h 91"/>
                  <a:gd name="T10" fmla="*/ 16 w 464"/>
                  <a:gd name="T11" fmla="*/ 77 h 91"/>
                  <a:gd name="T12" fmla="*/ 41 w 464"/>
                  <a:gd name="T13" fmla="*/ 91 h 91"/>
                  <a:gd name="T14" fmla="*/ 464 w 464"/>
                  <a:gd name="T15" fmla="*/ 91 h 91"/>
                  <a:gd name="T16" fmla="*/ 464 w 464"/>
                  <a:gd name="T17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4" h="91">
                    <a:moveTo>
                      <a:pt x="464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2" y="0"/>
                      <a:pt x="21" y="6"/>
                      <a:pt x="16" y="14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0" y="40"/>
                      <a:pt x="0" y="52"/>
                      <a:pt x="5" y="60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21" y="85"/>
                      <a:pt x="32" y="91"/>
                      <a:pt x="41" y="91"/>
                    </a:cubicBezTo>
                    <a:cubicBezTo>
                      <a:pt x="464" y="91"/>
                      <a:pt x="464" y="91"/>
                      <a:pt x="464" y="91"/>
                    </a:cubicBezTo>
                    <a:lnTo>
                      <a:pt x="464" y="0"/>
                    </a:lnTo>
                    <a:close/>
                  </a:path>
                </a:pathLst>
              </a:custGeom>
              <a:solidFill>
                <a:srgbClr val="BA8FD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  <p:sp>
            <p:nvSpPr>
              <p:cNvPr id="21" name="Freeform 22"/>
              <p:cNvSpPr>
                <a:spLocks/>
              </p:cNvSpPr>
              <p:nvPr/>
            </p:nvSpPr>
            <p:spPr bwMode="auto">
              <a:xfrm>
                <a:off x="4550387" y="3512000"/>
                <a:ext cx="428625" cy="333376"/>
              </a:xfrm>
              <a:custGeom>
                <a:avLst/>
                <a:gdLst>
                  <a:gd name="T0" fmla="*/ 114 w 114"/>
                  <a:gd name="T1" fmla="*/ 49 h 88"/>
                  <a:gd name="T2" fmla="*/ 107 w 114"/>
                  <a:gd name="T3" fmla="*/ 0 h 88"/>
                  <a:gd name="T4" fmla="*/ 0 w 114"/>
                  <a:gd name="T5" fmla="*/ 44 h 88"/>
                  <a:gd name="T6" fmla="*/ 109 w 114"/>
                  <a:gd name="T7" fmla="*/ 88 h 88"/>
                  <a:gd name="T8" fmla="*/ 114 w 114"/>
                  <a:gd name="T9" fmla="*/ 49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" h="88">
                    <a:moveTo>
                      <a:pt x="114" y="49"/>
                    </a:moveTo>
                    <a:cubicBezTo>
                      <a:pt x="114" y="32"/>
                      <a:pt x="111" y="15"/>
                      <a:pt x="107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09" y="88"/>
                      <a:pt x="109" y="88"/>
                      <a:pt x="109" y="88"/>
                    </a:cubicBezTo>
                    <a:cubicBezTo>
                      <a:pt x="112" y="76"/>
                      <a:pt x="114" y="63"/>
                      <a:pt x="114" y="49"/>
                    </a:cubicBezTo>
                    <a:close/>
                  </a:path>
                </a:pathLst>
              </a:custGeom>
              <a:solidFill>
                <a:sysClr val="windowText" lastClr="000000">
                  <a:lumMod val="75000"/>
                  <a:lumOff val="25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" panose="020F0502020204030203" pitchFamily="34" charset="0"/>
                </a:endParaRPr>
              </a:p>
            </p:txBody>
          </p:sp>
        </p:grp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6231493" y="3817973"/>
            <a:ext cx="3362474" cy="589993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defTabSz="914400" rtl="1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fa-IR" sz="2000" kern="0" dirty="0">
                <a:solidFill>
                  <a:sysClr val="windowText" lastClr="000000"/>
                </a:solidFill>
                <a:cs typeface="B Nazanin" panose="00000400000000000000" pitchFamily="2" charset="-78"/>
              </a:rPr>
              <a:t>آلکان های راست زنجیر(نرمال آلکان)</a:t>
            </a:r>
            <a:endParaRPr lang="en-US" sz="2000" kern="0" dirty="0">
              <a:solidFill>
                <a:sysClr val="windowText" lastClr="000000"/>
              </a:solidFill>
              <a:cs typeface="B Nazanin" panose="00000400000000000000" pitchFamily="2" charset="-78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85441" y="2742930"/>
            <a:ext cx="3362474" cy="589993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defTabSz="914400" rtl="1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fa-IR" sz="2000" kern="0" dirty="0">
                <a:solidFill>
                  <a:sysClr val="windowText" lastClr="000000"/>
                </a:solidFill>
                <a:cs typeface="B Nazanin" panose="00000400000000000000" pitchFamily="2" charset="-78"/>
              </a:rPr>
              <a:t>آلکان های شاخه دار(ایزوآلکان ها)</a:t>
            </a:r>
            <a:endParaRPr lang="en-US" sz="2000" kern="0" dirty="0">
              <a:solidFill>
                <a:sysClr val="windowText" lastClr="000000"/>
              </a:solidFill>
              <a:cs typeface="B Nazanin" panose="00000400000000000000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744138" y="2707444"/>
            <a:ext cx="998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a-IR" sz="2400" dirty="0">
                <a:cs typeface="B Titr" panose="00000700000000000000" pitchFamily="2" charset="-78"/>
              </a:rPr>
              <a:t>خوراک</a:t>
            </a:r>
            <a:endParaRPr lang="en-US" sz="2400" dirty="0">
              <a:cs typeface="B Titr" panose="00000700000000000000" pitchFamily="2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485325" y="3617196"/>
            <a:ext cx="10583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a-IR" sz="2400" dirty="0">
                <a:cs typeface="B Titr" panose="00000700000000000000" pitchFamily="2" charset="-78"/>
              </a:rPr>
              <a:t>فراورده</a:t>
            </a:r>
            <a:endParaRPr lang="en-US" sz="2400" dirty="0">
              <a:cs typeface="B Titr" panose="00000700000000000000" pitchFamily="2" charset="-78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156095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83209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518091"/>
              </p:ext>
            </p:extLst>
          </p:nvPr>
        </p:nvGraphicFramePr>
        <p:xfrm>
          <a:off x="1313643" y="526481"/>
          <a:ext cx="9091056" cy="5559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2764">
                  <a:extLst>
                    <a:ext uri="{9D8B030D-6E8A-4147-A177-3AD203B41FA5}">
                      <a16:colId xmlns:a16="http://schemas.microsoft.com/office/drawing/2014/main" xmlns="" val="2289270177"/>
                    </a:ext>
                  </a:extLst>
                </a:gridCol>
                <a:gridCol w="2272764">
                  <a:extLst>
                    <a:ext uri="{9D8B030D-6E8A-4147-A177-3AD203B41FA5}">
                      <a16:colId xmlns:a16="http://schemas.microsoft.com/office/drawing/2014/main" xmlns="" val="917948591"/>
                    </a:ext>
                  </a:extLst>
                </a:gridCol>
                <a:gridCol w="2272764">
                  <a:extLst>
                    <a:ext uri="{9D8B030D-6E8A-4147-A177-3AD203B41FA5}">
                      <a16:colId xmlns:a16="http://schemas.microsoft.com/office/drawing/2014/main" xmlns="" val="2548751416"/>
                    </a:ext>
                  </a:extLst>
                </a:gridCol>
                <a:gridCol w="2272764">
                  <a:extLst>
                    <a:ext uri="{9D8B030D-6E8A-4147-A177-3AD203B41FA5}">
                      <a16:colId xmlns:a16="http://schemas.microsoft.com/office/drawing/2014/main" xmlns="" val="558372130"/>
                    </a:ext>
                  </a:extLst>
                </a:gridCol>
              </a:tblGrid>
              <a:tr h="109826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عدد اکتان (بدون سرب)</a:t>
                      </a:r>
                      <a:endParaRPr lang="en-US" sz="18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فراورده (%وزنی)</a:t>
                      </a:r>
                      <a:endParaRPr lang="en-US" sz="18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خوراک(%وزنی)</a:t>
                      </a:r>
                      <a:endParaRPr lang="en-US" sz="18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سازنده های بنزین سبک</a:t>
                      </a:r>
                      <a:endParaRPr lang="en-US" sz="18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176961212"/>
                  </a:ext>
                </a:extLst>
              </a:tr>
              <a:tr h="6362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92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40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22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ایزوپنتان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79920152"/>
                  </a:ext>
                </a:extLst>
              </a:tr>
              <a:tr h="6362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62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15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33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نرمال پنتان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70772882"/>
                  </a:ext>
                </a:extLst>
              </a:tr>
              <a:tr h="6362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96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13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1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2،2 دی متیل بوتان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934289809"/>
                  </a:ext>
                </a:extLst>
              </a:tr>
              <a:tr h="6362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84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5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2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3،2 دی متیل بوتان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142366821"/>
                  </a:ext>
                </a:extLst>
              </a:tr>
              <a:tr h="6362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74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7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10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2 متیل پنتان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738895897"/>
                  </a:ext>
                </a:extLst>
              </a:tr>
              <a:tr h="6362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26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6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20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نرمال هگزان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065487"/>
                  </a:ext>
                </a:extLst>
              </a:tr>
              <a:tr h="6362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100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100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a-I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Nazanin" panose="00000400000000000000" pitchFamily="2" charset="-78"/>
                        </a:rPr>
                        <a:t>کل</a:t>
                      </a:r>
                      <a:endParaRPr lang="en-US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B Nazanin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45771369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56095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9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23903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42686" y="1644914"/>
            <a:ext cx="4237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dirty="0" smtClean="0">
                <a:cs typeface="B Titr" panose="00000700000000000000" pitchFamily="2" charset="-78"/>
              </a:rPr>
              <a:t>کاتالیزور ها:</a:t>
            </a:r>
            <a:endParaRPr lang="en-US" sz="2800" dirty="0">
              <a:cs typeface="B Titr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078791" y="2891949"/>
            <a:ext cx="2971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کاتالیزور ایزومری </a:t>
            </a:r>
            <a:r>
              <a:rPr lang="fa-IR" sz="2400" b="1" dirty="0">
                <a:cs typeface="B Nazanin" panose="00000400000000000000" pitchFamily="2" charset="-78"/>
              </a:rPr>
              <a:t>پارافین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718182" y="1031202"/>
            <a:ext cx="360609" cy="4274894"/>
          </a:xfrm>
          <a:prstGeom prst="rightBrace">
            <a:avLst>
              <a:gd name="adj1" fmla="val 160109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r"/>
            <a:endParaRPr lang="en-US">
              <a:cs typeface="0 Nazanin Bold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41640" y="1086187"/>
            <a:ext cx="3658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1- </a:t>
            </a:r>
            <a:r>
              <a:rPr lang="fa-IR" sz="2400" b="1" dirty="0">
                <a:cs typeface="B Nazanin" panose="00000400000000000000" pitchFamily="2" charset="-78"/>
              </a:rPr>
              <a:t>کاتالیزورهای فریدل کرافتس :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897888" y="1085281"/>
                <a:ext cx="17128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2400" b="1" dirty="0" smtClean="0">
                    <a:cs typeface="0 Nazanin Bold" panose="00000700000000000000" pitchFamily="2" charset="-78"/>
                  </a:rPr>
                  <a:t> Al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dirty="0" smtClean="0">
                            <a:latin typeface="Cambria Math"/>
                            <a:cs typeface="0 Nazanin Bold" panose="00000700000000000000" pitchFamily="2" charset="-78"/>
                          </a:rPr>
                        </m:ctrlPr>
                      </m:sSubPr>
                      <m:e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𝑩𝒓</m:t>
                        </m:r>
                      </m:e>
                      <m:sub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2400" b="1" dirty="0" smtClean="0">
                    <a:cs typeface="0 Nazanin Bold" panose="00000700000000000000" pitchFamily="2" charset="-78"/>
                  </a:rPr>
                  <a:t>- HBr</a:t>
                </a:r>
                <a:endParaRPr lang="en-US" sz="2400" b="1" dirty="0">
                  <a:cs typeface="0 Nazanin Bold" panose="00000700000000000000" pitchFamily="2" charset="-78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888" y="1085281"/>
                <a:ext cx="1712891" cy="461665"/>
              </a:xfrm>
              <a:prstGeom prst="rect">
                <a:avLst/>
              </a:prstGeom>
              <a:blipFill>
                <a:blip r:embed="rId2"/>
                <a:stretch>
                  <a:fillRect t="-10526" r="-5694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550867" y="1085281"/>
                <a:ext cx="22907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2400" b="1" dirty="0" smtClean="0">
                    <a:cs typeface="0 Nazanin Bold" panose="00000700000000000000" pitchFamily="2" charset="-78"/>
                  </a:rPr>
                  <a:t>Sb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/>
                            <a:cs typeface="0 Nazanin Bold" panose="00000700000000000000" pitchFamily="2" charset="-78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𝑪𝒍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2400" b="1" dirty="0" smtClean="0">
                    <a:cs typeface="0 Nazanin Bold" panose="00000700000000000000" pitchFamily="2" charset="-78"/>
                  </a:rPr>
                  <a:t> – Al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/>
                            <a:cs typeface="0 Nazanin Bold" panose="00000700000000000000" pitchFamily="2" charset="-78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𝑪𝒍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𝟑</m:t>
                        </m:r>
                      </m:sub>
                    </m:sSub>
                  </m:oMath>
                </a14:m>
                <a:endParaRPr lang="en-US" sz="2400" b="1" dirty="0">
                  <a:cs typeface="0 Nazanin Bold" panose="000007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0867" y="1085281"/>
                <a:ext cx="2290773" cy="461665"/>
              </a:xfrm>
              <a:prstGeom prst="rect">
                <a:avLst/>
              </a:prstGeom>
              <a:blipFill>
                <a:blip r:embed="rId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5188975" y="3401130"/>
            <a:ext cx="3424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2- کاتالیزور های دو عاملی: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818" y="3444544"/>
            <a:ext cx="5461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عامل هیدروژنی کننده </a:t>
            </a:r>
            <a:r>
              <a:rPr lang="fa-IR" sz="2400" b="1" dirty="0" smtClean="0">
                <a:cs typeface="B Nazanin" panose="00000400000000000000" pitchFamily="2" charset="-78"/>
              </a:rPr>
              <a:t>و </a:t>
            </a: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عامل هیدروژن زدای فلزی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82592" y="1691620"/>
            <a:ext cx="6117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فعالیت زیاد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گزینش پذیری کم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حساس به ناخالصی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50868" y="4106184"/>
            <a:ext cx="59491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اغلب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Pt</a:t>
            </a:r>
            <a:r>
              <a:rPr lang="fa-IR" sz="2400" b="1" dirty="0">
                <a:cs typeface="B Nazanin" panose="00000400000000000000" pitchFamily="2" charset="-78"/>
              </a:rPr>
              <a:t> بر روی یک پایه جامد با سطح زیاد از جنس سیلیسیم و آلومین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فعالسازی در دمای 120 تا 200 درجه سانتیگراد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99926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659788" y="1155312"/>
            <a:ext cx="209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|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477968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0464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7" grpId="0"/>
      <p:bldP spid="8" grpId="0"/>
      <p:bldP spid="9" grpId="0"/>
      <p:bldP spid="10" grpId="0"/>
      <p:bldP spid="11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14479" y="539233"/>
            <a:ext cx="1998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dirty="0" smtClean="0">
                <a:cs typeface="B Titr" panose="00000700000000000000" pitchFamily="2" charset="-78"/>
              </a:rPr>
              <a:t>واکنش ها:</a:t>
            </a:r>
            <a:endParaRPr lang="en-US" sz="3200" dirty="0">
              <a:cs typeface="B Titr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1310" y="1589709"/>
            <a:ext cx="11116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واکنش های اصلی : </a:t>
            </a:r>
            <a:r>
              <a:rPr lang="fa-IR" sz="2400" b="1" dirty="0" smtClean="0">
                <a:cs typeface="B Nazanin" panose="00000400000000000000" pitchFamily="2" charset="-78"/>
              </a:rPr>
              <a:t>تبدیل نرمال پنتان و نرمال هگزان به ایزومر های شاخه دار</a:t>
            </a:r>
          </a:p>
          <a:p>
            <a:pPr algn="r"/>
            <a:endParaRPr lang="en-US" sz="24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واکنش های جانبی: </a:t>
            </a:r>
            <a:r>
              <a:rPr lang="en-US" sz="2400" b="1" dirty="0" smtClean="0">
                <a:cs typeface="B Nazanin" panose="00000400000000000000" pitchFamily="2" charset="-78"/>
              </a:rPr>
              <a:t>Cracking</a:t>
            </a:r>
            <a:r>
              <a:rPr lang="fa-IR" sz="2400" b="1" dirty="0" smtClean="0">
                <a:cs typeface="B Nazanin" panose="00000400000000000000" pitchFamily="2" charset="-78"/>
              </a:rPr>
              <a:t> و </a:t>
            </a:r>
            <a:r>
              <a:rPr lang="en-US" sz="2400" b="1" dirty="0" err="1" smtClean="0">
                <a:cs typeface="B Nazanin" panose="00000400000000000000" pitchFamily="2" charset="-78"/>
              </a:rPr>
              <a:t>Dismutation</a:t>
            </a:r>
            <a:r>
              <a:rPr lang="fa-IR" sz="2400" b="1" dirty="0" smtClean="0">
                <a:cs typeface="B Nazanin" panose="00000400000000000000" pitchFamily="2" charset="-78"/>
              </a:rPr>
              <a:t> که باعث تولید کربن و مواد قیری می شوند که اثر نامطلوبی بر کاتالیزور دارند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623818" y="3481802"/>
            <a:ext cx="7983982" cy="581071"/>
            <a:chOff x="3722914" y="3279914"/>
            <a:chExt cx="7726679" cy="461665"/>
          </a:xfrm>
        </p:grpSpPr>
        <p:sp>
          <p:nvSpPr>
            <p:cNvPr id="6" name="Diamond 5"/>
            <p:cNvSpPr/>
            <p:nvPr/>
          </p:nvSpPr>
          <p:spPr>
            <a:xfrm>
              <a:off x="11227524" y="3329746"/>
              <a:ext cx="222069" cy="300446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722914" y="3279914"/>
              <a:ext cx="73413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نکته: </a:t>
              </a:r>
              <a:r>
                <a:rPr lang="fa-IR" sz="2400" b="1" dirty="0" smtClean="0">
                  <a:cs typeface="B Nazanin" panose="00000400000000000000" pitchFamily="2" charset="-78"/>
                </a:rPr>
                <a:t>بهترین بازدارنده واکنش های جانبی هیدروژن تحت فشار است.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821889" y="4644836"/>
            <a:ext cx="10345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حال باید از لحاظ </a:t>
            </a: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ترمودینامیکی</a:t>
            </a:r>
            <a:r>
              <a:rPr lang="fa-IR" sz="2400" b="1" dirty="0" smtClean="0">
                <a:cs typeface="B Nazanin" panose="00000400000000000000" pitchFamily="2" charset="-78"/>
              </a:rPr>
              <a:t> و </a:t>
            </a: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مکانیسم</a:t>
            </a:r>
            <a:r>
              <a:rPr lang="fa-IR" sz="2400" b="1" dirty="0" smtClean="0">
                <a:cs typeface="B Nazanin" panose="00000400000000000000" pitchFamily="2" charset="-78"/>
              </a:rPr>
              <a:t> این دو نوع واکنش را بررسی نماییم.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50488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11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149990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07" y="1580605"/>
            <a:ext cx="11217727" cy="44674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4200" y="411290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Cracking Mechanism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520619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12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31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CA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09573" y="584200"/>
            <a:ext cx="4906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الف : بررسی ترمودینامیکی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394" y="1691620"/>
            <a:ext cx="4477658" cy="31350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584200"/>
            <a:ext cx="5251994" cy="5689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49924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13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83539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5679" y="411290"/>
            <a:ext cx="42454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 : بررسی مکانیسم ها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1107420"/>
            <a:ext cx="7843694" cy="51663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510468" y="6232253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14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29075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0776" y="453443"/>
            <a:ext cx="39711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dirty="0" smtClean="0">
                <a:cs typeface="B Titr" panose="00000700000000000000" pitchFamily="2" charset="-78"/>
              </a:rPr>
              <a:t>متغیر های عملیاتی :</a:t>
            </a:r>
            <a:endParaRPr lang="en-US" sz="3600" dirty="0">
              <a:cs typeface="B Titr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4200" y="2454058"/>
            <a:ext cx="10486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فشار: </a:t>
            </a:r>
            <a:r>
              <a:rPr lang="fa-IR" sz="2400" b="1" dirty="0" smtClean="0">
                <a:cs typeface="B Nazanin" panose="00000400000000000000" pitchFamily="2" charset="-78"/>
              </a:rPr>
              <a:t>اثر چندان مهمی ندارد ولی نباید کمتر از 5 اتمسفر باشد به طور تجربی فشار 17 تا 27 اتمسفر مطلوب گزارش شده است.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25441" y="3729248"/>
            <a:ext cx="9744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سرعت فضایی حجمی :  </a:t>
            </a:r>
            <a:r>
              <a:rPr lang="fa-IR" sz="2400" b="1" dirty="0" smtClean="0">
                <a:cs typeface="B Nazanin" panose="00000400000000000000" pitchFamily="2" charset="-78"/>
              </a:rPr>
              <a:t>افزایش سرعت فضایی حجمی باعث کاهش فراورده ایزوپارافینی میشود .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203049" y="1633978"/>
            <a:ext cx="6867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دما : </a:t>
            </a:r>
            <a:r>
              <a:rPr lang="fa-IR" sz="2400" b="1" dirty="0" smtClean="0">
                <a:cs typeface="B Nazanin" panose="00000400000000000000" pitchFamily="2" charset="-78"/>
              </a:rPr>
              <a:t>افزایش دما باعث کاهش ایزومرهای شاخه ای می شود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971245" y="4815410"/>
                <a:ext cx="6099088" cy="6295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rtl="1"/>
                <a:r>
                  <a:rPr lang="fa-IR" sz="2400" b="1" dirty="0" smtClean="0">
                    <a:solidFill>
                      <a:srgbClr val="FF0000"/>
                    </a:solidFill>
                    <a:cs typeface="B Nazanin" panose="00000400000000000000" pitchFamily="2" charset="-78"/>
                  </a:rPr>
                  <a:t>نسبت مولی هیدروژن به کربن </a:t>
                </a:r>
                <a:r>
                  <a:rPr lang="fa-IR" sz="2400" b="1" dirty="0" smtClean="0">
                    <a:solidFill>
                      <a:srgbClr val="FF0000"/>
                    </a:solidFill>
                    <a:cs typeface="0 Baran" panose="00000400000000000000" pitchFamily="2" charset="-78"/>
                  </a:rPr>
                  <a:t>: </a:t>
                </a:r>
                <a:r>
                  <a:rPr lang="fa-IR" sz="2400" b="1" dirty="0" smtClean="0">
                    <a:cs typeface="B Nazanin" panose="00000400000000000000" pitchFamily="2" charset="-78"/>
                  </a:rPr>
                  <a:t>بین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400" b="1" i="1">
                            <a:latin typeface="Cambria Math"/>
                            <a:cs typeface="0 Baran" panose="00000400000000000000" pitchFamily="2" charset="-78"/>
                          </a:rPr>
                        </m:ctrlPr>
                      </m:fPr>
                      <m:num>
                        <m:r>
                          <a:rPr lang="fa-IR" sz="2400" b="1" i="1">
                            <a:latin typeface="Cambria Math" panose="02040503050406030204" pitchFamily="18" charset="0"/>
                            <a:cs typeface="0 Baran" panose="00000400000000000000" pitchFamily="2" charset="-78"/>
                          </a:rPr>
                          <m:t>𝟎</m:t>
                        </m:r>
                        <m:r>
                          <a:rPr lang="fa-IR" sz="2400" b="1" i="1" smtClean="0">
                            <a:latin typeface="Cambria Math" panose="02040503050406030204" pitchFamily="18" charset="0"/>
                            <a:cs typeface="0 Baran" panose="00000400000000000000" pitchFamily="2" charset="-78"/>
                          </a:rPr>
                          <m:t>.</m:t>
                        </m:r>
                        <m:r>
                          <a:rPr lang="fa-IR" sz="2400" b="1" i="1" smtClean="0">
                            <a:latin typeface="Cambria Math" panose="02040503050406030204" pitchFamily="18" charset="0"/>
                            <a:cs typeface="0 Baran" panose="00000400000000000000" pitchFamily="2" charset="-78"/>
                          </a:rPr>
                          <m:t>𝟖</m:t>
                        </m:r>
                      </m:num>
                      <m:den>
                        <m:r>
                          <a:rPr lang="fa-IR" sz="2400" b="1" i="1">
                            <a:latin typeface="Cambria Math" panose="02040503050406030204" pitchFamily="18" charset="0"/>
                            <a:cs typeface="0 Baran" panose="00000400000000000000" pitchFamily="2" charset="-78"/>
                          </a:rPr>
                          <m:t>𝟏</m:t>
                        </m:r>
                      </m:den>
                    </m:f>
                    <m:r>
                      <a:rPr lang="fa-IR" sz="2400" b="1" i="0" smtClean="0">
                        <a:latin typeface="Cambria Math" panose="02040503050406030204" pitchFamily="18" charset="0"/>
                        <a:cs typeface="0 Baran" panose="00000400000000000000" pitchFamily="2" charset="-78"/>
                      </a:rPr>
                      <m:t>تا</m:t>
                    </m:r>
                    <m:f>
                      <m:fPr>
                        <m:ctrlPr>
                          <a:rPr lang="fa-IR" sz="2400" b="1" i="1" smtClean="0">
                            <a:latin typeface="Cambria Math"/>
                            <a:cs typeface="0 Baran" panose="00000400000000000000" pitchFamily="2" charset="-78"/>
                          </a:rPr>
                        </m:ctrlPr>
                      </m:fPr>
                      <m:num>
                        <m:r>
                          <a:rPr lang="fa-IR" sz="2400" b="1" i="1" smtClean="0">
                            <a:latin typeface="Cambria Math" panose="02040503050406030204" pitchFamily="18" charset="0"/>
                            <a:cs typeface="0 Baran" panose="00000400000000000000" pitchFamily="2" charset="-78"/>
                          </a:rPr>
                          <m:t>𝟎</m:t>
                        </m:r>
                        <m:r>
                          <a:rPr lang="fa-IR" sz="2400" b="1" i="1" smtClean="0">
                            <a:latin typeface="Cambria Math" panose="02040503050406030204" pitchFamily="18" charset="0"/>
                            <a:cs typeface="0 Baran" panose="00000400000000000000" pitchFamily="2" charset="-78"/>
                          </a:rPr>
                          <m:t>.</m:t>
                        </m:r>
                        <m:r>
                          <a:rPr lang="fa-IR" sz="2400" b="1" i="1" smtClean="0">
                            <a:latin typeface="Cambria Math" panose="02040503050406030204" pitchFamily="18" charset="0"/>
                            <a:cs typeface="0 Baran" panose="00000400000000000000" pitchFamily="2" charset="-78"/>
                          </a:rPr>
                          <m:t>𝟓</m:t>
                        </m:r>
                      </m:num>
                      <m:den>
                        <m:r>
                          <a:rPr lang="fa-IR" sz="2400" b="1" i="1" smtClean="0">
                            <a:latin typeface="Cambria Math" panose="02040503050406030204" pitchFamily="18" charset="0"/>
                            <a:cs typeface="0 Baran" panose="00000400000000000000" pitchFamily="2" charset="-78"/>
                          </a:rPr>
                          <m:t>𝟏</m:t>
                        </m:r>
                      </m:den>
                    </m:f>
                  </m:oMath>
                </a14:m>
                <a:endParaRPr lang="en-US" sz="2400" b="1" dirty="0">
                  <a:cs typeface="0 Baran" panose="00000400000000000000" pitchFamily="2" charset="-78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245" y="4815410"/>
                <a:ext cx="6099088" cy="629531"/>
              </a:xfrm>
              <a:prstGeom prst="rect">
                <a:avLst/>
              </a:prstGeom>
              <a:blipFill>
                <a:blip r:embed="rId2"/>
                <a:stretch>
                  <a:fillRect r="-1499" b="-174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51607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57193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>
            <a:extLst>
              <a:ext uri="{FF2B5EF4-FFF2-40B4-BE49-F238E27FC236}">
                <a16:creationId xmlns:a16="http://schemas.microsoft.com/office/drawing/2014/main" xmlns="" id="{515E1EA5-44B4-4F71-9348-C1ED402144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Balanced scorecard slide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05034" y="468531"/>
            <a:ext cx="330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dirty="0" smtClean="0">
                <a:cs typeface="B Titr" panose="00000700000000000000" pitchFamily="2" charset="-78"/>
              </a:rPr>
              <a:t>روش های صنعتی :</a:t>
            </a:r>
            <a:endParaRPr lang="en-US" sz="3600" dirty="0">
              <a:cs typeface="B Titr" panose="000007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8500" y="1440597"/>
            <a:ext cx="1043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الف : روشهای فاز مایع با کاتالیز آلومینیوم کلرید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54400" y="2112328"/>
            <a:ext cx="768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1.روش ایزومیت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2.روش فاز مایع </a:t>
            </a:r>
            <a:r>
              <a:rPr lang="en-US" sz="2400" b="1" dirty="0" smtClean="0">
                <a:cs typeface="B Nazanin" panose="00000400000000000000" pitchFamily="2" charset="-78"/>
              </a:rPr>
              <a:t>Shell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3.روش های پایین </a:t>
            </a:r>
            <a:r>
              <a:rPr lang="en-US" sz="2400" b="1" dirty="0" smtClean="0">
                <a:cs typeface="B Nazanin" panose="00000400000000000000" pitchFamily="2" charset="-78"/>
              </a:rPr>
              <a:t>Esso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4200" y="3771900"/>
            <a:ext cx="10553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 : روشهای فاز بخار با کاتالیز دو عاملی 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90600" y="4559300"/>
            <a:ext cx="10147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1.روش پنکس 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2.روش پنتافاینینگ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3.روش ایزوکل 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4. روش ایزومریت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52729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16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312282"/>
            <a:ext cx="4800600" cy="594147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2213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 hidden="1">
            <a:extLst>
              <a:ext uri="{FF2B5EF4-FFF2-40B4-BE49-F238E27FC236}">
                <a16:creationId xmlns:a16="http://schemas.microsoft.com/office/drawing/2014/main" xmlns="" id="{00E293BF-549B-485D-9D6B-4891FBAD4F6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Balanced scorecard slide 5</a:t>
            </a: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924023" y="498480"/>
            <a:ext cx="551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dirty="0" smtClean="0">
                <a:cs typeface="B Titr" panose="00000700000000000000" pitchFamily="2" charset="-78"/>
              </a:rPr>
              <a:t>بازده ایزومری</a:t>
            </a:r>
            <a:endParaRPr lang="en-US" sz="3600" dirty="0">
              <a:cs typeface="B Titr" panose="000007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53851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white"/>
                </a:solidFill>
                <a:latin typeface="Calibri"/>
              </a:rPr>
              <a:t>17</a:t>
            </a:r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33" y="1297678"/>
            <a:ext cx="5356821" cy="367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1366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 hidden="1">
            <a:extLst>
              <a:ext uri="{FF2B5EF4-FFF2-40B4-BE49-F238E27FC236}">
                <a16:creationId xmlns:a16="http://schemas.microsoft.com/office/drawing/2014/main" xmlns="" id="{5EAEA38E-A85B-4034-B49D-36862302342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Balanced scorecard slide 6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32059" y="380512"/>
            <a:ext cx="721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dirty="0" smtClean="0">
                <a:cs typeface="B Titr" panose="00000700000000000000" pitchFamily="2" charset="-78"/>
              </a:rPr>
              <a:t>فرآیندهای ایزومری در ایران</a:t>
            </a:r>
            <a:endParaRPr lang="en-US" sz="3600" dirty="0">
              <a:cs typeface="B Titr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1814731"/>
            <a:ext cx="6667500" cy="4448175"/>
          </a:xfrm>
          <a:prstGeom prst="rect">
            <a:avLst/>
          </a:prstGeom>
        </p:spPr>
      </p:pic>
      <p:sp>
        <p:nvSpPr>
          <p:cNvPr id="9" name="Action Button: Information 8">
            <a:hlinkClick r:id="" action="ppaction://noaction" highlightClick="1"/>
          </p:cNvPr>
          <p:cNvSpPr/>
          <p:nvPr/>
        </p:nvSpPr>
        <p:spPr>
          <a:xfrm>
            <a:off x="10718800" y="1814731"/>
            <a:ext cx="558800" cy="66040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79415" y="1890356"/>
            <a:ext cx="3211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پالایشگاه نفت آبادان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56095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18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20671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14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58938" y="378823"/>
            <a:ext cx="26256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6600" dirty="0" smtClean="0">
                <a:cs typeface="0 Titr Bold" panose="00000700000000000000" pitchFamily="2" charset="-78"/>
              </a:rPr>
              <a:t>سؤالات</a:t>
            </a:r>
            <a:endParaRPr lang="en-US" sz="6600" dirty="0">
              <a:cs typeface="0 Titr Bold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9233" y="1740120"/>
            <a:ext cx="9614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4000" dirty="0" smtClean="0">
                <a:cs typeface="0 Nazanin Bold" panose="00000700000000000000" pitchFamily="2" charset="-78"/>
              </a:rPr>
              <a:t>1- انواع کاتالیزور های ایزومری پارافین را نام ببرید. </a:t>
            </a:r>
            <a:endParaRPr lang="en-US" sz="4000" dirty="0">
              <a:cs typeface="0 Nazanin Bold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742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42686" y="1644914"/>
            <a:ext cx="4237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dirty="0" smtClean="0">
                <a:cs typeface="B Titr" panose="00000700000000000000" pitchFamily="2" charset="-78"/>
              </a:rPr>
              <a:t>کاتالیزور ها:</a:t>
            </a:r>
            <a:endParaRPr lang="en-US" sz="2800" dirty="0">
              <a:cs typeface="B Titr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078791" y="2891949"/>
            <a:ext cx="2971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کاتالیزور ایزومری </a:t>
            </a:r>
            <a:r>
              <a:rPr lang="fa-IR" sz="2400" b="1" dirty="0">
                <a:cs typeface="B Nazanin" panose="00000400000000000000" pitchFamily="2" charset="-78"/>
              </a:rPr>
              <a:t>پارافین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718182" y="1031202"/>
            <a:ext cx="360609" cy="4274894"/>
          </a:xfrm>
          <a:prstGeom prst="rightBrace">
            <a:avLst>
              <a:gd name="adj1" fmla="val 160109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r"/>
            <a:endParaRPr lang="en-US">
              <a:cs typeface="0 Nazanin Bold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41640" y="1086187"/>
            <a:ext cx="3658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1- </a:t>
            </a:r>
            <a:r>
              <a:rPr lang="fa-IR" sz="2400" b="1" dirty="0">
                <a:cs typeface="B Nazanin" panose="00000400000000000000" pitchFamily="2" charset="-78"/>
              </a:rPr>
              <a:t>کاتالیزورهای فریدل کرافتس :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897888" y="1085281"/>
                <a:ext cx="17128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2400" b="1" dirty="0" smtClean="0">
                    <a:cs typeface="0 Nazanin Bold" panose="00000700000000000000" pitchFamily="2" charset="-78"/>
                  </a:rPr>
                  <a:t> Al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dirty="0" smtClean="0">
                            <a:latin typeface="Cambria Math"/>
                            <a:cs typeface="0 Nazanin Bold" panose="00000700000000000000" pitchFamily="2" charset="-78"/>
                          </a:rPr>
                        </m:ctrlPr>
                      </m:sSubPr>
                      <m:e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𝑩𝒓</m:t>
                        </m:r>
                      </m:e>
                      <m:sub>
                        <m:r>
                          <a:rPr lang="en-US" sz="2400" b="1" i="1" dirty="0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2400" b="1" dirty="0" smtClean="0">
                    <a:cs typeface="0 Nazanin Bold" panose="00000700000000000000" pitchFamily="2" charset="-78"/>
                  </a:rPr>
                  <a:t>- HBr</a:t>
                </a:r>
                <a:endParaRPr lang="en-US" sz="2400" b="1" dirty="0">
                  <a:cs typeface="0 Nazanin Bold" panose="00000700000000000000" pitchFamily="2" charset="-78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888" y="1085281"/>
                <a:ext cx="1712891" cy="461665"/>
              </a:xfrm>
              <a:prstGeom prst="rect">
                <a:avLst/>
              </a:prstGeom>
              <a:blipFill>
                <a:blip r:embed="rId2"/>
                <a:stretch>
                  <a:fillRect t="-10526" r="-5694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550867" y="1085281"/>
                <a:ext cx="22907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2400" b="1" dirty="0" smtClean="0">
                    <a:cs typeface="0 Nazanin Bold" panose="00000700000000000000" pitchFamily="2" charset="-78"/>
                  </a:rPr>
                  <a:t>Sb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/>
                            <a:cs typeface="0 Nazanin Bold" panose="00000700000000000000" pitchFamily="2" charset="-78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𝑪𝒍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2400" b="1" dirty="0" smtClean="0">
                    <a:cs typeface="0 Nazanin Bold" panose="00000700000000000000" pitchFamily="2" charset="-78"/>
                  </a:rPr>
                  <a:t> – Al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/>
                            <a:cs typeface="0 Nazanin Bold" panose="00000700000000000000" pitchFamily="2" charset="-78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𝑪𝒍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0 Nazanin Bold" panose="00000700000000000000" pitchFamily="2" charset="-78"/>
                          </a:rPr>
                          <m:t>𝟑</m:t>
                        </m:r>
                      </m:sub>
                    </m:sSub>
                  </m:oMath>
                </a14:m>
                <a:endParaRPr lang="en-US" sz="2400" b="1" dirty="0">
                  <a:cs typeface="0 Nazanin Bold" panose="000007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0867" y="1085281"/>
                <a:ext cx="2290773" cy="461665"/>
              </a:xfrm>
              <a:prstGeom prst="rect">
                <a:avLst/>
              </a:prstGeom>
              <a:blipFill>
                <a:blip r:embed="rId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5188975" y="3401130"/>
            <a:ext cx="3424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2- کاتالیزور های دو عاملی: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818" y="3444544"/>
            <a:ext cx="5461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عامل هیدروژنی کننده </a:t>
            </a:r>
            <a:r>
              <a:rPr lang="fa-IR" sz="2400" b="1" dirty="0" smtClean="0">
                <a:cs typeface="B Nazanin" panose="00000400000000000000" pitchFamily="2" charset="-78"/>
              </a:rPr>
              <a:t>و </a:t>
            </a: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عامل هیدروژن زدای فلزی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82592" y="1691620"/>
            <a:ext cx="6117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فعالیت زیاد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گزینش پذیری کم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حساس به ناخالصی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50868" y="4106184"/>
            <a:ext cx="59491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اغلب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Pt</a:t>
            </a:r>
            <a:r>
              <a:rPr lang="fa-IR" sz="2400" b="1" dirty="0">
                <a:cs typeface="B Nazanin" panose="00000400000000000000" pitchFamily="2" charset="-78"/>
              </a:rPr>
              <a:t> بر روی یک پایه جامد با سطح زیاد از جنس سیلیسیم و آلومین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b="1" dirty="0">
                <a:cs typeface="B Nazanin" panose="00000400000000000000" pitchFamily="2" charset="-78"/>
              </a:rPr>
              <a:t>فعالسازی در دمای 120 تا 200 درجه سانتیگراد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99926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659788" y="1155312"/>
            <a:ext cx="209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|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477968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60767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7" grpId="0"/>
      <p:bldP spid="8" grpId="0"/>
      <p:bldP spid="9" grpId="0"/>
      <p:bldP spid="10" grpId="0"/>
      <p:bldP spid="11" grpId="0"/>
      <p:bldP spid="12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16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081825" y="2627290"/>
            <a:ext cx="104576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>
                <a:cs typeface="0 Nazanin Bold" panose="00000700000000000000" pitchFamily="2" charset="-78"/>
              </a:rPr>
              <a:t>2- انواع واکنش های ایزومری را نام ببرید و هر یک را به طور مختصر توضیح دهید.</a:t>
            </a:r>
            <a:endParaRPr lang="en-US" sz="3600" dirty="0">
              <a:cs typeface="0 Nazanin Bold" panose="00000700000000000000" pitchFamily="2" charset="-78"/>
            </a:endParaRPr>
          </a:p>
          <a:p>
            <a:pPr algn="ctr"/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5181161" y="549525"/>
            <a:ext cx="17524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4800" dirty="0">
                <a:cs typeface="0 Titr Bold" panose="00000700000000000000" pitchFamily="2" charset="-78"/>
              </a:rPr>
              <a:t>سؤالات</a:t>
            </a:r>
            <a:endParaRPr lang="en-US" sz="4800" dirty="0">
              <a:cs typeface="0 Titr Bold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425747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14479" y="539233"/>
            <a:ext cx="1998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dirty="0" smtClean="0">
                <a:cs typeface="B Titr" panose="00000700000000000000" pitchFamily="2" charset="-78"/>
              </a:rPr>
              <a:t>واکنش ها:</a:t>
            </a:r>
            <a:endParaRPr lang="en-US" sz="3200" dirty="0">
              <a:cs typeface="B Titr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1310" y="1589709"/>
            <a:ext cx="11116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واکنش های اصلی : </a:t>
            </a:r>
            <a:r>
              <a:rPr lang="fa-IR" sz="2400" b="1" dirty="0" smtClean="0">
                <a:cs typeface="B Nazanin" panose="00000400000000000000" pitchFamily="2" charset="-78"/>
              </a:rPr>
              <a:t>تبدیل نرمال پنتان و نرمال هگزان به ایزومر های شاخه دار</a:t>
            </a:r>
          </a:p>
          <a:p>
            <a:pPr algn="r"/>
            <a:endParaRPr lang="en-US" sz="24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واکنش های جانبی: </a:t>
            </a:r>
            <a:r>
              <a:rPr lang="en-US" sz="2400" b="1" dirty="0" smtClean="0">
                <a:cs typeface="B Nazanin" panose="00000400000000000000" pitchFamily="2" charset="-78"/>
              </a:rPr>
              <a:t>Cracking</a:t>
            </a:r>
            <a:r>
              <a:rPr lang="fa-IR" sz="2400" b="1" dirty="0" smtClean="0">
                <a:cs typeface="B Nazanin" panose="00000400000000000000" pitchFamily="2" charset="-78"/>
              </a:rPr>
              <a:t> و </a:t>
            </a:r>
            <a:r>
              <a:rPr lang="en-US" sz="2400" b="1" dirty="0" err="1" smtClean="0">
                <a:cs typeface="B Nazanin" panose="00000400000000000000" pitchFamily="2" charset="-78"/>
              </a:rPr>
              <a:t>Dismutation</a:t>
            </a:r>
            <a:r>
              <a:rPr lang="fa-IR" sz="2400" b="1" dirty="0" smtClean="0">
                <a:cs typeface="B Nazanin" panose="00000400000000000000" pitchFamily="2" charset="-78"/>
              </a:rPr>
              <a:t> که باعث تولید کربن و مواد قیری می شوند که اثر نامطلوبی بر کاتالیزور دارند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623818" y="3481802"/>
            <a:ext cx="7983982" cy="581071"/>
            <a:chOff x="3722914" y="3279914"/>
            <a:chExt cx="7726679" cy="461665"/>
          </a:xfrm>
        </p:grpSpPr>
        <p:sp>
          <p:nvSpPr>
            <p:cNvPr id="6" name="Diamond 5"/>
            <p:cNvSpPr/>
            <p:nvPr/>
          </p:nvSpPr>
          <p:spPr>
            <a:xfrm>
              <a:off x="11227524" y="3329746"/>
              <a:ext cx="222069" cy="300446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722914" y="3279914"/>
              <a:ext cx="73413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نکته: </a:t>
              </a:r>
              <a:r>
                <a:rPr lang="fa-IR" sz="2400" b="1" dirty="0" smtClean="0">
                  <a:cs typeface="B Nazanin" panose="00000400000000000000" pitchFamily="2" charset="-78"/>
                </a:rPr>
                <a:t>بهترین بازدارنده واکنش های جانبی هیدروژن تحت فشار است.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821889" y="4644836"/>
            <a:ext cx="10345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cs typeface="B Nazanin" panose="00000400000000000000" pitchFamily="2" charset="-78"/>
              </a:rPr>
              <a:t>حال باید از لحاظ </a:t>
            </a: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ترمودینامیکی</a:t>
            </a:r>
            <a:r>
              <a:rPr lang="fa-IR" sz="2400" b="1" dirty="0" smtClean="0">
                <a:cs typeface="B Nazanin" panose="00000400000000000000" pitchFamily="2" charset="-78"/>
              </a:rPr>
              <a:t> و </a:t>
            </a: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مکانیسم</a:t>
            </a:r>
            <a:r>
              <a:rPr lang="fa-IR" sz="2400" b="1" dirty="0" smtClean="0">
                <a:cs typeface="B Nazanin" panose="00000400000000000000" pitchFamily="2" charset="-78"/>
              </a:rPr>
              <a:t> این دو نوع واکنش را بررسی نماییم.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50488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11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55889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A7955-6230-48B4-BD8B-A7C460F75945}" type="slidenum">
              <a:rPr lang="en-US" smtClean="0"/>
              <a:t>18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82580" y="2627290"/>
            <a:ext cx="108826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>
                <a:cs typeface="0 Nazanin Bold" panose="00000700000000000000" pitchFamily="2" charset="-78"/>
              </a:rPr>
              <a:t>3- انواع روش های صنعتی در فرایند ایزومری را نام برده و برای هریک مثالی بزنید.</a:t>
            </a:r>
            <a:endParaRPr lang="en-US" sz="3600" dirty="0">
              <a:cs typeface="0 Nazanin Bold" panose="00000700000000000000" pitchFamily="2" charset="-78"/>
            </a:endParaRPr>
          </a:p>
          <a:p>
            <a:pPr algn="ctr"/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4796823" y="652556"/>
            <a:ext cx="17524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4800" dirty="0">
                <a:cs typeface="0 Titr Bold" panose="00000700000000000000" pitchFamily="2" charset="-78"/>
              </a:rPr>
              <a:t>سؤالات</a:t>
            </a:r>
            <a:endParaRPr lang="en-US" sz="4800" dirty="0">
              <a:cs typeface="0 Titr Bold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97236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 hidden="1">
            <a:extLst>
              <a:ext uri="{FF2B5EF4-FFF2-40B4-BE49-F238E27FC236}">
                <a16:creationId xmlns:a16="http://schemas.microsoft.com/office/drawing/2014/main" xmlns="" id="{515E1EA5-44B4-4F71-9348-C1ED402144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US" dirty="0"/>
              <a:t>Balanced scorecard slide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05034" y="468531"/>
            <a:ext cx="330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dirty="0" smtClean="0">
                <a:cs typeface="B Titr" panose="00000700000000000000" pitchFamily="2" charset="-78"/>
              </a:rPr>
              <a:t>روش های صنعتی :</a:t>
            </a:r>
            <a:endParaRPr lang="en-US" sz="3600" dirty="0">
              <a:cs typeface="B Titr" panose="000007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8500" y="1440597"/>
            <a:ext cx="1043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الف : روشهای فاز مایع با کاتالیز آلومینیوم کلرید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54400" y="2112328"/>
            <a:ext cx="768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1.روش ایزومیت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2.روش فاز مایع </a:t>
            </a:r>
            <a:r>
              <a:rPr lang="en-US" sz="2400" b="1" dirty="0" smtClean="0">
                <a:cs typeface="B Nazanin" panose="00000400000000000000" pitchFamily="2" charset="-78"/>
              </a:rPr>
              <a:t>Shell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3.روش های پایین </a:t>
            </a:r>
            <a:r>
              <a:rPr lang="en-US" sz="2400" b="1" dirty="0" smtClean="0">
                <a:cs typeface="B Nazanin" panose="00000400000000000000" pitchFamily="2" charset="-78"/>
              </a:rPr>
              <a:t>Esso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4200" y="3771900"/>
            <a:ext cx="10553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 : روشهای فاز بخار با کاتالیز دو عاملی 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90600" y="4559300"/>
            <a:ext cx="10147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1.روش پنکس 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2.روش پنتافاینینگ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3.روش ایزوکل 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4. روش ایزومریت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672" y="6150131"/>
            <a:ext cx="1024329" cy="70787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527297" y="6253761"/>
            <a:ext cx="441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16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312282"/>
            <a:ext cx="4800600" cy="594147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878E9E76-0170-4D84-BCC3-07E8CC1CF3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273800"/>
            <a:ext cx="584200" cy="584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9929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cD color sc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31737"/>
      </a:accent1>
      <a:accent2>
        <a:srgbClr val="FFC427"/>
      </a:accent2>
      <a:accent3>
        <a:srgbClr val="B4D78E"/>
      </a:accent3>
      <a:accent4>
        <a:srgbClr val="749CD3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dern 04">
      <a:majorFont>
        <a:latin typeface="Century Gothic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icrosoft_Balanced_Scorecard.pptx" id="{10ED7897-4190-42E8-9E5A-9BA30033AB56}" vid="{5E997269-9069-4613-A476-408DDBC8C503}"/>
    </a:ext>
  </a:extLst>
</a:theme>
</file>

<file path=ppt/theme/theme2.xml><?xml version="1.0" encoding="utf-8"?>
<a:theme xmlns:a="http://schemas.openxmlformats.org/drawingml/2006/main" name="No Footer">
  <a:themeElements>
    <a:clrScheme name="Minimal">
      <a:dk1>
        <a:srgbClr val="3C3C3C"/>
      </a:dk1>
      <a:lt1>
        <a:sysClr val="window" lastClr="FFFFFF"/>
      </a:lt1>
      <a:dk2>
        <a:srgbClr val="575454"/>
      </a:dk2>
      <a:lt2>
        <a:srgbClr val="E7E6E6"/>
      </a:lt2>
      <a:accent1>
        <a:srgbClr val="333333"/>
      </a:accent1>
      <a:accent2>
        <a:srgbClr val="515151"/>
      </a:accent2>
      <a:accent3>
        <a:srgbClr val="6F6F6F"/>
      </a:accent3>
      <a:accent4>
        <a:srgbClr val="8D8D8D"/>
      </a:accent4>
      <a:accent5>
        <a:srgbClr val="B2C7CE"/>
      </a:accent5>
      <a:accent6>
        <a:srgbClr val="009999"/>
      </a:accent6>
      <a:hlink>
        <a:srgbClr val="0099CC"/>
      </a:hlink>
      <a:folHlink>
        <a:srgbClr val="007299"/>
      </a:folHlink>
    </a:clrScheme>
    <a:fontScheme name="Polaris">
      <a:majorFont>
        <a:latin typeface="Coo Hew"/>
        <a:ea typeface="Spica Neue Bold"/>
        <a:cs typeface=""/>
      </a:majorFont>
      <a:minorFont>
        <a:latin typeface="Gidole"/>
        <a:ea typeface="Spica Neue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Balanced scorecard, from 24Slides</Template>
  <TotalTime>0</TotalTime>
  <Words>633</Words>
  <Application>Microsoft Office PowerPoint</Application>
  <PresentationFormat>Custom</PresentationFormat>
  <Paragraphs>136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No Footer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Balanced scorecard slide 4</vt:lpstr>
      <vt:lpstr>Balanced scorecard slide 5</vt:lpstr>
      <vt:lpstr>Balanced scorecard slide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Balanced scorecard slide 4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2019-05-06T06:14:15Z</dcterms:created>
  <dcterms:modified xsi:type="dcterms:W3CDTF">2020-06-02T01:27:57Z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2018-11-28T18:24:19.6333999Z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