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5"/>
  </p:notesMasterIdLst>
  <p:sldIdLst>
    <p:sldId id="256" r:id="rId2"/>
    <p:sldId id="267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0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3E430D0C-EF8B-457C-A67B-DED7AB9B7DD7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B63D6ABA-7058-42D9-9C1B-BDEA3F962FC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229299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D6ABA-7058-42D9-9C1B-BDEA3F962FCA}" type="slidenum">
              <a:rPr lang="fa-IR" smtClean="0"/>
              <a:t>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079821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65BE-0657-4A47-90AD-C21C55E16B19}" type="datetime4">
              <a:rPr lang="en-US" smtClean="0"/>
              <a:pPr/>
              <a:t>June 16, 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June 16, 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2193-4505-4A75-99BB-880C6989A757}" type="datetime4">
              <a:rPr lang="en-US" smtClean="0"/>
              <a:pPr/>
              <a:t>June 16, 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A18F4-33C3-445B-924C-31108C51719C}" type="datetime4">
              <a:rPr lang="en-US" smtClean="0"/>
              <a:pPr/>
              <a:t>June 16, 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543A-E259-478F-9E0D-57BA40E442B7}" type="datetime4">
              <a:rPr lang="en-US" smtClean="0"/>
              <a:pPr/>
              <a:t>June 16, 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B012D-77A1-44B0-BB26-329BA1EE55C9}" type="datetime4">
              <a:rPr lang="en-US" smtClean="0"/>
              <a:pPr/>
              <a:t>June 16, 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499E-3031-413E-B01E-B94970708CAA}" type="datetime4">
              <a:rPr lang="en-US" smtClean="0"/>
              <a:pPr/>
              <a:t>June 16, 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EAB0C-2220-4D0E-A0DD-DB7FA0F742F4}" type="datetime4">
              <a:rPr lang="en-US" smtClean="0"/>
              <a:pPr/>
              <a:t>June 16, 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6D63-31BF-4B94-B6C5-E20B2C63F515}" type="datetime4">
              <a:rPr lang="en-US" smtClean="0"/>
              <a:pPr/>
              <a:t>June 16, 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3AA4-67BE-44F7-809A-3582401494AF}" type="datetime4">
              <a:rPr lang="en-US" smtClean="0"/>
              <a:pPr/>
              <a:t>June 16, 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2EEB-1769-4776-AD69-E7C1260563EB}" type="datetime4">
              <a:rPr lang="en-US" smtClean="0"/>
              <a:pPr/>
              <a:t>June 16, 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62B1B13E-D5AF-485E-81A1-82A140076526}" type="datetime4">
              <a:rPr lang="en-US" smtClean="0"/>
              <a:pPr/>
              <a:t>June 16, 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8816" y="244011"/>
            <a:ext cx="7772400" cy="1780108"/>
          </a:xfrm>
        </p:spPr>
        <p:txBody>
          <a:bodyPr/>
          <a:lstStyle/>
          <a:p>
            <a:r>
              <a:rPr lang="fa-IR" dirty="0" smtClean="0">
                <a:solidFill>
                  <a:schemeClr val="tx1"/>
                </a:solidFill>
              </a:rPr>
              <a:t>بسمه تعالی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90800" y="3352800"/>
            <a:ext cx="6400800" cy="4343401"/>
          </a:xfrm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درس:اقفتصاد </a:t>
            </a:r>
            <a:r>
              <a:rPr lang="fa-IR" sz="2400" dirty="0" smtClean="0">
                <a:solidFill>
                  <a:schemeClr val="tx1"/>
                </a:solidFill>
              </a:rPr>
              <a:t>تعلیم و </a:t>
            </a:r>
            <a:r>
              <a:rPr lang="fa-IR" sz="2400" dirty="0" smtClean="0">
                <a:solidFill>
                  <a:schemeClr val="tx1"/>
                </a:solidFill>
              </a:rPr>
              <a:t>تربیت</a:t>
            </a:r>
            <a:endParaRPr lang="fa-IR" sz="24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87812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3" name="Line Callout 3 (No Border) 2"/>
          <p:cNvSpPr/>
          <p:nvPr/>
        </p:nvSpPr>
        <p:spPr>
          <a:xfrm>
            <a:off x="1981200" y="2362200"/>
            <a:ext cx="5029200" cy="2895600"/>
          </a:xfrm>
          <a:prstGeom prst="callout3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فصل سوم</a:t>
            </a:r>
          </a:p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آموزش و پرورش ،مصرف یا سرمایه گذاری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10353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533400" y="2057400"/>
            <a:ext cx="6248400" cy="4263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هدف اصلی این فصل :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نشان دهید که آیا آموزش یک کالای مصرفی است یا سرمایه ای؟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آیا آموزش یک کالای خصوصی است یا کالای عمومی ؟</a:t>
            </a:r>
          </a:p>
          <a:p>
            <a:pPr algn="r"/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352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533400" y="2057400"/>
            <a:ext cx="6096000" cy="4263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-آموزش و پرورش نوعی سرمایه گذاری است و برای تسریع آهنگ رشد اقتصادی ،راهی به جز سرمایه گذاری انبوه در منابع انسانی وجود ندارد.</a:t>
            </a:r>
          </a:p>
          <a:p>
            <a:pPr algn="r"/>
            <a:endParaRPr lang="fa-IR" sz="2400" dirty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-آموزش و پرورش که موجب خلق قابلیتها و تواناییها و موجب شکوفایی استعداد ها و تحصیل مهارت گردد و درآمد فرد را در آینده افزایش دهد بی شک نوعی سرمایه گذاری به حساب میاید.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1926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533400" y="2057400"/>
            <a:ext cx="6096000" cy="4263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-آموزش و پرورش فقط زمانی مصرف تلقی میشود که آثاری در روحیه،سلیقه و نحوه ارضاء فوری فرد بوجود آورد.</a:t>
            </a:r>
          </a:p>
          <a:p>
            <a:pPr algn="r"/>
            <a:endParaRPr lang="fa-IR" sz="2400" dirty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-هرقدر حجم سرمایه گذاری بیشتر باشد توانایی های مردم توسعه بیشتری خواهد یافت و سرمایه انسانی ایجاد شده زمینه های رشد و نوآوری را در جامعه و اقتصاد به ارمغان میاورد.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459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533400" y="2057400"/>
            <a:ext cx="6096000" cy="4263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2400" dirty="0" smtClean="0">
                <a:solidFill>
                  <a:schemeClr val="tx2">
                    <a:lumMod val="75000"/>
                  </a:schemeClr>
                </a:solidFill>
              </a:rPr>
              <a:t>-بهبود در کیفیت نیروی انسانی موجب میشود: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که از یک طرف عامل کار ماهر تر،آزموده تر و توانا تر گردد  از طرف دیگر بهبود و پیشرفت در دانش و تکنولوژی نیز سبب میشود تا عامل سرمایه کاراتر و مولد تر گردد.</a:t>
            </a:r>
          </a:p>
        </p:txBody>
      </p:sp>
    </p:spTree>
    <p:extLst>
      <p:ext uri="{BB962C8B-B14F-4D97-AF65-F5344CB8AC3E}">
        <p14:creationId xmlns:p14="http://schemas.microsoft.com/office/powerpoint/2010/main" val="42047734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533400" y="2057400"/>
            <a:ext cx="6096000" cy="4263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-یکی از آثار مستقیم و و مثبت سرمایه گذاری در آموزش و پرورش افزایش درآمدی است که برای فرد تحصیل کرده ایجاد مینماید.</a:t>
            </a:r>
          </a:p>
          <a:p>
            <a:pPr algn="r"/>
            <a:endParaRPr lang="fa-IR" sz="2400" dirty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-رفتار عقلانی مردم در سرملایه گذاری در آموزش و پرورش عمدتا تحت تاثیر نرخ بازده خصوصی آن یعنی،میزان درآمدی است که فرد تحصیل کرده در شرایط متفاوت به دست خواهد آورد.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3505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533400" y="2057400"/>
            <a:ext cx="6096000" cy="4263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-اشاعه آموزش و پرورش و تشویق مردم به کسب تحصیلات و مهارت های بیشتر در آمد آنان ررا افزایش یافته،رفاه اقتصادی آنان افزون گشته و اختلاف در سطح درآمد ها به حداقل قابل قبولی تحلیل میابد.</a:t>
            </a:r>
          </a:p>
          <a:p>
            <a:pPr algn="r"/>
            <a:endParaRPr lang="fa-I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5724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533400" y="2057400"/>
            <a:ext cx="6096000" cy="4263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-ایجاد و توسعه امکانات آموزشی نوعی سرمایه گذاری است و پیشرفت علم و توانا ساختن نیروی کار برای دریافت مهارت ها ، برای کاربرد دانش فنی در تولید ، نوعی سرمایه انسانی به حساب میاید.</a:t>
            </a:r>
          </a:p>
          <a:p>
            <a:pPr algn="r"/>
            <a:endParaRPr lang="fa-IR" sz="2400" dirty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2">
                    <a:lumMod val="75000"/>
                  </a:schemeClr>
                </a:solidFill>
              </a:rPr>
              <a:t>-کوزنتس در برسی خود اشاره مینماید: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مطالعه رشد اقتصادی در بلند مدت در جوامع گوناگون میسر نمیشود مگر آنکه مفهوم سرمایه و تشکیل سرمایه چنان وسیع و جامع تلقی شود که سرمایه داری در بهداشت و آموزش و پرورش را نیز شامل گردد.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789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533400" y="2057400"/>
            <a:ext cx="6096000" cy="4263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2400" dirty="0" smtClean="0">
                <a:solidFill>
                  <a:schemeClr val="tx2">
                    <a:lumMod val="75000"/>
                  </a:schemeClr>
                </a:solidFill>
              </a:rPr>
              <a:t>-امروزه اقتصاددانان معتقدند که در زمینه اقتصاد،دولت ها تنها مجازند تا در موارد زیر به فعالیت بپردازند:</a:t>
            </a:r>
          </a:p>
          <a:p>
            <a:pPr algn="r"/>
            <a:endParaRPr lang="fa-IR" sz="2400" dirty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-ایجاد ثبات اقتصادی</a:t>
            </a:r>
          </a:p>
          <a:p>
            <a:pPr algn="r"/>
            <a:endParaRPr lang="fa-IR" sz="2400" dirty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-توزیع عادلانه تر درآمدها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6578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533400" y="2057400"/>
            <a:ext cx="6096000" cy="4263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2400" dirty="0" smtClean="0">
                <a:solidFill>
                  <a:schemeClr val="tx2">
                    <a:lumMod val="75000"/>
                  </a:schemeClr>
                </a:solidFill>
              </a:rPr>
              <a:t>-ویژگی اساسی تولید کالاهای عمومی عبارتنداز:</a:t>
            </a:r>
          </a:p>
          <a:p>
            <a:pPr algn="r"/>
            <a:endParaRPr lang="fa-IR" sz="2400" dirty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1-فراگیری کالا های عمومی 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2-رقابت ناپذیری کالاهای عمومی</a:t>
            </a:r>
          </a:p>
          <a:p>
            <a:pPr algn="r"/>
            <a:endParaRPr lang="fa-IR" sz="2400" dirty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--کالا های نیمه عمومی کالاهایی به شمار میایند که هنگام تولید یا مصرف آثار خارجی مثبت مهمی به وجود می آورند.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9703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532543" y="2067673"/>
            <a:ext cx="6096000" cy="4263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2400" dirty="0" smtClean="0">
                <a:solidFill>
                  <a:schemeClr val="tx2">
                    <a:lumMod val="75000"/>
                  </a:schemeClr>
                </a:solidFill>
              </a:rPr>
              <a:t>-آثار خارجی منفی: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به هزینه های اجتماعی ناشی از تولید یا مصرف </a:t>
            </a:r>
          </a:p>
          <a:p>
            <a:pPr algn="r"/>
            <a:endParaRPr lang="fa-IR" sz="2400" dirty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2">
                    <a:lumMod val="75000"/>
                  </a:schemeClr>
                </a:solidFill>
              </a:rPr>
              <a:t>آثارخارجی مثبت: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منافع اجتماعی ناشی از تولید یا مصرف</a:t>
            </a:r>
          </a:p>
          <a:p>
            <a:pPr algn="r"/>
            <a:endParaRPr lang="fa-IR" sz="2400" dirty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-آموزش از جمله خدماتی است که دارای ویژگی های کالاهای خصوصی و نیمه خصوصی است.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1711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506002" y="2057400"/>
            <a:ext cx="6096000" cy="4263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2400" dirty="0" smtClean="0">
                <a:solidFill>
                  <a:schemeClr val="tx2">
                    <a:lumMod val="75000"/>
                  </a:schemeClr>
                </a:solidFill>
              </a:rPr>
              <a:t>-کالاهای اقتصادی که بازار ساز و کار قیمت گذاری و تنظیم صحیح عرضه آن را در اختیار ندارد را میتوان به دو دسته تقسیم کرد:</a:t>
            </a:r>
          </a:p>
          <a:p>
            <a:pPr algn="r"/>
            <a:endParaRPr lang="fa-IR" sz="2400" dirty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-کالا های شایسته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-کالاهای ناشایست</a:t>
            </a:r>
          </a:p>
          <a:p>
            <a:pPr algn="r"/>
            <a:endParaRPr lang="fa-IR" sz="2400" dirty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>
              <a:solidFill>
                <a:schemeClr val="tx1"/>
              </a:solidFill>
            </a:endParaRPr>
          </a:p>
          <a:p>
            <a:pPr algn="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4" name="Line Callout 3 (No Border) 3"/>
          <p:cNvSpPr/>
          <p:nvPr/>
        </p:nvSpPr>
        <p:spPr>
          <a:xfrm>
            <a:off x="990601" y="4495800"/>
            <a:ext cx="1905000" cy="1219200"/>
          </a:xfrm>
          <a:prstGeom prst="callout3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پایان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7393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38</TotalTime>
  <Words>540</Words>
  <Application>Microsoft Office PowerPoint</Application>
  <PresentationFormat>On-screen Show (4:3)</PresentationFormat>
  <Paragraphs>63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Waveform</vt:lpstr>
      <vt:lpstr>بسمه تعالی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بسمه تعالی</dc:title>
  <dc:creator>Said pisarom</dc:creator>
  <cp:lastModifiedBy>Windows User</cp:lastModifiedBy>
  <cp:revision>6</cp:revision>
  <dcterms:created xsi:type="dcterms:W3CDTF">2020-05-07T00:43:49Z</dcterms:created>
  <dcterms:modified xsi:type="dcterms:W3CDTF">2020-06-16T06:04:55Z</dcterms:modified>
</cp:coreProperties>
</file>