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0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0" r:id="rId15"/>
    <p:sldId id="271" r:id="rId16"/>
    <p:sldId id="272" r:id="rId17"/>
    <p:sldId id="273" r:id="rId18"/>
    <p:sldId id="274" r:id="rId19"/>
    <p:sldId id="27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7D0065BE-0657-4A47-90AD-C21C55E16B19}" type="datetime4">
              <a:rPr lang="en-US" smtClean="0"/>
              <a:pPr/>
              <a:t>June 16, 2020</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2754ED01-E2A0-4C1E-8E21-014B9904157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D47BB8AF-C16A-4836-A92D-61834B5F0BA5}" type="datetime4">
              <a:rPr lang="en-US" smtClean="0"/>
              <a:pPr/>
              <a:t>June 16, 2020</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2754ED01-E2A0-4C1E-8E21-014B9904157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647D2193-4505-4A75-99BB-880C6989A757}" type="datetime4">
              <a:rPr lang="en-US" smtClean="0"/>
              <a:pPr/>
              <a:t>June 16, 2020</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2754ED01-E2A0-4C1E-8E21-014B99041579}"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113A18F4-33C3-445B-924C-31108C51719C}" type="datetime4">
              <a:rPr lang="en-US" smtClean="0"/>
              <a:pPr/>
              <a:t>June 16, 2020</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3AF7543A-E259-478F-9E0D-57BA40E442B7}" type="datetime4">
              <a:rPr lang="en-US" smtClean="0"/>
              <a:pPr/>
              <a:t>June 16, 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2754ED01-E2A0-4C1E-8E21-014B99041579}"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1EFB012D-77A1-44B0-BB26-329BA1EE55C9}" type="datetime4">
              <a:rPr lang="en-US" smtClean="0"/>
              <a:pPr/>
              <a:t>June 16, 2020</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94B7499E-3031-413E-B01E-B94970708CAA}" type="datetime4">
              <a:rPr lang="en-US" smtClean="0"/>
              <a:pPr/>
              <a:t>June 16, 2020</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DC7EAB0C-2220-4D0E-A0DD-DB7FA0F742F4}" type="datetime4">
              <a:rPr lang="en-US" smtClean="0"/>
              <a:pPr/>
              <a:t>June 16, 2020</a:t>
            </a:fld>
            <a:endParaRPr lang="en-US"/>
          </a:p>
        </p:txBody>
      </p:sp>
      <p:sp>
        <p:nvSpPr>
          <p:cNvPr id="29" name="Footer Placeholder 28"/>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E3416D63-31BF-4B94-B6C5-E20B2C63F515}" type="datetime4">
              <a:rPr lang="en-US" smtClean="0"/>
              <a:pPr/>
              <a:t>June 16, 2020</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2754ED01-E2A0-4C1E-8E21-014B99041579}"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16C3AA4-67BE-44F7-809A-3582401494AF}" type="datetime4">
              <a:rPr lang="en-US" smtClean="0"/>
              <a:pPr/>
              <a:t>June 16, 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5172EEB-1769-4776-AD69-E7C1260563EB}" type="datetime4">
              <a:rPr lang="en-US" smtClean="0"/>
              <a:pPr/>
              <a:t>June 16, 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62B1B13E-D5AF-485E-81A1-82A140076526}" type="datetime4">
              <a:rPr lang="en-US" smtClean="0"/>
              <a:pPr/>
              <a:t>June 16, 2020</a:t>
            </a:fld>
            <a:endParaRPr lang="en-US" dirty="0"/>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dirty="0"/>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2754ED01-E2A0-4C1E-8E21-014B99041579}" type="slidenum">
              <a:rPr lang="en-US" smtClean="0"/>
              <a:pPr/>
              <a:t>‹#›</a:t>
            </a:fld>
            <a:endParaRPr lang="en-US" dirty="0"/>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ftr="0" dt="0"/>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0"/>
            <a:ext cx="8458200" cy="1222375"/>
          </a:xfrm>
        </p:spPr>
        <p:txBody>
          <a:bodyPr/>
          <a:lstStyle/>
          <a:p>
            <a:pPr algn="ctr"/>
            <a:r>
              <a:rPr lang="fa-IR" dirty="0" smtClean="0"/>
              <a:t>بسمه تعالی</a:t>
            </a:r>
            <a:endParaRPr lang="en-US" dirty="0"/>
          </a:p>
        </p:txBody>
      </p:sp>
      <p:sp>
        <p:nvSpPr>
          <p:cNvPr id="3" name="Subtitle 2"/>
          <p:cNvSpPr>
            <a:spLocks noGrp="1"/>
          </p:cNvSpPr>
          <p:nvPr>
            <p:ph type="subTitle" idx="1"/>
          </p:nvPr>
        </p:nvSpPr>
        <p:spPr>
          <a:xfrm>
            <a:off x="685800" y="3886200"/>
            <a:ext cx="8458200" cy="1890445"/>
          </a:xfrm>
        </p:spPr>
        <p:txBody>
          <a:bodyPr/>
          <a:lstStyle/>
          <a:p>
            <a:pPr algn="r"/>
            <a:r>
              <a:rPr lang="fa-IR" dirty="0" smtClean="0"/>
              <a:t>درس:اقتصاد </a:t>
            </a:r>
            <a:r>
              <a:rPr lang="fa-IR" dirty="0" smtClean="0"/>
              <a:t>تعلیم و تربیت</a:t>
            </a:r>
          </a:p>
          <a:p>
            <a:pPr algn="r"/>
            <a:endParaRPr lang="en-US" dirty="0"/>
          </a:p>
        </p:txBody>
      </p:sp>
    </p:spTree>
    <p:extLst>
      <p:ext uri="{BB962C8B-B14F-4D97-AF65-F5344CB8AC3E}">
        <p14:creationId xmlns:p14="http://schemas.microsoft.com/office/powerpoint/2010/main" val="16399913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2</a:t>
            </a:fld>
            <a:endParaRPr lang="en-US"/>
          </a:p>
        </p:txBody>
      </p:sp>
      <p:sp>
        <p:nvSpPr>
          <p:cNvPr id="3" name="Rectangle 2"/>
          <p:cNvSpPr/>
          <p:nvPr/>
        </p:nvSpPr>
        <p:spPr>
          <a:xfrm>
            <a:off x="609600" y="1524000"/>
            <a:ext cx="7696200" cy="43031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bg2">
                    <a:lumMod val="25000"/>
                  </a:schemeClr>
                </a:solidFill>
              </a:rPr>
              <a:t>نخستین فایده اقتصادی آموزش و پرورش در این است که:</a:t>
            </a:r>
          </a:p>
          <a:p>
            <a:pPr algn="r"/>
            <a:endParaRPr lang="fa-IR" sz="2400" dirty="0" smtClean="0">
              <a:solidFill>
                <a:schemeClr val="tx1"/>
              </a:solidFill>
            </a:endParaRPr>
          </a:p>
          <a:p>
            <a:pPr algn="r"/>
            <a:r>
              <a:rPr lang="fa-IR" sz="2400" dirty="0" smtClean="0">
                <a:solidFill>
                  <a:schemeClr val="tx1"/>
                </a:solidFill>
              </a:rPr>
              <a:t>ظرفیت فرد در تولید کالا و خدمات و قدرت ایجاد درآمد وی را افزایش میدهد.</a:t>
            </a:r>
          </a:p>
          <a:p>
            <a:pPr algn="r"/>
            <a:endParaRPr lang="fa-IR" sz="2400" dirty="0">
              <a:solidFill>
                <a:schemeClr val="tx1"/>
              </a:solidFill>
            </a:endParaRPr>
          </a:p>
          <a:p>
            <a:pPr algn="r"/>
            <a:r>
              <a:rPr lang="fa-IR" sz="2400" dirty="0" smtClean="0">
                <a:solidFill>
                  <a:schemeClr val="bg2">
                    <a:lumMod val="25000"/>
                  </a:schemeClr>
                </a:solidFill>
              </a:rPr>
              <a:t>مهمترین فایده آموزش و پرورش آن است که:</a:t>
            </a:r>
          </a:p>
          <a:p>
            <a:pPr algn="r"/>
            <a:endParaRPr lang="fa-IR" sz="2400" dirty="0">
              <a:solidFill>
                <a:schemeClr val="tx1"/>
              </a:solidFill>
            </a:endParaRPr>
          </a:p>
          <a:p>
            <a:pPr algn="r"/>
            <a:r>
              <a:rPr lang="fa-IR" sz="2400" dirty="0" smtClean="0">
                <a:solidFill>
                  <a:schemeClr val="tx1"/>
                </a:solidFill>
              </a:rPr>
              <a:t>افراد را توانا میسازد،قدرت تولید آنها را افزایش میدهد ،گستره حق انتخاب آنان را توسعه میبخشد</a:t>
            </a:r>
            <a:endParaRPr lang="fa-IR" sz="2400" dirty="0">
              <a:solidFill>
                <a:schemeClr val="tx1"/>
              </a:solidFill>
            </a:endParaRPr>
          </a:p>
          <a:p>
            <a:pPr algn="r"/>
            <a:endParaRPr lang="fa-IR" sz="2400" dirty="0" smtClean="0">
              <a:solidFill>
                <a:schemeClr val="tx1"/>
              </a:solidFill>
            </a:endParaRPr>
          </a:p>
        </p:txBody>
      </p:sp>
      <p:sp>
        <p:nvSpPr>
          <p:cNvPr id="4" name="Line Callout 3 (No Border) 3"/>
          <p:cNvSpPr/>
          <p:nvPr/>
        </p:nvSpPr>
        <p:spPr>
          <a:xfrm>
            <a:off x="1143000" y="238018"/>
            <a:ext cx="4267200" cy="1041114"/>
          </a:xfrm>
          <a:prstGeom prst="callout3">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fa-IR" sz="2400" dirty="0" smtClean="0"/>
          </a:p>
          <a:p>
            <a:pPr algn="ctr"/>
            <a:r>
              <a:rPr lang="fa-IR" sz="2400" dirty="0" smtClean="0"/>
              <a:t>فصل چهارم</a:t>
            </a:r>
          </a:p>
          <a:p>
            <a:pPr algn="ctr"/>
            <a:endParaRPr lang="en-US" sz="2400" dirty="0"/>
          </a:p>
        </p:txBody>
      </p:sp>
    </p:spTree>
    <p:extLst>
      <p:ext uri="{BB962C8B-B14F-4D97-AF65-F5344CB8AC3E}">
        <p14:creationId xmlns:p14="http://schemas.microsoft.com/office/powerpoint/2010/main" val="28506896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3</a:t>
            </a:fld>
            <a:endParaRPr lang="en-US"/>
          </a:p>
        </p:txBody>
      </p:sp>
      <p:sp>
        <p:nvSpPr>
          <p:cNvPr id="3" name="Rectangle 2"/>
          <p:cNvSpPr/>
          <p:nvPr/>
        </p:nvSpPr>
        <p:spPr>
          <a:xfrm>
            <a:off x="609600" y="1828800"/>
            <a:ext cx="6934200" cy="39983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tx1"/>
                </a:solidFill>
              </a:rPr>
              <a:t>-آموزش علاوه بر آثار مستقیم فردی و اجتماعی دارای آثار فراوان غیر مستقیم فراوانی است.</a:t>
            </a:r>
          </a:p>
          <a:p>
            <a:pPr algn="r"/>
            <a:endParaRPr lang="fa-IR" sz="2400" dirty="0">
              <a:solidFill>
                <a:schemeClr val="tx1"/>
              </a:solidFill>
            </a:endParaRPr>
          </a:p>
          <a:p>
            <a:pPr algn="r"/>
            <a:r>
              <a:rPr lang="fa-IR" sz="2400" dirty="0" smtClean="0">
                <a:solidFill>
                  <a:schemeClr val="tx1"/>
                </a:solidFill>
              </a:rPr>
              <a:t>-آموزش به طور غیر مستقیم بر رفتار  و هنجار های فردی تاثیر میگذارد و در بینش و ارزش افراد تغییر و تحولات مثبتی به وجود میاورد.</a:t>
            </a:r>
            <a:endParaRPr lang="en-US" sz="2400" dirty="0">
              <a:solidFill>
                <a:schemeClr val="tx1"/>
              </a:solidFill>
            </a:endParaRPr>
          </a:p>
        </p:txBody>
      </p:sp>
    </p:spTree>
    <p:extLst>
      <p:ext uri="{BB962C8B-B14F-4D97-AF65-F5344CB8AC3E}">
        <p14:creationId xmlns:p14="http://schemas.microsoft.com/office/powerpoint/2010/main" val="3192684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4</a:t>
            </a:fld>
            <a:endParaRPr lang="en-US"/>
          </a:p>
        </p:txBody>
      </p:sp>
      <p:sp>
        <p:nvSpPr>
          <p:cNvPr id="3" name="Rectangle 2"/>
          <p:cNvSpPr/>
          <p:nvPr/>
        </p:nvSpPr>
        <p:spPr>
          <a:xfrm>
            <a:off x="609600" y="1828800"/>
            <a:ext cx="6934200" cy="39983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tx1"/>
                </a:solidFill>
              </a:rPr>
              <a:t>فواید اقتصادی آموزش و پرورش را به طور کلی به فواید خصوصی و اجتماعی تقسیم میکنیم.</a:t>
            </a:r>
          </a:p>
          <a:p>
            <a:pPr algn="r"/>
            <a:endParaRPr lang="fa-IR" sz="2400" dirty="0">
              <a:solidFill>
                <a:schemeClr val="tx1"/>
              </a:solidFill>
            </a:endParaRPr>
          </a:p>
          <a:p>
            <a:pPr algn="r"/>
            <a:r>
              <a:rPr lang="fa-IR" sz="2400" dirty="0" smtClean="0">
                <a:solidFill>
                  <a:schemeClr val="accent1">
                    <a:lumMod val="75000"/>
                  </a:schemeClr>
                </a:solidFill>
              </a:rPr>
              <a:t>-فواید خصوصی آموزش و پرورش:</a:t>
            </a:r>
          </a:p>
          <a:p>
            <a:pPr algn="r"/>
            <a:endParaRPr lang="en-US" sz="2400" dirty="0" smtClean="0">
              <a:solidFill>
                <a:schemeClr val="tx1"/>
              </a:solidFill>
            </a:endParaRPr>
          </a:p>
          <a:p>
            <a:pPr algn="r"/>
            <a:r>
              <a:rPr lang="fa-IR" sz="2400" dirty="0" smtClean="0">
                <a:solidFill>
                  <a:schemeClr val="tx1"/>
                </a:solidFill>
              </a:rPr>
              <a:t>این فواید به آن درسته از مزایی اطلاق میشود که منحصرا افراد از آن بهره مند میشوند.</a:t>
            </a:r>
            <a:endParaRPr lang="en-US" sz="2400" dirty="0">
              <a:solidFill>
                <a:schemeClr val="tx1"/>
              </a:solidFill>
            </a:endParaRPr>
          </a:p>
        </p:txBody>
      </p:sp>
    </p:spTree>
    <p:extLst>
      <p:ext uri="{BB962C8B-B14F-4D97-AF65-F5344CB8AC3E}">
        <p14:creationId xmlns:p14="http://schemas.microsoft.com/office/powerpoint/2010/main" val="3098792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5</a:t>
            </a:fld>
            <a:endParaRPr lang="en-US"/>
          </a:p>
        </p:txBody>
      </p:sp>
      <p:sp>
        <p:nvSpPr>
          <p:cNvPr id="3" name="Rectangle 2"/>
          <p:cNvSpPr/>
          <p:nvPr/>
        </p:nvSpPr>
        <p:spPr>
          <a:xfrm>
            <a:off x="609600" y="1828800"/>
            <a:ext cx="6934200" cy="39983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accent1">
                    <a:lumMod val="75000"/>
                  </a:schemeClr>
                </a:solidFill>
              </a:rPr>
              <a:t>فواید خصوصی:</a:t>
            </a:r>
          </a:p>
          <a:p>
            <a:pPr algn="r"/>
            <a:endParaRPr lang="fa-IR" sz="2400" dirty="0">
              <a:solidFill>
                <a:schemeClr val="tx1"/>
              </a:solidFill>
            </a:endParaRPr>
          </a:p>
          <a:p>
            <a:pPr algn="r"/>
            <a:r>
              <a:rPr lang="fa-IR" sz="2400" dirty="0" smtClean="0">
                <a:solidFill>
                  <a:schemeClr val="tx1"/>
                </a:solidFill>
              </a:rPr>
              <a:t>-فواید مستقیمی که آموزش نصیب افراد میکند</a:t>
            </a:r>
          </a:p>
          <a:p>
            <a:pPr algn="r"/>
            <a:r>
              <a:rPr lang="fa-IR" sz="2400" dirty="0" smtClean="0">
                <a:solidFill>
                  <a:schemeClr val="tx1"/>
                </a:solidFill>
              </a:rPr>
              <a:t>-فواید غیر مستقیمی که افراد آموزش دیده از آن بهره میبرند.</a:t>
            </a:r>
            <a:endParaRPr lang="en-US" sz="2400" dirty="0">
              <a:solidFill>
                <a:schemeClr val="tx1"/>
              </a:solidFill>
            </a:endParaRPr>
          </a:p>
        </p:txBody>
      </p:sp>
    </p:spTree>
    <p:extLst>
      <p:ext uri="{BB962C8B-B14F-4D97-AF65-F5344CB8AC3E}">
        <p14:creationId xmlns:p14="http://schemas.microsoft.com/office/powerpoint/2010/main" val="35029743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6</a:t>
            </a:fld>
            <a:endParaRPr lang="en-US"/>
          </a:p>
        </p:txBody>
      </p:sp>
      <p:sp>
        <p:nvSpPr>
          <p:cNvPr id="3" name="Rectangle 2"/>
          <p:cNvSpPr/>
          <p:nvPr/>
        </p:nvSpPr>
        <p:spPr>
          <a:xfrm>
            <a:off x="609600" y="1828800"/>
            <a:ext cx="6934200" cy="39983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bg2">
                    <a:lumMod val="25000"/>
                  </a:schemeClr>
                </a:solidFill>
              </a:rPr>
              <a:t>اولین فایده مستقیم خصوصی آموزش :</a:t>
            </a:r>
            <a:endParaRPr lang="fa-IR" sz="2400" dirty="0" smtClean="0">
              <a:solidFill>
                <a:schemeClr val="tx1"/>
              </a:solidFill>
            </a:endParaRPr>
          </a:p>
          <a:p>
            <a:pPr algn="r"/>
            <a:r>
              <a:rPr lang="fa-IR" sz="2400" dirty="0" smtClean="0">
                <a:solidFill>
                  <a:schemeClr val="tx1"/>
                </a:solidFill>
              </a:rPr>
              <a:t>افزایش سطح درآمد است </a:t>
            </a:r>
          </a:p>
          <a:p>
            <a:pPr algn="r"/>
            <a:endParaRPr lang="fa-IR" sz="2400" dirty="0" smtClean="0">
              <a:solidFill>
                <a:schemeClr val="bg2">
                  <a:lumMod val="25000"/>
                </a:schemeClr>
              </a:solidFill>
            </a:endParaRPr>
          </a:p>
          <a:p>
            <a:pPr algn="r"/>
            <a:r>
              <a:rPr lang="fa-IR" sz="2400" dirty="0" smtClean="0">
                <a:solidFill>
                  <a:schemeClr val="bg2">
                    <a:lumMod val="25000"/>
                  </a:schemeClr>
                </a:solidFill>
              </a:rPr>
              <a:t>دومین فایده آموزش و پرورش :</a:t>
            </a:r>
          </a:p>
          <a:p>
            <a:pPr algn="r"/>
            <a:r>
              <a:rPr lang="fa-IR" sz="2400" dirty="0" smtClean="0">
                <a:solidFill>
                  <a:schemeClr val="tx1"/>
                </a:solidFill>
              </a:rPr>
              <a:t>این است که فردی به نظام آموزشی به ویژه دانشگاه راه میابد و رضایت خاطر بسیاری به دست میاورد.</a:t>
            </a:r>
          </a:p>
          <a:p>
            <a:pPr algn="r"/>
            <a:endParaRPr lang="fa-IR" sz="2400" dirty="0" smtClean="0">
              <a:solidFill>
                <a:schemeClr val="bg2">
                  <a:lumMod val="25000"/>
                </a:schemeClr>
              </a:solidFill>
            </a:endParaRPr>
          </a:p>
          <a:p>
            <a:pPr algn="r"/>
            <a:r>
              <a:rPr lang="fa-IR" sz="2400" dirty="0" smtClean="0">
                <a:solidFill>
                  <a:schemeClr val="bg2">
                    <a:lumMod val="25000"/>
                  </a:schemeClr>
                </a:solidFill>
              </a:rPr>
              <a:t>-سومین فایده اقتصادی آموزش و پرورش :</a:t>
            </a:r>
            <a:endParaRPr lang="fa-IR" sz="2400" dirty="0">
              <a:solidFill>
                <a:schemeClr val="tx1"/>
              </a:solidFill>
            </a:endParaRPr>
          </a:p>
          <a:p>
            <a:pPr algn="r"/>
            <a:r>
              <a:rPr lang="fa-IR" sz="2400" dirty="0" smtClean="0">
                <a:solidFill>
                  <a:schemeClr val="tx1"/>
                </a:solidFill>
              </a:rPr>
              <a:t>در آثار جانبی آن نهفته است.</a:t>
            </a:r>
            <a:endParaRPr lang="en-US" sz="2400" dirty="0">
              <a:solidFill>
                <a:schemeClr val="tx1"/>
              </a:solidFill>
            </a:endParaRPr>
          </a:p>
        </p:txBody>
      </p:sp>
    </p:spTree>
    <p:extLst>
      <p:ext uri="{BB962C8B-B14F-4D97-AF65-F5344CB8AC3E}">
        <p14:creationId xmlns:p14="http://schemas.microsoft.com/office/powerpoint/2010/main" val="20073050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7</a:t>
            </a:fld>
            <a:endParaRPr lang="en-US"/>
          </a:p>
        </p:txBody>
      </p:sp>
      <p:sp>
        <p:nvSpPr>
          <p:cNvPr id="3" name="Rectangle 2"/>
          <p:cNvSpPr/>
          <p:nvPr/>
        </p:nvSpPr>
        <p:spPr>
          <a:xfrm>
            <a:off x="609600" y="1828800"/>
            <a:ext cx="6934200" cy="39983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bg2">
                    <a:lumMod val="25000"/>
                  </a:schemeClr>
                </a:solidFill>
              </a:rPr>
              <a:t>-شناخت و طبقه بندی فواید اقتصادی آموزش و پرورش:</a:t>
            </a:r>
          </a:p>
          <a:p>
            <a:pPr algn="r"/>
            <a:endParaRPr lang="fa-IR" sz="2400" dirty="0">
              <a:solidFill>
                <a:schemeClr val="tx1"/>
              </a:solidFill>
            </a:endParaRPr>
          </a:p>
          <a:p>
            <a:pPr algn="r"/>
            <a:r>
              <a:rPr lang="fa-IR" sz="2400" dirty="0" smtClean="0">
                <a:solidFill>
                  <a:schemeClr val="tx1"/>
                </a:solidFill>
              </a:rPr>
              <a:t>آموزش و پرورش جز آن دسته از کالا های عمومی است که تولید آن نه تنها برای فرد بلکه برای جامعه بسیار مفید می باشد.</a:t>
            </a:r>
            <a:endParaRPr lang="en-US" sz="2400" dirty="0">
              <a:solidFill>
                <a:schemeClr val="tx1"/>
              </a:solidFill>
            </a:endParaRPr>
          </a:p>
        </p:txBody>
      </p:sp>
    </p:spTree>
    <p:extLst>
      <p:ext uri="{BB962C8B-B14F-4D97-AF65-F5344CB8AC3E}">
        <p14:creationId xmlns:p14="http://schemas.microsoft.com/office/powerpoint/2010/main" val="35956950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8</a:t>
            </a:fld>
            <a:endParaRPr lang="en-US"/>
          </a:p>
        </p:txBody>
      </p:sp>
      <p:sp>
        <p:nvSpPr>
          <p:cNvPr id="3" name="Rectangle 2"/>
          <p:cNvSpPr/>
          <p:nvPr/>
        </p:nvSpPr>
        <p:spPr>
          <a:xfrm>
            <a:off x="609600" y="1828800"/>
            <a:ext cx="6934200" cy="39983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bg2">
                    <a:lumMod val="25000"/>
                  </a:schemeClr>
                </a:solidFill>
              </a:rPr>
              <a:t>فواید غیر مستقیم خصوصی:</a:t>
            </a:r>
          </a:p>
          <a:p>
            <a:pPr algn="r"/>
            <a:endParaRPr lang="fa-IR" sz="2400" dirty="0">
              <a:solidFill>
                <a:schemeClr val="tx1"/>
              </a:solidFill>
            </a:endParaRPr>
          </a:p>
          <a:p>
            <a:pPr algn="r"/>
            <a:r>
              <a:rPr lang="fa-IR" sz="2400" dirty="0" smtClean="0">
                <a:solidFill>
                  <a:schemeClr val="tx1"/>
                </a:solidFill>
              </a:rPr>
              <a:t>-به آن دسته از مزایا اطلاق میشود که به صورت غیرمستقیم افراد آموزش دیده از آن منتفع میشود.</a:t>
            </a:r>
          </a:p>
          <a:p>
            <a:pPr algn="r"/>
            <a:endParaRPr lang="fa-IR" sz="2400" dirty="0" smtClean="0">
              <a:solidFill>
                <a:schemeClr val="tx1"/>
              </a:solidFill>
            </a:endParaRPr>
          </a:p>
          <a:p>
            <a:pPr algn="r"/>
            <a:r>
              <a:rPr lang="fa-IR" sz="2400" dirty="0" smtClean="0">
                <a:solidFill>
                  <a:schemeClr val="tx1"/>
                </a:solidFill>
              </a:rPr>
              <a:t>-این فواید که عمدتا به صورت درآمد های روانی و مزایای اجتماعی است ناشی از امتیازاتی است که آموزش و تخصص برای افراد به وجود می آورد.</a:t>
            </a:r>
          </a:p>
          <a:p>
            <a:pPr algn="r"/>
            <a:endParaRPr lang="en-US" sz="2400" dirty="0">
              <a:solidFill>
                <a:schemeClr val="tx1"/>
              </a:solidFill>
            </a:endParaRPr>
          </a:p>
        </p:txBody>
      </p:sp>
    </p:spTree>
    <p:extLst>
      <p:ext uri="{BB962C8B-B14F-4D97-AF65-F5344CB8AC3E}">
        <p14:creationId xmlns:p14="http://schemas.microsoft.com/office/powerpoint/2010/main" val="42809225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9</a:t>
            </a:fld>
            <a:endParaRPr lang="en-US"/>
          </a:p>
        </p:txBody>
      </p:sp>
      <p:sp>
        <p:nvSpPr>
          <p:cNvPr id="3" name="Rectangle 2"/>
          <p:cNvSpPr/>
          <p:nvPr/>
        </p:nvSpPr>
        <p:spPr>
          <a:xfrm>
            <a:off x="609600" y="1447800"/>
            <a:ext cx="6934200" cy="43793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bg2">
                    <a:lumMod val="25000"/>
                  </a:schemeClr>
                </a:solidFill>
              </a:rPr>
              <a:t>فواید اجتماعی آموزش و پرورش:</a:t>
            </a:r>
          </a:p>
          <a:p>
            <a:pPr algn="r"/>
            <a:endParaRPr lang="fa-IR" sz="2400" dirty="0">
              <a:solidFill>
                <a:schemeClr val="tx1"/>
              </a:solidFill>
            </a:endParaRPr>
          </a:p>
          <a:p>
            <a:pPr algn="r"/>
            <a:r>
              <a:rPr lang="fa-IR" sz="2400" dirty="0" smtClean="0">
                <a:solidFill>
                  <a:schemeClr val="tx1"/>
                </a:solidFill>
              </a:rPr>
              <a:t>بسیاری از سرمایه گذاری های عمومی دارای آثار اجتماعی بسیار گسترده ای میباشد.مثل:حوادث سر </a:t>
            </a:r>
          </a:p>
          <a:p>
            <a:pPr algn="r"/>
            <a:r>
              <a:rPr lang="fa-IR" sz="2400" dirty="0" smtClean="0">
                <a:solidFill>
                  <a:schemeClr val="tx1"/>
                </a:solidFill>
              </a:rPr>
              <a:t>مخزنی در یک منطقه</a:t>
            </a:r>
          </a:p>
          <a:p>
            <a:pPr algn="r"/>
            <a:endParaRPr lang="fa-IR" sz="2400" dirty="0">
              <a:solidFill>
                <a:schemeClr val="tx1"/>
              </a:solidFill>
            </a:endParaRPr>
          </a:p>
          <a:p>
            <a:pPr algn="r"/>
            <a:r>
              <a:rPr lang="fa-IR" sz="2400" dirty="0" smtClean="0">
                <a:solidFill>
                  <a:schemeClr val="bg2">
                    <a:lumMod val="25000"/>
                  </a:schemeClr>
                </a:solidFill>
              </a:rPr>
              <a:t>فواید سیستم اجتماعی:</a:t>
            </a:r>
          </a:p>
          <a:p>
            <a:pPr algn="r"/>
            <a:endParaRPr lang="fa-IR" sz="2400" dirty="0">
              <a:solidFill>
                <a:schemeClr val="tx1"/>
              </a:solidFill>
            </a:endParaRPr>
          </a:p>
          <a:p>
            <a:pPr algn="r"/>
            <a:r>
              <a:rPr lang="fa-IR" sz="2400" dirty="0" smtClean="0">
                <a:solidFill>
                  <a:schemeClr val="tx1"/>
                </a:solidFill>
              </a:rPr>
              <a:t>مهمترین فایده اجتماعی آموزش این است که افراد آموزش دیده قادرند کالا و خدمات بیشتری را تولید و در اختیار مردم قرار دهند.</a:t>
            </a:r>
            <a:endParaRPr lang="en-US" sz="2400" dirty="0">
              <a:solidFill>
                <a:schemeClr val="tx1"/>
              </a:solidFill>
            </a:endParaRPr>
          </a:p>
        </p:txBody>
      </p:sp>
    </p:spTree>
    <p:extLst>
      <p:ext uri="{BB962C8B-B14F-4D97-AF65-F5344CB8AC3E}">
        <p14:creationId xmlns:p14="http://schemas.microsoft.com/office/powerpoint/2010/main" val="5822893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10</a:t>
            </a:fld>
            <a:endParaRPr lang="en-US"/>
          </a:p>
        </p:txBody>
      </p:sp>
      <p:sp>
        <p:nvSpPr>
          <p:cNvPr id="3" name="Rectangle 2"/>
          <p:cNvSpPr/>
          <p:nvPr/>
        </p:nvSpPr>
        <p:spPr>
          <a:xfrm>
            <a:off x="609600" y="1828800"/>
            <a:ext cx="6934200" cy="39983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bg2">
                    <a:lumMod val="25000"/>
                  </a:schemeClr>
                </a:solidFill>
              </a:rPr>
              <a:t>فواید غیر مستقیم اجتماعی:</a:t>
            </a:r>
          </a:p>
          <a:p>
            <a:pPr algn="r"/>
            <a:endParaRPr lang="fa-IR" sz="2400" dirty="0">
              <a:solidFill>
                <a:schemeClr val="tx1"/>
              </a:solidFill>
            </a:endParaRPr>
          </a:p>
          <a:p>
            <a:pPr algn="r"/>
            <a:r>
              <a:rPr lang="fa-IR" sz="2400" dirty="0" smtClean="0">
                <a:solidFill>
                  <a:schemeClr val="tx1"/>
                </a:solidFill>
              </a:rPr>
              <a:t>آثار غیر مستقیم سرمایه گذاری های اجتماعی بر جامعه فوق العاده مهم تلقی میشود.در واقع گاهی ارزش اقتصادی یک اختراع و نوآوری در صنعت ،موجب افزایش محصول ملی و صرفه جویی قابل توجهی در هزینه های تولید میشوند.</a:t>
            </a:r>
            <a:endParaRPr lang="en-US" sz="2400" dirty="0">
              <a:solidFill>
                <a:schemeClr val="tx1"/>
              </a:solidFill>
            </a:endParaRPr>
          </a:p>
        </p:txBody>
      </p:sp>
    </p:spTree>
    <p:extLst>
      <p:ext uri="{BB962C8B-B14F-4D97-AF65-F5344CB8AC3E}">
        <p14:creationId xmlns:p14="http://schemas.microsoft.com/office/powerpoint/2010/main" val="33264269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11</a:t>
            </a:fld>
            <a:endParaRPr lang="en-US"/>
          </a:p>
        </p:txBody>
      </p:sp>
      <p:sp>
        <p:nvSpPr>
          <p:cNvPr id="3" name="Rectangle 2"/>
          <p:cNvSpPr/>
          <p:nvPr/>
        </p:nvSpPr>
        <p:spPr>
          <a:xfrm>
            <a:off x="609600" y="1828800"/>
            <a:ext cx="6934200" cy="39983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bg2">
                    <a:lumMod val="25000"/>
                  </a:schemeClr>
                </a:solidFill>
              </a:rPr>
              <a:t>طبقه بندی فواید غیر مستقیم اجتماعی آموزش و پرورش:</a:t>
            </a:r>
          </a:p>
          <a:p>
            <a:pPr algn="r"/>
            <a:endParaRPr lang="fa-IR" sz="2400" dirty="0">
              <a:solidFill>
                <a:schemeClr val="tx1"/>
              </a:solidFill>
            </a:endParaRPr>
          </a:p>
          <a:p>
            <a:pPr algn="r"/>
            <a:r>
              <a:rPr lang="fa-IR" sz="2400" dirty="0" smtClean="0">
                <a:solidFill>
                  <a:schemeClr val="tx1"/>
                </a:solidFill>
              </a:rPr>
              <a:t>-هرقدر مردم یک جامعه از تحصیلات بیشتری برخوردار باشند قادرند در واحد زمان درآمد بیشتری ایجاد کنند.</a:t>
            </a:r>
          </a:p>
          <a:p>
            <a:pPr algn="r"/>
            <a:endParaRPr lang="fa-IR" sz="2400" dirty="0">
              <a:solidFill>
                <a:schemeClr val="tx1"/>
              </a:solidFill>
            </a:endParaRPr>
          </a:p>
          <a:p>
            <a:pPr algn="r"/>
            <a:r>
              <a:rPr lang="fa-IR" sz="2400" dirty="0" smtClean="0">
                <a:solidFill>
                  <a:schemeClr val="tx1"/>
                </a:solidFill>
              </a:rPr>
              <a:t>-هرگاه مردم یک جامعه از آموزش بیشتری برخوردار باشند مانند هزینه های اجتماعی آن جامعه از قبیل هزینه دستگاه قضائی،انتظامات،و امثال آن کاهش میابد.</a:t>
            </a:r>
            <a:endParaRPr lang="en-US" sz="2400" dirty="0">
              <a:solidFill>
                <a:schemeClr val="tx1"/>
              </a:solidFill>
            </a:endParaRPr>
          </a:p>
        </p:txBody>
      </p:sp>
      <p:sp>
        <p:nvSpPr>
          <p:cNvPr id="5" name="Right Arrow 4"/>
          <p:cNvSpPr/>
          <p:nvPr/>
        </p:nvSpPr>
        <p:spPr>
          <a:xfrm>
            <a:off x="7315200" y="606947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ادامه</a:t>
            </a:r>
            <a:endParaRPr lang="en-US" dirty="0"/>
          </a:p>
        </p:txBody>
      </p:sp>
    </p:spTree>
    <p:extLst>
      <p:ext uri="{BB962C8B-B14F-4D97-AF65-F5344CB8AC3E}">
        <p14:creationId xmlns:p14="http://schemas.microsoft.com/office/powerpoint/2010/main" val="1047161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12</a:t>
            </a:fld>
            <a:endParaRPr lang="en-US"/>
          </a:p>
        </p:txBody>
      </p:sp>
      <p:sp>
        <p:nvSpPr>
          <p:cNvPr id="3" name="Rectangle 2"/>
          <p:cNvSpPr/>
          <p:nvPr/>
        </p:nvSpPr>
        <p:spPr>
          <a:xfrm>
            <a:off x="609600" y="1828800"/>
            <a:ext cx="6934200" cy="39983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tx1"/>
                </a:solidFill>
              </a:rPr>
              <a:t>-با ارتقا سطح تحصیلات مردم یک جامعه سطح بهداشت و تغذیه بالاتر و هزینه های درمان و یارانه به طور نسبی کمتر خواهد بود.</a:t>
            </a:r>
          </a:p>
          <a:p>
            <a:pPr algn="r"/>
            <a:endParaRPr lang="fa-IR" sz="2400" dirty="0">
              <a:solidFill>
                <a:schemeClr val="tx1"/>
              </a:solidFill>
            </a:endParaRPr>
          </a:p>
          <a:p>
            <a:pPr algn="r"/>
            <a:r>
              <a:rPr lang="fa-IR" sz="2400" dirty="0" smtClean="0">
                <a:solidFill>
                  <a:schemeClr val="tx1"/>
                </a:solidFill>
              </a:rPr>
              <a:t>-به هر میزان که مردم یک جامعه از آموزش بیشتری برخوردار باشند حضور و مشارکت آنان در صحنه های اجتماعی بشتر خواهد بود.</a:t>
            </a:r>
            <a:endParaRPr lang="en-US" sz="2400" dirty="0">
              <a:solidFill>
                <a:schemeClr val="tx1"/>
              </a:solidFill>
            </a:endParaRPr>
          </a:p>
        </p:txBody>
      </p:sp>
      <p:sp>
        <p:nvSpPr>
          <p:cNvPr id="4" name="Right Arrow 3"/>
          <p:cNvSpPr/>
          <p:nvPr/>
        </p:nvSpPr>
        <p:spPr>
          <a:xfrm>
            <a:off x="7506984" y="601726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ادامه</a:t>
            </a:r>
            <a:endParaRPr lang="en-US" dirty="0"/>
          </a:p>
        </p:txBody>
      </p:sp>
    </p:spTree>
    <p:extLst>
      <p:ext uri="{BB962C8B-B14F-4D97-AF65-F5344CB8AC3E}">
        <p14:creationId xmlns:p14="http://schemas.microsoft.com/office/powerpoint/2010/main" val="25275809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13</a:t>
            </a:fld>
            <a:endParaRPr lang="en-US"/>
          </a:p>
        </p:txBody>
      </p:sp>
      <p:sp>
        <p:nvSpPr>
          <p:cNvPr id="3" name="Rectangle 2"/>
          <p:cNvSpPr/>
          <p:nvPr/>
        </p:nvSpPr>
        <p:spPr>
          <a:xfrm>
            <a:off x="609600" y="1371600"/>
            <a:ext cx="6934200" cy="44555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tx1"/>
                </a:solidFill>
              </a:rPr>
              <a:t>-در جوامع در حال توسعه با بالا رفتن سطح سواد آحاد مردم امکان گذر از جامعه سنتی به جامعه صنعتی تسهیل و تسریع خواهد شد و افراد در پذیرش تکنولوژی نوین و ارزش های تازه منعطف تر خواهند شد.</a:t>
            </a:r>
          </a:p>
          <a:p>
            <a:pPr algn="r"/>
            <a:endParaRPr lang="fa-IR" sz="2400" dirty="0">
              <a:solidFill>
                <a:schemeClr val="tx1"/>
              </a:solidFill>
            </a:endParaRPr>
          </a:p>
          <a:p>
            <a:pPr algn="r"/>
            <a:r>
              <a:rPr lang="fa-IR" sz="2400" dirty="0" smtClean="0">
                <a:solidFill>
                  <a:schemeClr val="tx1"/>
                </a:solidFill>
              </a:rPr>
              <a:t>-اکنون که رشد اقتصادی وابسته به ارتقا سطح تکنولوژی،بهره وری عامل کار،مدیریت نوین و تخصیص منابع نوین منابع کمیاب است ، افراد با تحصیلات بالا ضمن مشارکت بیشتر،تقسیم کار و ...میتوان به بهره وری عامل کار امید داتش.</a:t>
            </a:r>
            <a:endParaRPr lang="en-US" sz="2400" dirty="0">
              <a:solidFill>
                <a:schemeClr val="tx1"/>
              </a:solidFill>
            </a:endParaRPr>
          </a:p>
        </p:txBody>
      </p:sp>
    </p:spTree>
    <p:extLst>
      <p:ext uri="{BB962C8B-B14F-4D97-AF65-F5344CB8AC3E}">
        <p14:creationId xmlns:p14="http://schemas.microsoft.com/office/powerpoint/2010/main" val="12328142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14</a:t>
            </a:fld>
            <a:endParaRPr lang="en-US"/>
          </a:p>
        </p:txBody>
      </p:sp>
      <p:sp>
        <p:nvSpPr>
          <p:cNvPr id="3" name="Rectangle 2"/>
          <p:cNvSpPr/>
          <p:nvPr/>
        </p:nvSpPr>
        <p:spPr>
          <a:xfrm>
            <a:off x="609600" y="1828800"/>
            <a:ext cx="6934200" cy="39983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bg2">
                    <a:lumMod val="25000"/>
                  </a:schemeClr>
                </a:solidFill>
              </a:rPr>
              <a:t>تحلیل اقتصادی از فواید خصوصی آموزش و پرورش:</a:t>
            </a:r>
          </a:p>
          <a:p>
            <a:pPr algn="r"/>
            <a:endParaRPr lang="fa-IR" sz="2400" dirty="0">
              <a:solidFill>
                <a:schemeClr val="tx1"/>
              </a:solidFill>
            </a:endParaRPr>
          </a:p>
          <a:p>
            <a:pPr algn="r"/>
            <a:r>
              <a:rPr lang="fa-IR" sz="2400" dirty="0" smtClean="0">
                <a:solidFill>
                  <a:schemeClr val="tx1"/>
                </a:solidFill>
              </a:rPr>
              <a:t>در این قسمت فواید خصوصی آموزش در چهارچوب منحنی،سن،درآمد،تحصیلات مورد مطالعه قرار میگیرد.</a:t>
            </a:r>
          </a:p>
          <a:p>
            <a:pPr algn="r"/>
            <a:endParaRPr lang="fa-IR" sz="2400" dirty="0">
              <a:solidFill>
                <a:schemeClr val="tx1"/>
              </a:solidFill>
            </a:endParaRPr>
          </a:p>
          <a:p>
            <a:pPr algn="r"/>
            <a:r>
              <a:rPr lang="fa-IR" sz="2400" dirty="0" smtClean="0">
                <a:solidFill>
                  <a:schemeClr val="bg2">
                    <a:lumMod val="25000"/>
                  </a:schemeClr>
                </a:solidFill>
              </a:rPr>
              <a:t>منحنی،سن،درآمد-تحصیلات</a:t>
            </a:r>
          </a:p>
          <a:p>
            <a:pPr algn="r"/>
            <a:endParaRPr lang="fa-IR" sz="2400" dirty="0">
              <a:solidFill>
                <a:schemeClr val="tx1"/>
              </a:solidFill>
            </a:endParaRPr>
          </a:p>
          <a:p>
            <a:pPr algn="r"/>
            <a:r>
              <a:rPr lang="fa-IR" sz="2400" dirty="0" smtClean="0">
                <a:solidFill>
                  <a:schemeClr val="tx1"/>
                </a:solidFill>
              </a:rPr>
              <a:t>برای نشان دادن اثر درآمدی آموزش و پرورش مورد استفاده قرار میگیرد.</a:t>
            </a:r>
            <a:endParaRPr lang="en-US" sz="2400" dirty="0">
              <a:solidFill>
                <a:schemeClr val="tx1"/>
              </a:solidFill>
            </a:endParaRPr>
          </a:p>
        </p:txBody>
      </p:sp>
    </p:spTree>
    <p:extLst>
      <p:ext uri="{BB962C8B-B14F-4D97-AF65-F5344CB8AC3E}">
        <p14:creationId xmlns:p14="http://schemas.microsoft.com/office/powerpoint/2010/main" val="36476130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15</a:t>
            </a:fld>
            <a:endParaRPr lang="en-US"/>
          </a:p>
        </p:txBody>
      </p:sp>
      <p:sp>
        <p:nvSpPr>
          <p:cNvPr id="3" name="Rectangle 2"/>
          <p:cNvSpPr/>
          <p:nvPr/>
        </p:nvSpPr>
        <p:spPr>
          <a:xfrm>
            <a:off x="609600" y="1828800"/>
            <a:ext cx="6934200" cy="39983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bg2">
                    <a:lumMod val="25000"/>
                  </a:schemeClr>
                </a:solidFill>
              </a:rPr>
              <a:t>ویژگی های منحنی سن-درآمد-تحصیلات</a:t>
            </a:r>
          </a:p>
          <a:p>
            <a:pPr algn="r"/>
            <a:endParaRPr lang="fa-IR" sz="2400" dirty="0">
              <a:solidFill>
                <a:schemeClr val="tx1"/>
              </a:solidFill>
            </a:endParaRPr>
          </a:p>
          <a:p>
            <a:pPr algn="r"/>
            <a:r>
              <a:rPr lang="fa-IR" sz="2400" dirty="0" smtClean="0">
                <a:solidFill>
                  <a:schemeClr val="tx1"/>
                </a:solidFill>
              </a:rPr>
              <a:t>-منحنی های سن-درآمد در دهه اول اشتغال با شیب تند و رشد فزاینده در حال افزایشند.</a:t>
            </a:r>
          </a:p>
          <a:p>
            <a:pPr algn="r"/>
            <a:endParaRPr lang="fa-IR" sz="2400" dirty="0" smtClean="0">
              <a:solidFill>
                <a:schemeClr val="tx1"/>
              </a:solidFill>
            </a:endParaRPr>
          </a:p>
          <a:p>
            <a:pPr algn="r"/>
            <a:r>
              <a:rPr lang="fa-IR" sz="2400" dirty="0" smtClean="0">
                <a:solidFill>
                  <a:schemeClr val="tx1"/>
                </a:solidFill>
              </a:rPr>
              <a:t>-هر قدر میزان تحصیلات بالاتر باشد سرعت رشد و شیب منحنی سن-درآمد سریع تر افزایش پیدا میکند و اوج بیشتری میگیرد.</a:t>
            </a:r>
            <a:endParaRPr lang="en-US" sz="2400" dirty="0">
              <a:solidFill>
                <a:schemeClr val="tx1"/>
              </a:solidFill>
            </a:endParaRPr>
          </a:p>
        </p:txBody>
      </p:sp>
      <p:sp>
        <p:nvSpPr>
          <p:cNvPr id="4" name="Right Arrow 3"/>
          <p:cNvSpPr/>
          <p:nvPr/>
        </p:nvSpPr>
        <p:spPr>
          <a:xfrm>
            <a:off x="7391400" y="601980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ادامه</a:t>
            </a:r>
            <a:endParaRPr lang="en-US" dirty="0"/>
          </a:p>
        </p:txBody>
      </p:sp>
    </p:spTree>
    <p:extLst>
      <p:ext uri="{BB962C8B-B14F-4D97-AF65-F5344CB8AC3E}">
        <p14:creationId xmlns:p14="http://schemas.microsoft.com/office/powerpoint/2010/main" val="4720413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16</a:t>
            </a:fld>
            <a:endParaRPr lang="en-US"/>
          </a:p>
        </p:txBody>
      </p:sp>
      <p:sp>
        <p:nvSpPr>
          <p:cNvPr id="3" name="Rectangle 2"/>
          <p:cNvSpPr/>
          <p:nvPr/>
        </p:nvSpPr>
        <p:spPr>
          <a:xfrm>
            <a:off x="609600" y="1828800"/>
            <a:ext cx="6934200" cy="39983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tx1"/>
                </a:solidFill>
              </a:rPr>
              <a:t>-افرادی که در سنین بالاتر و با تحصیلات بیشتر وارد بازار کار میشوند ممکن است در بدو ورود به علت فقدان تجربه کافی از درآمد کمتری برخوردار باشند ولی در فاصله کوتاه سه تا چهار سال با کسب تجربه اندکی به سرعت افزایش خواهد یافت.</a:t>
            </a:r>
          </a:p>
          <a:p>
            <a:pPr algn="r"/>
            <a:endParaRPr lang="fa-IR" sz="2400" dirty="0" smtClean="0">
              <a:solidFill>
                <a:schemeClr val="tx1"/>
              </a:solidFill>
            </a:endParaRPr>
          </a:p>
          <a:p>
            <a:pPr algn="r"/>
            <a:r>
              <a:rPr lang="fa-IR" sz="2400" dirty="0" smtClean="0">
                <a:solidFill>
                  <a:schemeClr val="tx1"/>
                </a:solidFill>
              </a:rPr>
              <a:t>-در دهه دوم اشتغال رشد منحنی سن-درآمد آرام تر خواهد شد.</a:t>
            </a:r>
            <a:endParaRPr lang="en-US" sz="2400" dirty="0">
              <a:solidFill>
                <a:schemeClr val="tx1"/>
              </a:solidFill>
            </a:endParaRPr>
          </a:p>
        </p:txBody>
      </p:sp>
      <p:sp>
        <p:nvSpPr>
          <p:cNvPr id="4" name="Right Arrow 3"/>
          <p:cNvSpPr/>
          <p:nvPr/>
        </p:nvSpPr>
        <p:spPr>
          <a:xfrm>
            <a:off x="7494467" y="6083209"/>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t>ادامه</a:t>
            </a:r>
            <a:endParaRPr lang="en-US" dirty="0"/>
          </a:p>
        </p:txBody>
      </p:sp>
    </p:spTree>
    <p:extLst>
      <p:ext uri="{BB962C8B-B14F-4D97-AF65-F5344CB8AC3E}">
        <p14:creationId xmlns:p14="http://schemas.microsoft.com/office/powerpoint/2010/main" val="26105032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17</a:t>
            </a:fld>
            <a:endParaRPr lang="en-US"/>
          </a:p>
        </p:txBody>
      </p:sp>
      <p:sp>
        <p:nvSpPr>
          <p:cNvPr id="3" name="Rectangle 2"/>
          <p:cNvSpPr/>
          <p:nvPr/>
        </p:nvSpPr>
        <p:spPr>
          <a:xfrm>
            <a:off x="609600" y="1828800"/>
            <a:ext cx="6934200" cy="39983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tx1"/>
                </a:solidFill>
              </a:rPr>
              <a:t>-منحنی سن-درآمد عموما در دهه سوم اشتغال روندی نزولی خواهد داشت</a:t>
            </a:r>
          </a:p>
          <a:p>
            <a:pPr algn="r"/>
            <a:endParaRPr lang="fa-IR" sz="2400" dirty="0">
              <a:solidFill>
                <a:schemeClr val="tx1"/>
              </a:solidFill>
            </a:endParaRPr>
          </a:p>
          <a:p>
            <a:pPr algn="r"/>
            <a:r>
              <a:rPr lang="fa-IR" sz="2400" dirty="0" smtClean="0">
                <a:solidFill>
                  <a:schemeClr val="tx1"/>
                </a:solidFill>
              </a:rPr>
              <a:t>-هر اندازه میزان تحصیلات بیشتر باشد سیر نزولی درآمد افراد در سال های آخر دهه سوم اتفاق خواهد افتاد و به حال روند نزولی شدن منحنی درآمد ها آرام تر خواهد شد.</a:t>
            </a:r>
            <a:endParaRPr lang="en-US" sz="2400" dirty="0">
              <a:solidFill>
                <a:schemeClr val="tx1"/>
              </a:solidFill>
            </a:endParaRPr>
          </a:p>
        </p:txBody>
      </p:sp>
    </p:spTree>
    <p:extLst>
      <p:ext uri="{BB962C8B-B14F-4D97-AF65-F5344CB8AC3E}">
        <p14:creationId xmlns:p14="http://schemas.microsoft.com/office/powerpoint/2010/main" val="15119357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18</a:t>
            </a:fld>
            <a:endParaRPr lang="en-US"/>
          </a:p>
        </p:txBody>
      </p:sp>
      <p:sp>
        <p:nvSpPr>
          <p:cNvPr id="3" name="Rectangle 2"/>
          <p:cNvSpPr/>
          <p:nvPr/>
        </p:nvSpPr>
        <p:spPr>
          <a:xfrm>
            <a:off x="609600" y="1447800"/>
            <a:ext cx="6934200" cy="43793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bg2">
                    <a:lumMod val="25000"/>
                  </a:schemeClr>
                </a:solidFill>
              </a:rPr>
              <a:t>دلایل سرمایه گذاری در سال های نوجوانی:</a:t>
            </a:r>
          </a:p>
          <a:p>
            <a:pPr algn="r"/>
            <a:endParaRPr lang="fa-IR" sz="2400" dirty="0">
              <a:solidFill>
                <a:schemeClr val="tx1"/>
              </a:solidFill>
            </a:endParaRPr>
          </a:p>
          <a:p>
            <a:pPr algn="r"/>
            <a:r>
              <a:rPr lang="fa-IR" sz="2400" dirty="0" smtClean="0">
                <a:solidFill>
                  <a:schemeClr val="tx1"/>
                </a:solidFill>
              </a:rPr>
              <a:t>-سرمایه گذاری هایی که در سنین نوجوانی آغاز میشود در زمانی نسبتا طولانی تر خود را نصیب فرد و جامعه خواهد نمود.</a:t>
            </a:r>
          </a:p>
          <a:p>
            <a:pPr algn="r"/>
            <a:endParaRPr lang="fa-IR" sz="2400" dirty="0">
              <a:solidFill>
                <a:schemeClr val="tx1"/>
              </a:solidFill>
            </a:endParaRPr>
          </a:p>
          <a:p>
            <a:pPr algn="r"/>
            <a:r>
              <a:rPr lang="fa-IR" sz="2400" dirty="0" smtClean="0">
                <a:solidFill>
                  <a:schemeClr val="tx1"/>
                </a:solidFill>
              </a:rPr>
              <a:t>-از آنجا که قدرت یادگیری در سنین نوجوانی و جوانی بیشتر از دوران میانسالی است و در این ایام وقت فراغت بیشتر است با صرف وقت و هزینه ای کمتر میتوان در دوره نوجوانی به امر آموزش پرداخت.</a:t>
            </a:r>
            <a:endParaRPr lang="en-US" sz="2400" dirty="0">
              <a:solidFill>
                <a:schemeClr val="tx1"/>
              </a:solidFill>
            </a:endParaRPr>
          </a:p>
        </p:txBody>
      </p:sp>
    </p:spTree>
    <p:extLst>
      <p:ext uri="{BB962C8B-B14F-4D97-AF65-F5344CB8AC3E}">
        <p14:creationId xmlns:p14="http://schemas.microsoft.com/office/powerpoint/2010/main" val="36808929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754ED01-E2A0-4C1E-8E21-014B99041579}" type="slidenum">
              <a:rPr lang="en-US" smtClean="0"/>
              <a:pPr/>
              <a:t>19</a:t>
            </a:fld>
            <a:endParaRPr lang="en-US"/>
          </a:p>
        </p:txBody>
      </p:sp>
      <p:sp>
        <p:nvSpPr>
          <p:cNvPr id="3" name="Rectangle 2"/>
          <p:cNvSpPr/>
          <p:nvPr/>
        </p:nvSpPr>
        <p:spPr>
          <a:xfrm>
            <a:off x="609600" y="1828800"/>
            <a:ext cx="6934200" cy="399836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r"/>
            <a:r>
              <a:rPr lang="fa-IR" sz="2400" dirty="0" smtClean="0">
                <a:solidFill>
                  <a:schemeClr val="tx1"/>
                </a:solidFill>
              </a:rPr>
              <a:t>-از آنجایی </a:t>
            </a:r>
            <a:r>
              <a:rPr lang="fa-IR" sz="2400" smtClean="0">
                <a:solidFill>
                  <a:schemeClr val="tx1"/>
                </a:solidFill>
              </a:rPr>
              <a:t>که یکی </a:t>
            </a:r>
            <a:r>
              <a:rPr lang="fa-IR" sz="2400" dirty="0" smtClean="0">
                <a:solidFill>
                  <a:schemeClr val="tx1"/>
                </a:solidFill>
              </a:rPr>
              <a:t>از هزینه های </a:t>
            </a:r>
            <a:r>
              <a:rPr lang="fa-IR" sz="2400" smtClean="0">
                <a:solidFill>
                  <a:schemeClr val="tx1"/>
                </a:solidFill>
              </a:rPr>
              <a:t>عمده سرمایه </a:t>
            </a:r>
            <a:r>
              <a:rPr lang="fa-IR" sz="2400" dirty="0" smtClean="0">
                <a:solidFill>
                  <a:schemeClr val="tx1"/>
                </a:solidFill>
              </a:rPr>
              <a:t>گذاری های آموزشی ،هزینه های درآمد های صرف نظر شده یا فرصت های از دست رفته می باشد و این هزینه ها بالا رفتن سن افراد افزایش میابد بهتر است در سنین جوانی که هزینه های فرصتی به طور نسبی کمتر است در خود به سرمایه گذاری های آموزشی اهتمام ورزد.</a:t>
            </a:r>
          </a:p>
          <a:p>
            <a:pPr algn="r"/>
            <a:endParaRPr lang="fa-IR" sz="2400" dirty="0">
              <a:solidFill>
                <a:schemeClr val="tx1"/>
              </a:solidFill>
            </a:endParaRPr>
          </a:p>
          <a:p>
            <a:pPr algn="r"/>
            <a:r>
              <a:rPr lang="fa-IR" sz="2400" dirty="0" smtClean="0">
                <a:solidFill>
                  <a:schemeClr val="tx1"/>
                </a:solidFill>
              </a:rPr>
              <a:t>پایان</a:t>
            </a:r>
            <a:endParaRPr lang="en-US" sz="2400" dirty="0">
              <a:solidFill>
                <a:schemeClr val="tx1"/>
              </a:solidFill>
            </a:endParaRPr>
          </a:p>
        </p:txBody>
      </p:sp>
    </p:spTree>
    <p:extLst>
      <p:ext uri="{BB962C8B-B14F-4D97-AF65-F5344CB8AC3E}">
        <p14:creationId xmlns:p14="http://schemas.microsoft.com/office/powerpoint/2010/main" val="232223604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81</TotalTime>
  <Words>945</Words>
  <Application>Microsoft Office PowerPoint</Application>
  <PresentationFormat>On-screen Show (4:3)</PresentationFormat>
  <Paragraphs>109</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Trek</vt:lpstr>
      <vt:lpstr>بسمه تعالی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Said pisarom</dc:creator>
  <cp:lastModifiedBy>Windows User</cp:lastModifiedBy>
  <cp:revision>9</cp:revision>
  <dcterms:created xsi:type="dcterms:W3CDTF">2020-05-09T17:49:30Z</dcterms:created>
  <dcterms:modified xsi:type="dcterms:W3CDTF">2020-06-16T06:03:56Z</dcterms:modified>
</cp:coreProperties>
</file>