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76"/>
  </p:notesMasterIdLst>
  <p:sldIdLst>
    <p:sldId id="348" r:id="rId2"/>
    <p:sldId id="349" r:id="rId3"/>
    <p:sldId id="256" r:id="rId4"/>
    <p:sldId id="258" r:id="rId5"/>
    <p:sldId id="257" r:id="rId6"/>
    <p:sldId id="260" r:id="rId7"/>
    <p:sldId id="268" r:id="rId8"/>
    <p:sldId id="269" r:id="rId9"/>
    <p:sldId id="272" r:id="rId10"/>
    <p:sldId id="274" r:id="rId11"/>
    <p:sldId id="273" r:id="rId12"/>
    <p:sldId id="261" r:id="rId13"/>
    <p:sldId id="262" r:id="rId14"/>
    <p:sldId id="275" r:id="rId15"/>
    <p:sldId id="276" r:id="rId16"/>
    <p:sldId id="277" r:id="rId17"/>
    <p:sldId id="280" r:id="rId18"/>
    <p:sldId id="289" r:id="rId19"/>
    <p:sldId id="287" r:id="rId20"/>
    <p:sldId id="288" r:id="rId21"/>
    <p:sldId id="295" r:id="rId22"/>
    <p:sldId id="290" r:id="rId23"/>
    <p:sldId id="291" r:id="rId24"/>
    <p:sldId id="292" r:id="rId25"/>
    <p:sldId id="293" r:id="rId26"/>
    <p:sldId id="294" r:id="rId27"/>
    <p:sldId id="297" r:id="rId28"/>
    <p:sldId id="296" r:id="rId29"/>
    <p:sldId id="298" r:id="rId30"/>
    <p:sldId id="299" r:id="rId31"/>
    <p:sldId id="305" r:id="rId32"/>
    <p:sldId id="304" r:id="rId33"/>
    <p:sldId id="306" r:id="rId34"/>
    <p:sldId id="308" r:id="rId35"/>
    <p:sldId id="310" r:id="rId36"/>
    <p:sldId id="309" r:id="rId37"/>
    <p:sldId id="311" r:id="rId38"/>
    <p:sldId id="307" r:id="rId39"/>
    <p:sldId id="303" r:id="rId40"/>
    <p:sldId id="302" r:id="rId41"/>
    <p:sldId id="312" r:id="rId42"/>
    <p:sldId id="313" r:id="rId43"/>
    <p:sldId id="314" r:id="rId44"/>
    <p:sldId id="315" r:id="rId45"/>
    <p:sldId id="316" r:id="rId46"/>
    <p:sldId id="317" r:id="rId47"/>
    <p:sldId id="319" r:id="rId48"/>
    <p:sldId id="320" r:id="rId49"/>
    <p:sldId id="321" r:id="rId50"/>
    <p:sldId id="322" r:id="rId51"/>
    <p:sldId id="323" r:id="rId52"/>
    <p:sldId id="324" r:id="rId53"/>
    <p:sldId id="325" r:id="rId54"/>
    <p:sldId id="326" r:id="rId55"/>
    <p:sldId id="327" r:id="rId56"/>
    <p:sldId id="328" r:id="rId57"/>
    <p:sldId id="329" r:id="rId58"/>
    <p:sldId id="330" r:id="rId59"/>
    <p:sldId id="331" r:id="rId60"/>
    <p:sldId id="332" r:id="rId61"/>
    <p:sldId id="333" r:id="rId62"/>
    <p:sldId id="334" r:id="rId63"/>
    <p:sldId id="335" r:id="rId64"/>
    <p:sldId id="336" r:id="rId65"/>
    <p:sldId id="337" r:id="rId66"/>
    <p:sldId id="338" r:id="rId67"/>
    <p:sldId id="339" r:id="rId68"/>
    <p:sldId id="340" r:id="rId69"/>
    <p:sldId id="341" r:id="rId70"/>
    <p:sldId id="342" r:id="rId71"/>
    <p:sldId id="343" r:id="rId72"/>
    <p:sldId id="344" r:id="rId73"/>
    <p:sldId id="345" r:id="rId74"/>
    <p:sldId id="346" r:id="rId7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504" userDrawn="1">
          <p15:clr>
            <a:srgbClr val="A4A3A4"/>
          </p15:clr>
        </p15:guide>
        <p15:guide id="3" pos="28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E2F571"/>
    <a:srgbClr val="4476A0"/>
    <a:srgbClr val="2D89B7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104" y="-90"/>
      </p:cViewPr>
      <p:guideLst>
        <p:guide orient="horz" pos="2160"/>
        <p:guide pos="3504"/>
        <p:guide pos="28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3905B4B-9D9B-4D7D-8C9C-2B4F9AB69669}" type="datetimeFigureOut">
              <a:rPr lang="fa-IR" smtClean="0"/>
              <a:t>26/10/1441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B69E204-EBBD-45DA-A0AB-7B2291EAE15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33532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9E204-EBBD-45DA-A0AB-7B2291EAE15A}" type="slidenum">
              <a:rPr lang="fa-IR" smtClean="0"/>
              <a:t>74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1251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580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515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91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689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520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159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620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552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19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032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277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55CD7-4858-4B27-B4DD-E3E948EED01B}" type="datetimeFigureOut">
              <a:rPr lang="en-US" smtClean="0"/>
              <a:pPr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D3E0F-49D2-4C86-B5D1-2991E8ACF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007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7322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54092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7200" dirty="0" smtClean="0">
                <a:cs typeface="B Nazanin" panose="00000400000000000000" pitchFamily="2" charset="-78"/>
              </a:rPr>
              <a:t>شیوه پژوهش کیفی</a:t>
            </a:r>
            <a:endParaRPr lang="en-US" sz="72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85121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543" y="420914"/>
            <a:ext cx="8974365" cy="6037943"/>
          </a:xfrm>
        </p:spPr>
        <p:txBody>
          <a:bodyPr/>
          <a:lstStyle/>
          <a:p>
            <a:pPr algn="just" rtl="1"/>
            <a:endParaRPr lang="fa-IR" dirty="0" smtClean="0">
              <a:cs typeface="B Nazanin" panose="00000400000000000000" pitchFamily="2" charset="-78"/>
            </a:endParaRPr>
          </a:p>
          <a:p>
            <a:pPr algn="ctr" rtl="1">
              <a:buNone/>
            </a:pPr>
            <a:endParaRPr lang="en-US" dirty="0" smtClean="0">
              <a:cs typeface="B Nazanin" panose="00000400000000000000" pitchFamily="2" charset="-78"/>
            </a:endParaRPr>
          </a:p>
          <a:p>
            <a:pPr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تحقیق (پژوهش): </a:t>
            </a:r>
          </a:p>
          <a:p>
            <a:pPr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فرآیند نظام مندی که به ما کمک می کند درباره موضوعی بیشتر از قبل بدانیم.</a:t>
            </a:r>
          </a:p>
          <a:p>
            <a:pPr algn="ct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*تحقیق: نزدیک شدن به حقیقت</a:t>
            </a:r>
          </a:p>
          <a:p>
            <a:pPr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به حقیقت نزدیک می شویم، اما به آن نمی رسیم</a:t>
            </a:r>
          </a:p>
          <a:p>
            <a:pPr algn="ct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علم، چیزی نیست جز گسترده کردن دایره مجهولات</a:t>
            </a:r>
          </a:p>
          <a:p>
            <a:pPr algn="just" rtl="1"/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466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065" y="174172"/>
            <a:ext cx="9505043" cy="6328228"/>
          </a:xfrm>
        </p:spPr>
        <p:txBody>
          <a:bodyPr>
            <a:normAutofit lnSpcReduction="10000"/>
          </a:bodyPr>
          <a:lstStyle/>
          <a:p>
            <a:endParaRPr lang="fa-IR" dirty="0" smtClean="0"/>
          </a:p>
          <a:p>
            <a:pPr algn="ctr" rtl="1"/>
            <a:r>
              <a:rPr lang="fa-IR" dirty="0">
                <a:cs typeface="B Nazanin" panose="00000400000000000000" pitchFamily="2" charset="-78"/>
              </a:rPr>
              <a:t>پژوهش کیفی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نوعی بررسی است که</a:t>
            </a:r>
          </a:p>
          <a:p>
            <a:pPr marL="0" indent="0" algn="ctr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زمینه آن این مفروضه است که افراد، حقیقت اجتماعی را به صورت معانی و تفسیرها می سازند</a:t>
            </a:r>
          </a:p>
          <a:p>
            <a:pPr marL="0" indent="0" algn="ctr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و این ساخته ها    هم تابع شرایط و موقعیت    و هم انتقالی    است.</a:t>
            </a:r>
          </a:p>
          <a:p>
            <a:pPr marL="0" indent="0" algn="ct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  روش شناسی مسلط آن، کشف معانی و تفسیرهای فشرده در محیط های طبیعی است</a:t>
            </a:r>
          </a:p>
          <a:p>
            <a:pPr marL="0" indent="0" algn="ctr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و موضوع آن، داده های حاصل از استقراء تحلیلی است.</a:t>
            </a:r>
          </a:p>
          <a:p>
            <a:pPr marL="0" indent="0" algn="ct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(گال، بورگ و گال، 2003)</a:t>
            </a: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67775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514" y="203201"/>
            <a:ext cx="9658350" cy="653142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 فرضیه      روابط و علت و معلول ها       قائل به حقیقت عینی و بیرونی        دانش پیدا کردنی است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    جامعه و حجم نمونه بالا           تصادفی بودن نمونه ها                             اثبات گرایی 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  کنترل نمونه ها، متغیرها، فضای آزمایش          مداخله و آزمایش :  دستکاری       فضای مصنوعی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با وجود همه کنترل ها: پژوهش متاثر از رغبت ها و ذهنیت های پژوهشگر       کاهش گرا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 گزارش داده ها به صورت ارقام و اعداد، فراوانی و توزیع ...    : گزاره های کلی غیر ملموس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روش قیاسی              قوانین و اصول کلی و ثابت              هدف: تعمیم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یافته ها دور از مسائل و پرسش ها: درک نمی شوند و در زندگی روزمره به کار نمی روند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 * نفوذ و تسلط در سالهای طولانی بر علم روانشناسی</a:t>
            </a:r>
            <a:endParaRPr lang="fa-IR" dirty="0">
              <a:cs typeface="B Nazanin" panose="00000400000000000000" pitchFamily="2" charset="-78"/>
            </a:endParaRPr>
          </a:p>
          <a:p>
            <a:pPr algn="just" rtl="1"/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4499" y="2728687"/>
            <a:ext cx="860879" cy="326571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 anchorCtr="1"/>
          <a:lstStyle/>
          <a:p>
            <a:pPr algn="just" rtl="1">
              <a:lnSpc>
                <a:spcPct val="150000"/>
              </a:lnSpc>
            </a:pPr>
            <a:r>
              <a:rPr lang="fa-IR" sz="36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پژوهش کمی</a:t>
            </a:r>
          </a:p>
        </p:txBody>
      </p:sp>
    </p:spTree>
    <p:extLst>
      <p:ext uri="{BB962C8B-B14F-4D97-AF65-F5344CB8AC3E}">
        <p14:creationId xmlns:p14="http://schemas.microsoft.com/office/powerpoint/2010/main" val="356478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065" y="174172"/>
            <a:ext cx="9316357" cy="6328228"/>
          </a:xfrm>
        </p:spPr>
        <p:txBody>
          <a:bodyPr>
            <a:normAutofit fontScale="70000" lnSpcReduction="20000"/>
          </a:bodyPr>
          <a:lstStyle/>
          <a:p>
            <a:endParaRPr lang="fa-IR" dirty="0" smtClean="0"/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شروع با سوال    درک و فهم عمیق    درک اینکه جهان چگونه ساخته می شود: حقیقت ذهنی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دانش ساختنی است  (ساخت گرایی اجتماعی، سازه گرا، تفسیرگرا، طبیعی گرا)      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   پذیرش دیدگاه های مختلف                      مبتنی بر علم هرمنوتیک           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پژوهش در فضای طبیعی و بدون کنترل             کل نگر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 پذیرش ذهنیت پژوهش گر / پژوهشگر به عنوان ابزار مهم پژوهش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شیوه جمع آوری داده: استقرا                            تاکید بر معانی و تفسیرها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گزارش داده ها به صورت ملموس              تولید دانش متفاوت و مفیدتر</a:t>
            </a:r>
          </a:p>
          <a:p>
            <a:pPr marL="0" indent="0" algn="just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just" rtl="1">
              <a:buNone/>
            </a:pP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7479" y="2902857"/>
            <a:ext cx="813707" cy="29609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fa-IR" sz="36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پژوهش کیفی</a:t>
            </a:r>
            <a:endParaRPr lang="en-US" sz="36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852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678" y="203201"/>
            <a:ext cx="8797471" cy="6531429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محدودیت های پژوهش کمی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514350" indent="-514350" algn="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دستکاری: مصنوعی شدن، غیراخلاقی بودن</a:t>
            </a:r>
            <a:endParaRPr lang="fa-IR" dirty="0">
              <a:cs typeface="B Nazanin" panose="00000400000000000000" pitchFamily="2" charset="-78"/>
            </a:endParaRPr>
          </a:p>
          <a:p>
            <a:pPr marL="514350" indent="-514350" algn="r" rtl="1">
              <a:buAutoNum type="arabicPeriod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اتکا به اندازه گیری: خود اندازه گیری، یک عامل مزاحم</a:t>
            </a:r>
          </a:p>
          <a:p>
            <a:pPr marL="514350" indent="-514350" algn="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کنترل متغیرها: دور شدن از فضای طبیعی</a:t>
            </a:r>
          </a:p>
          <a:p>
            <a:pPr marL="514350" indent="-514350" algn="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کاهش گرایی: در رفتار انسانی، کاهش برخی مفاهیم یا غیرممکن است یا آن را از اصل دور می کند. (خودآگاهی، عشق و ...)</a:t>
            </a:r>
          </a:p>
          <a:p>
            <a:pPr marL="514350" indent="-514350" algn="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جبری بودن روش های کمی: تاکید روی علیت/ در صورتی که موضوع مطالعه روانشناسی مستلزم آزادی عمل است (اخلاق، شجاعت و ...) </a:t>
            </a:r>
          </a:p>
          <a:p>
            <a:pPr marL="514350" indent="-514350" algn="r" rtl="1">
              <a:buAutoNum type="arabicPeriod"/>
            </a:pPr>
            <a:endParaRPr lang="fa-IR" dirty="0">
              <a:cs typeface="B Nazanin" panose="00000400000000000000" pitchFamily="2" charset="-78"/>
            </a:endParaRPr>
          </a:p>
          <a:p>
            <a:pPr marL="514350" indent="-514350" algn="r" rtl="1">
              <a:buAutoNum type="arabicPeriod"/>
            </a:pPr>
            <a:endParaRPr lang="fa-IR" dirty="0" smtClean="0">
              <a:cs typeface="B Nazanin" panose="00000400000000000000" pitchFamily="2" charset="-78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4186465" y="4775201"/>
            <a:ext cx="1474107" cy="3773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2971801" y="5544457"/>
            <a:ext cx="3903435" cy="7982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8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نفوذ پژوهش کیفی در علوم اجتماعی</a:t>
            </a:r>
          </a:p>
        </p:txBody>
      </p:sp>
    </p:spTree>
    <p:extLst>
      <p:ext uri="{BB962C8B-B14F-4D97-AF65-F5344CB8AC3E}">
        <p14:creationId xmlns:p14="http://schemas.microsoft.com/office/powerpoint/2010/main" val="85528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886" y="174172"/>
            <a:ext cx="8785678" cy="6328228"/>
          </a:xfrm>
        </p:spPr>
        <p:txBody>
          <a:bodyPr>
            <a:normAutofit fontScale="85000" lnSpcReduction="20000"/>
          </a:bodyPr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ویژگیهای اساسی پژوهش کیفی</a:t>
            </a:r>
          </a:p>
          <a:p>
            <a:pPr marL="514350" indent="-514350" algn="just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تمرکز بر معنا و مفهوم: </a:t>
            </a:r>
            <a:r>
              <a:rPr lang="fa-IR" sz="2400" dirty="0" smtClean="0">
                <a:cs typeface="B Nazanin" panose="00000400000000000000" pitchFamily="2" charset="-78"/>
              </a:rPr>
              <a:t>فهمیدن چگونگی تفسیر تجربه ها، معنای تجربه ها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2. محقق به عنوان ابزار نخستین:    </a:t>
            </a:r>
            <a:r>
              <a:rPr lang="fa-IR" sz="2400" dirty="0" smtClean="0">
                <a:cs typeface="B Nazanin" panose="00000400000000000000" pitchFamily="2" charset="-78"/>
              </a:rPr>
              <a:t>هدف: فهم عمیق       ابزار ایده آل جمع آوری و تفسیر اطلاعات: انسان</a:t>
            </a:r>
          </a:p>
          <a:p>
            <a:pPr marL="0" indent="0" algn="just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انعکاس پذیری پژوهشگر و پژوهش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3. فرآیند استقرایی:</a:t>
            </a:r>
            <a:r>
              <a:rPr lang="fa-IR" sz="2400" dirty="0" smtClean="0">
                <a:cs typeface="B Nazanin" panose="00000400000000000000" pitchFamily="2" charset="-78"/>
              </a:rPr>
              <a:t>علت پژوهش کیفی: نبود نظریه یا عدم تبیین مناسب پدیده        نیاز به ساختن مفهوم، فرضیه و نظریه</a:t>
            </a:r>
          </a:p>
          <a:p>
            <a:pPr marL="0" indent="0" algn="just" rtl="1">
              <a:buNone/>
            </a:pPr>
            <a:r>
              <a:rPr lang="fa-IR" sz="2400" dirty="0">
                <a:cs typeface="B Nazanin" panose="00000400000000000000" pitchFamily="2" charset="-78"/>
              </a:rPr>
              <a:t> </a:t>
            </a:r>
            <a:r>
              <a:rPr lang="fa-IR" sz="2400" dirty="0" smtClean="0">
                <a:cs typeface="B Nazanin" panose="00000400000000000000" pitchFamily="2" charset="-78"/>
              </a:rPr>
              <a:t>   درعین حال، در نظرداشتن چهارچوب نظری</a:t>
            </a:r>
          </a:p>
          <a:p>
            <a:pPr marL="0" indent="0" algn="just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4. </a:t>
            </a:r>
            <a:r>
              <a:rPr lang="fa-IR" dirty="0" smtClean="0">
                <a:cs typeface="B Nazanin" panose="00000400000000000000" pitchFamily="2" charset="-78"/>
              </a:rPr>
              <a:t>توصیف غنی: </a:t>
            </a:r>
            <a:r>
              <a:rPr lang="fa-IR" sz="2400" dirty="0" smtClean="0">
                <a:cs typeface="B Nazanin" panose="00000400000000000000" pitchFamily="2" charset="-78"/>
              </a:rPr>
              <a:t>کلمات و تصاویر به جای اعداد، نقل قول ها، نوشته های میدانی، ضبط ویدیوئی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5. پذیرش و انعکاس دیدگاه های شرکت کنندگان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6. کل نگر بودن:  </a:t>
            </a:r>
            <a:r>
              <a:rPr lang="fa-IR" sz="2400" dirty="0" smtClean="0">
                <a:cs typeface="B Nazanin" panose="00000400000000000000" pitchFamily="2" charset="-78"/>
              </a:rPr>
              <a:t>بررسی دامنه وسیعی از تجارب، فعالیتها، ارزشها و .... برحسب زمینه ای که در آن قرار دارند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7. طبیعی گرا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8. انعطاف پذیری پژوهش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9. امکان تناسب شیوه پژوهش با موضوع مورد مطالعه</a:t>
            </a:r>
          </a:p>
          <a:p>
            <a:pPr marL="0" indent="0" algn="just" rtl="1">
              <a:buNone/>
            </a:pPr>
            <a:endParaRPr lang="fa-IR" sz="2400" dirty="0" smtClean="0">
              <a:cs typeface="B Nazanin" panose="00000400000000000000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rot="10800000">
            <a:off x="3497037" y="1291772"/>
            <a:ext cx="271235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1357085" y="2373088"/>
            <a:ext cx="4127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568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065" y="174172"/>
            <a:ext cx="9505043" cy="6328228"/>
          </a:xfrm>
        </p:spPr>
        <p:txBody>
          <a:bodyPr>
            <a:normAutofit fontScale="92500" lnSpcReduction="20000"/>
          </a:bodyPr>
          <a:lstStyle/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پژوهش کیفی باید 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اصیل و ابتکاری و عملی باشد</a:t>
            </a:r>
          </a:p>
          <a:p>
            <a:pPr marL="0" indent="0" algn="ct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اصیل باشد به این شکل که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1. بخش بزرگی از اطلاعات جدید را برای نخستین بار در نوشتار بیاورد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2. اندیشه دیگری را با توسعه بیشتر روش شناسی یا در زمینه (مثلا فرهنگی) جدید توسعه دهد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3. تفسیر نو یا شواهد جدید برای موضوع قبلی بیاورد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4. اجرای کار تجربی که قبلا انجام نشده باشد</a:t>
            </a:r>
          </a:p>
          <a:p>
            <a:pPr marL="0" indent="0" algn="ct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عملی باشد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با توجه به محدودیت های زمانی، منابع و سایر تعهدات، قابل اجرا باشد</a:t>
            </a:r>
          </a:p>
          <a:p>
            <a:pPr marL="0" indent="0" algn="ct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4607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065" y="174172"/>
            <a:ext cx="9233807" cy="6328228"/>
          </a:xfrm>
        </p:spPr>
        <p:txBody>
          <a:bodyPr/>
          <a:lstStyle/>
          <a:p>
            <a:pPr algn="just" rtl="1"/>
            <a:endParaRPr lang="fa-IR" dirty="0" smtClean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محدودیت های پژوهش کیفی (برایمن، 2001) </a:t>
            </a:r>
          </a:p>
          <a:p>
            <a:pPr marL="0" indent="0" algn="ct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1. بیش از حد ذهنی بودن:    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 نیاز به توجه به ملاک های اعتبار و روایی (موثق بودن و مشروعیت)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2. مشکلات در تکرار پژوهش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پژوهشگر: ابزار اصلی پژوهش     تکرار عملاً غیرممکن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3. مشکل در تعمیم دادن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نتیجه گیری در پژوهش کیفی: بسیار محدودکننده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4. فقدان شفافیت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831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3354051"/>
              </p:ext>
            </p:extLst>
          </p:nvPr>
        </p:nvGraphicFramePr>
        <p:xfrm>
          <a:off x="283029" y="232229"/>
          <a:ext cx="9021535" cy="6450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6079">
                  <a:extLst>
                    <a:ext uri="{9D8B030D-6E8A-4147-A177-3AD203B41FA5}">
                      <a16:colId xmlns:a16="http://schemas.microsoft.com/office/drawing/2014/main" xmlns="" val="1711106478"/>
                    </a:ext>
                  </a:extLst>
                </a:gridCol>
                <a:gridCol w="3622746">
                  <a:extLst>
                    <a:ext uri="{9D8B030D-6E8A-4147-A177-3AD203B41FA5}">
                      <a16:colId xmlns:a16="http://schemas.microsoft.com/office/drawing/2014/main" xmlns="" val="2828335846"/>
                    </a:ext>
                  </a:extLst>
                </a:gridCol>
                <a:gridCol w="1432710">
                  <a:extLst>
                    <a:ext uri="{9D8B030D-6E8A-4147-A177-3AD203B41FA5}">
                      <a16:colId xmlns:a16="http://schemas.microsoft.com/office/drawing/2014/main" xmlns="" val="627395647"/>
                    </a:ext>
                  </a:extLst>
                </a:gridCol>
              </a:tblGrid>
              <a:tr h="716018">
                <a:tc>
                  <a:txBody>
                    <a:bodyPr/>
                    <a:lstStyle/>
                    <a:p>
                      <a:pPr algn="ctr"/>
                      <a:r>
                        <a:rPr lang="fa-IR" sz="28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پژوهش کمی</a:t>
                      </a:r>
                      <a:endParaRPr lang="en-US" sz="28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پژوهش کیفی </a:t>
                      </a:r>
                      <a:endParaRPr lang="en-US" sz="28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3819055585"/>
                  </a:ext>
                </a:extLst>
              </a:tr>
              <a:tr h="716018"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کمیت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(چقدر، چندتا)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کیفیت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(ماهیت، اساس)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تمرکز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پژوهش 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3577565080"/>
                  </a:ext>
                </a:extLst>
              </a:tr>
              <a:tr h="722139"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اثبات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گرایی، تجربه گرایی منطقی، واقع گرایی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پدیده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شناسی،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کنش متقابل نمادین، سازه انگاری، تفسیرگرایی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ریشه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های فلسفی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1678328889"/>
                  </a:ext>
                </a:extLst>
              </a:tr>
              <a:tr h="716018"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پیش بینی، کنترل، توصیف، آزمون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و تایید فرضیه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فهم، توصیف، کشف معنا،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تولید فرضیه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هدف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از پژوهش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659580997"/>
                  </a:ext>
                </a:extLst>
              </a:tr>
              <a:tr h="716018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از پیش تعیین شده، ساختار یافته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انعطاف پذیری،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تحول، نوظهوری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ویژگی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</a:t>
                      </a:r>
                      <a:endParaRPr lang="fa-IR" dirty="0" smtClean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302414963"/>
                  </a:ext>
                </a:extLst>
              </a:tr>
              <a:tr h="716018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بزرگ،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تصادفی، نماینده و معرف بودن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کوچک، غیرتصادفی، هدفمند،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نظری، خاص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نمونه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1052805811"/>
                  </a:ext>
                </a:extLst>
              </a:tr>
              <a:tr h="716018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آزمایشی،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تجربی، آماری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کار میدانی، مردم نگاری، طبیعی گرایی، تفسیری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و سازه ای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شیوه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و فرآیند</a:t>
                      </a:r>
                      <a:endParaRPr lang="en-US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1616929000"/>
                  </a:ext>
                </a:extLst>
              </a:tr>
              <a:tr h="716018"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قیاسی، آماری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استقرایی،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روش مقایسه پیوسته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شیوه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تحلیل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802315055"/>
                  </a:ext>
                </a:extLst>
              </a:tr>
              <a:tr h="716018"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دقیق، عددی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جامع،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اکتشافی، وسیع، توصیف غنی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یافته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Nazanin" panose="00000400000000000000" pitchFamily="2" charset="-78"/>
                        </a:rPr>
                        <a:t> ها</a:t>
                      </a:r>
                      <a:endParaRPr lang="en-US" sz="2000" dirty="0">
                        <a:solidFill>
                          <a:schemeClr val="tx1"/>
                        </a:solidFill>
                        <a:cs typeface="B Nazanin" panose="00000400000000000000" pitchFamily="2" charset="-78"/>
                      </a:endParaRPr>
                    </a:p>
                  </a:txBody>
                  <a:tcPr marL="74295" marR="74295"/>
                </a:tc>
                <a:extLst>
                  <a:ext uri="{0D108BD9-81ED-4DB2-BD59-A6C34878D82A}">
                    <a16:rowId xmlns:a16="http://schemas.microsoft.com/office/drawing/2014/main" xmlns="" val="95539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600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543" y="420914"/>
            <a:ext cx="8880021" cy="6037943"/>
          </a:xfrm>
        </p:spPr>
        <p:txBody>
          <a:bodyPr>
            <a:normAutofit/>
          </a:bodyPr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 دوره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های تکامل پژوهش کیفی (دنزین و لینکلن، 2005)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1. دوره سنتی (1900-1940)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متمرکز بر افراد، قوم نگاری، چهارچوب مردم شناسی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2. مرحله نوگرایی (جنگ جهانی دوم تا 1970)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گسترش روش شناسی پژوهش کیفی، تلاش برای اثبات معتبر و روا بودن پژوهش کیفی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3. شروع انواع تیرگی ها (1970-1986)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تنوع زیاد روش ها، فنون و راهبردهای پژوهش/ پذیرش بیشتر در علوم انسانی و علوم اجتماعی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4. بحران معرفی و نمایش (اواسط سالهای 1980)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عدم تطابق گزارش با مصاحبه، عدم تطابق برداشت خواننده با گزارش، به خطر افتادن ارزشیابی پژوهش، لزوم تفکر دوباره درباره مسائل اساسی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5. دوره پنجم: 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جایگزین شدن نظریه ها با روایت ها، پذیرش کثرت گرایی بیشتر، عملگراتر شدن پژوهش   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531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065" y="174172"/>
            <a:ext cx="9009743" cy="6328228"/>
          </a:xfrm>
        </p:spPr>
        <p:txBody>
          <a:bodyPr/>
          <a:lstStyle/>
          <a:p>
            <a:pPr algn="ctr" rtl="1">
              <a:buNone/>
            </a:pPr>
            <a:r>
              <a:rPr lang="fa-IR" sz="3600" dirty="0" smtClean="0">
                <a:cs typeface="B Nazanin" panose="00000400000000000000" pitchFamily="2" charset="-78"/>
              </a:rPr>
              <a:t>انواع پژوهش کیفی</a:t>
            </a:r>
          </a:p>
          <a:p>
            <a:pPr algn="just" rtl="1"/>
            <a:endParaRPr lang="en-US" dirty="0" smtClean="0">
              <a:cs typeface="B Nazanin" panose="00000400000000000000" pitchFamily="2" charset="-78"/>
            </a:endParaRPr>
          </a:p>
          <a:p>
            <a:pPr marL="514350" indent="-514350" algn="just" rtl="1">
              <a:buAutoNum type="arabicPeriod"/>
            </a:pPr>
            <a:r>
              <a:rPr lang="fa-IR" dirty="0" smtClean="0">
                <a:cs typeface="B Nazanin" pitchFamily="2" charset="-78"/>
              </a:rPr>
              <a:t>قومیت شناسی/ مردم نگاری</a:t>
            </a:r>
          </a:p>
          <a:p>
            <a:pPr marL="514350" indent="-514350" algn="just" rtl="1">
              <a:buAutoNum type="arabicPeriod"/>
            </a:pPr>
            <a:r>
              <a:rPr lang="fa-IR" dirty="0" smtClean="0">
                <a:cs typeface="B Nazanin" pitchFamily="2" charset="-78"/>
              </a:rPr>
              <a:t>پدیده شناسی</a:t>
            </a:r>
          </a:p>
          <a:p>
            <a:pPr marL="514350" indent="-514350" algn="just" rtl="1">
              <a:buFont typeface="Arial" panose="020B0604020202020204" pitchFamily="34" charset="0"/>
              <a:buAutoNum type="arabicPeriod"/>
            </a:pPr>
            <a:r>
              <a:rPr lang="fa-IR" dirty="0" smtClean="0">
                <a:cs typeface="B Nazanin" pitchFamily="2" charset="-78"/>
              </a:rPr>
              <a:t>پژوهش تاریخی</a:t>
            </a:r>
          </a:p>
          <a:p>
            <a:pPr marL="514350" indent="-514350" algn="just" rtl="1">
              <a:buAutoNum type="arabicPeriod"/>
            </a:pPr>
            <a:r>
              <a:rPr lang="fa-IR" dirty="0" smtClean="0">
                <a:cs typeface="B Nazanin" pitchFamily="2" charset="-78"/>
              </a:rPr>
              <a:t>نظریه وابسته به زمینه/ گراندد تئوری</a:t>
            </a:r>
          </a:p>
          <a:p>
            <a:pPr marL="514350" indent="-514350" algn="just" rtl="1">
              <a:buAutoNum type="arabicPeriod"/>
            </a:pPr>
            <a:r>
              <a:rPr lang="fa-IR" dirty="0" smtClean="0">
                <a:cs typeface="B Nazanin" pitchFamily="2" charset="-78"/>
              </a:rPr>
              <a:t>مطالعه موردی</a:t>
            </a:r>
            <a:endParaRPr lang="en-US" dirty="0" smtClean="0">
              <a:cs typeface="B Nazanin" pitchFamily="2" charset="-78"/>
            </a:endParaRPr>
          </a:p>
          <a:p>
            <a:pPr marL="514350" indent="-514350" algn="just" rtl="1">
              <a:buAutoNum type="arabicPeriod"/>
            </a:pPr>
            <a:r>
              <a:rPr lang="fa-IR" dirty="0" smtClean="0">
                <a:cs typeface="B Nazanin" pitchFamily="2" charset="-78"/>
              </a:rPr>
              <a:t>علم تأویل و تفهیم</a:t>
            </a:r>
          </a:p>
          <a:p>
            <a:pPr marL="514350" indent="-514350" algn="just" rtl="1">
              <a:buAutoNum type="arabicPeriod"/>
            </a:pPr>
            <a:r>
              <a:rPr lang="fa-IR" dirty="0" smtClean="0">
                <a:cs typeface="B Nazanin" pitchFamily="2" charset="-78"/>
              </a:rPr>
              <a:t>پژوهش اساسی کیفی</a:t>
            </a:r>
            <a:endParaRPr lang="en-US" dirty="0" smtClean="0">
              <a:cs typeface="B Nazanin" pitchFamily="2" charset="-78"/>
            </a:endParaRP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*    تحلیل محتوا</a:t>
            </a:r>
          </a:p>
          <a:p>
            <a:pPr marL="514350" indent="-514350" algn="just" rtl="1">
              <a:buAutoNum type="arabicPeriod"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5" name="Left Brace 4"/>
          <p:cNvSpPr/>
          <p:nvPr/>
        </p:nvSpPr>
        <p:spPr>
          <a:xfrm>
            <a:off x="6127845" y="3889612"/>
            <a:ext cx="109182" cy="1405719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48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879" y="174172"/>
            <a:ext cx="8431893" cy="6328228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  <a:r>
              <a:rPr lang="fa-IR" sz="3600" dirty="0" smtClean="0">
                <a:cs typeface="B Nazanin" pitchFamily="2" charset="-78"/>
              </a:rPr>
              <a:t>قومیت شناسی</a:t>
            </a: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مطالعه روش زندگی در یک فرهنگ یا گروهی از افراد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بررسی ریشه و خاستگاه مردم، نحوه زندگی در گذشته و راه و روش زیستن در طول زمان</a:t>
            </a:r>
          </a:p>
          <a:p>
            <a:pPr algn="ctr" rtl="1">
              <a:buNone/>
            </a:pPr>
            <a:r>
              <a:rPr lang="fa-IR" sz="3200" dirty="0" smtClean="0">
                <a:cs typeface="B Nazanin" pitchFamily="2" charset="-78"/>
              </a:rPr>
              <a:t>مطالعه فرهنگی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فرهنگ: مادی و غیرمادی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فرهنگ مادی: تمام آن چیزی که در قیده ماده است، محل سکونت، چگونگی تردد، خوراک و ...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فرهنگ غیرمادی: سمبل ها، رسوم و ارتباطات است که بر فرهنگ غیرمادی، بر واحدهای اجتماعی و کل جامعه موثر خواهد بود.</a:t>
            </a:r>
          </a:p>
        </p:txBody>
      </p:sp>
    </p:spTree>
    <p:extLst>
      <p:ext uri="{BB962C8B-B14F-4D97-AF65-F5344CB8AC3E}">
        <p14:creationId xmlns:p14="http://schemas.microsoft.com/office/powerpoint/2010/main" val="241264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193" y="174172"/>
            <a:ext cx="8526236" cy="6328228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just" rtl="1"/>
            <a:r>
              <a:rPr lang="fa-IR" dirty="0" smtClean="0">
                <a:cs typeface="B Nazanin" pitchFamily="2" charset="-78"/>
              </a:rPr>
              <a:t>ویژگیهای اساسی قومیت شناسی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1. پژوهشگر به عنوان ابزار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پژوهشگر: مشارکت کننده (مشاهده مشارکتی)/ شرکت به عنوان جزئی از فرهنگ برای بررسی واقعی تر یک جامعه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حضور پژوهشگر به عنوان یک بیگانه، مانع پیگیری پژوهشگر می شود/ افراد مطلع پژوهشگر را هدایت نمی کنند.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2. کار میدانی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نیاز به محیط و میدان واقعی/ زیستن در کنار مردم و مشاهده رسومات و اجتماعات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*** دست پیدا کردن به دانش مخفی که معمولا مردم در مورد آن صحبت نمی کنند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3. چرخه جمع آوری اطلاعات و تحلیل آن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شروع به تحلیل با استفاده از اولین اطلاعات/ تجدید نظر و تکمیل در مراحل مختلف</a:t>
            </a:r>
          </a:p>
        </p:txBody>
      </p:sp>
    </p:spTree>
    <p:extLst>
      <p:ext uri="{BB962C8B-B14F-4D97-AF65-F5344CB8AC3E}">
        <p14:creationId xmlns:p14="http://schemas.microsoft.com/office/powerpoint/2010/main" val="241264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093" y="174172"/>
            <a:ext cx="8832850" cy="6328228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just" rtl="1"/>
            <a:endParaRPr lang="fa-IR" dirty="0" smtClean="0">
              <a:cs typeface="B Nazanin" pitchFamily="2" charset="-78"/>
            </a:endParaRPr>
          </a:p>
          <a:p>
            <a:pPr algn="just" rtl="1"/>
            <a:r>
              <a:rPr lang="fa-IR" dirty="0" smtClean="0">
                <a:cs typeface="B Nazanin" pitchFamily="2" charset="-78"/>
              </a:rPr>
              <a:t>ثبت اطلاعات در پژوهش قومیت شناسی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- ثبت اطلاعات در نزدیکترین زمان ممکن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- ثبت و ضبط تمام داده ها و شینده ها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- ارائه توصیف فربه </a:t>
            </a:r>
            <a:endParaRPr lang="en-US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en-US" dirty="0" smtClean="0">
                <a:cs typeface="B Nazanin" pitchFamily="2" charset="-78"/>
              </a:rPr>
              <a:t>       </a:t>
            </a: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- سه اصل مهم: شناخت زبان/ حفظ واژه ها/ استنتاج (بیان مطلب از زبان گویندگان)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/>
            <a:r>
              <a:rPr lang="fa-IR" dirty="0" smtClean="0">
                <a:cs typeface="B Nazanin" pitchFamily="2" charset="-78"/>
              </a:rPr>
              <a:t>ارائه یافته ها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به شکل روایتی و یادداشت های میدانی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*عدم یکسانی پژوهش دو پژوهشگر مختلف</a:t>
            </a:r>
            <a:endParaRPr lang="en-US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en-US" dirty="0" smtClean="0">
                <a:cs typeface="B Nazanin" pitchFamily="2" charset="-78"/>
              </a:rPr>
              <a:t>       </a:t>
            </a: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2646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ctr" rtl="1">
              <a:buNone/>
            </a:pPr>
            <a:r>
              <a:rPr lang="en-US" b="1" dirty="0" smtClean="0">
                <a:cs typeface="B Nazanin" pitchFamily="2" charset="-78"/>
              </a:rPr>
              <a:t>    </a:t>
            </a:r>
            <a:r>
              <a:rPr lang="fa-IR" b="1" dirty="0" smtClean="0">
                <a:cs typeface="B Nazanin" pitchFamily="2" charset="-78"/>
              </a:rPr>
              <a:t>پدیده شناسی</a:t>
            </a:r>
          </a:p>
          <a:p>
            <a:pPr algn="ctr" rtl="1">
              <a:buNone/>
            </a:pPr>
            <a:r>
              <a:rPr lang="en-US" b="1" dirty="0" smtClean="0">
                <a:cs typeface="B Nazanin" pitchFamily="2" charset="-78"/>
              </a:rPr>
              <a:t>Phenomenology</a:t>
            </a:r>
          </a:p>
          <a:p>
            <a:pPr algn="ctr" rtl="1">
              <a:buNone/>
            </a:pPr>
            <a:endParaRPr lang="en-US" b="1" dirty="0" smtClean="0">
              <a:cs typeface="B Nazanin" pitchFamily="2" charset="-78"/>
            </a:endParaRP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فنومنولوژی به بررسی تجربیات انسان ها می پردازد.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یک فلسفه، نظریه و روش برای مطالعه زندگی روزمره آدمی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سوال:</a:t>
            </a:r>
            <a:r>
              <a:rPr lang="fa-IR" b="1" dirty="0" smtClean="0">
                <a:cs typeface="B Nazanin" pitchFamily="2" charset="-78"/>
              </a:rPr>
              <a:t>جوهره پدیده </a:t>
            </a:r>
            <a:r>
              <a:rPr lang="fa-IR" dirty="0" smtClean="0">
                <a:cs typeface="B Nazanin" pitchFamily="2" charset="-78"/>
              </a:rPr>
              <a:t>هایی که توسط مردم تجربه شده است چیست؟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کانون توجه: </a:t>
            </a:r>
            <a:r>
              <a:rPr lang="fa-IR" b="1" dirty="0" smtClean="0">
                <a:cs typeface="B Nazanin" pitchFamily="2" charset="-78"/>
              </a:rPr>
              <a:t>تجربیات</a:t>
            </a:r>
            <a:r>
              <a:rPr lang="fa-IR" dirty="0" smtClean="0">
                <a:cs typeface="B Nazanin" pitchFamily="2" charset="-78"/>
              </a:rPr>
              <a:t> زندگی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 دانشمندان مرتبط: 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هیوم، کانت (تاکید بر </a:t>
            </a:r>
            <a:r>
              <a:rPr lang="fa-IR" b="1" dirty="0" smtClean="0">
                <a:cs typeface="B Nazanin" pitchFamily="2" charset="-78"/>
              </a:rPr>
              <a:t>فهم</a:t>
            </a:r>
            <a:r>
              <a:rPr lang="fa-IR" dirty="0" smtClean="0">
                <a:cs typeface="B Nazanin" pitchFamily="2" charset="-78"/>
              </a:rPr>
              <a:t> انسان)، 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هوسرل (تمرکز بر اراده و </a:t>
            </a:r>
            <a:r>
              <a:rPr lang="fa-IR" b="1" dirty="0" smtClean="0">
                <a:cs typeface="B Nazanin" pitchFamily="2" charset="-78"/>
              </a:rPr>
              <a:t>آگاهی</a:t>
            </a:r>
            <a:r>
              <a:rPr lang="fa-IR" dirty="0" smtClean="0">
                <a:cs typeface="B Nazanin" pitchFamily="2" charset="-78"/>
              </a:rPr>
              <a:t>، اوایل قرن 20)، هایدگر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”همه اعمال ما بر </a:t>
            </a:r>
            <a:r>
              <a:rPr lang="fa-IR" b="1" dirty="0" smtClean="0">
                <a:cs typeface="B Nazanin" pitchFamily="2" charset="-78"/>
              </a:rPr>
              <a:t>ادراکات</a:t>
            </a:r>
            <a:r>
              <a:rPr lang="fa-IR" dirty="0" smtClean="0">
                <a:cs typeface="B Nazanin" pitchFamily="2" charset="-78"/>
              </a:rPr>
              <a:t> اولیه از پدیده ها بنا شده است“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پدیده شناسی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- روشی برای ارائه توصیف جامع از پدیده تجربه روزمره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- هدف: درک از ساختار های </a:t>
            </a:r>
            <a:r>
              <a:rPr lang="fa-IR" b="1" dirty="0" smtClean="0">
                <a:cs typeface="B Nazanin" pitchFamily="2" charset="-78"/>
              </a:rPr>
              <a:t>اساسی</a:t>
            </a:r>
            <a:r>
              <a:rPr lang="fa-IR" dirty="0" smtClean="0">
                <a:cs typeface="B Nazanin" pitchFamily="2" charset="-78"/>
              </a:rPr>
              <a:t> خود پدیده</a:t>
            </a:r>
          </a:p>
          <a:p>
            <a:pPr algn="just" rtl="1">
              <a:buFontTx/>
              <a:buChar char="-"/>
            </a:pPr>
            <a:r>
              <a:rPr lang="fa-IR" dirty="0" smtClean="0">
                <a:cs typeface="B Nazanin" pitchFamily="2" charset="-78"/>
              </a:rPr>
              <a:t>مبتنی بر این تفکر که: ”جهان شئی نیست که مطابق میل ما باشد، بلکه عرصه </a:t>
            </a:r>
            <a:r>
              <a:rPr lang="fa-IR" b="1" dirty="0" smtClean="0">
                <a:cs typeface="B Nazanin" pitchFamily="2" charset="-78"/>
              </a:rPr>
              <a:t>ادراک</a:t>
            </a:r>
            <a:r>
              <a:rPr lang="fa-IR" dirty="0" smtClean="0">
                <a:cs typeface="B Nazanin" pitchFamily="2" charset="-78"/>
              </a:rPr>
              <a:t> های ماست و این ادراک ها اساس عمل ما را شکل میدهند.“ (استرابرت و کارپنتر، 2003) [تاکید بر </a:t>
            </a:r>
            <a:r>
              <a:rPr lang="fa-IR" b="1" dirty="0" smtClean="0">
                <a:cs typeface="B Nazanin" pitchFamily="2" charset="-78"/>
              </a:rPr>
              <a:t>تفسیر ذهنی</a:t>
            </a:r>
            <a:r>
              <a:rPr lang="fa-IR" dirty="0" smtClean="0">
                <a:cs typeface="B Nazanin" pitchFamily="2" charset="-78"/>
              </a:rPr>
              <a:t>]</a:t>
            </a:r>
          </a:p>
          <a:p>
            <a:pPr algn="just" rtl="1">
              <a:buFontTx/>
              <a:buChar char="-"/>
            </a:pPr>
            <a:r>
              <a:rPr lang="fa-IR" dirty="0" smtClean="0">
                <a:cs typeface="B Nazanin" pitchFamily="2" charset="-78"/>
              </a:rPr>
              <a:t>باور دارد پدیده ها را باید در متن اجتماع، سیستم مربوطه و </a:t>
            </a:r>
            <a:r>
              <a:rPr lang="fa-IR" b="1" dirty="0" smtClean="0">
                <a:cs typeface="B Nazanin" pitchFamily="2" charset="-78"/>
              </a:rPr>
              <a:t>بافت و زمینه </a:t>
            </a:r>
            <a:r>
              <a:rPr lang="fa-IR" dirty="0" smtClean="0">
                <a:cs typeface="B Nazanin" pitchFamily="2" charset="-78"/>
              </a:rPr>
              <a:t>فردی بررسی کرد.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itchFamily="2" charset="-78"/>
              </a:rPr>
              <a:t>واژه های مهم در پدیده شناسی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جوهره (مضمون اصلی):  </a:t>
            </a:r>
            <a:r>
              <a:rPr lang="en-US" dirty="0" smtClean="0">
                <a:cs typeface="B Nazanin" pitchFamily="2" charset="-78"/>
              </a:rPr>
              <a:t>Theme</a:t>
            </a:r>
            <a:endParaRPr lang="fa-IR" dirty="0" smtClean="0">
              <a:cs typeface="B Nazanin" pitchFamily="2" charset="-78"/>
            </a:endParaRPr>
          </a:p>
          <a:p>
            <a:pPr marL="0" indent="0" algn="just" rtl="1">
              <a:buNone/>
            </a:pPr>
            <a:r>
              <a:rPr lang="fa-IR" u="sng" dirty="0" smtClean="0">
                <a:cs typeface="B Nazanin" pitchFamily="2" charset="-78"/>
              </a:rPr>
              <a:t> واحدهای اساسی معنا </a:t>
            </a:r>
            <a:r>
              <a:rPr lang="fa-IR" dirty="0" smtClean="0">
                <a:cs typeface="B Nazanin" pitchFamily="2" charset="-78"/>
              </a:rPr>
              <a:t>که توسط افراد مختلف از یک عمل واحد و یا توسط     یک فرد در اعمال مختلف اراده می شوند و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در واقع مفاهیمی هستند که باعث ایجاد </a:t>
            </a:r>
            <a:r>
              <a:rPr lang="fa-IR" u="sng" dirty="0" smtClean="0">
                <a:cs typeface="B Nazanin" pitchFamily="2" charset="-78"/>
              </a:rPr>
              <a:t>درک مشترک </a:t>
            </a:r>
            <a:r>
              <a:rPr lang="fa-IR" dirty="0" smtClean="0">
                <a:cs typeface="B Nazanin" pitchFamily="2" charset="-78"/>
              </a:rPr>
              <a:t>از پدیده های مورد بررسی می شوند.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شهود: </a:t>
            </a:r>
            <a:r>
              <a:rPr lang="en-US" dirty="0" smtClean="0">
                <a:cs typeface="B Nazanin" pitchFamily="2" charset="-78"/>
              </a:rPr>
              <a:t>Intuition</a:t>
            </a:r>
          </a:p>
          <a:p>
            <a:pPr marL="0" indent="0" algn="just" rtl="1">
              <a:buNone/>
            </a:pPr>
            <a:r>
              <a:rPr lang="en-US" dirty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    رسیدن به فهم روشن یا تفسیر دقیق از پدیده، رسیدن به درک کلی و دریافتن ارتباط ها</a:t>
            </a:r>
          </a:p>
          <a:p>
            <a:pPr marL="0" indent="0"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تنزل فنومنولوژیک (کاهشگرایی پدیده شناسی) </a:t>
            </a:r>
            <a:r>
              <a:rPr lang="en-US" sz="1800" dirty="0" smtClean="0">
                <a:cs typeface="B Nazanin" pitchFamily="2" charset="-78"/>
              </a:rPr>
              <a:t>Phenomenological reduction</a:t>
            </a:r>
          </a:p>
          <a:p>
            <a:pPr marL="0" indent="0" algn="just" rtl="1">
              <a:buNone/>
            </a:pPr>
            <a:r>
              <a:rPr lang="en-US" dirty="0" smtClean="0">
                <a:cs typeface="B Nazanin" pitchFamily="2" charset="-78"/>
              </a:rPr>
              <a:t>  </a:t>
            </a:r>
            <a:r>
              <a:rPr lang="fa-IR" dirty="0" smtClean="0">
                <a:cs typeface="B Nazanin" pitchFamily="2" charset="-78"/>
              </a:rPr>
              <a:t>کنار گذاشتن پیش فرض ها، تعلیق عقاید شخصی، دانش قبلی </a:t>
            </a:r>
            <a:r>
              <a:rPr lang="en-US" dirty="0" smtClean="0">
                <a:cs typeface="B Nazanin" pitchFamily="2" charset="-78"/>
              </a:rPr>
              <a:t>      </a:t>
            </a:r>
            <a:r>
              <a:rPr lang="fa-IR" sz="1800" dirty="0" smtClean="0">
                <a:cs typeface="B Nazanin" pitchFamily="2" charset="-78"/>
              </a:rPr>
              <a:t> </a:t>
            </a:r>
          </a:p>
          <a:p>
            <a:pPr marL="0" indent="0" algn="just" rtl="1">
              <a:buNone/>
            </a:pP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/>
            <a:r>
              <a:rPr lang="fa-IR" dirty="0" smtClean="0">
                <a:cs typeface="B Nazanin" pitchFamily="2" charset="-78"/>
              </a:rPr>
              <a:t>ده گام در پدیده شناسی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1. توصیف پدیده مورد نظر از نظر پژوهشگر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2. کنار گذاشتن پیش فرض ها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3. مصاحبه با شرکت کنندگان در محیطی که کسی آنها را نشناسد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4. خواندن توصیف های شرکت کنندگان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5. استخراج کدها، طبقه ها (خوشه ها)، جوهره ها (تم ها)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6. پیدا کردن روابط اساسی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7. نوشتن توصیفی از پدیده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8. ارائه توصیف به شرکت کنندگان و کسب تأیید آنها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9. مرور بر متون مربوطه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10. انتشار یافته ها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/>
            <a:endParaRPr lang="fa-IR" dirty="0" smtClean="0">
              <a:cs typeface="B Nazanin" pitchFamily="2" charset="-78"/>
            </a:endParaRPr>
          </a:p>
          <a:p>
            <a:pPr algn="just" rtl="1"/>
            <a:r>
              <a:rPr lang="fa-IR" dirty="0" smtClean="0">
                <a:cs typeface="B Nazanin" pitchFamily="2" charset="-78"/>
              </a:rPr>
              <a:t>ملاحظات اخلاقی</a:t>
            </a:r>
          </a:p>
          <a:p>
            <a:pPr algn="just" rtl="1"/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گرفتن رضایت نامه برای انجام پژوهش و ثبت آن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رازداری و پنهان نگه داشتن اطلاعات و هویت شرکت کنندگان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Nazanin" pitchFamily="2" charset="-78"/>
              </a:rPr>
              <a:t>پژوهش تاریخی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جمع آوری منظم و ارزیابی اطلاعات مربوط به گذشته</a:t>
            </a:r>
          </a:p>
          <a:p>
            <a:pPr algn="ct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به منظور پاسخ گویی به سوالات، شناخت علل، آثار و روند وقایع در گذشته  که ممکن است بر رفتارهای فعلی موثر باشند </a:t>
            </a:r>
          </a:p>
          <a:p>
            <a:pPr algn="ct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ctr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تاریخ: یک واقعه یا نقل قول ثبت شده از یک رویداد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محقق تاریخی چیزی بیش از ترتیب زمانی وقایع گذشته را بررسی می کند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و آن </a:t>
            </a:r>
            <a:r>
              <a:rPr lang="fa-IR" u="sng" dirty="0" smtClean="0">
                <a:cs typeface="B Nazanin" pitchFamily="2" charset="-78"/>
              </a:rPr>
              <a:t>تفسیر و ارتباط وقایع با یکدیگر </a:t>
            </a:r>
            <a:r>
              <a:rPr lang="fa-IR" dirty="0" smtClean="0">
                <a:cs typeface="B Nazanin" pitchFamily="2" charset="-78"/>
              </a:rPr>
              <a:t>است.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تحلیل یک تجربه و توضیح و آماده سازی جامعه برای تجربه مشابه در آینده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هدف پژوهش تاریخی پیش بینی نیست، بلکه فهم گذشته برای شرح حال یا گذشته است.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هدف،  کشف و تولید دانش است، نه خلاصه و مرور کردن دانش موجود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</a:t>
            </a:r>
          </a:p>
          <a:p>
            <a:pPr algn="just" rtl="1">
              <a:buNone/>
            </a:pP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itchFamily="2" charset="-78"/>
              </a:rPr>
              <a:t>منابع مورد مورد مطالعه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نامه ها، دفتر خاطرات، یادداشت های شخصی، کتاب ها، مجلات عمومی و تخصصی، روزنامه ها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منابع دست اول و دست دوم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نقد بیرونی و درونی منابع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نقد درونی: بررسی ارزشمندی و محتوای اثر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نقد بیرونی: آیا این اثر حقیقتا نوشته خانم الف است؟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/>
            <a:r>
              <a:rPr lang="fa-IR" dirty="0" smtClean="0">
                <a:cs typeface="B Nazanin" pitchFamily="2" charset="-78"/>
              </a:rPr>
              <a:t>تفسیر و ارائه یافته ها، به صورت روایت حکایت تاریخی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ctr" rtl="1"/>
            <a:endParaRPr lang="en-US" dirty="0" smtClean="0">
              <a:cs typeface="B Nazanin" pitchFamily="2" charset="-78"/>
            </a:endParaRPr>
          </a:p>
          <a:p>
            <a:pPr algn="ctr" rtl="1"/>
            <a:endParaRPr lang="en-US" dirty="0" smtClean="0">
              <a:cs typeface="B Nazanin" pitchFamily="2" charset="-78"/>
            </a:endParaRPr>
          </a:p>
          <a:p>
            <a:pPr algn="ctr" rtl="1"/>
            <a:endParaRPr lang="en-US" dirty="0" smtClean="0">
              <a:cs typeface="B Nazanin" pitchFamily="2" charset="-78"/>
            </a:endParaRPr>
          </a:p>
          <a:p>
            <a:pPr algn="ctr" rtl="1">
              <a:buNone/>
            </a:pPr>
            <a:r>
              <a:rPr lang="fa-IR" sz="3600" b="1" dirty="0" smtClean="0">
                <a:cs typeface="B Nazanin" pitchFamily="2" charset="-78"/>
              </a:rPr>
              <a:t>نظریه وابسته به زمینه</a:t>
            </a:r>
          </a:p>
          <a:p>
            <a:pPr algn="ctr" rtl="1">
              <a:buNone/>
            </a:pPr>
            <a:r>
              <a:rPr lang="fa-IR" sz="3600" b="1" dirty="0" smtClean="0">
                <a:cs typeface="B Nazanin" pitchFamily="2" charset="-78"/>
              </a:rPr>
              <a:t>(نظریه زمینه دار)</a:t>
            </a:r>
          </a:p>
          <a:p>
            <a:pPr algn="ctr" rtl="1">
              <a:buNone/>
            </a:pPr>
            <a:r>
              <a:rPr lang="en-US" dirty="0" smtClean="0">
                <a:cs typeface="B Nazanin" pitchFamily="2" charset="-78"/>
              </a:rPr>
              <a:t>Grounded theory </a:t>
            </a:r>
          </a:p>
          <a:p>
            <a:pPr algn="ctr" rtl="1">
              <a:buNone/>
            </a:pPr>
            <a:endParaRPr lang="en-US" dirty="0" smtClean="0">
              <a:cs typeface="B Nazanin" pitchFamily="2" charset="-78"/>
            </a:endParaRP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بارنی گلیزر و آنسلم اشتراوس</a:t>
            </a:r>
          </a:p>
          <a:p>
            <a:pPr algn="ctr" rtl="1">
              <a:buNone/>
            </a:pPr>
            <a:r>
              <a:rPr lang="fa-IR" dirty="0" smtClean="0">
                <a:cs typeface="B Nazanin" pitchFamily="2" charset="-78"/>
              </a:rPr>
              <a:t>هردو جامعه شناس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v"/>
            </a:pPr>
            <a:r>
              <a:rPr lang="fa-IR" dirty="0" smtClean="0">
                <a:cs typeface="B Nazanin" pitchFamily="2" charset="-78"/>
              </a:rPr>
              <a:t> نظریه زمینه دار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یک روش تحقیق کیفی است که برای بررسی فرآیندهای اجتماعی موجود در تعاملات انسانی و ساختار و روندی که به این تعاملات منجر شده است به کار می رود (استرابرت و کارپنتر، 1999).</a:t>
            </a:r>
          </a:p>
          <a:p>
            <a:pPr algn="just" rtl="1">
              <a:buFont typeface="Wingdings" pitchFamily="2" charset="2"/>
              <a:buChar char="ü"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فرآیندی است برای </a:t>
            </a:r>
            <a:r>
              <a:rPr lang="fa-IR" u="sng" dirty="0" smtClean="0">
                <a:cs typeface="B Nazanin" pitchFamily="2" charset="-78"/>
              </a:rPr>
              <a:t>تعمیم</a:t>
            </a:r>
            <a:r>
              <a:rPr lang="fa-IR" dirty="0" smtClean="0">
                <a:cs typeface="B Nazanin" pitchFamily="2" charset="-78"/>
              </a:rPr>
              <a:t> نتایج حاصل از یک مشاهده خاص به نظریه ای جامع تر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روش استقرایی: مبتنی بر تعاملات و تجارب روزمره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شامل فنون و تکنیک های نظام دار تحلیل: دارای معیارهای یک علم خوب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قابلیت تعمیم      تولید نظریه متوسط (نظریه ای میانی، بین تئوری و عمل)   .                                                 مناسب برای کشورهای جهان سوم</a:t>
            </a:r>
          </a:p>
          <a:p>
            <a:pPr algn="just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6972300" y="4737823"/>
            <a:ext cx="284812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موضوع مطالعه: فرآیند های اساسی اجتماعی</a:t>
            </a:r>
          </a:p>
          <a:p>
            <a:pPr algn="just" rtl="1">
              <a:buFont typeface="Arial" charset="0"/>
              <a:buChar char="•"/>
            </a:pPr>
            <a:r>
              <a:rPr lang="fa-IR" dirty="0" smtClean="0">
                <a:cs typeface="B Nazanin" pitchFamily="2" charset="-78"/>
              </a:rPr>
              <a:t>انسان ها براساس یک سری نمادها، الگوها و فرآیندها باهم ارتباط برقرار می کنند و تعامل می کنند. (نمادها شامل زبان، گفتار، پوشاک، معماری)</a:t>
            </a:r>
          </a:p>
          <a:p>
            <a:pPr algn="just" rtl="1">
              <a:buFont typeface="Arial" charset="0"/>
              <a:buChar char="•"/>
            </a:pPr>
            <a:r>
              <a:rPr lang="fa-IR" dirty="0" smtClean="0">
                <a:cs typeface="B Nazanin" pitchFamily="2" charset="-78"/>
              </a:rPr>
              <a:t>انسان ها در ارتباط های متقابل با یکدیگر، معنای خود را احساس می کنند و دارای خود اجتماعی هستند.</a:t>
            </a:r>
          </a:p>
          <a:p>
            <a:pPr algn="just" rtl="1">
              <a:buFont typeface="Arial" charset="0"/>
              <a:buChar char="•"/>
            </a:pPr>
            <a:r>
              <a:rPr lang="fa-IR" dirty="0" smtClean="0">
                <a:cs typeface="B Nazanin" pitchFamily="2" charset="-78"/>
              </a:rPr>
              <a:t>تعامل نمادین </a:t>
            </a:r>
          </a:p>
          <a:p>
            <a:pPr algn="just" rtl="1">
              <a:buFont typeface="Arial" charset="0"/>
              <a:buChar char="•"/>
            </a:pPr>
            <a:r>
              <a:rPr lang="fa-IR" dirty="0" smtClean="0">
                <a:cs typeface="B Nazanin" pitchFamily="2" charset="-78"/>
              </a:rPr>
              <a:t>این روش تلاش می کند معنا و ارزش سمبل های تعاملی را بفهمد.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**تفاوت با قوم نگاری و پدیده شناسی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r" rtl="1"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 5 ویژگی مهم نظریه وابسته به زمینه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ناشی از مطالعات قبلی نیست. 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  </a:t>
            </a:r>
            <a:r>
              <a:rPr lang="fa-IR" sz="2400" dirty="0" smtClean="0">
                <a:cs typeface="B Nazanin" pitchFamily="2" charset="-78"/>
              </a:rPr>
              <a:t>پژوهشگر با یک تئوری شروع نمی کند بلکه ساختار اساسی اطلاعات جمع آوری شده را تشخیص می دهد و از آن ها یک نظریه استخراج می کند.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صرفاً به توصیف واحد تحت مشاهده نمی پردازد. </a:t>
            </a:r>
            <a:r>
              <a:rPr lang="fa-IR" u="sng" dirty="0" smtClean="0">
                <a:cs typeface="B Nazanin" pitchFamily="2" charset="-78"/>
              </a:rPr>
              <a:t>روند یک پدیده </a:t>
            </a:r>
            <a:r>
              <a:rPr lang="fa-IR" dirty="0" smtClean="0">
                <a:cs typeface="B Nazanin" pitchFamily="2" charset="-78"/>
              </a:rPr>
              <a:t>را با توجه به موضوعات اجتماعی </a:t>
            </a:r>
            <a:r>
              <a:rPr lang="fa-IR" u="sng" dirty="0" smtClean="0">
                <a:cs typeface="B Nazanin" pitchFamily="2" charset="-78"/>
              </a:rPr>
              <a:t>تبیین </a:t>
            </a:r>
            <a:r>
              <a:rPr lang="fa-IR" dirty="0" smtClean="0">
                <a:cs typeface="B Nazanin" pitchFamily="2" charset="-78"/>
              </a:rPr>
              <a:t>می کند.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بسته به پیشرفت تئوری می توان شیوه جمع آوری داده را تغییر داد. 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   حتی گاهی کانون توجه مطالعه تغییر می کند. 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هر داده با همه داده ها مقایسه می شود.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تحلیل، کدگذاری، طبقه بندی، تعیین مفهوم و ... در حین جمع آوری داده انجام می شود. 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سوال پژوهشی/ حتی گاهی سوال پژوهشی نداریم بلکه موضوع پژوهش داریم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نمونه گیری:  هدفمند یا تئوریک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تعداد شرکت کننده ها: غیر قابل پیش بینی (8-20)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دامنه شرکت کننده ها: دو نظر متفاوت   1. دامنه گسترده با تفاوت زیاد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                                                 2. نمونه های متمرکز باتشابه زیاد</a:t>
            </a:r>
            <a:endParaRPr lang="fa-IR" dirty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نقش محقق: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محقق بخشی از تحقیق است و باید به تاثیر خود در فرآیند تحقیق واقف باشد.</a:t>
            </a:r>
            <a:endParaRPr lang="en-US" dirty="0" smtClean="0">
              <a:cs typeface="B Nazanin" pitchFamily="2" charset="-78"/>
            </a:endParaRPr>
          </a:p>
          <a:p>
            <a:pPr algn="just" rtl="1">
              <a:buNone/>
            </a:pPr>
            <a:endParaRPr lang="en-US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رفتار با داده ها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بنا به ترجیح محقق/ معمولا ضبط صوت و پیاده سازی عین گفته ها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* در پیاده سازی: حفظ فاصله خطوط و حاشیه های مناسب</a:t>
            </a:r>
          </a:p>
        </p:txBody>
      </p:sp>
      <p:sp>
        <p:nvSpPr>
          <p:cNvPr id="5" name="Right Brace 4"/>
          <p:cNvSpPr/>
          <p:nvPr/>
        </p:nvSpPr>
        <p:spPr>
          <a:xfrm>
            <a:off x="4435523" y="1514901"/>
            <a:ext cx="218364" cy="859809"/>
          </a:xfrm>
          <a:prstGeom prst="rightBrac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6578221" y="586853"/>
            <a:ext cx="2579427" cy="13238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/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جمع آوری اطلاعات: </a:t>
            </a:r>
          </a:p>
          <a:p>
            <a:pPr lvl="0"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مصاحبه، یادداشت های میدانی، اسناد، متون، مشاهدات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7757958" y="2094936"/>
            <a:ext cx="273751" cy="14442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>
          <a:xfrm>
            <a:off x="7042242" y="2292823"/>
            <a:ext cx="1897039" cy="6550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تولید داده</a:t>
            </a:r>
            <a:endParaRPr lang="en-US" sz="2000" dirty="0">
              <a:solidFill>
                <a:schemeClr val="tx1"/>
              </a:solidFill>
              <a:cs typeface="B Nazanin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rot="16200000" flipH="1">
            <a:off x="7664013" y="3392267"/>
            <a:ext cx="354050" cy="1285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>
          <a:xfrm>
            <a:off x="7001301" y="3234519"/>
            <a:ext cx="1869744" cy="5868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تحلیل داده ها</a:t>
            </a:r>
            <a:endParaRPr lang="en-US" sz="20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759355" y="4162568"/>
            <a:ext cx="3370997" cy="20062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fa-IR" sz="2400" dirty="0" smtClean="0">
                <a:solidFill>
                  <a:schemeClr val="tx1"/>
                </a:solidFill>
                <a:cs typeface="B Nazanin" pitchFamily="2" charset="-78"/>
              </a:rPr>
              <a:t>شکل گیری مفهوم </a:t>
            </a:r>
            <a:endParaRPr lang="en-US" sz="24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سطح اول، کدگذاری باز: کدهای اساسی</a:t>
            </a:r>
          </a:p>
          <a:p>
            <a:pPr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سطح دوم،کدگذاری محوری: طبقه بندی</a:t>
            </a:r>
          </a:p>
          <a:p>
            <a:pPr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سطح سوم، کدگذاری انتخابی:</a:t>
            </a:r>
          </a:p>
          <a:p>
            <a:pPr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تشخیص فرآیندهای اساسی روانی اجتماعی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978927" y="4107978"/>
            <a:ext cx="2415654" cy="1992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fa-IR" sz="2400" dirty="0" smtClean="0">
                <a:solidFill>
                  <a:schemeClr val="tx1"/>
                </a:solidFill>
                <a:cs typeface="B Nazanin" pitchFamily="2" charset="-78"/>
              </a:rPr>
              <a:t>توسعه مفهوم</a:t>
            </a:r>
          </a:p>
          <a:p>
            <a:pPr marL="342900" indent="-342900"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1. کاستن</a:t>
            </a:r>
          </a:p>
          <a:p>
            <a:pPr marL="342900" indent="-342900"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2. مرور انتخابی متون</a:t>
            </a:r>
          </a:p>
          <a:p>
            <a:pPr marL="342900" indent="-342900" algn="just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3. نمونه گیری انتخابی 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060812" y="2606723"/>
            <a:ext cx="2210937" cy="10099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تعیین متغیرهای اصلی</a:t>
            </a:r>
          </a:p>
          <a:p>
            <a:pPr algn="ctr"/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(جوهره، مضمون)</a:t>
            </a:r>
            <a:endParaRPr lang="en-US" sz="20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910686" y="1037229"/>
            <a:ext cx="2538484" cy="1146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مشخص کردن طبقه مرکزی</a:t>
            </a:r>
          </a:p>
          <a:p>
            <a:pPr algn="ctr"/>
            <a:r>
              <a:rPr lang="fa-IR" sz="2000" dirty="0" smtClean="0">
                <a:solidFill>
                  <a:schemeClr val="tx1"/>
                </a:solidFill>
                <a:cs typeface="B Nazanin" pitchFamily="2" charset="-78"/>
              </a:rPr>
              <a:t>ارائه نظریه زمینه دار</a:t>
            </a:r>
            <a:endParaRPr lang="en-US" sz="20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16200000" flipH="1">
            <a:off x="7751932" y="3098045"/>
            <a:ext cx="259304" cy="13649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>
            <a:off x="7731457" y="3964675"/>
            <a:ext cx="341194" cy="1588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585647" y="5063319"/>
            <a:ext cx="1023582" cy="1588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 flipH="1" flipV="1">
            <a:off x="2879678" y="3848669"/>
            <a:ext cx="35484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2927445" y="2408829"/>
            <a:ext cx="31389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کدگذاری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قلب نظریه وابسته به زمینه/ اساس تجزیه و سپس ترکیب مناسب داده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کد: نماد یا مخففی که به واحدهای معنا (کوچکترین جزء ممکن معنادار) داده می شود و به مقوله بندی آنها کمک می کند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کاهش حجم داده ها و به کمک سازماندهی آنها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استفاده از قلم ها و رنگ های متفاوت، کارت های کوچک و برچسب ها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* کدگذاری تئوریک: سمت و سوی نظری دادن به کدها، نه سمت و سوی توصیفی، افزایش انتزاع در داده ها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* یادآورنویسی: ثبت نگرش های محقق راجع به یادداشت ها، مصاحبه ها، کدها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فرضیه های در حال ایجاد و انتزاعات محقق درباره داده ها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</a:p>
          <a:p>
            <a:pPr algn="just" rtl="1">
              <a:buFont typeface="Wingdings" pitchFamily="2" charset="2"/>
              <a:buChar char="ü"/>
            </a:pP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1. </a:t>
            </a:r>
            <a:r>
              <a:rPr lang="fa-IR" b="1" dirty="0" smtClean="0">
                <a:cs typeface="B Nazanin" pitchFamily="2" charset="-78"/>
              </a:rPr>
              <a:t>کدگذاری باز یا سطح اول/ کدگذاری مبنا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خواندن خط به خط داده ها/ شکستن متن به کوچکترین اجزای معنادار(واحد معنا)/ کد دادن به هر واحد معنا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* به زبان شرکت کنندگان/ به زبان علمی و مفاهیم موجود </a:t>
            </a:r>
          </a:p>
          <a:p>
            <a:pPr algn="just" rtl="1">
              <a:buNone/>
            </a:pPr>
            <a:endParaRPr lang="fa-IR" b="1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§"/>
            </a:pPr>
            <a:r>
              <a:rPr lang="fa-IR" b="1" dirty="0" smtClean="0">
                <a:cs typeface="B Nazanin" pitchFamily="2" charset="-78"/>
              </a:rPr>
              <a:t>کدگذاری محوری یا سطح دوم</a:t>
            </a:r>
          </a:p>
          <a:p>
            <a:pPr algn="just" rtl="1">
              <a:buFont typeface="Wingdings" pitchFamily="2" charset="2"/>
              <a:buChar char="§"/>
            </a:pPr>
            <a:endParaRPr lang="fa-IR" b="1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سطح مقوله/ طبقه/ خوشه بندی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تعیین الگو یا روند موجود در داده ها: پیدا کردن رابطه موجود در داده ها و جهت گیری داده ها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شکل گیری فرض های اولیه یا فرض های تئوریک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(گاهی: شکل گیری فرض های مقابل)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86854" y="450377"/>
          <a:ext cx="8638110" cy="5363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45958"/>
                <a:gridCol w="2592152"/>
              </a:tblGrid>
              <a:tr h="766224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شرح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اجزاء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 کدگذاری محوری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</a:tr>
              <a:tr h="766224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مفهوم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 اصلی نظریه 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پدیده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</a:tr>
              <a:tr h="766224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وقایع، دلایل و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 متغیرهایی که وقوع یا گسترش پدیده را پیش بینی می کنند.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شرایط علیتی (علل)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</a:tr>
              <a:tr h="766224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ارزش ها و موقعیت هایی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 که متغیر ها در متن آن قرار دارند.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زمینه</a:t>
                      </a:r>
                    </a:p>
                  </a:txBody>
                  <a:tcPr/>
                </a:tc>
              </a:tr>
              <a:tr h="766224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متغیر ها و شرایطی که پدیده در آن رخ می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 دهد.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شرایط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 مداخله کننده</a:t>
                      </a:r>
                    </a:p>
                  </a:txBody>
                  <a:tcPr/>
                </a:tc>
              </a:tr>
              <a:tr h="766224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اقدامات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 هدفمندی که در پاسخ پدیده و به دنبال شرایط مداخله کننده رخ می دهد.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روش های کاربردی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</a:tr>
              <a:tr h="766224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خواسته یا ناخواسته به دنبال روش های کاربردی می آیند.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پیامدها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>
              <a:buFont typeface="Wingdings" pitchFamily="2" charset="2"/>
              <a:buChar char="§"/>
            </a:pPr>
            <a:r>
              <a:rPr lang="fa-IR" b="1" dirty="0" smtClean="0">
                <a:cs typeface="B Nazanin" pitchFamily="2" charset="-78"/>
              </a:rPr>
              <a:t> کدگذاری انتخابی یا سطح سوم</a:t>
            </a: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یکپارچه کردن کدها و پالایش و پیرایش نظریه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مشخص کردن طبقه اصلی/ مرکزی و آشکار کردن فرآیند اساسی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طبقه اصلی: شامل مفاهیم بنیادین تئوری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u="sng" dirty="0" smtClean="0">
                <a:solidFill>
                  <a:srgbClr val="C00000"/>
                </a:solidFill>
                <a:cs typeface="B Nazanin" pitchFamily="2" charset="-78"/>
              </a:rPr>
              <a:t>مسوول بیشترین تغییرات در الگوی رفتار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همان فرآیندهای اساسی اجتماعی که صرف نظر از حالات متفاوت در طول زمان تداوم دارند.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* فرآیند اساسی روانی اجتماعی: شامل بخش قابل توجهی از کنش های بین طبقات است و رابطه بین طبقات را توجیه می کند.</a:t>
            </a:r>
          </a:p>
          <a:p>
            <a:pPr algn="just" rtl="1">
              <a:buFont typeface="Wingdings" pitchFamily="2" charset="2"/>
              <a:buChar char="§"/>
            </a:pP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Font typeface="Wingdings" pitchFamily="2" charset="2"/>
              <a:buChar char="ü"/>
            </a:pPr>
            <a:endParaRPr lang="fa-IR" dirty="0" smtClean="0"/>
          </a:p>
          <a:p>
            <a:pPr algn="just" rtl="1">
              <a:buFont typeface="Wingdings" pitchFamily="2" charset="2"/>
              <a:buChar char="ü"/>
            </a:pPr>
            <a:endParaRPr lang="fa-IR" dirty="0" smtClean="0"/>
          </a:p>
          <a:p>
            <a:pPr algn="just" rtl="1">
              <a:buFont typeface="Wingdings" pitchFamily="2" charset="2"/>
              <a:buChar char="ü"/>
            </a:pPr>
            <a:endParaRPr lang="fa-IR" dirty="0" smtClean="0"/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/>
              <a:t> </a:t>
            </a:r>
            <a:r>
              <a:rPr lang="fa-IR" dirty="0" smtClean="0">
                <a:cs typeface="B Nazanin" pitchFamily="2" charset="-78"/>
              </a:rPr>
              <a:t>ویژگیهای طبقه اصلی: 1. به طور مداوم تکرار می شود.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   (برن، 2001)       2. قابل شکستن به جزئیات خود است.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                          3. قابل تعمیم به سایر طبقات است.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                          4. بین داده های مختلف ارتباط برقرار می کند.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                          </a:t>
            </a:r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B Nazanin" pitchFamily="2" charset="-78"/>
              </a:rPr>
              <a:t>5. محل رجوع اطلاعات مختلف است</a:t>
            </a:r>
            <a:endParaRPr lang="en-US" dirty="0" smtClean="0">
              <a:solidFill>
                <a:schemeClr val="accent1">
                  <a:lumMod val="75000"/>
                </a:schemeClr>
              </a:solidFill>
              <a:cs typeface="B Nazanin" pitchFamily="2" charset="-78"/>
            </a:endParaRPr>
          </a:p>
          <a:p>
            <a:pPr algn="just" rt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dirty="0" smtClean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توسعه مفهوم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 راه مناسب انتزاعی کردن داده ها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 تلاش برای یافتن بهترین نام برای یک مفهوم یا طبقه بندی: تعیین کننده روایی نظریه.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مفهوم پردازی موفق     خلق نظریه مناسب</a:t>
            </a:r>
          </a:p>
          <a:p>
            <a:pPr algn="ctr" rtl="1">
              <a:buFont typeface="Wingdings" pitchFamily="2" charset="2"/>
              <a:buChar char="§"/>
            </a:pPr>
            <a:r>
              <a:rPr lang="fa-IR" dirty="0" smtClean="0">
                <a:cs typeface="B Nazanin" pitchFamily="2" charset="-78"/>
              </a:rPr>
              <a:t>سه مرحله عمده مفهوم سازی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  1. کاستن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     کاستن از تعداد طبقات     ایجاد طبقات مفهومی با میدان دید وسیع تر 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  2. مرور انتخابی متون: بعد یا همزمان با تحلیل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   ارتباط دادن نظریه زمینه دار با دیگر نظریه ها و پیدا کردن فواصل خالی آن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  3. نمونه گیری انتخابی: جمع آوری اطلاعات اضافی به صورت انتخابی برای رسیدن به اشباع در طبقات</a:t>
            </a:r>
          </a:p>
          <a:p>
            <a:pPr algn="r" rtl="1">
              <a:buFont typeface="Wingdings" pitchFamily="2" charset="2"/>
              <a:buChar char="q"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5" name="Left Arrow 4"/>
          <p:cNvSpPr/>
          <p:nvPr/>
        </p:nvSpPr>
        <p:spPr>
          <a:xfrm>
            <a:off x="6318913" y="2333767"/>
            <a:ext cx="272956" cy="24566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5925403" y="3714465"/>
            <a:ext cx="272956" cy="24566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e 6"/>
          <p:cNvSpPr/>
          <p:nvPr/>
        </p:nvSpPr>
        <p:spPr>
          <a:xfrm>
            <a:off x="8911988" y="3138985"/>
            <a:ext cx="327546" cy="2715905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ارزیابی نظریه زمینه دار</a:t>
            </a:r>
          </a:p>
          <a:p>
            <a:pPr marL="514350" indent="-514350" algn="r" rtl="1">
              <a:buAutoNum type="arabicPeriod"/>
            </a:pPr>
            <a:r>
              <a:rPr lang="fa-IR" dirty="0" smtClean="0">
                <a:cs typeface="B Nazanin" pitchFamily="2" charset="-78"/>
              </a:rPr>
              <a:t>تناسب:</a:t>
            </a:r>
          </a:p>
          <a:p>
            <a:pPr marL="514350" indent="-514350" algn="r" rtl="1">
              <a:buNone/>
            </a:pPr>
            <a:r>
              <a:rPr lang="fa-IR" dirty="0" smtClean="0">
                <a:cs typeface="B Nazanin" pitchFamily="2" charset="-78"/>
              </a:rPr>
              <a:t>      تناسب نظریه با واقعیات روزمره</a:t>
            </a:r>
          </a:p>
          <a:p>
            <a:pPr marL="514350" indent="-514350" algn="r" rtl="1">
              <a:buNone/>
            </a:pPr>
            <a:r>
              <a:rPr lang="fa-IR" dirty="0" smtClean="0">
                <a:cs typeface="B Nazanin" pitchFamily="2" charset="-78"/>
              </a:rPr>
              <a:t>2. قابل فهم بودن: </a:t>
            </a:r>
          </a:p>
          <a:p>
            <a:pPr marL="514350" indent="-514350" algn="r" rtl="1">
              <a:buNone/>
            </a:pPr>
            <a:r>
              <a:rPr lang="fa-IR" dirty="0" smtClean="0">
                <a:cs typeface="B Nazanin" pitchFamily="2" charset="-78"/>
              </a:rPr>
              <a:t>   باید برای شرکت کنندگان و متخصصان قابل فهم باشد</a:t>
            </a:r>
          </a:p>
          <a:p>
            <a:pPr marL="514350" indent="-514350" algn="r" rtl="1">
              <a:buNone/>
            </a:pPr>
            <a:r>
              <a:rPr lang="fa-IR" dirty="0" smtClean="0">
                <a:cs typeface="B Nazanin" pitchFamily="2" charset="-78"/>
              </a:rPr>
              <a:t>3. عمومیت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نظریه باید جامع باشد و تفاسیر مفهومی آن وسیع باشد، باید به حد کافی انتزاعی باشد که بتواند در زمینه های مربوط به پدیده مورد بررسی استفاده شود.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4. کنترل: 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نظریه باید به لحاظ عملی امکان کنترل بر نظریه را فراهم کند.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F5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fa-IR" sz="3200" dirty="0" smtClean="0">
                <a:cs typeface="B Nazanin" pitchFamily="2" charset="-78"/>
              </a:rPr>
              <a:t> </a:t>
            </a:r>
            <a:r>
              <a:rPr lang="fa-IR" sz="3200" b="1" dirty="0" smtClean="0">
                <a:cs typeface="B Nazanin" pitchFamily="2" charset="-78"/>
              </a:rPr>
              <a:t>مطالعه موردی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مشاهدات عمیق و دقیق یک مورد یا موارد اندک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بررسی ابعاد متفاوت و متعدد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پیشقراول و مولد دانش/ ایجاد فرضیه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مناسب برای تأیید نظریه ها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ایجاد شانس تحقیق برای موارد خاص و محدود که نمونه های اندک دارندا </a:t>
            </a:r>
            <a:endParaRPr lang="en-US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ü"/>
            </a:pP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مورد می تواند فرد، جمعیت یا پدیده باشد.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قابلیت تعمیم ندارد.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مهم ترین بخش مطالعه موردی، انتخاب مورد است.</a:t>
            </a:r>
            <a:endParaRPr lang="en-US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Font typeface="Wingdings" pitchFamily="2" charset="2"/>
              <a:buChar char="v"/>
            </a:pPr>
            <a:r>
              <a:rPr lang="fa-IR" dirty="0" smtClean="0">
                <a:cs typeface="B Nazanin" pitchFamily="2" charset="-78"/>
              </a:rPr>
              <a:t>  </a:t>
            </a:r>
            <a:r>
              <a:rPr lang="fa-IR" sz="3200" b="1" dirty="0" smtClean="0">
                <a:cs typeface="B Nazanin" pitchFamily="2" charset="-78"/>
              </a:rPr>
              <a:t>علم تأویل و تفهیم</a:t>
            </a:r>
            <a:endParaRPr lang="fa-IR" b="1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تلاشی برای روشن ساختن معنا و هدف یک متن 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موضوع مطالعه: متن یا چیزی شبیه به آن که نوعی بی نظمی، ابهام، تضاد یا عدم وضوح وجود دارد.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تأویل، معنایی فراتر از تفسیر دارد: به دو دلیل زیر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1. یک روش آگاهی دهنده فرهنگی-تاریخی-اجتماعی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2. یک نظام برای ایجاد دانش و شناخت معتبر علمی درباره داده هایی است که در دسترس عموم است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پاسخ به سوال، همیشه در یک زمینه فرهنگی اجتماعی و با تأکید بر دیدگاه و سنت پژوهشگر انجام می شود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*** تعبیر و تفسیر کتب و متون مقدس (پیام خدا به واقع چه بوده است؟)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Font typeface="Wingdings" pitchFamily="2" charset="2"/>
              <a:buChar char="v"/>
            </a:pPr>
            <a:r>
              <a:rPr lang="fa-IR" dirty="0" smtClean="0">
                <a:cs typeface="B Nazanin" pitchFamily="2" charset="-78"/>
              </a:rPr>
              <a:t> </a:t>
            </a:r>
            <a:r>
              <a:rPr lang="fa-IR" sz="3200" b="1" dirty="0" smtClean="0">
                <a:cs typeface="B Nazanin" pitchFamily="2" charset="-78"/>
              </a:rPr>
              <a:t>مطالعه کیفی اساسی</a:t>
            </a:r>
          </a:p>
          <a:p>
            <a:pPr algn="just" rtl="1">
              <a:buNone/>
            </a:pPr>
            <a:endParaRPr lang="fa-IR" b="1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 عام ترین شکل تحقیق کیفی</a:t>
            </a:r>
          </a:p>
          <a:p>
            <a:pPr algn="just" rtl="1">
              <a:buFont typeface="Wingdings" pitchFamily="2" charset="2"/>
              <a:buChar char="ü"/>
            </a:pPr>
            <a:endParaRPr lang="fa-IR" dirty="0" smtClean="0">
              <a:cs typeface="B Nazanin" pitchFamily="2" charset="-78"/>
            </a:endParaRPr>
          </a:p>
          <a:p>
            <a:pPr marL="338138" algn="just" defTabSz="669925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شیوه تحقیقی که ویژگی های مشترک تحقیق کیفی (آشکار کردن معنا و تفسیر آن) را دارد، </a:t>
            </a:r>
            <a:r>
              <a:rPr lang="fa-IR" b="1" u="sng" dirty="0" smtClean="0">
                <a:cs typeface="B Nazanin" pitchFamily="2" charset="-78"/>
              </a:rPr>
              <a:t> اما</a:t>
            </a:r>
            <a:r>
              <a:rPr lang="fa-IR" dirty="0" smtClean="0">
                <a:cs typeface="B Nazanin" pitchFamily="2" charset="-78"/>
              </a:rPr>
              <a:t>  ویژگی های اضافی پژوهش های کیفی دیگر را ندارد.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 lnSpcReduction="10000"/>
          </a:bodyPr>
          <a:lstStyle/>
          <a:p>
            <a:pPr algn="just" rtl="1">
              <a:buFont typeface="Wingdings" pitchFamily="2" charset="2"/>
              <a:buChar char="v"/>
            </a:pPr>
            <a:r>
              <a:rPr lang="fa-IR" dirty="0" smtClean="0">
                <a:cs typeface="B Nazanin" pitchFamily="2" charset="-78"/>
              </a:rPr>
              <a:t>  تحلیل محتوا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تحلیل محتوا          کمی (شمارش تعداد کلمات در متن)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                          کیفی *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تحلیل محتوا، </a:t>
            </a:r>
            <a:r>
              <a:rPr lang="fa-IR" u="sng" dirty="0" smtClean="0">
                <a:cs typeface="B Nazanin" pitchFamily="2" charset="-78"/>
              </a:rPr>
              <a:t>یک ابزار </a:t>
            </a:r>
            <a:r>
              <a:rPr lang="fa-IR" dirty="0" smtClean="0">
                <a:cs typeface="B Nazanin" pitchFamily="2" charset="-78"/>
              </a:rPr>
              <a:t>تحقیق است که به منظور تعیین وجود کلمات و مفاهیم معین در متن و یا یک سری از متون مورد استفاده قرار می گیرد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و محقق، وقوع، تکرار و ارتباطات آنها را مورد تحلیل قرار می دهد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و سپس پیام های درون متن، پیام های نویسندگان و حتی فرهنگ و دوره زمانی را که این کلمات و مفاهیم قسمتی از آن بوده استنتاج می کند.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موضوع مورد مطالعه: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اغلب متون (کتاب، روزنامه، مقاله، مصاحبه یا سخنرانی، محاورات رسمی و غیررسمی پیاده شده، تبلیغات )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گاهی تصاویر ضبط شده</a:t>
            </a:r>
            <a:endParaRPr lang="en-US" dirty="0">
              <a:cs typeface="B Nazanin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6755643" y="1201002"/>
            <a:ext cx="51861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 flipV="1">
            <a:off x="6878472" y="1364776"/>
            <a:ext cx="477672" cy="2729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itchFamily="2" charset="-78"/>
              </a:rPr>
              <a:t>واژه های پرکاربرد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محتوای آشکار (بارز): توصیف اجزای آشکار و روشن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محتوای نهفته: بررسی محتوای ناآشکار، تفاسیر و معانی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واحد تحلیل: واحدی که مورد بررسی قرار می گیرد، مثل یک فرد، برنامه، سازمان، مصاحبه و ...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بهترین واحد تحلیل: کل یک مصاحبه یا پروتکل، چرا که به اندازه کافی بزرگ هستند تا به عنوان یک کل در نظر گرفته شوند و به اندازه کافی کوچک هستند تا به عنوان زمینه برای واحد معنا به ذهن سپرده شوند.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واحد معنا: کوچکترین واحد معنادار در یک واحد تحلیل، مثل کلمه، جمله، عبارت یا پاراگراف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کاستن/ تنزل/ خلاصه سازی: کم کردن اندازه متن بدون تغییر در کیفیت آنچه در متن وجود دارد و حفظ هسته اصلی متن</a:t>
            </a:r>
          </a:p>
          <a:p>
            <a:pPr algn="just" rtl="1">
              <a:buFont typeface="Wingdings" pitchFamily="2" charset="2"/>
              <a:buChar char="ü"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حیطه محتوا: بخشی از متن که با مسأله خاصی ارتباط دارد.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کد: برچسب یک واحد معنا</a:t>
            </a:r>
          </a:p>
          <a:p>
            <a:pPr algn="just" rtl="1">
              <a:buFont typeface="Wingdings" pitchFamily="2" charset="2"/>
              <a:buChar char="ü"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طبقه: گروهی از محتوا که مفاهیم مشترک را در برمی گیرد، جامع و مانع است. پاسخ به سوال ”چه؟“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تم/ مضمون: یک رشته معانی که تکرار می شوند و مبین محتوای نهفته متن است. جامع است ولی لزوماً مانع نیست (یک کد می تواند زیر عنوان دو مضمون قرار بگیرد). پاسخ به سوال ”چگونه؟“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انواع تحلیل محتوا </a:t>
            </a:r>
            <a:r>
              <a:rPr lang="fa-IR" sz="2400" dirty="0" smtClean="0">
                <a:cs typeface="B Nazanin" panose="00000400000000000000" pitchFamily="2" charset="-78"/>
              </a:rPr>
              <a:t>(سیه و شانون)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1. قراردادی/ متعارف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2. جهت دار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3. تلخیصی</a:t>
            </a:r>
          </a:p>
          <a:p>
            <a:pPr algn="just" rtl="1"/>
            <a:endParaRPr lang="fa-IR" dirty="0">
              <a:cs typeface="B Nazanin" panose="00000400000000000000" pitchFamily="2" charset="-78"/>
            </a:endParaRPr>
          </a:p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 تحلیل محتوای متعارف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استخراج مستقیم کدها از داده ها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تحلیل استقرائی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کاربرد در مواردی که نظریه وجود ندارد یا ادبیات پژوهش محدود است.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به دست آوردن اطلاعات مستقیم بدون تحمیل نظریه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تحلیل محتوای جهت دار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کدگذاری بر اساس یک نظریه یا یافته های پژوهش های قبل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هدف: اعتبار بخشی یا گسترش یک نظریه یا چهارچوب مفهومی موجود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روش قیاسی 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fa-IR" dirty="0">
              <a:cs typeface="B Nazanin" panose="00000400000000000000" pitchFamily="2" charset="-78"/>
            </a:endParaRPr>
          </a:p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 تحلیل محتوای تلخیصی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تحليل </a:t>
            </a:r>
            <a:r>
              <a:rPr lang="fa-IR" dirty="0">
                <a:cs typeface="B Nazanin" panose="00000400000000000000" pitchFamily="2" charset="-78"/>
              </a:rPr>
              <a:t>با شمارش كلمات يا مفاهيم آشكار آغاز شده و سپس </a:t>
            </a:r>
            <a:r>
              <a:rPr lang="fa-IR" dirty="0" smtClean="0">
                <a:cs typeface="B Nazanin" panose="00000400000000000000" pitchFamily="2" charset="-78"/>
              </a:rPr>
              <a:t>به تحليل </a:t>
            </a:r>
            <a:r>
              <a:rPr lang="fa-IR" dirty="0">
                <a:cs typeface="B Nazanin" panose="00000400000000000000" pitchFamily="2" charset="-78"/>
              </a:rPr>
              <a:t>معاني دروني و مضامين مي </a:t>
            </a:r>
            <a:r>
              <a:rPr lang="fa-IR" dirty="0" smtClean="0">
                <a:cs typeface="B Nazanin" panose="00000400000000000000" pitchFamily="2" charset="-78"/>
              </a:rPr>
              <a:t>پردازد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در </a:t>
            </a:r>
            <a:r>
              <a:rPr lang="fa-IR" dirty="0">
                <a:cs typeface="B Nazanin" panose="00000400000000000000" pitchFamily="2" charset="-78"/>
              </a:rPr>
              <a:t>مراحل اوليه به نظر </a:t>
            </a:r>
            <a:r>
              <a:rPr lang="fa-IR" dirty="0" smtClean="0">
                <a:cs typeface="B Nazanin" panose="00000400000000000000" pitchFamily="2" charset="-78"/>
              </a:rPr>
              <a:t>كمي </a:t>
            </a:r>
            <a:r>
              <a:rPr lang="fa-IR" dirty="0">
                <a:cs typeface="B Nazanin" panose="00000400000000000000" pitchFamily="2" charset="-78"/>
              </a:rPr>
              <a:t>مي </a:t>
            </a:r>
            <a:r>
              <a:rPr lang="fa-IR" dirty="0" smtClean="0">
                <a:cs typeface="B Nazanin" panose="00000400000000000000" pitchFamily="2" charset="-78"/>
              </a:rPr>
              <a:t>رسد اما </a:t>
            </a:r>
            <a:r>
              <a:rPr lang="fa-IR" dirty="0">
                <a:cs typeface="B Nazanin" panose="00000400000000000000" pitchFamily="2" charset="-78"/>
              </a:rPr>
              <a:t>هدف آن تبيين كاربرد كلمات و </a:t>
            </a:r>
            <a:r>
              <a:rPr lang="fa-IR" dirty="0" smtClean="0">
                <a:cs typeface="B Nazanin" panose="00000400000000000000" pitchFamily="2" charset="-78"/>
              </a:rPr>
              <a:t>نشانه </a:t>
            </a:r>
            <a:r>
              <a:rPr lang="fa-IR" dirty="0">
                <a:cs typeface="B Nazanin" panose="00000400000000000000" pitchFamily="2" charset="-78"/>
              </a:rPr>
              <a:t>ها به شيوه ي استقرائي است</a:t>
            </a:r>
            <a:endParaRPr lang="en-US" dirty="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604865"/>
            <a:ext cx="8543925" cy="362027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fa-IR" sz="4400" dirty="0" smtClean="0">
                <a:cs typeface="B Nazanin" panose="00000400000000000000" pitchFamily="2" charset="-78"/>
              </a:rPr>
              <a:t>پایایی، روایی</a:t>
            </a:r>
          </a:p>
          <a:p>
            <a:pPr marL="0" indent="0" algn="ctr" rtl="1">
              <a:buNone/>
            </a:pPr>
            <a:endParaRPr lang="fa-IR" sz="4400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sz="4400" dirty="0" smtClean="0">
                <a:cs typeface="B Nazanin" panose="00000400000000000000" pitchFamily="2" charset="-78"/>
              </a:rPr>
              <a:t>قابل اطمینان، مشروعیت و موثق بودن</a:t>
            </a:r>
            <a:endParaRPr lang="en-US" sz="4400" dirty="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436914"/>
            <a:ext cx="8543925" cy="47400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پایایی در پژوهش کیفی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 تجدید و تکرار دقیق بعید و ناممکن است.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چراکه پژوهشگر خود ابزار اصلی پژوهش است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ثبت روش ها و تصمیمات در روند اجرای پژوهش</a:t>
            </a: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11084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روایی در پژوهش کیفی 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آیا روش ها، رویکردها و فنون واقعا با یکدیگر مرتبط است؟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آیا آنچه را می سنجد که به دنبالش هستیم؟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* مهم تر از پایایی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fa-IR" dirty="0" smtClean="0">
              <a:cs typeface="B Nazanin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سه جنبه از روایی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روایی درونی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روایی بیرونی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مربوط بودن</a:t>
            </a:r>
          </a:p>
        </p:txBody>
      </p:sp>
    </p:spTree>
    <p:extLst>
      <p:ext uri="{BB962C8B-B14F-4D97-AF65-F5344CB8AC3E}">
        <p14:creationId xmlns:p14="http://schemas.microsoft.com/office/powerpoint/2010/main" val="15271152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821094"/>
            <a:ext cx="8543925" cy="5355869"/>
          </a:xfrm>
        </p:spPr>
        <p:txBody>
          <a:bodyPr/>
          <a:lstStyle/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روایی درونی: دقت داده ها و اینکه تا چه حد معرف حقیقت است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fa-IR" dirty="0">
              <a:cs typeface="B Nazanin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روایی بیرونی: تعمیم پذیری به شرایط دیگر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طرح های کیفی: انجام در بافت زندگی واقعی: مبتنی بر واقعیت</a:t>
            </a:r>
          </a:p>
          <a:p>
            <a:pPr marL="0" indent="0" algn="just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مربوط بودن</a:t>
            </a:r>
          </a:p>
          <a:p>
            <a:pPr marL="0" indent="0" algn="just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 با معنا و مفید بودن برای پژوهشگران و خوانندگان پژوهش</a:t>
            </a:r>
          </a:p>
        </p:txBody>
      </p:sp>
    </p:spTree>
    <p:extLst>
      <p:ext uri="{BB962C8B-B14F-4D97-AF65-F5344CB8AC3E}">
        <p14:creationId xmlns:p14="http://schemas.microsoft.com/office/powerpoint/2010/main" val="27626576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دیدگاه دیگر</a:t>
            </a:r>
          </a:p>
          <a:p>
            <a:pPr marL="0" indent="0" algn="ctr" rtl="1">
              <a:buNone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مبتنی بر انگاره تفسیری بودن: </a:t>
            </a:r>
          </a:p>
          <a:p>
            <a:pPr marL="0" indent="0" algn="ct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قابلیت اطمینان/ مشروعیت یا موثق بودن</a:t>
            </a:r>
          </a:p>
          <a:p>
            <a:pPr marL="0" indent="0" algn="ct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514350" indent="-514350" algn="ct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اعتماد پذیری</a:t>
            </a:r>
          </a:p>
          <a:p>
            <a:pPr marL="514350" indent="-514350" algn="ct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انتقال پذیری</a:t>
            </a:r>
          </a:p>
          <a:p>
            <a:pPr marL="514350" indent="-514350" algn="ct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وابستگی و اتکاپذیری</a:t>
            </a:r>
          </a:p>
          <a:p>
            <a:pPr marL="514350" indent="-514350" algn="ctr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تأییدپذیری</a:t>
            </a:r>
          </a:p>
          <a:p>
            <a:pPr marL="0" indent="0" algn="ct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320799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marL="514350" indent="-514350" algn="just" rtl="1">
              <a:buAutoNum type="arabicPeriod"/>
            </a:pPr>
            <a:r>
              <a:rPr lang="fa-IR" dirty="0" smtClean="0">
                <a:cs typeface="B Nazanin" panose="00000400000000000000" pitchFamily="2" charset="-78"/>
              </a:rPr>
              <a:t>اعتمادپذیری </a:t>
            </a:r>
            <a:endParaRPr lang="fa-IR" dirty="0">
              <a:cs typeface="B Nazanin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 جایگزین روایی درونی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یافته ها از زبان داده ها سخن می گویند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توصیف غنی و عمیق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 بررسی به وسیله اعضا، کسب اطلاعات از همگنان، اجماع سه سویه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2. انتقال پذیری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جایگزین روایی بیرونی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تعمیم پذیری تحلیلی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توصیف کامل محیط، شرایط، آزمودنیها و شرایط به خصوص</a:t>
            </a:r>
          </a:p>
        </p:txBody>
      </p:sp>
    </p:spTree>
    <p:extLst>
      <p:ext uri="{BB962C8B-B14F-4D97-AF65-F5344CB8AC3E}">
        <p14:creationId xmlns:p14="http://schemas.microsoft.com/office/powerpoint/2010/main" val="359085500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3. وابستگی و اتکاپذیری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جایگزین پایایی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انتظار تغییر وجود دارد: تکرار پژوهش مساله ساز است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بررسی تغییرات و رویداد های عجیب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B Nazanin" panose="00000400000000000000" pitchFamily="2" charset="-78"/>
              </a:rPr>
              <a:t> اشاره رویداد های مهم نامنتظره</a:t>
            </a:r>
          </a:p>
          <a:p>
            <a:pPr marL="0" indent="0" algn="just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4. تأییدپذیری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جایگزین عینیت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مهم بودن ذهنیت در کیفی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برخاستن نتایج از داده ها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منطق درونی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B Nazanin" panose="00000400000000000000" pitchFamily="2" charset="-78"/>
              </a:rPr>
              <a:t>عدم تورش پژوهشگر (اعضا، همگنان، آگاهی دهندگان)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69729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>
              <a:buFont typeface="Wingdings" pitchFamily="2" charset="2"/>
              <a:buChar char="v"/>
            </a:pPr>
            <a:r>
              <a:rPr lang="fa-IR" dirty="0" smtClean="0">
                <a:cs typeface="B Nazanin" pitchFamily="2" charset="-78"/>
              </a:rPr>
              <a:t> شیوه های دستیابی به مشروعیت و موثق بودن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1. درگیری طولانی مدت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2. مشاهده و مقایسه مداوم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3. بررسی به وسیله اعضا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4. کسب اطلاعات از همگنان                تأیید پذیری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5. بررسی از طریق اجماع سه سویه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6. ارائه توصیف دقیق و عمیق             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7. انعکاس پذیری                            اتکاپذیری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  8. جست و جوی موارد منفی (شواهد مغایر) و تبیین های گوناگون دیگر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575964" y="1482436"/>
            <a:ext cx="484909" cy="4128655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 rot="16200000">
            <a:off x="8354291" y="2175165"/>
            <a:ext cx="1510146" cy="3602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اعتمادپذیری</a:t>
            </a:r>
            <a:endParaRPr lang="en-US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Left Brace 7"/>
          <p:cNvSpPr/>
          <p:nvPr/>
        </p:nvSpPr>
        <p:spPr>
          <a:xfrm>
            <a:off x="4419600" y="2549236"/>
            <a:ext cx="207818" cy="1482437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 rot="16200000">
            <a:off x="8368145" y="4364183"/>
            <a:ext cx="1510146" cy="3602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انتقال پذیری</a:t>
            </a:r>
            <a:endParaRPr lang="en-US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0" name="Left Brace 9"/>
          <p:cNvSpPr/>
          <p:nvPr/>
        </p:nvSpPr>
        <p:spPr>
          <a:xfrm>
            <a:off x="4502727" y="4197927"/>
            <a:ext cx="124691" cy="81741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7008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marL="514350" indent="-514350" algn="just" rtl="1"/>
            <a:r>
              <a:rPr lang="fa-IR" dirty="0" smtClean="0">
                <a:cs typeface="B Nazanin" pitchFamily="2" charset="-78"/>
              </a:rPr>
              <a:t>درگیری طولانی مدت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      به دست آوردن درک خوب از زمینه 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     کسب اعتماد شرکت کنندگان و احتمال بیشتر دستیابی به حقیقت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      داشتن فرصت مناسب برای بررسی دوباره مفروضه های خود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      حذف سوگیری ها با احتمال بیشتر         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                  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                   احتمال بیشتر روا یا موثق بودن پژوهش</a:t>
            </a:r>
          </a:p>
          <a:p>
            <a:pPr marL="514350" indent="-514350"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marL="514350" indent="-514350" algn="just" rtl="1"/>
            <a:r>
              <a:rPr lang="fa-IR" dirty="0" smtClean="0">
                <a:cs typeface="B Nazanin" pitchFamily="2" charset="-78"/>
              </a:rPr>
              <a:t>مشاهده و مقایسه مداوم</a:t>
            </a:r>
          </a:p>
          <a:p>
            <a:pPr marL="514350" indent="-514350" algn="just" rtl="1">
              <a:buNone/>
            </a:pPr>
            <a:r>
              <a:rPr lang="fa-IR" dirty="0" smtClean="0">
                <a:cs typeface="B Nazanin" pitchFamily="2" charset="-78"/>
              </a:rPr>
              <a:t>     بررسی و مقایسه دائمی داده ها و اصلاح و تکمیل پیاپی</a:t>
            </a:r>
          </a:p>
          <a:p>
            <a:pPr marL="514350" indent="-514350" algn="just" rtl="1"/>
            <a:endParaRPr lang="fa-IR" dirty="0" smtClean="0">
              <a:cs typeface="B Nazanin" pitchFamily="2" charset="-78"/>
            </a:endParaRPr>
          </a:p>
          <a:p>
            <a:pPr marL="514350" indent="-514350"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marL="514350" indent="-514350" algn="just" rtl="1">
              <a:buNone/>
            </a:pPr>
            <a:endParaRPr lang="fa-IR" dirty="0" smtClean="0">
              <a:cs typeface="B Nazanin" pitchFamily="2" charset="-78"/>
            </a:endParaRPr>
          </a:p>
        </p:txBody>
      </p:sp>
      <p:sp>
        <p:nvSpPr>
          <p:cNvPr id="5" name="Left Arrow 4"/>
          <p:cNvSpPr/>
          <p:nvPr/>
        </p:nvSpPr>
        <p:spPr>
          <a:xfrm>
            <a:off x="7273636" y="3519055"/>
            <a:ext cx="803564" cy="457200"/>
          </a:xfrm>
          <a:prstGeom prst="lef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4760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itchFamily="2" charset="-78"/>
              </a:rPr>
              <a:t>بررسی به وسیله اعضا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دریافت تأیید آگاهی دهندگان یا مشارکت کنندگان درباره داده ها و یافته ها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پژواک گویی در فرآیند مصاحبه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گرفتن تأیید از طریق خلاصه سازی، تکرار یا عبارت بندی مجدد واژه ها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ارائه گزارش شفاهی یا کتبی به آگاهی دهندگان و دریافت بازخورد درباره صحت، کامل و دقیق بودن نتایج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یک فرآیند مداوم در طول مطالعه</a:t>
            </a:r>
          </a:p>
          <a:p>
            <a:pPr algn="just" rtl="1">
              <a:buFont typeface="Wingdings" pitchFamily="2" charset="2"/>
              <a:buChar char="ü"/>
            </a:pPr>
            <a:endParaRPr lang="fa-IR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* در عمل: دشوار 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پذیرش اقتدار پژوهشگر، احترام به او، رعایت ادب و ...</a:t>
            </a:r>
          </a:p>
        </p:txBody>
      </p:sp>
    </p:spTree>
    <p:extLst>
      <p:ext uri="{BB962C8B-B14F-4D97-AF65-F5344CB8AC3E}">
        <p14:creationId xmlns:p14="http://schemas.microsoft.com/office/powerpoint/2010/main" val="21440191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itchFamily="2" charset="-78"/>
              </a:rPr>
              <a:t> کسب اطلاعات از همگنان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کمک گرفتن از دوست یا همکار آموزش دیده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درخواست تحلیل دوباره داده های خام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انتخاب افراد آشنا و متبحر در پژوهش کیفی</a:t>
            </a:r>
          </a:p>
          <a:p>
            <a:pPr algn="just" rtl="1">
              <a:buFont typeface="Wingdings" pitchFamily="2" charset="2"/>
              <a:buChar char="ü"/>
            </a:pPr>
            <a:r>
              <a:rPr lang="fa-IR" dirty="0" smtClean="0">
                <a:cs typeface="B Nazanin" pitchFamily="2" charset="-78"/>
              </a:rPr>
              <a:t> کمک به حذف سوگیری ها/ مواجه شدن با تبیین های دیگر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* بهترین حالت: همکاری داوطلبانه</a:t>
            </a: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401913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>
                <a:cs typeface="B Nazanin" pitchFamily="2" charset="-78"/>
              </a:rPr>
              <a:t>بررسی از طریق اجماع سه سویه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* بررسی موضوع از جنبه های مختلف</a:t>
            </a:r>
          </a:p>
          <a:p>
            <a:pPr marL="571500" indent="-571500" algn="just" rtl="1">
              <a:buFont typeface="+mj-lt"/>
              <a:buAutoNum type="romanUcPeriod"/>
            </a:pPr>
            <a:r>
              <a:rPr lang="fa-IR" dirty="0" smtClean="0">
                <a:cs typeface="B Nazanin" pitchFamily="2" charset="-78"/>
              </a:rPr>
              <a:t>اجماع داده ها: استفاده از منابع چندگانه داده ها؛ گروه های مختلف، محیط های مختلف، زمان های مختلف و ... .</a:t>
            </a:r>
          </a:p>
          <a:p>
            <a:pPr marL="571500" indent="-571500" algn="just" rtl="1">
              <a:buFont typeface="+mj-lt"/>
              <a:buAutoNum type="romanUcPeriod"/>
            </a:pPr>
            <a:r>
              <a:rPr lang="fa-IR" dirty="0" smtClean="0">
                <a:cs typeface="B Nazanin" pitchFamily="2" charset="-78"/>
              </a:rPr>
              <a:t>اجماع پژوهشگران: انجام مطالعه با بیش از یک پژوهشگر، بازنگری توسط چند پژوهشگر</a:t>
            </a:r>
          </a:p>
          <a:p>
            <a:pPr marL="571500" indent="-571500" algn="just" rtl="1">
              <a:buFont typeface="+mj-lt"/>
              <a:buAutoNum type="romanUcPeriod"/>
            </a:pPr>
            <a:r>
              <a:rPr lang="fa-IR" dirty="0" smtClean="0">
                <a:cs typeface="B Nazanin" pitchFamily="2" charset="-78"/>
              </a:rPr>
              <a:t>اجماع نظریه ها: بررسی و تجزیه و تحلیل داده ها با توجه به دیدگاه های مختلف؛ آزمون فرضیه های رقیب در مقابل یکدیگر</a:t>
            </a:r>
          </a:p>
          <a:p>
            <a:pPr marL="571500" indent="-571500" algn="just" rtl="1">
              <a:buFont typeface="+mj-lt"/>
              <a:buAutoNum type="romanUcPeriod"/>
            </a:pPr>
            <a:r>
              <a:rPr lang="fa-IR" dirty="0" smtClean="0">
                <a:cs typeface="B Nazanin" pitchFamily="2" charset="-78"/>
              </a:rPr>
              <a:t>اجماع روش شناسی: استفاده از دو روش یا بیشتر، مانند مشاهده، مصاحبه، اسناد و مدارک و </a:t>
            </a:r>
            <a:r>
              <a:rPr lang="fa-IR" b="1" dirty="0" smtClean="0">
                <a:cs typeface="B Nazanin" pitchFamily="2" charset="-78"/>
              </a:rPr>
              <a:t>پرسشنامه! </a:t>
            </a:r>
            <a:r>
              <a:rPr lang="fa-IR" dirty="0" smtClean="0">
                <a:cs typeface="B Nazanin" pitchFamily="2" charset="-78"/>
              </a:rPr>
              <a:t>در یک مطالعه واحد</a:t>
            </a:r>
          </a:p>
          <a:p>
            <a:pPr marL="571500" indent="-571500" algn="just" rtl="1">
              <a:buNone/>
            </a:pPr>
            <a:r>
              <a:rPr lang="fa-IR" dirty="0" smtClean="0">
                <a:cs typeface="B Nazanin" pitchFamily="2" charset="-78"/>
              </a:rPr>
              <a:t>* تأیید یافته ها از طریق روش های کمی</a:t>
            </a:r>
          </a:p>
          <a:p>
            <a:pPr algn="just" rtl="1">
              <a:buFont typeface="Arial" charset="0"/>
              <a:buChar char="•"/>
            </a:pP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401913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just" rtl="1"/>
            <a:r>
              <a:rPr lang="fa-IR" dirty="0" smtClean="0">
                <a:cs typeface="B Nazanin" pitchFamily="2" charset="-78"/>
              </a:rPr>
              <a:t>ارائه توصیف دقیق و غنی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 توصیف مشروح و مفصل فرایند، انتخاب نمونه و روش، شیوه دستیابی به نتایج، افراد درگیر در پژوهش، مقاصد شرکت کنندگان و ... .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/>
            <a:r>
              <a:rPr lang="fa-IR" dirty="0" smtClean="0">
                <a:cs typeface="B Nazanin" pitchFamily="2" charset="-78"/>
              </a:rPr>
              <a:t>انعکاس پذیری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بیان و ارائه آنچه که در طول پژوهش تجربه می کنید شامل اعمال، احساسسات، تضادها و تغییرها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/>
            <a:r>
              <a:rPr lang="fa-IR" dirty="0" smtClean="0">
                <a:cs typeface="B Nazanin" pitchFamily="2" charset="-78"/>
              </a:rPr>
              <a:t>جست و جوی شواهد مغایر/ موارد منفی و تبیین های دیگر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هرگونه داده انحرافی یا مورد منفی را مورد توجه قرار دهید و تحلیل کنید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  * استفاده از فرصت به چالش کشیده شدن پژوهش و خارج شدن از دام تمایل به حدس اولیه خود</a:t>
            </a:r>
          </a:p>
          <a:p>
            <a:pPr algn="just" rtl="1">
              <a:buNone/>
            </a:pP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401913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094509"/>
            <a:ext cx="8543925" cy="5082454"/>
          </a:xfrm>
        </p:spPr>
        <p:txBody>
          <a:bodyPr>
            <a:normAutofit/>
          </a:bodyPr>
          <a:lstStyle/>
          <a:p>
            <a:pPr algn="ctr" rtl="1">
              <a:buNone/>
            </a:pPr>
            <a:r>
              <a:rPr lang="fa-IR" sz="3200" dirty="0" smtClean="0">
                <a:cs typeface="B Nazanin" pitchFamily="2" charset="-78"/>
              </a:rPr>
              <a:t>در عمل برای آنکه به گونه روشن ”ارزش حقیقی“ توصیف و تحلیلی را که ارائه می دهیم محقق سازیم، هرگز جایی در پژوهش کیفی </a:t>
            </a:r>
            <a:r>
              <a:rPr lang="fa-IR" sz="3200" u="sng" dirty="0" smtClean="0">
                <a:cs typeface="B Nazanin" pitchFamily="2" charset="-78"/>
              </a:rPr>
              <a:t>وجود ندارد</a:t>
            </a:r>
            <a:r>
              <a:rPr lang="fa-IR" sz="3200" dirty="0" smtClean="0">
                <a:cs typeface="B Nazanin" pitchFamily="2" charset="-78"/>
              </a:rPr>
              <a:t>.</a:t>
            </a:r>
          </a:p>
          <a:p>
            <a:pPr algn="ctr" rtl="1">
              <a:buNone/>
            </a:pPr>
            <a:endParaRPr lang="fa-IR" sz="3200" dirty="0" smtClean="0">
              <a:cs typeface="B Nazanin" pitchFamily="2" charset="-78"/>
            </a:endParaRPr>
          </a:p>
          <a:p>
            <a:pPr algn="ctr" rtl="1">
              <a:buNone/>
            </a:pPr>
            <a:r>
              <a:rPr lang="fa-IR" sz="3200" b="1" dirty="0" smtClean="0">
                <a:cs typeface="B Nazanin" pitchFamily="2" charset="-78"/>
              </a:rPr>
              <a:t>ویژگی های شخصی پژوهشگر</a:t>
            </a:r>
            <a:r>
              <a:rPr lang="fa-IR" sz="3200" dirty="0" smtClean="0">
                <a:cs typeface="B Nazanin" pitchFamily="2" charset="-78"/>
              </a:rPr>
              <a:t>، انسجام تفکر، شجاعت، درستکاری و تعهد او نسبت به پژوهش و مطالعه، حقیقتاً تفاوت ایجاد می کند.</a:t>
            </a:r>
          </a:p>
          <a:p>
            <a:pPr algn="ctr" rtl="1">
              <a:buNone/>
            </a:pPr>
            <a:r>
              <a:rPr lang="fa-IR" sz="3200" dirty="0" smtClean="0">
                <a:cs typeface="B Nazanin" pitchFamily="2" charset="-78"/>
              </a:rPr>
              <a:t>(مک لود، 2002)</a:t>
            </a:r>
            <a:endParaRPr lang="en-US" sz="32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401913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ctr" rtl="1"/>
            <a:endParaRPr lang="en-US" dirty="0" smtClean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fa-IR" sz="3600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fa-IR" sz="3600" dirty="0" smtClean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fa-IR" sz="3600" dirty="0"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sz="4000" b="1" dirty="0" smtClean="0">
                <a:cs typeface="B Nazanin" panose="00000400000000000000" pitchFamily="2" charset="-78"/>
              </a:rPr>
              <a:t>نمونه برداری در پژوهش کیفی</a:t>
            </a:r>
            <a:endParaRPr lang="en-US" sz="4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40191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نمونه برداری هدفمند یا مبتنی بر مقصود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endParaRPr lang="fa-IR" sz="32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3200" b="1" dirty="0"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نمونه همگون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3200" b="1" dirty="0"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نمونه ناهمگون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3200" b="1" dirty="0"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نمونه کل جامعه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3200" b="1" dirty="0"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نمونه ارجاعی یا زنجیره ای (گلوله برفی)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32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401913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 smtClean="0"/>
              <a:t> </a:t>
            </a:r>
            <a:r>
              <a:rPr lang="fa-IR" b="1" dirty="0">
                <a:cs typeface="B Nazanin" panose="00000400000000000000" pitchFamily="2" charset="-78"/>
              </a:rPr>
              <a:t> نمونه راحت یا مصلحتی (اتفاقی</a:t>
            </a:r>
            <a:r>
              <a:rPr lang="fa-IR" b="1" dirty="0" smtClean="0">
                <a:cs typeface="B Nazanin" panose="00000400000000000000" pitchFamily="2" charset="-78"/>
              </a:rPr>
              <a:t>)</a:t>
            </a:r>
            <a:endParaRPr lang="fa-IR" dirty="0" smtClean="0"/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b="1" dirty="0" smtClean="0">
                <a:cs typeface="B Nazanin" panose="00000400000000000000" pitchFamily="2" charset="-78"/>
              </a:rPr>
              <a:t>نمونه </a:t>
            </a:r>
            <a:r>
              <a:rPr lang="fa-IR" b="1" dirty="0">
                <a:cs typeface="B Nazanin" panose="00000400000000000000" pitchFamily="2" charset="-78"/>
              </a:rPr>
              <a:t>نظری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dirty="0"/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dirty="0"/>
              <a:t> </a:t>
            </a:r>
            <a:r>
              <a:rPr lang="fa-IR" dirty="0" smtClean="0"/>
              <a:t>انتخاب موارد غیرعادی 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dirty="0"/>
              <a:t> </a:t>
            </a:r>
            <a:r>
              <a:rPr lang="fa-IR" dirty="0" smtClean="0"/>
              <a:t>انتخاب موارد نوعی و معمول</a:t>
            </a:r>
          </a:p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dirty="0"/>
              <a:t> </a:t>
            </a:r>
            <a:r>
              <a:rPr lang="fa-IR" dirty="0" smtClean="0"/>
              <a:t>انتخاب موارد یکتا و منحصر به فرد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3285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ویژگی های نمونه برداری:</a:t>
            </a:r>
          </a:p>
          <a:p>
            <a:pPr marL="0" indent="0" algn="r" rtl="1">
              <a:buNone/>
            </a:pPr>
            <a:endParaRPr lang="fa-IR" sz="3200" dirty="0">
              <a:cs typeface="B Nazanin" panose="00000400000000000000" pitchFamily="2" charset="-78"/>
            </a:endParaRPr>
          </a:p>
          <a:p>
            <a:pPr marL="514350" indent="-514350" algn="r" rtl="1">
              <a:buAutoNum type="arabicPeriod"/>
            </a:pPr>
            <a:r>
              <a:rPr lang="fa-IR" sz="3200" dirty="0" smtClean="0">
                <a:cs typeface="B Nazanin" panose="00000400000000000000" pitchFamily="2" charset="-78"/>
              </a:rPr>
              <a:t>انعطاف پذیر</a:t>
            </a:r>
          </a:p>
          <a:p>
            <a:pPr marL="514350" indent="-514350" algn="r" rtl="1">
              <a:buAutoNum type="arabicPeriod"/>
            </a:pPr>
            <a:r>
              <a:rPr lang="fa-IR" sz="3200" dirty="0" smtClean="0">
                <a:cs typeface="B Nazanin" panose="00000400000000000000" pitchFamily="2" charset="-78"/>
              </a:rPr>
              <a:t>زنجیره ای و متوالی</a:t>
            </a:r>
          </a:p>
          <a:p>
            <a:pPr marL="514350" indent="-514350" algn="r" rtl="1">
              <a:buAutoNum type="arabicPeriod"/>
            </a:pPr>
            <a:r>
              <a:rPr lang="fa-IR" sz="3200" dirty="0" smtClean="0">
                <a:cs typeface="B Nazanin" panose="00000400000000000000" pitchFamily="2" charset="-78"/>
              </a:rPr>
              <a:t>مبتنی بر هدایت نظری</a:t>
            </a:r>
          </a:p>
          <a:p>
            <a:pPr marL="514350" indent="-514350" algn="r" rtl="1">
              <a:buAutoNum type="arabicPeriod"/>
            </a:pPr>
            <a:r>
              <a:rPr lang="fa-IR" sz="3200" dirty="0" smtClean="0">
                <a:cs typeface="B Nazanin" panose="00000400000000000000" pitchFamily="2" charset="-78"/>
              </a:rPr>
              <a:t>مستمر</a:t>
            </a:r>
          </a:p>
          <a:p>
            <a:pPr marL="514350" indent="-514350" algn="r" rtl="1">
              <a:buAutoNum type="arabicPeriod"/>
            </a:pPr>
            <a:r>
              <a:rPr lang="fa-IR" sz="3200" dirty="0" smtClean="0">
                <a:cs typeface="B Nazanin" panose="00000400000000000000" pitchFamily="2" charset="-78"/>
              </a:rPr>
              <a:t>مستلزم جست و جوی موارد انحرافی یا منفی</a:t>
            </a:r>
            <a:endParaRPr lang="en-US" sz="32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6701180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marL="0" indent="0" algn="ctr" rtl="1">
              <a:buNone/>
            </a:pPr>
            <a:endParaRPr lang="fa-IR" dirty="0"/>
          </a:p>
          <a:p>
            <a:pPr marL="0" indent="0" algn="ctr" rtl="1">
              <a:buNone/>
            </a:pPr>
            <a:endParaRPr lang="fa-IR" dirty="0" smtClean="0"/>
          </a:p>
          <a:p>
            <a:pPr marL="0" indent="0" algn="ctr" rtl="1">
              <a:buNone/>
            </a:pPr>
            <a:endParaRPr lang="fa-IR" dirty="0" smtClean="0"/>
          </a:p>
          <a:p>
            <a:pPr marL="0" indent="0" algn="ctr" rtl="1">
              <a:buNone/>
            </a:pPr>
            <a:r>
              <a:rPr lang="fa-IR" dirty="0" smtClean="0"/>
              <a:t>شیوه های گردآوری اطلاعات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059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marL="0" indent="0" algn="just" rtl="1">
              <a:buNone/>
            </a:pPr>
            <a:endParaRPr lang="fa-IR" dirty="0" smtClean="0"/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1. مصاحبه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2. گروه های کانونی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3. مشاهده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4. تحلیل مکالمه 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5. تحلیل گفتمان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6. تحلیل داستان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 7. مطالعه موردی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  8. مطالعه اسناد و مدارک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20253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/>
              <a:t>مصاحبه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«گفتگوی هدفدار»</a:t>
            </a:r>
          </a:p>
          <a:p>
            <a:pPr marL="0" indent="0" algn="just" rtl="1">
              <a:buNone/>
            </a:pPr>
            <a:endParaRPr lang="fa-IR" dirty="0"/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/>
              <a:t> ابزار کلیدی برای استخراج متنوع ترین اطلاعات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فرض: دیدگاه شرکت کنندگان بامعنا و مهم است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/>
              <a:t> ساده نیست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انعطاف پذیر است و اجازه درک دیدگاه شرکت کننده را می دهد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  * ارزشمندی مصاحبه به انعطاف پذیری آن است.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مبتنی بر تجارب شرکت کنندگان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به زبان و مفاهیم شرکت کنندگان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3078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/>
              <a:t>فرآیند مصاحبه</a:t>
            </a:r>
          </a:p>
          <a:p>
            <a:pPr marL="0" indent="0" algn="just" rtl="1">
              <a:buNone/>
            </a:pPr>
            <a:endParaRPr lang="fa-IR" dirty="0"/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رسمی و از پیش تعیین شده      یا      غیررسمی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رو در رو، روی خط یا تلفنی 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هر مصاحبه از لحاظ عبارت پردازی و توالی با مصاحبه بعدی متفاوت است.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کشف الگوی مصاحبه: در حین تجزیه و تحلیل داده ها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بدون عجله و با آرامش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اجتناب از پرسش های تحمیلی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1114233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/>
              <a:t>انواع مصاحبه به لحاظ ساختار</a:t>
            </a:r>
          </a:p>
          <a:p>
            <a:pPr algn="just" rtl="1"/>
            <a:endParaRPr lang="fa-IR" dirty="0" smtClean="0"/>
          </a:p>
          <a:p>
            <a:pPr marL="514350" indent="-514350" algn="just" rtl="1">
              <a:buAutoNum type="arabicPeriod"/>
            </a:pPr>
            <a:r>
              <a:rPr lang="fa-IR" dirty="0" smtClean="0"/>
              <a:t>مصاحبه باساختار: ساختار دقیق و پرسش های مشخص</a:t>
            </a:r>
          </a:p>
          <a:p>
            <a:pPr marL="514350" indent="-514350" algn="just" rtl="1">
              <a:buAutoNum type="arabicPeriod"/>
            </a:pPr>
            <a:endParaRPr lang="fa-IR" dirty="0"/>
          </a:p>
          <a:p>
            <a:pPr marL="514350" indent="-514350" algn="just" rtl="1">
              <a:buAutoNum type="arabicPeriod"/>
            </a:pPr>
            <a:r>
              <a:rPr lang="fa-IR" dirty="0" smtClean="0"/>
              <a:t>نیمه ساختاریافته: تمرکز بر روی مسائلی که باید پیگیری شود</a:t>
            </a:r>
          </a:p>
          <a:p>
            <a:pPr marL="514350" indent="-514350" algn="just" rtl="1">
              <a:buAutoNum type="arabicPeriod"/>
            </a:pPr>
            <a:endParaRPr lang="fa-IR" dirty="0"/>
          </a:p>
          <a:p>
            <a:pPr marL="514350" indent="-514350" algn="just" rtl="1">
              <a:buAutoNum type="arabicPeriod"/>
            </a:pPr>
            <a:r>
              <a:rPr lang="fa-IR" dirty="0" smtClean="0"/>
              <a:t> مصاحبه بدون ساختار: صرفا حفظ اندیشه اصلی/ بسیار منعطف</a:t>
            </a:r>
            <a:endParaRPr lang="fa-IR" dirty="0"/>
          </a:p>
          <a:p>
            <a:pPr marL="0" indent="0" algn="just" rtl="1">
              <a:buNone/>
            </a:pPr>
            <a:endParaRPr lang="fa-IR" dirty="0"/>
          </a:p>
          <a:p>
            <a:pPr marL="0" indent="0" algn="just" rtl="1">
              <a:buNone/>
            </a:pPr>
            <a:r>
              <a:rPr lang="fa-IR" dirty="0" smtClean="0"/>
              <a:t>* مصاحبه عمیق: نوعی از مصاحبه بدون ساختار که غنی ترین داده ها را خلق  می کند.</a:t>
            </a:r>
          </a:p>
        </p:txBody>
      </p:sp>
    </p:spTree>
    <p:extLst>
      <p:ext uri="{BB962C8B-B14F-4D97-AF65-F5344CB8AC3E}">
        <p14:creationId xmlns:p14="http://schemas.microsoft.com/office/powerpoint/2010/main" val="336001948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endParaRPr lang="fa-IR" dirty="0" smtClean="0"/>
          </a:p>
          <a:p>
            <a:pPr algn="just" rtl="1"/>
            <a:endParaRPr lang="fa-IR" dirty="0"/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مصاحبه عمیق:</a:t>
            </a: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وقت گیر و گران</a:t>
            </a: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نیازمند مصاحبه کنندگان مجرب و آموزش یافته</a:t>
            </a: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ممکن است متناقض باشد، به خاطر انعطاف پذیری</a:t>
            </a: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 smtClean="0"/>
              <a:t> بازنویسی و تحلیل مشکل به خاطر حجم زیاد داده ها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6748194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/>
              <a:t>شرایط اجرای مصاحبه:</a:t>
            </a:r>
          </a:p>
          <a:p>
            <a:pPr algn="just" rtl="1"/>
            <a:endParaRPr lang="fa-IR" dirty="0"/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/>
              <a:t> محیط خصوصی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محیط ارام و بدون مزاحم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امکان ثبت صدا و تصویر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چیدمان متناسب با تعامل راحت و آسان</a:t>
            </a:r>
          </a:p>
          <a:p>
            <a:pPr algn="just" rtl="1">
              <a:buFont typeface="Wingdings" panose="05000000000000000000" pitchFamily="2" charset="2"/>
              <a:buChar char="ü"/>
            </a:pPr>
            <a:endParaRPr lang="fa-IR" dirty="0"/>
          </a:p>
          <a:p>
            <a:pPr algn="just" rtl="1"/>
            <a:r>
              <a:rPr lang="fa-IR" dirty="0" smtClean="0"/>
              <a:t>پیاده سازی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لفظ به لفظ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بسط یادداشت</a:t>
            </a:r>
          </a:p>
          <a:p>
            <a:pPr marL="0" indent="0" algn="just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90970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/>
              <a:t> انواع پرسش ها</a:t>
            </a:r>
          </a:p>
          <a:p>
            <a:pPr algn="just" rtl="1"/>
            <a:endParaRPr lang="fa-IR" dirty="0"/>
          </a:p>
          <a:p>
            <a:pPr marL="514350" indent="-514350" algn="just" rtl="1">
              <a:buAutoNum type="arabicPeriod"/>
            </a:pPr>
            <a:r>
              <a:rPr lang="fa-IR" dirty="0" smtClean="0"/>
              <a:t>پرسش های تجربی</a:t>
            </a:r>
          </a:p>
          <a:p>
            <a:pPr marL="514350" indent="-514350" algn="just" rtl="1">
              <a:buAutoNum type="arabicPeriod"/>
            </a:pPr>
            <a:r>
              <a:rPr lang="fa-IR" dirty="0" smtClean="0"/>
              <a:t>پرسش های احساسی</a:t>
            </a:r>
          </a:p>
          <a:p>
            <a:pPr marL="514350" indent="-514350" algn="just" rtl="1">
              <a:buAutoNum type="arabicPeriod"/>
            </a:pPr>
            <a:r>
              <a:rPr lang="fa-IR" dirty="0" smtClean="0"/>
              <a:t>پرسش های دانشی </a:t>
            </a:r>
          </a:p>
          <a:p>
            <a:pPr marL="514350" indent="-514350" algn="just" rtl="1">
              <a:buAutoNum type="arabicPeriod"/>
            </a:pPr>
            <a:r>
              <a:rPr lang="fa-IR" dirty="0" smtClean="0"/>
              <a:t>پرسش های انگیزشی یا جست و جوگر</a:t>
            </a:r>
          </a:p>
          <a:p>
            <a:pPr marL="514350" indent="-514350" algn="just" rtl="1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77780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/>
              <a:t>پرسش ها باید</a:t>
            </a:r>
          </a:p>
          <a:p>
            <a:pPr algn="just" rtl="1"/>
            <a:endParaRPr lang="fa-IR" dirty="0" smtClean="0"/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هدایت کننده پاسخ باشد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با عبارت ساده و روشن بیان شود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شامل یک سوال در هر زمان باشد (سوال تک بخشی)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نزدیک به زبان شرکت کننده باشد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مبهم نباشد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راهنما و دارای سوگیری نباشد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تایید یا تکذیب کننده نباشد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38030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522514"/>
            <a:ext cx="8543925" cy="5654449"/>
          </a:xfrm>
        </p:spPr>
        <p:txBody>
          <a:bodyPr/>
          <a:lstStyle/>
          <a:p>
            <a:pPr algn="just" rtl="1"/>
            <a:r>
              <a:rPr lang="fa-IR" dirty="0" smtClean="0"/>
              <a:t>طول مصاحبه</a:t>
            </a:r>
          </a:p>
          <a:p>
            <a:pPr marL="0" indent="0" algn="just" rtl="1">
              <a:buNone/>
            </a:pPr>
            <a:r>
              <a:rPr lang="fa-IR" dirty="0" smtClean="0"/>
              <a:t>وابسته به شرکت کننده و خود مصاحبه</a:t>
            </a:r>
            <a:endParaRPr lang="fa-IR" dirty="0"/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باید تاحدی مشخص باشد</a:t>
            </a:r>
          </a:p>
          <a:p>
            <a:pPr marL="0" indent="0" algn="just" rtl="1">
              <a:buNone/>
            </a:pPr>
            <a:r>
              <a:rPr lang="fa-IR" dirty="0" smtClean="0"/>
              <a:t>گاهی نیازمند چند مرحله یا تکرار</a:t>
            </a:r>
          </a:p>
          <a:p>
            <a:pPr marL="0" indent="0" algn="just" rtl="1">
              <a:buNone/>
            </a:pPr>
            <a:endParaRPr lang="fa-IR" dirty="0"/>
          </a:p>
          <a:p>
            <a:pPr algn="just" rtl="1"/>
            <a:r>
              <a:rPr lang="fa-IR" dirty="0" smtClean="0"/>
              <a:t> رابطه مصاحبه کننده و مصاحبه شونده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حفظ احترام و شرایط برابری انسانی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r>
              <a:rPr lang="fa-IR" dirty="0" smtClean="0"/>
              <a:t> نیازمند شایستگی های ارتباطی</a:t>
            </a:r>
          </a:p>
          <a:p>
            <a:pPr marL="0" indent="0" algn="just" rtl="1">
              <a:buNone/>
            </a:pPr>
            <a:r>
              <a:rPr lang="fa-IR" dirty="0"/>
              <a:t> </a:t>
            </a:r>
            <a:endParaRPr lang="fa-IR" dirty="0" smtClean="0"/>
          </a:p>
          <a:p>
            <a:pPr marL="0" indent="0" algn="just" rtl="1">
              <a:buNone/>
            </a:pP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10631401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1919</TotalTime>
  <Words>5132</Words>
  <Application>Microsoft Office PowerPoint</Application>
  <PresentationFormat>A4 Paper (210x297 mm)</PresentationFormat>
  <Paragraphs>636</Paragraphs>
  <Slides>74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5" baseType="lpstr">
      <vt:lpstr>Office Theme</vt:lpstr>
      <vt:lpstr>بنام خدا</vt:lpstr>
      <vt:lpstr>بنام خدا</vt:lpstr>
      <vt:lpstr>شیوه پژوهش کیفی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شیوه پژوهش کیفی</dc:title>
  <dc:creator>Mona-Shivarani</dc:creator>
  <cp:lastModifiedBy>Windows User</cp:lastModifiedBy>
  <cp:revision>173</cp:revision>
  <dcterms:created xsi:type="dcterms:W3CDTF">2018-09-26T05:31:48Z</dcterms:created>
  <dcterms:modified xsi:type="dcterms:W3CDTF">2020-06-17T10:55:39Z</dcterms:modified>
</cp:coreProperties>
</file>