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7" r:id="rId1"/>
  </p:sldMasterIdLst>
  <p:sldIdLst>
    <p:sldId id="256" r:id="rId2"/>
    <p:sldId id="257" r:id="rId3"/>
    <p:sldId id="334" r:id="rId4"/>
    <p:sldId id="332" r:id="rId5"/>
    <p:sldId id="333" r:id="rId6"/>
    <p:sldId id="336" r:id="rId7"/>
    <p:sldId id="374" r:id="rId8"/>
    <p:sldId id="338" r:id="rId9"/>
    <p:sldId id="352" r:id="rId10"/>
    <p:sldId id="339" r:id="rId11"/>
    <p:sldId id="318" r:id="rId12"/>
    <p:sldId id="347" r:id="rId13"/>
    <p:sldId id="320" r:id="rId14"/>
    <p:sldId id="375" r:id="rId15"/>
    <p:sldId id="358" r:id="rId16"/>
    <p:sldId id="368" r:id="rId17"/>
    <p:sldId id="302" r:id="rId18"/>
    <p:sldId id="307" r:id="rId19"/>
    <p:sldId id="304" r:id="rId20"/>
    <p:sldId id="305" r:id="rId21"/>
    <p:sldId id="340" r:id="rId22"/>
    <p:sldId id="372" r:id="rId23"/>
    <p:sldId id="341" r:id="rId24"/>
    <p:sldId id="262" r:id="rId25"/>
    <p:sldId id="296" r:id="rId26"/>
    <p:sldId id="263" r:id="rId27"/>
    <p:sldId id="264" r:id="rId28"/>
    <p:sldId id="265" r:id="rId29"/>
    <p:sldId id="298" r:id="rId30"/>
    <p:sldId id="370" r:id="rId31"/>
    <p:sldId id="349" r:id="rId32"/>
    <p:sldId id="268" r:id="rId33"/>
    <p:sldId id="310" r:id="rId34"/>
    <p:sldId id="366" r:id="rId35"/>
  </p:sldIdLst>
  <p:sldSz cx="9144000" cy="6858000" type="screen4x3"/>
  <p:notesSz cx="6858000" cy="9144000"/>
  <p:defaultTextStyle>
    <a:defPPr>
      <a:defRPr lang="en-GB"/>
    </a:defPPr>
    <a:lvl1pPr algn="r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itchFamily="18" charset="0"/>
        <a:ea typeface="+mn-ea"/>
        <a:cs typeface="Andalus" pitchFamily="2" charset="-78"/>
      </a:defRPr>
    </a:lvl1pPr>
    <a:lvl2pPr marL="457200" algn="r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itchFamily="18" charset="0"/>
        <a:ea typeface="+mn-ea"/>
        <a:cs typeface="Andalus" pitchFamily="2" charset="-78"/>
      </a:defRPr>
    </a:lvl2pPr>
    <a:lvl3pPr marL="914400" algn="r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itchFamily="18" charset="0"/>
        <a:ea typeface="+mn-ea"/>
        <a:cs typeface="Andalus" pitchFamily="2" charset="-78"/>
      </a:defRPr>
    </a:lvl3pPr>
    <a:lvl4pPr marL="1371600" algn="r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itchFamily="18" charset="0"/>
        <a:ea typeface="+mn-ea"/>
        <a:cs typeface="Andalus" pitchFamily="2" charset="-78"/>
      </a:defRPr>
    </a:lvl4pPr>
    <a:lvl5pPr marL="1828800" algn="r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itchFamily="18" charset="0"/>
        <a:ea typeface="+mn-ea"/>
        <a:cs typeface="Andalus" pitchFamily="2" charset="-78"/>
      </a:defRPr>
    </a:lvl5pPr>
    <a:lvl6pPr marL="2286000" algn="l" defTabSz="914400" rtl="0" eaLnBrk="1" latinLnBrk="0" hangingPunct="1">
      <a:defRPr kumimoji="1" sz="2400" kern="1200">
        <a:solidFill>
          <a:schemeClr val="tx1"/>
        </a:solidFill>
        <a:latin typeface="Times New Roman" pitchFamily="18" charset="0"/>
        <a:ea typeface="+mn-ea"/>
        <a:cs typeface="Andalus" pitchFamily="2" charset="-78"/>
      </a:defRPr>
    </a:lvl6pPr>
    <a:lvl7pPr marL="2743200" algn="l" defTabSz="914400" rtl="0" eaLnBrk="1" latinLnBrk="0" hangingPunct="1">
      <a:defRPr kumimoji="1" sz="2400" kern="1200">
        <a:solidFill>
          <a:schemeClr val="tx1"/>
        </a:solidFill>
        <a:latin typeface="Times New Roman" pitchFamily="18" charset="0"/>
        <a:ea typeface="+mn-ea"/>
        <a:cs typeface="Andalus" pitchFamily="2" charset="-78"/>
      </a:defRPr>
    </a:lvl7pPr>
    <a:lvl8pPr marL="3200400" algn="l" defTabSz="914400" rtl="0" eaLnBrk="1" latinLnBrk="0" hangingPunct="1">
      <a:defRPr kumimoji="1" sz="2400" kern="1200">
        <a:solidFill>
          <a:schemeClr val="tx1"/>
        </a:solidFill>
        <a:latin typeface="Times New Roman" pitchFamily="18" charset="0"/>
        <a:ea typeface="+mn-ea"/>
        <a:cs typeface="Andalus" pitchFamily="2" charset="-78"/>
      </a:defRPr>
    </a:lvl8pPr>
    <a:lvl9pPr marL="3657600" algn="l" defTabSz="914400" rtl="0" eaLnBrk="1" latinLnBrk="0" hangingPunct="1">
      <a:defRPr kumimoji="1" sz="2400" kern="1200">
        <a:solidFill>
          <a:schemeClr val="tx1"/>
        </a:solidFill>
        <a:latin typeface="Times New Roman" pitchFamily="18" charset="0"/>
        <a:ea typeface="+mn-ea"/>
        <a:cs typeface="Andalus" pitchFamily="2" charset="-78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00"/>
    <a:srgbClr val="66FF33"/>
    <a:srgbClr val="FF99FF"/>
    <a:srgbClr val="FFCCFF"/>
    <a:srgbClr val="99FFCC"/>
    <a:srgbClr val="FF9900"/>
    <a:srgbClr val="00FFFF"/>
    <a:srgbClr val="FF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34567" autoAdjust="0"/>
    <p:restoredTop sz="86370" autoAdjust="0"/>
  </p:normalViewPr>
  <p:slideViewPr>
    <p:cSldViewPr>
      <p:cViewPr varScale="1">
        <p:scale>
          <a:sx n="92" d="100"/>
          <a:sy n="92" d="100"/>
        </p:scale>
        <p:origin x="1860" y="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3AB3EA9-FC4A-408E-B5B7-48E51AA2CE13}" type="doc">
      <dgm:prSet loTypeId="urn:microsoft.com/office/officeart/2005/8/layout/cycle3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rtl="1"/>
          <a:endParaRPr lang="fa-IR"/>
        </a:p>
      </dgm:t>
    </dgm:pt>
    <dgm:pt modelId="{57C7471C-5A1F-463B-92B1-27FBEC0A8596}">
      <dgm:prSet phldrT="[Text]" custT="1"/>
      <dgm:spPr/>
      <dgm:t>
        <a:bodyPr/>
        <a:lstStyle/>
        <a:p>
          <a:pPr rtl="1"/>
          <a:r>
            <a:rPr lang="fa-IR" sz="2800" b="1" dirty="0" smtClean="0">
              <a:solidFill>
                <a:srgbClr val="FFFF00"/>
              </a:solidFill>
            </a:rPr>
            <a:t>نیاز به محبت</a:t>
          </a:r>
          <a:endParaRPr lang="fa-IR" sz="2800" b="1" dirty="0">
            <a:solidFill>
              <a:srgbClr val="FFFF00"/>
            </a:solidFill>
          </a:endParaRPr>
        </a:p>
      </dgm:t>
    </dgm:pt>
    <dgm:pt modelId="{9BEBD8A1-C2E9-4AFD-B87E-4DCEF4CBE2DA}" type="parTrans" cxnId="{0B1C2ED4-C698-432B-AB76-6807F54AE6A3}">
      <dgm:prSet/>
      <dgm:spPr/>
      <dgm:t>
        <a:bodyPr/>
        <a:lstStyle/>
        <a:p>
          <a:pPr rtl="1"/>
          <a:endParaRPr lang="fa-IR"/>
        </a:p>
      </dgm:t>
    </dgm:pt>
    <dgm:pt modelId="{5A37C225-DB1E-421F-A0A6-9ACF0CEC6ABA}" type="sibTrans" cxnId="{0B1C2ED4-C698-432B-AB76-6807F54AE6A3}">
      <dgm:prSet/>
      <dgm:spPr/>
      <dgm:t>
        <a:bodyPr/>
        <a:lstStyle/>
        <a:p>
          <a:pPr rtl="1"/>
          <a:endParaRPr lang="fa-IR"/>
        </a:p>
      </dgm:t>
    </dgm:pt>
    <dgm:pt modelId="{5E62FFC0-E3F8-404C-8A80-877C8A1B0712}">
      <dgm:prSet phldrT="[Text]"/>
      <dgm:spPr/>
      <dgm:t>
        <a:bodyPr/>
        <a:lstStyle/>
        <a:p>
          <a:pPr rtl="1"/>
          <a:r>
            <a:rPr lang="fa-IR" b="1" dirty="0" smtClean="0">
              <a:solidFill>
                <a:schemeClr val="accent2"/>
              </a:solidFill>
            </a:rPr>
            <a:t>نیاز به استقلال شخصیت</a:t>
          </a:r>
          <a:endParaRPr lang="fa-IR" b="1" dirty="0">
            <a:solidFill>
              <a:schemeClr val="accent2"/>
            </a:solidFill>
          </a:endParaRPr>
        </a:p>
      </dgm:t>
    </dgm:pt>
    <dgm:pt modelId="{3579A46A-3730-4798-BC10-3517870C71E4}" type="parTrans" cxnId="{2D53E7D9-5032-46B9-ACA4-E6081A725B79}">
      <dgm:prSet/>
      <dgm:spPr/>
      <dgm:t>
        <a:bodyPr/>
        <a:lstStyle/>
        <a:p>
          <a:pPr rtl="1"/>
          <a:endParaRPr lang="fa-IR"/>
        </a:p>
      </dgm:t>
    </dgm:pt>
    <dgm:pt modelId="{7E4D4D57-50D1-4E1D-9C3E-8549C07A53C4}" type="sibTrans" cxnId="{2D53E7D9-5032-46B9-ACA4-E6081A725B79}">
      <dgm:prSet/>
      <dgm:spPr/>
      <dgm:t>
        <a:bodyPr/>
        <a:lstStyle/>
        <a:p>
          <a:pPr rtl="1"/>
          <a:endParaRPr lang="fa-IR"/>
        </a:p>
      </dgm:t>
    </dgm:pt>
    <dgm:pt modelId="{1021337A-AF1E-4AF9-B3DB-ACBDE4014C79}">
      <dgm:prSet phldrT="[Text]"/>
      <dgm:spPr/>
      <dgm:t>
        <a:bodyPr/>
        <a:lstStyle/>
        <a:p>
          <a:pPr rtl="1"/>
          <a:r>
            <a:rPr lang="fa-IR" b="1" dirty="0" smtClean="0">
              <a:solidFill>
                <a:schemeClr val="accent2"/>
              </a:solidFill>
            </a:rPr>
            <a:t>نیاز به امنیت،نظم و هدف</a:t>
          </a:r>
          <a:endParaRPr lang="fa-IR" b="1" dirty="0">
            <a:solidFill>
              <a:schemeClr val="accent2"/>
            </a:solidFill>
          </a:endParaRPr>
        </a:p>
      </dgm:t>
    </dgm:pt>
    <dgm:pt modelId="{3CAA6D6D-9BDE-40DA-8B9E-D3A0B0AF41FA}" type="parTrans" cxnId="{B97EB288-4355-4A5A-8D28-85E5141BB314}">
      <dgm:prSet/>
      <dgm:spPr/>
      <dgm:t>
        <a:bodyPr/>
        <a:lstStyle/>
        <a:p>
          <a:pPr rtl="1"/>
          <a:endParaRPr lang="fa-IR"/>
        </a:p>
      </dgm:t>
    </dgm:pt>
    <dgm:pt modelId="{1A24C05B-22C3-40F0-952C-4C58E55F77DF}" type="sibTrans" cxnId="{B97EB288-4355-4A5A-8D28-85E5141BB314}">
      <dgm:prSet/>
      <dgm:spPr/>
      <dgm:t>
        <a:bodyPr/>
        <a:lstStyle/>
        <a:p>
          <a:pPr rtl="1"/>
          <a:endParaRPr lang="fa-IR"/>
        </a:p>
      </dgm:t>
    </dgm:pt>
    <dgm:pt modelId="{73FF96A8-28D0-4254-A5A4-8B065EEE1038}">
      <dgm:prSet phldrT="[Text]"/>
      <dgm:spPr/>
      <dgm:t>
        <a:bodyPr/>
        <a:lstStyle/>
        <a:p>
          <a:pPr rtl="1"/>
          <a:r>
            <a:rPr lang="fa-IR" b="1" dirty="0" smtClean="0">
              <a:solidFill>
                <a:schemeClr val="accent2"/>
              </a:solidFill>
            </a:rPr>
            <a:t>نیاز به بیان و ابراز وجود</a:t>
          </a:r>
          <a:endParaRPr lang="fa-IR" b="1" dirty="0">
            <a:solidFill>
              <a:schemeClr val="accent2"/>
            </a:solidFill>
          </a:endParaRPr>
        </a:p>
      </dgm:t>
    </dgm:pt>
    <dgm:pt modelId="{59818AFC-C34C-49B9-A6BE-55AE1BE9E75A}" type="parTrans" cxnId="{07B98C5E-4A6C-485A-AAD0-B36CD70084D6}">
      <dgm:prSet/>
      <dgm:spPr/>
      <dgm:t>
        <a:bodyPr/>
        <a:lstStyle/>
        <a:p>
          <a:pPr rtl="1"/>
          <a:endParaRPr lang="fa-IR"/>
        </a:p>
      </dgm:t>
    </dgm:pt>
    <dgm:pt modelId="{18CFE2F0-E898-4AF7-8DD2-01C5099D756D}" type="sibTrans" cxnId="{07B98C5E-4A6C-485A-AAD0-B36CD70084D6}">
      <dgm:prSet/>
      <dgm:spPr/>
      <dgm:t>
        <a:bodyPr/>
        <a:lstStyle/>
        <a:p>
          <a:pPr rtl="1"/>
          <a:endParaRPr lang="fa-IR"/>
        </a:p>
      </dgm:t>
    </dgm:pt>
    <dgm:pt modelId="{5480DBCA-F77C-4ECB-B46C-1B83B94C2A51}">
      <dgm:prSet phldrT="[Text]"/>
      <dgm:spPr/>
      <dgm:t>
        <a:bodyPr/>
        <a:lstStyle/>
        <a:p>
          <a:pPr rtl="1"/>
          <a:r>
            <a:rPr lang="fa-IR" b="1" dirty="0" smtClean="0">
              <a:solidFill>
                <a:schemeClr val="accent2"/>
              </a:solidFill>
            </a:rPr>
            <a:t>نیاز به بستگی و تعلق به گروه</a:t>
          </a:r>
          <a:endParaRPr lang="fa-IR" b="1" dirty="0">
            <a:solidFill>
              <a:schemeClr val="accent2"/>
            </a:solidFill>
          </a:endParaRPr>
        </a:p>
      </dgm:t>
    </dgm:pt>
    <dgm:pt modelId="{5F2460FA-5AD9-41EC-87D6-661E158D5C70}" type="parTrans" cxnId="{42D24D4F-D212-46EF-B161-0989375C5CAD}">
      <dgm:prSet/>
      <dgm:spPr/>
      <dgm:t>
        <a:bodyPr/>
        <a:lstStyle/>
        <a:p>
          <a:pPr rtl="1"/>
          <a:endParaRPr lang="fa-IR"/>
        </a:p>
      </dgm:t>
    </dgm:pt>
    <dgm:pt modelId="{6F0B7238-B257-4EE7-945C-732D8D8C6A63}" type="sibTrans" cxnId="{42D24D4F-D212-46EF-B161-0989375C5CAD}">
      <dgm:prSet/>
      <dgm:spPr/>
      <dgm:t>
        <a:bodyPr/>
        <a:lstStyle/>
        <a:p>
          <a:pPr rtl="1"/>
          <a:endParaRPr lang="fa-IR"/>
        </a:p>
      </dgm:t>
    </dgm:pt>
    <dgm:pt modelId="{28877F9D-C608-450A-B5DD-581FD71B0028}" type="pres">
      <dgm:prSet presAssocID="{E3AB3EA9-FC4A-408E-B5B7-48E51AA2CE13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pPr rtl="1"/>
          <a:endParaRPr lang="fa-IR"/>
        </a:p>
      </dgm:t>
    </dgm:pt>
    <dgm:pt modelId="{CE6FEB79-4838-4586-86B6-4FB6DE94015A}" type="pres">
      <dgm:prSet presAssocID="{E3AB3EA9-FC4A-408E-B5B7-48E51AA2CE13}" presName="cycle" presStyleCnt="0"/>
      <dgm:spPr/>
    </dgm:pt>
    <dgm:pt modelId="{C35C1629-FCAD-4B17-92D1-088FE434F621}" type="pres">
      <dgm:prSet presAssocID="{57C7471C-5A1F-463B-92B1-27FBEC0A8596}" presName="nodeFirst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pPr rtl="1"/>
          <a:endParaRPr lang="fa-IR"/>
        </a:p>
      </dgm:t>
    </dgm:pt>
    <dgm:pt modelId="{128E2D30-B87A-4F84-8A63-D3B4440948DB}" type="pres">
      <dgm:prSet presAssocID="{5A37C225-DB1E-421F-A0A6-9ACF0CEC6ABA}" presName="sibTransFirstNode" presStyleLbl="bgShp" presStyleIdx="0" presStyleCnt="1"/>
      <dgm:spPr/>
      <dgm:t>
        <a:bodyPr/>
        <a:lstStyle/>
        <a:p>
          <a:pPr rtl="1"/>
          <a:endParaRPr lang="fa-IR"/>
        </a:p>
      </dgm:t>
    </dgm:pt>
    <dgm:pt modelId="{F753D28B-2492-4264-958A-9D0A19280230}" type="pres">
      <dgm:prSet presAssocID="{5E62FFC0-E3F8-404C-8A80-877C8A1B0712}" presName="nodeFollowingNodes" presStyleLbl="node1" presStyleIdx="1" presStyleCnt="5">
        <dgm:presLayoutVars>
          <dgm:bulletEnabled val="1"/>
        </dgm:presLayoutVars>
      </dgm:prSet>
      <dgm:spPr/>
      <dgm:t>
        <a:bodyPr/>
        <a:lstStyle/>
        <a:p>
          <a:pPr rtl="1"/>
          <a:endParaRPr lang="fa-IR"/>
        </a:p>
      </dgm:t>
    </dgm:pt>
    <dgm:pt modelId="{8009B9B7-4397-4721-B89E-9DB3DB77EA34}" type="pres">
      <dgm:prSet presAssocID="{1021337A-AF1E-4AF9-B3DB-ACBDE4014C79}" presName="nodeFollowingNodes" presStyleLbl="node1" presStyleIdx="2" presStyleCnt="5">
        <dgm:presLayoutVars>
          <dgm:bulletEnabled val="1"/>
        </dgm:presLayoutVars>
      </dgm:prSet>
      <dgm:spPr/>
      <dgm:t>
        <a:bodyPr/>
        <a:lstStyle/>
        <a:p>
          <a:pPr rtl="1"/>
          <a:endParaRPr lang="fa-IR"/>
        </a:p>
      </dgm:t>
    </dgm:pt>
    <dgm:pt modelId="{393DD2B6-C230-45CF-92BD-5C3AB0FCC2E8}" type="pres">
      <dgm:prSet presAssocID="{73FF96A8-28D0-4254-A5A4-8B065EEE1038}" presName="nodeFollowingNodes" presStyleLbl="node1" presStyleIdx="3" presStyleCnt="5">
        <dgm:presLayoutVars>
          <dgm:bulletEnabled val="1"/>
        </dgm:presLayoutVars>
      </dgm:prSet>
      <dgm:spPr/>
      <dgm:t>
        <a:bodyPr/>
        <a:lstStyle/>
        <a:p>
          <a:pPr rtl="1"/>
          <a:endParaRPr lang="fa-IR"/>
        </a:p>
      </dgm:t>
    </dgm:pt>
    <dgm:pt modelId="{A33AED27-5034-418F-ADB8-B5098ACD0C0F}" type="pres">
      <dgm:prSet presAssocID="{5480DBCA-F77C-4ECB-B46C-1B83B94C2A51}" presName="nodeFollowingNodes" presStyleLbl="node1" presStyleIdx="4" presStyleCnt="5">
        <dgm:presLayoutVars>
          <dgm:bulletEnabled val="1"/>
        </dgm:presLayoutVars>
      </dgm:prSet>
      <dgm:spPr/>
      <dgm:t>
        <a:bodyPr/>
        <a:lstStyle/>
        <a:p>
          <a:pPr rtl="1"/>
          <a:endParaRPr lang="fa-IR"/>
        </a:p>
      </dgm:t>
    </dgm:pt>
  </dgm:ptLst>
  <dgm:cxnLst>
    <dgm:cxn modelId="{653834AF-FF48-4FEC-A7E6-5721E865CF6A}" type="presOf" srcId="{5E62FFC0-E3F8-404C-8A80-877C8A1B0712}" destId="{F753D28B-2492-4264-958A-9D0A19280230}" srcOrd="0" destOrd="0" presId="urn:microsoft.com/office/officeart/2005/8/layout/cycle3"/>
    <dgm:cxn modelId="{3FDA001A-60B1-44AE-9549-08D859907AB1}" type="presOf" srcId="{73FF96A8-28D0-4254-A5A4-8B065EEE1038}" destId="{393DD2B6-C230-45CF-92BD-5C3AB0FCC2E8}" srcOrd="0" destOrd="0" presId="urn:microsoft.com/office/officeart/2005/8/layout/cycle3"/>
    <dgm:cxn modelId="{B97EB288-4355-4A5A-8D28-85E5141BB314}" srcId="{E3AB3EA9-FC4A-408E-B5B7-48E51AA2CE13}" destId="{1021337A-AF1E-4AF9-B3DB-ACBDE4014C79}" srcOrd="2" destOrd="0" parTransId="{3CAA6D6D-9BDE-40DA-8B9E-D3A0B0AF41FA}" sibTransId="{1A24C05B-22C3-40F0-952C-4C58E55F77DF}"/>
    <dgm:cxn modelId="{70E6B733-1A78-48B3-8E55-7F97E3C1D6C5}" type="presOf" srcId="{5480DBCA-F77C-4ECB-B46C-1B83B94C2A51}" destId="{A33AED27-5034-418F-ADB8-B5098ACD0C0F}" srcOrd="0" destOrd="0" presId="urn:microsoft.com/office/officeart/2005/8/layout/cycle3"/>
    <dgm:cxn modelId="{9450FDB1-BD06-4135-9111-DB253567CB7C}" type="presOf" srcId="{E3AB3EA9-FC4A-408E-B5B7-48E51AA2CE13}" destId="{28877F9D-C608-450A-B5DD-581FD71B0028}" srcOrd="0" destOrd="0" presId="urn:microsoft.com/office/officeart/2005/8/layout/cycle3"/>
    <dgm:cxn modelId="{0B1C2ED4-C698-432B-AB76-6807F54AE6A3}" srcId="{E3AB3EA9-FC4A-408E-B5B7-48E51AA2CE13}" destId="{57C7471C-5A1F-463B-92B1-27FBEC0A8596}" srcOrd="0" destOrd="0" parTransId="{9BEBD8A1-C2E9-4AFD-B87E-4DCEF4CBE2DA}" sibTransId="{5A37C225-DB1E-421F-A0A6-9ACF0CEC6ABA}"/>
    <dgm:cxn modelId="{42D24D4F-D212-46EF-B161-0989375C5CAD}" srcId="{E3AB3EA9-FC4A-408E-B5B7-48E51AA2CE13}" destId="{5480DBCA-F77C-4ECB-B46C-1B83B94C2A51}" srcOrd="4" destOrd="0" parTransId="{5F2460FA-5AD9-41EC-87D6-661E158D5C70}" sibTransId="{6F0B7238-B257-4EE7-945C-732D8D8C6A63}"/>
    <dgm:cxn modelId="{07B98C5E-4A6C-485A-AAD0-B36CD70084D6}" srcId="{E3AB3EA9-FC4A-408E-B5B7-48E51AA2CE13}" destId="{73FF96A8-28D0-4254-A5A4-8B065EEE1038}" srcOrd="3" destOrd="0" parTransId="{59818AFC-C34C-49B9-A6BE-55AE1BE9E75A}" sibTransId="{18CFE2F0-E898-4AF7-8DD2-01C5099D756D}"/>
    <dgm:cxn modelId="{2D53E7D9-5032-46B9-ACA4-E6081A725B79}" srcId="{E3AB3EA9-FC4A-408E-B5B7-48E51AA2CE13}" destId="{5E62FFC0-E3F8-404C-8A80-877C8A1B0712}" srcOrd="1" destOrd="0" parTransId="{3579A46A-3730-4798-BC10-3517870C71E4}" sibTransId="{7E4D4D57-50D1-4E1D-9C3E-8549C07A53C4}"/>
    <dgm:cxn modelId="{66B36F34-75AC-42CA-B2E9-C92BC67F9CBA}" type="presOf" srcId="{5A37C225-DB1E-421F-A0A6-9ACF0CEC6ABA}" destId="{128E2D30-B87A-4F84-8A63-D3B4440948DB}" srcOrd="0" destOrd="0" presId="urn:microsoft.com/office/officeart/2005/8/layout/cycle3"/>
    <dgm:cxn modelId="{D75F901C-838F-42D0-9BE9-D01D4A8EC716}" type="presOf" srcId="{1021337A-AF1E-4AF9-B3DB-ACBDE4014C79}" destId="{8009B9B7-4397-4721-B89E-9DB3DB77EA34}" srcOrd="0" destOrd="0" presId="urn:microsoft.com/office/officeart/2005/8/layout/cycle3"/>
    <dgm:cxn modelId="{046D2765-2EF3-4062-91A3-329485305559}" type="presOf" srcId="{57C7471C-5A1F-463B-92B1-27FBEC0A8596}" destId="{C35C1629-FCAD-4B17-92D1-088FE434F621}" srcOrd="0" destOrd="0" presId="urn:microsoft.com/office/officeart/2005/8/layout/cycle3"/>
    <dgm:cxn modelId="{DC42B5E1-A488-4257-A57C-B6BD1D363E4A}" type="presParOf" srcId="{28877F9D-C608-450A-B5DD-581FD71B0028}" destId="{CE6FEB79-4838-4586-86B6-4FB6DE94015A}" srcOrd="0" destOrd="0" presId="urn:microsoft.com/office/officeart/2005/8/layout/cycle3"/>
    <dgm:cxn modelId="{0D02D2CB-750C-42CB-90FF-66E94873F0C1}" type="presParOf" srcId="{CE6FEB79-4838-4586-86B6-4FB6DE94015A}" destId="{C35C1629-FCAD-4B17-92D1-088FE434F621}" srcOrd="0" destOrd="0" presId="urn:microsoft.com/office/officeart/2005/8/layout/cycle3"/>
    <dgm:cxn modelId="{395B118A-89C5-45F4-92B5-D854EC8AE7F4}" type="presParOf" srcId="{CE6FEB79-4838-4586-86B6-4FB6DE94015A}" destId="{128E2D30-B87A-4F84-8A63-D3B4440948DB}" srcOrd="1" destOrd="0" presId="urn:microsoft.com/office/officeart/2005/8/layout/cycle3"/>
    <dgm:cxn modelId="{E52AE1B4-1C0B-42C1-9FEB-1AAAC77B9438}" type="presParOf" srcId="{CE6FEB79-4838-4586-86B6-4FB6DE94015A}" destId="{F753D28B-2492-4264-958A-9D0A19280230}" srcOrd="2" destOrd="0" presId="urn:microsoft.com/office/officeart/2005/8/layout/cycle3"/>
    <dgm:cxn modelId="{879A9CA7-9875-4C00-BB54-77BC9925DDFB}" type="presParOf" srcId="{CE6FEB79-4838-4586-86B6-4FB6DE94015A}" destId="{8009B9B7-4397-4721-B89E-9DB3DB77EA34}" srcOrd="3" destOrd="0" presId="urn:microsoft.com/office/officeart/2005/8/layout/cycle3"/>
    <dgm:cxn modelId="{D836910A-00B8-4EA0-BC26-7376F526129B}" type="presParOf" srcId="{CE6FEB79-4838-4586-86B6-4FB6DE94015A}" destId="{393DD2B6-C230-45CF-92BD-5C3AB0FCC2E8}" srcOrd="4" destOrd="0" presId="urn:microsoft.com/office/officeart/2005/8/layout/cycle3"/>
    <dgm:cxn modelId="{432A17AF-1FA1-44DC-ACD7-CD3C82C42351}" type="presParOf" srcId="{CE6FEB79-4838-4586-86B6-4FB6DE94015A}" destId="{A33AED27-5034-418F-ADB8-B5098ACD0C0F}" srcOrd="5" destOrd="0" presId="urn:microsoft.com/office/officeart/2005/8/layout/cycle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3">
  <dgm:title val=""/>
  <dgm:desc val=""/>
  <dgm:catLst>
    <dgm:cat type="cycle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2">
        <dgm:alg type="composite">
          <dgm:param type="ar" val="0.9"/>
        </dgm:alg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  <dgm:constr type="ctrX" for="ch" forName="node1" refType="w" fact="0.5"/>
          <dgm:constr type="t" for="ch" forName="node1"/>
          <dgm:constr type="w" for="ch" forName="node1" refType="w" fact="0.8"/>
          <dgm:constr type="h" for="ch" forName="node1" refType="w" refFor="ch" refForName="node1" fact="0.5"/>
          <dgm:constr type="ctrX" for="ch" forName="sibTrans" refType="w" fact="0.5"/>
          <dgm:constr type="t" for="ch" forName="sibTrans"/>
          <dgm:constr type="w" for="ch" forName="sibTrans" refType="w" fact="0.8"/>
          <dgm:constr type="h" for="ch" forName="sibTrans" refType="w" refFor="ch" refForName="node1" fact="0.5"/>
          <dgm:constr type="userA" for="ch" forName="sibTrans" refType="w" fact="1.07"/>
          <dgm:constr type="ctrX" for="ch" forName="node2" refType="w" fact="0.5"/>
          <dgm:constr type="b" for="ch" forName="node2" refType="h"/>
          <dgm:constr type="w" for="ch" forName="node2" refType="w" fact="0.8"/>
          <dgm:constr type="h" for="ch" forName="node2" refType="w" refFor="ch" refForName="node1" fact="0.5"/>
          <dgm:constr type="l" for="ch" forName="sp1"/>
          <dgm:constr type="t" for="ch" forName="sp1" refType="h" fact="0.5"/>
          <dgm:constr type="w" for="ch" forName="sp1" val="1"/>
          <dgm:constr type="h" for="ch" forName="sp1" val="1"/>
          <dgm:constr type="r" for="ch" forName="sp2" refType="w"/>
          <dgm:constr type="t" for="ch" forName="sp2" refType="h" fact="0.5"/>
          <dgm:constr type="w" for="ch" forName="sp2" val="1"/>
          <dgm:constr type="h" for="ch" forName="sp2" val="1"/>
        </dgm:constrLst>
        <dgm:ruleLst/>
      </dgm:if>
      <dgm:else name="Name3">
        <dgm:alg type="composite"/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</dgm:constrLst>
        <dgm:ruleLst/>
      </dgm:else>
    </dgm:choose>
    <dgm:choose name="Name4">
      <dgm:if name="Name5" axis="ch" ptType="node" func="cnt" op="equ" val="2">
        <dgm:layoutNode name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ibTrans" styleLbl="bgShp">
          <dgm:choose name="Name6">
            <dgm:if name="Name7" func="var" arg="dir" op="equ" val="norm">
              <dgm:alg type="conn">
                <dgm:param type="connRout" val="longCurve"/>
                <dgm:param type="begPts" val="midR"/>
                <dgm:param type="endPts" val="midL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 fact="-1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if>
            <dgm:else name="Name8">
              <dgm:alg type="conn">
                <dgm:param type="connRout" val="longCurve"/>
                <dgm:param type="begPts" val="midL"/>
                <dgm:param type="endPts" val="midR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else>
          </dgm:choose>
          <dgm:ruleLst/>
        </dgm:layoutNode>
        <dgm:layoutNode name="node2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p1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p2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if>
      <dgm:else name="Name9">
        <dgm:layoutNode name="cycle">
          <dgm:choose name="Name10">
            <dgm:if name="Name11" func="var" arg="dir" op="equ" val="norm">
              <dgm:alg type="cycle">
                <dgm:param type="stAng" val="0"/>
                <dgm:param type="spanAng" val="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 fact="-1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if>
            <dgm:else name="Name12">
              <dgm:alg type="cycle">
                <dgm:param type="stAng" val="0"/>
                <dgm:param type="spanAng" val="-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else>
          </dgm:choose>
          <dgm:ruleLst/>
          <dgm:forEach name="nodesFirstNodeForEach" axis="ch" ptType="node" cnt="1">
            <dgm:layoutNode name="nodeFirstNode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forEach name="sibTransForEach" axis="followSib" ptType="sibTrans" cnt="1">
              <dgm:layoutNode name="sibTransFirstNode" styleLbl="bgShp">
                <dgm:choose name="Name13">
                  <dgm:if name="Name14" func="var" arg="dir" op="equ" val="norm">
                    <dgm:alg type="conn">
                      <dgm:param type="connRout" val="longCurve"/>
                      <dgm:param type="begPts" val="midR"/>
                      <dgm:param type="endPts" val="midL"/>
                      <dgm:param type="dstNode" val="nodeFirstNode"/>
                    </dgm:alg>
                  </dgm:if>
                  <dgm:else name="Name15">
                    <dgm:alg type="conn">
                      <dgm:param type="connRout" val="longCurve"/>
                      <dgm:param type="begPts" val="midL"/>
                      <dgm:param type="endPts" val="midR"/>
                      <dgm:param type="dstNode" val="nodeFirstNode"/>
                    </dgm:alg>
                  </dgm:else>
                </dgm:choose>
                <dgm:shape xmlns:r="http://schemas.openxmlformats.org/officeDocument/2006/relationships" type="conn" r:blip="" zOrderOff="-2">
                  <dgm:adjLst/>
                </dgm:shape>
                <dgm:presOf axis="self"/>
                <dgm:choose name="Name16">
                  <dgm:if name="Name17" axis="par ch" ptType="doc node" func="cnt" op="equ" val="3">
                    <dgm:constrLst>
                      <dgm:constr type="userA"/>
                      <dgm:constr type="diam" refType="userA" fact="1.01"/>
                      <dgm:constr type="begPad" refType="connDist" fact="-0.2"/>
                      <dgm:constr type="endPad" refType="connDist" fact="0.05"/>
                    </dgm:constrLst>
                  </dgm:if>
                  <dgm:if name="Name18" axis="par ch" ptType="doc node" func="cnt" op="equ" val="4">
                    <dgm:constrLst>
                      <dgm:constr type="userA"/>
                      <dgm:constr type="diam" refType="userA" fact="1.26"/>
                      <dgm:constr type="begPad" refType="connDist" fact="-0.2"/>
                      <dgm:constr type="endPad" refType="connDist" fact="0.05"/>
                    </dgm:constrLst>
                  </dgm:if>
                  <dgm:if name="Name19" axis="par ch" ptType="doc node" func="cnt" op="equ" val="5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if>
                  <dgm:if name="Name20" axis="par ch" ptType="doc node" func="cnt" op="equ" val="6">
                    <dgm:constrLst>
                      <dgm:constr type="userA"/>
                      <dgm:constr type="diam" refType="userA" fact="1.1"/>
                      <dgm:constr type="begPad" refType="connDist" fact="-0.2"/>
                      <dgm:constr type="endPad" refType="connDist" fact="0.05"/>
                    </dgm:constrLst>
                  </dgm:if>
                  <dgm:else name="Name21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else>
                </dgm:choose>
                <dgm:ruleLst/>
              </dgm:layoutNode>
            </dgm:forEach>
          </dgm:forEach>
          <dgm:forEach name="followingNodesForEach" axis="ch" ptType="node" st="2">
            <dgm:layoutNode name="nodeFollowingNodes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forEach>
        </dgm:layoutNode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gradFill rotWithShape="0">
          <a:gsLst>
            <a:gs pos="0">
              <a:schemeClr val="bg1">
                <a:gamma/>
                <a:shade val="46275"/>
                <a:invGamma/>
              </a:schemeClr>
            </a:gs>
            <a:gs pos="50000">
              <a:schemeClr val="bg1"/>
            </a:gs>
            <a:gs pos="100000">
              <a:schemeClr val="bg1">
                <a:gamma/>
                <a:shade val="46275"/>
                <a:invGamma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381000" y="0"/>
            <a:ext cx="1447800" cy="6856413"/>
          </a:xfrm>
          <a:prstGeom prst="rect">
            <a:avLst/>
          </a:prstGeom>
          <a:gradFill rotWithShape="0">
            <a:gsLst>
              <a:gs pos="0">
                <a:schemeClr val="bg1">
                  <a:gamma/>
                  <a:shade val="61961"/>
                  <a:invGamma/>
                </a:schemeClr>
              </a:gs>
              <a:gs pos="50000">
                <a:schemeClr val="bg1">
                  <a:alpha val="50000"/>
                </a:schemeClr>
              </a:gs>
              <a:gs pos="100000">
                <a:schemeClr val="bg1">
                  <a:gamma/>
                  <a:shade val="61961"/>
                  <a:invGamma/>
                </a:scheme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l">
              <a:defRPr/>
            </a:pPr>
            <a:endParaRPr lang="en-US">
              <a:cs typeface="Arial" pitchFamily="34" charset="0"/>
            </a:endParaRPr>
          </a:p>
        </p:txBody>
      </p:sp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685800" y="2438400"/>
            <a:ext cx="8456613" cy="762000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bg1">
                  <a:gamma/>
                  <a:shade val="15294"/>
                  <a:invGamma/>
                </a:scheme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l">
              <a:defRPr/>
            </a:pPr>
            <a:endParaRPr lang="en-US">
              <a:cs typeface="Arial" pitchFamily="34" charset="0"/>
            </a:endParaRPr>
          </a:p>
        </p:txBody>
      </p:sp>
      <p:sp>
        <p:nvSpPr>
          <p:cNvPr id="6" name="Rectangle 9"/>
          <p:cNvSpPr>
            <a:spLocks noChangeArrowheads="1"/>
          </p:cNvSpPr>
          <p:nvPr/>
        </p:nvSpPr>
        <p:spPr bwMode="auto">
          <a:xfrm>
            <a:off x="0" y="3505200"/>
            <a:ext cx="4724400" cy="152400"/>
          </a:xfrm>
          <a:prstGeom prst="rect">
            <a:avLst/>
          </a:prstGeom>
          <a:solidFill>
            <a:schemeClr val="accent1">
              <a:alpha val="5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l">
              <a:defRPr/>
            </a:pPr>
            <a:endParaRPr lang="en-US">
              <a:cs typeface="Arial" pitchFamily="34" charset="0"/>
            </a:endParaRPr>
          </a:p>
        </p:txBody>
      </p:sp>
      <p:sp>
        <p:nvSpPr>
          <p:cNvPr id="104452" name="Rectangle 4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2286000"/>
            <a:ext cx="7772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104453" name="Rectangle 5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2057400" y="41148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 b="0">
                <a:latin typeface="Times New Roman" pitchFamily="18" charset="0"/>
              </a:defRPr>
            </a:lvl1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8" name="Rectangle 7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Rectangle 8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FE0A05E-85B2-4946-946F-735CD21A2105}" type="slidenum">
              <a:rPr lang="ar-SA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73DFD42-A6F2-463C-83D8-CEA441B388FF}" type="slidenum">
              <a:rPr lang="ar-SA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A28FA94-D1CF-4C51-B991-1762886CEF79}" type="slidenum">
              <a:rPr lang="ar-SA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9948E71-F18E-4629-B72C-23E120D66CAA}" type="slidenum">
              <a:rPr lang="ar-SA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8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1535571-1E06-4DDE-BA5A-9C8BCF17A234}" type="slidenum">
              <a:rPr lang="ar-SA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C8A30FA-5219-4A09-AC74-02B39CDFA2C5}" type="slidenum">
              <a:rPr lang="ar-SA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F7F1DAE-E520-4C11-B3CE-27120312F907}" type="slidenum">
              <a:rPr lang="ar-SA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1F4E015-4537-474E-898B-7E528BE3DD65}" type="slidenum">
              <a:rPr lang="ar-SA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a-IR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A2BC0BD-5E4C-42C3-A366-2806C243C678}" type="slidenum">
              <a:rPr lang="ar-SA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A8C6724-42FE-44C2-9081-6E1C0A088DA3}" type="slidenum">
              <a:rPr lang="ar-SA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AA75164-5D0A-4114-9B08-E861ED4CBAFF}" type="slidenum">
              <a:rPr lang="ar-SA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/>
            </a:gs>
            <a:gs pos="100000">
              <a:schemeClr val="bg1">
                <a:gamma/>
                <a:shade val="46275"/>
                <a:invGamma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Rectangle 2"/>
          <p:cNvSpPr>
            <a:spLocks noChangeArrowheads="1"/>
          </p:cNvSpPr>
          <p:nvPr/>
        </p:nvSpPr>
        <p:spPr bwMode="auto">
          <a:xfrm>
            <a:off x="381000" y="0"/>
            <a:ext cx="1447800" cy="6856413"/>
          </a:xfrm>
          <a:prstGeom prst="rect">
            <a:avLst/>
          </a:prstGeom>
          <a:gradFill rotWithShape="0">
            <a:gsLst>
              <a:gs pos="0">
                <a:schemeClr val="bg1">
                  <a:alpha val="50000"/>
                </a:schemeClr>
              </a:gs>
              <a:gs pos="100000">
                <a:schemeClr val="bg1">
                  <a:gamma/>
                  <a:shade val="61961"/>
                  <a:invGamma/>
                </a:scheme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l">
              <a:defRPr/>
            </a:pPr>
            <a:endParaRPr lang="en-US">
              <a:cs typeface="Arial" pitchFamily="34" charset="0"/>
            </a:endParaRPr>
          </a:p>
        </p:txBody>
      </p:sp>
      <p:sp>
        <p:nvSpPr>
          <p:cNvPr id="103427" name="Rectangle 3"/>
          <p:cNvSpPr>
            <a:spLocks noChangeArrowheads="1"/>
          </p:cNvSpPr>
          <p:nvPr/>
        </p:nvSpPr>
        <p:spPr bwMode="auto">
          <a:xfrm>
            <a:off x="152400" y="1752600"/>
            <a:ext cx="4724400" cy="152400"/>
          </a:xfrm>
          <a:prstGeom prst="rect">
            <a:avLst/>
          </a:prstGeom>
          <a:solidFill>
            <a:schemeClr val="accent1">
              <a:alpha val="5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l">
              <a:defRPr/>
            </a:pPr>
            <a:endParaRPr lang="en-US">
              <a:cs typeface="Arial" pitchFamily="34" charset="0"/>
            </a:endParaRPr>
          </a:p>
        </p:txBody>
      </p:sp>
      <p:sp>
        <p:nvSpPr>
          <p:cNvPr id="103428" name="Rectangle 4"/>
          <p:cNvSpPr>
            <a:spLocks noChangeArrowheads="1"/>
          </p:cNvSpPr>
          <p:nvPr/>
        </p:nvSpPr>
        <p:spPr bwMode="auto">
          <a:xfrm>
            <a:off x="685800" y="6629400"/>
            <a:ext cx="3505200" cy="227013"/>
          </a:xfrm>
          <a:prstGeom prst="rect">
            <a:avLst/>
          </a:prstGeom>
          <a:gradFill rotWithShape="0">
            <a:gsLst>
              <a:gs pos="0">
                <a:schemeClr val="hlink">
                  <a:gamma/>
                  <a:shade val="46275"/>
                  <a:invGamma/>
                </a:schemeClr>
              </a:gs>
              <a:gs pos="50000">
                <a:schemeClr val="hlink"/>
              </a:gs>
              <a:gs pos="100000">
                <a:schemeClr val="hlink">
                  <a:gamma/>
                  <a:shade val="46275"/>
                  <a:invGamma/>
                </a:scheme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l">
              <a:defRPr/>
            </a:pPr>
            <a:endParaRPr lang="en-US">
              <a:cs typeface="Arial" pitchFamily="34" charset="0"/>
            </a:endParaRPr>
          </a:p>
        </p:txBody>
      </p:sp>
      <p:sp>
        <p:nvSpPr>
          <p:cNvPr id="103429" name="Rectangle 5"/>
          <p:cNvSpPr>
            <a:spLocks noChangeArrowheads="1"/>
          </p:cNvSpPr>
          <p:nvPr/>
        </p:nvSpPr>
        <p:spPr bwMode="auto">
          <a:xfrm>
            <a:off x="762000" y="762000"/>
            <a:ext cx="8380413" cy="762000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bg1">
                  <a:gamma/>
                  <a:shade val="15294"/>
                  <a:invGamma/>
                </a:scheme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l">
              <a:defRPr/>
            </a:pPr>
            <a:endParaRPr lang="en-US">
              <a:cs typeface="Arial" pitchFamily="34" charset="0"/>
            </a:endParaRPr>
          </a:p>
        </p:txBody>
      </p:sp>
      <p:sp>
        <p:nvSpPr>
          <p:cNvPr id="103430" name="Rectangle 6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title style</a:t>
            </a:r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</a:p>
        </p:txBody>
      </p:sp>
      <p:sp>
        <p:nvSpPr>
          <p:cNvPr id="103432" name="Rectangle 8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1722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l">
              <a:defRPr kumimoji="0" sz="1400" smtClean="0"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03433" name="Rectangle 9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1722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ctr">
              <a:defRPr kumimoji="0" sz="1400" smtClean="0"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03434" name="Rectangle 10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1722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075" tIns="46038" rIns="92075" bIns="46038" numCol="1" anchor="ctr" anchorCtr="0" compatLnSpc="1">
            <a:prstTxWarp prst="textNoShape">
              <a:avLst/>
            </a:prstTxWarp>
          </a:bodyPr>
          <a:lstStyle>
            <a:lvl1pPr>
              <a:defRPr kumimoji="0" sz="1400">
                <a:cs typeface="Arial" charset="0"/>
              </a:defRPr>
            </a:lvl1pPr>
          </a:lstStyle>
          <a:p>
            <a:fld id="{FCB27B26-7342-48BD-A854-9CA7BBF89D46}" type="slidenum">
              <a:rPr lang="ar-SA"/>
              <a:pPr/>
              <a:t>‹#›</a:t>
            </a:fld>
            <a:endParaRPr lang="en-GB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720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  <a:cs typeface="Arial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  <a:cs typeface="Arial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  <a:cs typeface="Arial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  <a:cs typeface="Arial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  <a:cs typeface="Arial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  <a:cs typeface="Arial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  <a:cs typeface="Arial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  <a:cs typeface="Arial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80000"/>
        <a:buFont typeface="Wingdings" pitchFamily="2" charset="2"/>
        <a:buChar char="l"/>
        <a:defRPr sz="3200" b="1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b="1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Char char="•"/>
        <a:defRPr sz="2400" b="1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b="1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Char char="•"/>
        <a:defRPr sz="2000" b="1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Char char="•"/>
        <a:defRPr sz="2000" b="1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Char char="•"/>
        <a:defRPr sz="2000" b="1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Char char="•"/>
        <a:defRPr sz="2000" b="1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Char char="•"/>
        <a:defRPr sz="2000" b="1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a-IR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hyperlink" Target="http://fa.wikipedia.org/wiki/%D8%A8%D9%84%D9%88%D8%BA_(%D9%81%DB%8C%D9%84%D9%85)" TargetMode="Externa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381000" y="2971800"/>
            <a:ext cx="8534400" cy="1143000"/>
          </a:xfrm>
        </p:spPr>
        <p:txBody>
          <a:bodyPr/>
          <a:lstStyle/>
          <a:p>
            <a:pPr algn="ctr" eaLnBrk="1" hangingPunct="1"/>
            <a:r>
              <a:rPr lang="fa-IR" sz="8000" b="1" smtClean="0">
                <a:cs typeface="B Nazanin" pitchFamily="2" charset="-78"/>
              </a:rPr>
              <a:t>بسم الله الرحمن الرحيم</a:t>
            </a:r>
            <a:endParaRPr lang="en-GB" sz="8000" b="1" smtClean="0">
              <a:cs typeface="B Nazanin" pitchFamily="2" charset="-78"/>
            </a:endParaRPr>
          </a:p>
        </p:txBody>
      </p:sp>
    </p:spTree>
  </p:cSld>
  <p:clrMapOvr>
    <a:masterClrMapping/>
  </p:clrMapOvr>
  <p:transition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2" name="Rectangle 4"/>
          <p:cNvSpPr>
            <a:spLocks noGrp="1" noChangeArrowheads="1"/>
          </p:cNvSpPr>
          <p:nvPr>
            <p:ph type="ctrTitle"/>
          </p:nvPr>
        </p:nvSpPr>
        <p:spPr>
          <a:xfrm>
            <a:off x="685800" y="304800"/>
            <a:ext cx="7772400" cy="3124200"/>
          </a:xfrm>
        </p:spPr>
        <p:txBody>
          <a:bodyPr/>
          <a:lstStyle/>
          <a:p>
            <a:pPr algn="r" rtl="1" eaLnBrk="1" hangingPunct="1"/>
            <a:r>
              <a:rPr lang="en-US" sz="6000" b="1" dirty="0" smtClean="0">
                <a:cs typeface="B Nazanin" pitchFamily="2" charset="-78"/>
              </a:rPr>
              <a:t>  </a:t>
            </a:r>
            <a:r>
              <a:rPr lang="fa-IR" sz="6000" b="1" dirty="0" smtClean="0">
                <a:cs typeface="B Nazanin" pitchFamily="2" charset="-78"/>
              </a:rPr>
              <a:t>شیوه های برقراری ارتباط با نوجوانان</a:t>
            </a:r>
            <a:r>
              <a:rPr lang="fa-IR" sz="8800" b="1" dirty="0" smtClean="0">
                <a:cs typeface="B Nazanin" pitchFamily="2" charset="-78"/>
              </a:rPr>
              <a:t/>
            </a:r>
            <a:br>
              <a:rPr lang="fa-IR" sz="8800" b="1" dirty="0" smtClean="0">
                <a:cs typeface="B Nazanin" pitchFamily="2" charset="-78"/>
              </a:rPr>
            </a:br>
            <a:r>
              <a:rPr lang="fa-IR" sz="8800" b="1" dirty="0" smtClean="0">
                <a:cs typeface="B Nazanin" pitchFamily="2" charset="-78"/>
              </a:rPr>
              <a:t/>
            </a:r>
            <a:br>
              <a:rPr lang="fa-IR" sz="8800" b="1" dirty="0" smtClean="0">
                <a:cs typeface="B Nazanin" pitchFamily="2" charset="-78"/>
              </a:rPr>
            </a:br>
            <a:endParaRPr lang="en-GB" sz="4000" b="1" dirty="0" smtClean="0">
              <a:solidFill>
                <a:schemeClr val="hlink"/>
              </a:solidFill>
              <a:cs typeface="B Nazanin" pitchFamily="2" charset="-78"/>
            </a:endParaRPr>
          </a:p>
        </p:txBody>
      </p:sp>
      <p:pic>
        <p:nvPicPr>
          <p:cNvPr id="4" name="Picture 6" descr="interpersona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914400" y="1866900"/>
            <a:ext cx="6985000" cy="3690937"/>
          </a:xfrm>
          <a:prstGeom prst="rect">
            <a:avLst/>
          </a:prstGeom>
          <a:noFill/>
          <a:ln/>
        </p:spPr>
      </p:pic>
    </p:spTree>
  </p:cSld>
  <p:clrMapOvr>
    <a:masterClrMapping/>
  </p:clrMapOvr>
  <p:transition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fa-IR" dirty="0" smtClean="0">
                <a:solidFill>
                  <a:srgbClr val="FF0000"/>
                </a:solidFill>
              </a:rPr>
              <a:t>لقمان حکیم به پسرش گفت</a:t>
            </a:r>
            <a:r>
              <a:rPr lang="fa-IR" dirty="0" smtClean="0"/>
              <a:t>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>
              <a:buNone/>
            </a:pPr>
            <a:r>
              <a:rPr lang="fa-IR" dirty="0" smtClean="0">
                <a:solidFill>
                  <a:schemeClr val="tx2"/>
                </a:solidFill>
              </a:rPr>
              <a:t>پسرم دنیا دریایی است بسیارعمیق ،افراد بسیاری در این دریا غرق شده اند پس اگر خواستی غرق نشوی و به ساحل نجات برسی باید:</a:t>
            </a:r>
          </a:p>
          <a:p>
            <a:pPr algn="r">
              <a:buNone/>
            </a:pPr>
            <a:r>
              <a:rPr lang="fa-IR" dirty="0" smtClean="0">
                <a:solidFill>
                  <a:schemeClr val="tx2"/>
                </a:solidFill>
              </a:rPr>
              <a:t>1-کشتی خودت را از </a:t>
            </a:r>
            <a:r>
              <a:rPr lang="fa-IR" dirty="0" smtClean="0">
                <a:solidFill>
                  <a:srgbClr val="FF0000"/>
                </a:solidFill>
              </a:rPr>
              <a:t>ایمان</a:t>
            </a:r>
            <a:r>
              <a:rPr lang="fa-IR" dirty="0" smtClean="0">
                <a:solidFill>
                  <a:schemeClr val="tx2"/>
                </a:solidFill>
              </a:rPr>
              <a:t> بساز</a:t>
            </a:r>
          </a:p>
          <a:p>
            <a:pPr algn="r">
              <a:buNone/>
            </a:pPr>
            <a:r>
              <a:rPr lang="fa-IR" dirty="0" smtClean="0">
                <a:solidFill>
                  <a:schemeClr val="tx2"/>
                </a:solidFill>
              </a:rPr>
              <a:t>2-بادبان آن را </a:t>
            </a:r>
            <a:r>
              <a:rPr lang="fa-IR" dirty="0" smtClean="0">
                <a:solidFill>
                  <a:srgbClr val="FF0000"/>
                </a:solidFill>
              </a:rPr>
              <a:t>توکل</a:t>
            </a:r>
            <a:r>
              <a:rPr lang="fa-IR" dirty="0" smtClean="0">
                <a:solidFill>
                  <a:schemeClr val="tx2"/>
                </a:solidFill>
              </a:rPr>
              <a:t> قرار بده</a:t>
            </a:r>
          </a:p>
          <a:p>
            <a:pPr algn="r">
              <a:buNone/>
            </a:pPr>
            <a:r>
              <a:rPr lang="fa-IR" dirty="0" smtClean="0">
                <a:solidFill>
                  <a:schemeClr val="tx2"/>
                </a:solidFill>
              </a:rPr>
              <a:t>3-ناخدای آن را </a:t>
            </a:r>
            <a:r>
              <a:rPr lang="fa-IR" dirty="0" smtClean="0">
                <a:solidFill>
                  <a:srgbClr val="FF0000"/>
                </a:solidFill>
              </a:rPr>
              <a:t>عقل </a:t>
            </a:r>
            <a:r>
              <a:rPr lang="fa-IR" dirty="0" smtClean="0">
                <a:solidFill>
                  <a:schemeClr val="tx2"/>
                </a:solidFill>
              </a:rPr>
              <a:t> قرار ده</a:t>
            </a:r>
          </a:p>
          <a:p>
            <a:pPr algn="r">
              <a:buNone/>
            </a:pPr>
            <a:r>
              <a:rPr lang="fa-IR" dirty="0" smtClean="0">
                <a:solidFill>
                  <a:schemeClr val="tx2"/>
                </a:solidFill>
              </a:rPr>
              <a:t>4-آذوقه و توشه ی راه تو</a:t>
            </a:r>
            <a:r>
              <a:rPr lang="fa-IR" dirty="0" smtClean="0">
                <a:solidFill>
                  <a:srgbClr val="FF0000"/>
                </a:solidFill>
              </a:rPr>
              <a:t>تقوا</a:t>
            </a:r>
            <a:r>
              <a:rPr lang="fa-IR" dirty="0" smtClean="0">
                <a:solidFill>
                  <a:schemeClr val="tx2"/>
                </a:solidFill>
              </a:rPr>
              <a:t> باشد</a:t>
            </a:r>
          </a:p>
          <a:p>
            <a:pPr algn="r">
              <a:buNone/>
            </a:pPr>
            <a:r>
              <a:rPr lang="fa-IR" dirty="0" smtClean="0">
                <a:solidFill>
                  <a:schemeClr val="tx2"/>
                </a:solidFill>
              </a:rPr>
              <a:t>5-لنگرش را </a:t>
            </a:r>
            <a:r>
              <a:rPr lang="fa-IR" dirty="0" smtClean="0">
                <a:solidFill>
                  <a:srgbClr val="FF0000"/>
                </a:solidFill>
              </a:rPr>
              <a:t>صبر</a:t>
            </a:r>
            <a:r>
              <a:rPr lang="fa-IR" dirty="0" smtClean="0">
                <a:solidFill>
                  <a:schemeClr val="tx2"/>
                </a:solidFill>
              </a:rPr>
              <a:t>قرار ده</a:t>
            </a:r>
            <a:endParaRPr lang="en-US" dirty="0">
              <a:solidFill>
                <a:schemeClr val="tx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fa-IR" dirty="0" smtClean="0">
                <a:solidFill>
                  <a:srgbClr val="FF0000"/>
                </a:solidFill>
              </a:rPr>
              <a:t>هدفهای آموزشی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>
              <a:buNone/>
            </a:pPr>
            <a:r>
              <a:rPr lang="fa-IR" dirty="0" smtClean="0">
                <a:solidFill>
                  <a:schemeClr val="tx2"/>
                </a:solidFill>
              </a:rPr>
              <a:t>آشنایی با:</a:t>
            </a:r>
          </a:p>
          <a:p>
            <a:pPr algn="r">
              <a:buNone/>
            </a:pPr>
            <a:r>
              <a:rPr lang="fa-IR" dirty="0" smtClean="0">
                <a:solidFill>
                  <a:schemeClr val="tx2"/>
                </a:solidFill>
              </a:rPr>
              <a:t>تعریف ارتباط موثر</a:t>
            </a:r>
          </a:p>
          <a:p>
            <a:pPr algn="r">
              <a:buNone/>
            </a:pPr>
            <a:r>
              <a:rPr lang="fa-IR" dirty="0" smtClean="0">
                <a:solidFill>
                  <a:schemeClr val="tx2"/>
                </a:solidFill>
              </a:rPr>
              <a:t>انواع ارتباط</a:t>
            </a:r>
          </a:p>
          <a:p>
            <a:pPr algn="r">
              <a:buNone/>
            </a:pPr>
            <a:r>
              <a:rPr lang="fa-IR" dirty="0" smtClean="0">
                <a:solidFill>
                  <a:schemeClr val="tx2"/>
                </a:solidFill>
              </a:rPr>
              <a:t>عناصرتشکیل دهنده ارتباط</a:t>
            </a:r>
          </a:p>
          <a:p>
            <a:pPr algn="r">
              <a:buNone/>
            </a:pPr>
            <a:r>
              <a:rPr lang="fa-IR" dirty="0" smtClean="0">
                <a:solidFill>
                  <a:schemeClr val="tx2"/>
                </a:solidFill>
              </a:rPr>
              <a:t>ویژگیهای عناصر تشکیل دهنده پیام</a:t>
            </a:r>
          </a:p>
          <a:p>
            <a:pPr algn="r">
              <a:buNone/>
            </a:pPr>
            <a:r>
              <a:rPr lang="fa-IR" dirty="0" smtClean="0">
                <a:solidFill>
                  <a:schemeClr val="tx2"/>
                </a:solidFill>
              </a:rPr>
              <a:t>شیوه های برقراری ارتباط موثر با نوجوانان</a:t>
            </a:r>
          </a:p>
          <a:p>
            <a:pPr algn="r">
              <a:buNone/>
            </a:pPr>
            <a:r>
              <a:rPr lang="fa-IR" dirty="0" smtClean="0">
                <a:solidFill>
                  <a:schemeClr val="tx2"/>
                </a:solidFill>
              </a:rPr>
              <a:t>منابع</a:t>
            </a:r>
            <a:endParaRPr lang="en-US" dirty="0">
              <a:solidFill>
                <a:schemeClr val="tx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fa-IR" dirty="0" smtClean="0">
                <a:solidFill>
                  <a:srgbClr val="FF0000"/>
                </a:solidFill>
              </a:rPr>
              <a:t>ارتباط موثر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>
              <a:buNone/>
            </a:pPr>
            <a:r>
              <a:rPr lang="fa-IR" sz="2800" i="1" dirty="0" smtClean="0">
                <a:solidFill>
                  <a:schemeClr val="tx2"/>
                </a:solidFill>
              </a:rPr>
              <a:t>رابطه ای است کلامی یا غیر کلامی بین دو نفر یا چند نفر که در طی آن افراد می توانند عقاید،خواسته ها،نیازها،احساسات و هیجانهای درونی خود را بیان کرده به به نوعی احساس رضایت دست یابند                                                    </a:t>
            </a:r>
          </a:p>
          <a:p>
            <a:pPr algn="just">
              <a:buNone/>
            </a:pPr>
            <a:endParaRPr lang="fa-IR" sz="2800" i="1" dirty="0" smtClean="0">
              <a:solidFill>
                <a:schemeClr val="tx2"/>
              </a:solidFill>
            </a:endParaRPr>
          </a:p>
          <a:p>
            <a:pPr algn="just">
              <a:buNone/>
            </a:pPr>
            <a:r>
              <a:rPr lang="fa-IR" sz="2800" i="1" dirty="0" smtClean="0">
                <a:solidFill>
                  <a:schemeClr val="tx2"/>
                </a:solidFill>
              </a:rPr>
              <a:t> ارتباط مؤثر رابطه اي است که در آن شخص بگونه اي عمل مي کند که در آن علاوه بر اينکه می تواند در افراد تاثیرگذاشته و به خواسته هايش برسد، افراد مقابل نيز احساس رضايت دارند                                                  </a:t>
            </a:r>
            <a:endParaRPr lang="en-US" sz="2800" i="1" dirty="0" smtClean="0">
              <a:solidFill>
                <a:schemeClr val="tx2"/>
              </a:solidFill>
            </a:endParaRP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fa-IR" dirty="0" smtClean="0">
                <a:solidFill>
                  <a:srgbClr val="FF0000"/>
                </a:solidFill>
              </a:rPr>
              <a:t>انواع ارتباط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>
              <a:buNone/>
            </a:pPr>
            <a:r>
              <a:rPr lang="fa-IR" dirty="0" smtClean="0">
                <a:solidFill>
                  <a:srgbClr val="FF3300"/>
                </a:solidFill>
              </a:rPr>
              <a:t>ارتباط کلامی:</a:t>
            </a:r>
            <a:endParaRPr lang="en-US" dirty="0" smtClean="0">
              <a:solidFill>
                <a:srgbClr val="FF3300"/>
              </a:solidFill>
            </a:endParaRPr>
          </a:p>
          <a:p>
            <a:pPr algn="r">
              <a:buNone/>
            </a:pPr>
            <a:r>
              <a:rPr lang="fa-IR" dirty="0" smtClean="0"/>
              <a:t>	</a:t>
            </a:r>
            <a:r>
              <a:rPr lang="fa-IR" sz="2800" dirty="0" smtClean="0">
                <a:solidFill>
                  <a:schemeClr val="tx2"/>
                </a:solidFill>
              </a:rPr>
              <a:t>ساده ترین وسیله برقراری ارتباط زبان است که در آن از کلمات استفاده می شود. کلمات ابزارهایی هستند برای بیان افکار و عقاید و احساسات و .... بکار می رود</a:t>
            </a:r>
          </a:p>
          <a:p>
            <a:pPr algn="r">
              <a:buNone/>
            </a:pPr>
            <a:endParaRPr lang="fa-IR" dirty="0" smtClean="0">
              <a:solidFill>
                <a:srgbClr val="FF3300"/>
              </a:solidFill>
            </a:endParaRPr>
          </a:p>
          <a:p>
            <a:pPr algn="r">
              <a:buNone/>
            </a:pPr>
            <a:r>
              <a:rPr lang="fa-IR" dirty="0" smtClean="0">
                <a:solidFill>
                  <a:srgbClr val="FF3300"/>
                </a:solidFill>
              </a:rPr>
              <a:t>ارتباط غیر کلامی</a:t>
            </a:r>
            <a:r>
              <a:rPr lang="fa-IR" dirty="0" smtClean="0">
                <a:solidFill>
                  <a:srgbClr val="FF0000"/>
                </a:solidFill>
              </a:rPr>
              <a:t>:</a:t>
            </a:r>
          </a:p>
          <a:p>
            <a:pPr algn="r">
              <a:buNone/>
            </a:pPr>
            <a:r>
              <a:rPr lang="fa-IR" sz="2800" dirty="0" smtClean="0">
                <a:solidFill>
                  <a:schemeClr val="tx2"/>
                </a:solidFill>
              </a:rPr>
              <a:t> ارتباطی است که از طریق زبان بدن صورت می گیرد</a:t>
            </a:r>
            <a:endParaRPr lang="en-US" sz="2800" dirty="0">
              <a:solidFill>
                <a:schemeClr val="tx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fa-IR" b="1" dirty="0" smtClean="0">
                <a:solidFill>
                  <a:srgbClr val="FF0000"/>
                </a:solidFill>
              </a:rPr>
              <a:t>انواع پیام های غیر کلامی(زبان بدن)</a:t>
            </a:r>
            <a:endParaRPr lang="fa-IR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lvl="0" algn="r">
              <a:buNone/>
            </a:pPr>
            <a:r>
              <a:rPr lang="fa-IR" b="1" dirty="0">
                <a:solidFill>
                  <a:schemeClr val="tx2"/>
                </a:solidFill>
              </a:rPr>
              <a:t>وضعیت و حالات </a:t>
            </a:r>
            <a:r>
              <a:rPr lang="fa-IR" b="1" dirty="0" smtClean="0">
                <a:solidFill>
                  <a:schemeClr val="tx2"/>
                </a:solidFill>
              </a:rPr>
              <a:t>بدنی</a:t>
            </a:r>
            <a:endParaRPr lang="en-US" dirty="0">
              <a:solidFill>
                <a:schemeClr val="tx2"/>
              </a:solidFill>
            </a:endParaRPr>
          </a:p>
          <a:p>
            <a:pPr lvl="0" algn="r">
              <a:buNone/>
            </a:pPr>
            <a:r>
              <a:rPr lang="fa-IR" b="1" dirty="0">
                <a:solidFill>
                  <a:schemeClr val="tx2"/>
                </a:solidFill>
              </a:rPr>
              <a:t>حالات </a:t>
            </a:r>
            <a:r>
              <a:rPr lang="fa-IR" b="1" dirty="0" smtClean="0">
                <a:solidFill>
                  <a:schemeClr val="tx2"/>
                </a:solidFill>
              </a:rPr>
              <a:t>چهره</a:t>
            </a:r>
            <a:endParaRPr lang="en-US" dirty="0">
              <a:solidFill>
                <a:schemeClr val="tx2"/>
              </a:solidFill>
            </a:endParaRPr>
          </a:p>
          <a:p>
            <a:pPr lvl="0" algn="r">
              <a:buNone/>
            </a:pPr>
            <a:r>
              <a:rPr lang="fa-IR" b="1" dirty="0" smtClean="0">
                <a:solidFill>
                  <a:schemeClr val="tx2"/>
                </a:solidFill>
              </a:rPr>
              <a:t>حالت</a:t>
            </a:r>
            <a:endParaRPr lang="en-US" dirty="0">
              <a:solidFill>
                <a:schemeClr val="tx2"/>
              </a:solidFill>
            </a:endParaRPr>
          </a:p>
          <a:p>
            <a:pPr lvl="0" algn="r">
              <a:buNone/>
            </a:pPr>
            <a:r>
              <a:rPr lang="fa-IR" b="1" dirty="0" smtClean="0">
                <a:solidFill>
                  <a:schemeClr val="tx2"/>
                </a:solidFill>
              </a:rPr>
              <a:t>آهنگ </a:t>
            </a:r>
            <a:r>
              <a:rPr lang="fa-IR" b="1" dirty="0">
                <a:solidFill>
                  <a:schemeClr val="tx2"/>
                </a:solidFill>
              </a:rPr>
              <a:t>و تن صدا یا </a:t>
            </a:r>
            <a:r>
              <a:rPr lang="fa-IR" b="1" dirty="0" smtClean="0">
                <a:solidFill>
                  <a:schemeClr val="tx2"/>
                </a:solidFill>
              </a:rPr>
              <a:t>لحن صوت</a:t>
            </a:r>
            <a:endParaRPr lang="en-US" dirty="0">
              <a:solidFill>
                <a:schemeClr val="tx2"/>
              </a:solidFill>
            </a:endParaRPr>
          </a:p>
          <a:p>
            <a:pPr lvl="0" algn="r">
              <a:buNone/>
            </a:pPr>
            <a:r>
              <a:rPr lang="fa-IR" b="1" dirty="0">
                <a:solidFill>
                  <a:schemeClr val="tx2"/>
                </a:solidFill>
              </a:rPr>
              <a:t>ظاهر فرد(پوشش و آرایش)</a:t>
            </a:r>
            <a:endParaRPr lang="en-US" dirty="0">
              <a:solidFill>
                <a:schemeClr val="tx2"/>
              </a:solidFill>
            </a:endParaRPr>
          </a:p>
          <a:p>
            <a:pPr lvl="0" algn="r">
              <a:buNone/>
            </a:pPr>
            <a:r>
              <a:rPr lang="fa-IR" b="1" dirty="0">
                <a:solidFill>
                  <a:schemeClr val="tx2"/>
                </a:solidFill>
              </a:rPr>
              <a:t>لمس</a:t>
            </a:r>
            <a:endParaRPr lang="en-US" dirty="0">
              <a:solidFill>
                <a:schemeClr val="tx2"/>
              </a:solidFill>
            </a:endParaRPr>
          </a:p>
          <a:p>
            <a:pPr lvl="0" algn="r">
              <a:buNone/>
            </a:pPr>
            <a:r>
              <a:rPr lang="fa-IR" b="1" dirty="0">
                <a:solidFill>
                  <a:schemeClr val="tx2"/>
                </a:solidFill>
              </a:rPr>
              <a:t>سکوت و مکث</a:t>
            </a:r>
            <a:endParaRPr lang="en-US" dirty="0">
              <a:solidFill>
                <a:schemeClr val="tx2"/>
              </a:solidFill>
            </a:endParaRPr>
          </a:p>
          <a:p>
            <a:pPr lvl="0" algn="r">
              <a:buNone/>
            </a:pPr>
            <a:r>
              <a:rPr lang="fa-IR" b="1" dirty="0" smtClean="0">
                <a:solidFill>
                  <a:schemeClr val="tx2"/>
                </a:solidFill>
              </a:rPr>
              <a:t>تماس چشمی</a:t>
            </a:r>
            <a:endParaRPr lang="en-US" dirty="0">
              <a:solidFill>
                <a:schemeClr val="tx2"/>
              </a:solidFill>
            </a:endParaRPr>
          </a:p>
          <a:p>
            <a:pPr lvl="0" algn="r">
              <a:buNone/>
            </a:pPr>
            <a:r>
              <a:rPr lang="fa-IR" b="1" dirty="0">
                <a:solidFill>
                  <a:schemeClr val="tx2"/>
                </a:solidFill>
              </a:rPr>
              <a:t>ژست </a:t>
            </a:r>
            <a:r>
              <a:rPr lang="fa-IR" b="1" dirty="0" smtClean="0">
                <a:solidFill>
                  <a:schemeClr val="tx2"/>
                </a:solidFill>
              </a:rPr>
              <a:t>ها</a:t>
            </a:r>
            <a:endParaRPr lang="en-US" dirty="0">
              <a:solidFill>
                <a:schemeClr val="tx2"/>
              </a:solidFill>
            </a:endParaRPr>
          </a:p>
          <a:p>
            <a:endParaRPr lang="fa-IR" dirty="0"/>
          </a:p>
        </p:txBody>
      </p:sp>
      <p:pic>
        <p:nvPicPr>
          <p:cNvPr id="4" name="Picture 3" descr="ACA3JXND8CAA82UF7CA7A7R61CAG3A4Q0CAUF04HMCATEZUQBCALSE14ZCA5ABMO5CAMT51VJCAP9OP6ACAEYLJQ0CAK03LGQCALRTSE7CAX9M3U8CA13HJFQCA00AWSMCASQAB3LCA5JFYJMCAJPB4D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38200" y="2133600"/>
            <a:ext cx="1571636" cy="1857388"/>
          </a:xfrm>
          <a:prstGeom prst="rect">
            <a:avLst/>
          </a:prstGeom>
        </p:spPr>
      </p:pic>
      <p:pic>
        <p:nvPicPr>
          <p:cNvPr id="5" name="Picture 4" descr="MCAQSDRJECA0WE53ECA9Z5C5ECAFVU5B2CAWGR0BDCAC8GSIRCA61ON24CAWOD0MGCAH7T82KCA20UXECCAU725LMCAQXA2OTCA8KG03QCA51RBRLCAF9KS0TCAU0KHTZCAWP2H33CAB7UKJSCACQR10P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071802" y="2143116"/>
            <a:ext cx="1643074" cy="1714512"/>
          </a:xfrm>
          <a:prstGeom prst="rect">
            <a:avLst/>
          </a:prstGeom>
        </p:spPr>
      </p:pic>
      <p:pic>
        <p:nvPicPr>
          <p:cNvPr id="6" name="Picture 5" descr="KCA1MTF2TCAX36TVWCAVALV0DCAAKS4LACAI3HX2FCAKA38WECASQ13DCCA8EN2APCADY6O56CAWHNXM7CA8ZQB3OCARR6AZJCAO3LSKFCAE917WGCAN1EYCACA8URQ64CAUQ1659CA6QQUI4CANG1TGU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000100" y="4286256"/>
            <a:ext cx="1443040" cy="1714512"/>
          </a:xfrm>
          <a:prstGeom prst="rect">
            <a:avLst/>
          </a:prstGeom>
        </p:spPr>
      </p:pic>
      <p:pic>
        <p:nvPicPr>
          <p:cNvPr id="7" name="Picture 6" descr="5CADKRH4SCACL2ZCUCANEW7GCCAEJT82UCARS2UK4CAKF1L3ZCASV4VH2CAD491HVCA0Z2E4DCAHHJ6M5CAGILVIYCAUOPK8ECA59JYDICA79UXB0CAQS3OO4CAKSBBD5CATENTJKCAOG2WQUCASI6IUR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124200" y="4114800"/>
            <a:ext cx="1500198" cy="2071702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fa-IR" b="1" dirty="0">
                <a:solidFill>
                  <a:srgbClr val="FF0000"/>
                </a:solidFill>
              </a:rPr>
              <a:t>عناصر تشکیل دهنده </a:t>
            </a:r>
            <a:r>
              <a:rPr lang="fa-IR" b="1" dirty="0" smtClean="0">
                <a:solidFill>
                  <a:srgbClr val="FF0000"/>
                </a:solidFill>
              </a:rPr>
              <a:t>ارتباط</a:t>
            </a:r>
            <a:endParaRPr lang="fa-IR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lvl="0" algn="r">
              <a:buNone/>
            </a:pPr>
            <a:r>
              <a:rPr lang="fa-IR" sz="2800" b="1" dirty="0" smtClean="0">
                <a:solidFill>
                  <a:schemeClr val="tx2"/>
                </a:solidFill>
              </a:rPr>
              <a:t>(فرستنده پیام) </a:t>
            </a:r>
            <a:r>
              <a:rPr lang="en-US" sz="2800" b="1" dirty="0">
                <a:solidFill>
                  <a:schemeClr val="tx2"/>
                </a:solidFill>
              </a:rPr>
              <a:t>Sender</a:t>
            </a:r>
          </a:p>
          <a:p>
            <a:pPr lvl="0" algn="r"/>
            <a:endParaRPr lang="fa-IR" sz="2800" b="1" dirty="0" smtClean="0">
              <a:solidFill>
                <a:schemeClr val="tx2"/>
              </a:solidFill>
            </a:endParaRPr>
          </a:p>
          <a:p>
            <a:pPr lvl="0" algn="r">
              <a:buNone/>
            </a:pPr>
            <a:r>
              <a:rPr lang="fa-IR" sz="2800" b="1" dirty="0" smtClean="0">
                <a:solidFill>
                  <a:schemeClr val="tx2"/>
                </a:solidFill>
              </a:rPr>
              <a:t>(گیرنده پیام) </a:t>
            </a:r>
            <a:r>
              <a:rPr lang="en-US" sz="2800" b="1" dirty="0" err="1">
                <a:solidFill>
                  <a:schemeClr val="tx2"/>
                </a:solidFill>
              </a:rPr>
              <a:t>Reciver</a:t>
            </a:r>
            <a:endParaRPr lang="en-US" sz="2800" b="1" dirty="0">
              <a:solidFill>
                <a:schemeClr val="tx2"/>
              </a:solidFill>
            </a:endParaRPr>
          </a:p>
          <a:p>
            <a:pPr lvl="0" algn="r"/>
            <a:endParaRPr lang="fa-IR" sz="2800" b="1" dirty="0" smtClean="0">
              <a:solidFill>
                <a:schemeClr val="tx2"/>
              </a:solidFill>
            </a:endParaRPr>
          </a:p>
          <a:p>
            <a:pPr lvl="0" algn="r">
              <a:buNone/>
            </a:pPr>
            <a:r>
              <a:rPr lang="fa-IR" sz="2800" b="1" dirty="0" smtClean="0">
                <a:solidFill>
                  <a:schemeClr val="tx2"/>
                </a:solidFill>
              </a:rPr>
              <a:t>(پیام) </a:t>
            </a:r>
            <a:r>
              <a:rPr lang="en-US" sz="2800" b="1" dirty="0" err="1">
                <a:solidFill>
                  <a:schemeClr val="tx2"/>
                </a:solidFill>
              </a:rPr>
              <a:t>Singnal</a:t>
            </a:r>
            <a:endParaRPr lang="en-US" sz="2800" b="1" dirty="0">
              <a:solidFill>
                <a:schemeClr val="tx2"/>
              </a:solidFill>
            </a:endParaRPr>
          </a:p>
          <a:p>
            <a:pPr lvl="0" algn="r"/>
            <a:endParaRPr lang="fa-IR" sz="2800" b="1" dirty="0" smtClean="0">
              <a:solidFill>
                <a:schemeClr val="tx2"/>
              </a:solidFill>
            </a:endParaRPr>
          </a:p>
          <a:p>
            <a:pPr lvl="0" algn="r">
              <a:buNone/>
            </a:pPr>
            <a:r>
              <a:rPr lang="fa-IR" sz="2800" b="1" dirty="0" smtClean="0">
                <a:solidFill>
                  <a:schemeClr val="tx2"/>
                </a:solidFill>
              </a:rPr>
              <a:t>کانالهای (ارتباطی) </a:t>
            </a:r>
            <a:r>
              <a:rPr lang="en-US" sz="2800" b="1" dirty="0">
                <a:solidFill>
                  <a:schemeClr val="tx2"/>
                </a:solidFill>
              </a:rPr>
              <a:t>Canales</a:t>
            </a:r>
          </a:p>
          <a:p>
            <a:pPr algn="r"/>
            <a:endParaRPr lang="fa-IR" sz="2800" b="1" dirty="0" smtClean="0">
              <a:solidFill>
                <a:schemeClr val="tx2"/>
              </a:solidFill>
            </a:endParaRPr>
          </a:p>
          <a:p>
            <a:pPr algn="r">
              <a:buNone/>
            </a:pPr>
            <a:r>
              <a:rPr lang="fa-IR" sz="2800" b="1" dirty="0" smtClean="0">
                <a:solidFill>
                  <a:schemeClr val="tx2"/>
                </a:solidFill>
              </a:rPr>
              <a:t>بازخورد(فیدبک</a:t>
            </a:r>
            <a:r>
              <a:rPr lang="fa-IR" sz="2800" b="1" dirty="0">
                <a:solidFill>
                  <a:schemeClr val="tx2"/>
                </a:solidFill>
              </a:rPr>
              <a:t>) </a:t>
            </a:r>
            <a:r>
              <a:rPr lang="en-US" sz="2800" b="1" dirty="0">
                <a:solidFill>
                  <a:schemeClr val="tx2"/>
                </a:solidFill>
              </a:rPr>
              <a:t>Feed back</a:t>
            </a:r>
            <a:endParaRPr lang="fa-IR" sz="2800" b="1" dirty="0"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fa-IR" sz="3200" b="1" dirty="0">
                <a:solidFill>
                  <a:srgbClr val="FF0000"/>
                </a:solidFill>
                <a:latin typeface="+mn-lt"/>
                <a:ea typeface="+mn-ea"/>
                <a:cs typeface="+mn-cs"/>
              </a:rPr>
              <a:t>ویژگی های </a:t>
            </a:r>
            <a:r>
              <a:rPr lang="fa-IR" sz="3200" b="1" dirty="0" smtClean="0">
                <a:solidFill>
                  <a:srgbClr val="FF0000"/>
                </a:solidFill>
                <a:latin typeface="+mn-lt"/>
                <a:ea typeface="+mn-ea"/>
                <a:cs typeface="+mn-cs"/>
              </a:rPr>
              <a:t>فرستنده                ویژگی های گیرنده</a:t>
            </a:r>
            <a:endParaRPr lang="fa-IR" sz="3200" b="1" dirty="0">
              <a:solidFill>
                <a:srgbClr val="FF0000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lvl="0" algn="r">
              <a:buNone/>
            </a:pPr>
            <a:r>
              <a:rPr lang="fa-IR" sz="2200" b="1" dirty="0" smtClean="0">
                <a:solidFill>
                  <a:schemeClr val="tx2"/>
                </a:solidFill>
              </a:rPr>
              <a:t>صداقت و راستی                                       هوشیاری، زیرکی و عاقل بودن</a:t>
            </a:r>
            <a:endParaRPr lang="en-US" sz="2200" dirty="0" smtClean="0">
              <a:solidFill>
                <a:schemeClr val="tx2"/>
              </a:solidFill>
            </a:endParaRPr>
          </a:p>
          <a:p>
            <a:pPr lvl="0" algn="r">
              <a:buNone/>
            </a:pPr>
            <a:r>
              <a:rPr lang="fa-IR" sz="2200" b="1" dirty="0" smtClean="0">
                <a:solidFill>
                  <a:schemeClr val="tx2"/>
                </a:solidFill>
              </a:rPr>
              <a:t>صریح و صمیمی بودن                                 با انگیزه بودن</a:t>
            </a:r>
            <a:endParaRPr lang="en-US" sz="2200" dirty="0" smtClean="0">
              <a:solidFill>
                <a:schemeClr val="tx2"/>
              </a:solidFill>
            </a:endParaRPr>
          </a:p>
          <a:p>
            <a:pPr algn="r">
              <a:buNone/>
            </a:pPr>
            <a:r>
              <a:rPr lang="fa-IR" sz="2200" b="1" dirty="0" smtClean="0">
                <a:solidFill>
                  <a:schemeClr val="tx2"/>
                </a:solidFill>
              </a:rPr>
              <a:t>ایمان وباور قلبی                                        آمادگی داشتن </a:t>
            </a:r>
            <a:endParaRPr lang="en-US" sz="2200" dirty="0" smtClean="0">
              <a:solidFill>
                <a:schemeClr val="tx2"/>
              </a:solidFill>
            </a:endParaRPr>
          </a:p>
          <a:p>
            <a:pPr algn="r">
              <a:buNone/>
            </a:pPr>
            <a:r>
              <a:rPr lang="fa-IR" sz="2200" b="1" dirty="0" smtClean="0">
                <a:solidFill>
                  <a:schemeClr val="tx2"/>
                </a:solidFill>
              </a:rPr>
              <a:t>کلام معنوی و اثر بخش                                خوب گوش دادن</a:t>
            </a:r>
            <a:endParaRPr lang="en-US" sz="2200" dirty="0" smtClean="0">
              <a:solidFill>
                <a:schemeClr val="tx2"/>
              </a:solidFill>
            </a:endParaRPr>
          </a:p>
          <a:p>
            <a:pPr algn="r">
              <a:buNone/>
            </a:pPr>
            <a:r>
              <a:rPr lang="fa-IR" sz="2200" b="1" dirty="0" smtClean="0">
                <a:solidFill>
                  <a:schemeClr val="tx2"/>
                </a:solidFill>
              </a:rPr>
              <a:t>نیکوبودن کلام</a:t>
            </a:r>
            <a:endParaRPr lang="en-US" sz="2200" dirty="0" smtClean="0">
              <a:solidFill>
                <a:schemeClr val="tx2"/>
              </a:solidFill>
            </a:endParaRPr>
          </a:p>
          <a:p>
            <a:pPr algn="r">
              <a:buNone/>
            </a:pPr>
            <a:r>
              <a:rPr lang="fa-IR" sz="2000" b="1" dirty="0">
                <a:solidFill>
                  <a:schemeClr val="tx2"/>
                </a:solidFill>
              </a:rPr>
              <a:t>القاء مثبت</a:t>
            </a:r>
          </a:p>
          <a:p>
            <a:pPr algn="r">
              <a:buNone/>
            </a:pPr>
            <a:r>
              <a:rPr lang="fa-IR" b="1" dirty="0" smtClean="0">
                <a:solidFill>
                  <a:srgbClr val="FF0000"/>
                </a:solidFill>
              </a:rPr>
              <a:t>ویژگیهای پیام </a:t>
            </a:r>
          </a:p>
          <a:p>
            <a:pPr algn="r">
              <a:buNone/>
            </a:pPr>
            <a:r>
              <a:rPr lang="fa-IR" sz="2400" b="1" dirty="0">
                <a:solidFill>
                  <a:schemeClr val="tx2"/>
                </a:solidFill>
              </a:rPr>
              <a:t>تناسب پیام با نیاز مخاطب</a:t>
            </a:r>
            <a:endParaRPr lang="en-US" sz="2400" b="1" dirty="0">
              <a:solidFill>
                <a:schemeClr val="tx2"/>
              </a:solidFill>
            </a:endParaRPr>
          </a:p>
          <a:p>
            <a:pPr algn="r">
              <a:buNone/>
            </a:pPr>
            <a:r>
              <a:rPr lang="fa-IR" sz="2400" b="1" dirty="0">
                <a:solidFill>
                  <a:schemeClr val="tx2"/>
                </a:solidFill>
              </a:rPr>
              <a:t>تازه و غنی بودن پیام</a:t>
            </a:r>
            <a:endParaRPr lang="en-US" sz="2400" b="1" dirty="0">
              <a:solidFill>
                <a:schemeClr val="tx2"/>
              </a:solidFill>
            </a:endParaRPr>
          </a:p>
          <a:p>
            <a:pPr lvl="0" algn="r">
              <a:buNone/>
            </a:pPr>
            <a:r>
              <a:rPr lang="fa-IR" sz="2400" b="1" dirty="0">
                <a:solidFill>
                  <a:schemeClr val="tx2"/>
                </a:solidFill>
              </a:rPr>
              <a:t>دلنشین ، شیرین و نرم بودن پیام</a:t>
            </a:r>
            <a:endParaRPr lang="en-US" sz="2400" b="1" dirty="0">
              <a:solidFill>
                <a:schemeClr val="tx2"/>
              </a:solidFill>
            </a:endParaRPr>
          </a:p>
          <a:p>
            <a:pPr lvl="0" algn="r">
              <a:buNone/>
            </a:pPr>
            <a:r>
              <a:rPr lang="fa-IR" sz="2400" b="1" dirty="0">
                <a:solidFill>
                  <a:schemeClr val="tx2"/>
                </a:solidFill>
              </a:rPr>
              <a:t>تناسب پیام با درک و فهم مخاطب      </a:t>
            </a:r>
            <a:endParaRPr lang="en-US" sz="2400" b="1" dirty="0">
              <a:solidFill>
                <a:schemeClr val="tx2"/>
              </a:solidFill>
            </a:endParaRPr>
          </a:p>
          <a:p>
            <a:endParaRPr lang="fa-I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fa-IR" dirty="0" smtClean="0">
                <a:solidFill>
                  <a:srgbClr val="FF0000"/>
                </a:solidFill>
              </a:rPr>
              <a:t>ویژگی های پیام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>
              <a:buNone/>
            </a:pPr>
            <a:r>
              <a:rPr lang="fa-IR" dirty="0" smtClean="0">
                <a:solidFill>
                  <a:schemeClr val="tx2"/>
                </a:solidFill>
              </a:rPr>
              <a:t>تناسب پیام با نیاز نوجوان</a:t>
            </a:r>
            <a:endParaRPr lang="en-US" dirty="0" smtClean="0">
              <a:solidFill>
                <a:schemeClr val="tx2"/>
              </a:solidFill>
            </a:endParaRPr>
          </a:p>
          <a:p>
            <a:pPr algn="r">
              <a:buNone/>
            </a:pPr>
            <a:r>
              <a:rPr lang="fa-IR" dirty="0" smtClean="0">
                <a:solidFill>
                  <a:schemeClr val="tx2"/>
                </a:solidFill>
              </a:rPr>
              <a:t>تازه و غنی بودن پیام</a:t>
            </a:r>
            <a:endParaRPr lang="en-US" dirty="0" smtClean="0">
              <a:solidFill>
                <a:schemeClr val="tx2"/>
              </a:solidFill>
            </a:endParaRPr>
          </a:p>
          <a:p>
            <a:pPr lvl="0" algn="r">
              <a:buNone/>
            </a:pPr>
            <a:r>
              <a:rPr lang="fa-IR" dirty="0" smtClean="0">
                <a:solidFill>
                  <a:schemeClr val="tx2"/>
                </a:solidFill>
              </a:rPr>
              <a:t>دلنشین ، شیرین و نرم بودن پیام</a:t>
            </a:r>
            <a:endParaRPr lang="en-US" dirty="0" smtClean="0">
              <a:solidFill>
                <a:schemeClr val="tx2"/>
              </a:solidFill>
            </a:endParaRPr>
          </a:p>
          <a:p>
            <a:pPr lvl="0" algn="r">
              <a:buNone/>
            </a:pPr>
            <a:r>
              <a:rPr lang="fa-IR" dirty="0" smtClean="0">
                <a:solidFill>
                  <a:schemeClr val="tx2"/>
                </a:solidFill>
              </a:rPr>
              <a:t>تناسب پیام با درک و فهم نوجوان  </a:t>
            </a:r>
            <a:endParaRPr lang="en-US" dirty="0" smtClean="0">
              <a:solidFill>
                <a:schemeClr val="tx2"/>
              </a:solidFill>
            </a:endParaRP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fa-IR" b="1" dirty="0" smtClean="0">
                <a:solidFill>
                  <a:srgbClr val="FF0000"/>
                </a:solidFill>
              </a:rPr>
              <a:t>ویژگی های نوجوانان</a:t>
            </a:r>
            <a:endParaRPr lang="fa-IR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r">
              <a:buNone/>
            </a:pPr>
            <a:r>
              <a:rPr lang="fa-IR" sz="1800" b="1" dirty="0" smtClean="0">
                <a:solidFill>
                  <a:schemeClr val="tx2"/>
                </a:solidFill>
              </a:rPr>
              <a:t>احساسی بودن                                            زود رنج بودن</a:t>
            </a:r>
          </a:p>
          <a:p>
            <a:pPr algn="r">
              <a:buNone/>
            </a:pPr>
            <a:r>
              <a:rPr lang="fa-IR" sz="1800" b="1" dirty="0" smtClean="0">
                <a:solidFill>
                  <a:schemeClr val="tx2"/>
                </a:solidFill>
              </a:rPr>
              <a:t>حساس بودن                                              زودباور بودن</a:t>
            </a:r>
            <a:endParaRPr lang="en-US" sz="1800" dirty="0" smtClean="0">
              <a:solidFill>
                <a:schemeClr val="tx2"/>
              </a:solidFill>
            </a:endParaRPr>
          </a:p>
          <a:p>
            <a:pPr algn="r">
              <a:buNone/>
            </a:pPr>
            <a:r>
              <a:rPr lang="fa-IR" sz="1800" b="1" dirty="0" smtClean="0">
                <a:solidFill>
                  <a:schemeClr val="tx2"/>
                </a:solidFill>
              </a:rPr>
              <a:t>عشق به زیبایی                                           کم حوصله بودن</a:t>
            </a:r>
            <a:endParaRPr lang="en-US" sz="1800" dirty="0" smtClean="0">
              <a:solidFill>
                <a:schemeClr val="tx2"/>
              </a:solidFill>
            </a:endParaRPr>
          </a:p>
          <a:p>
            <a:pPr algn="r">
              <a:buNone/>
            </a:pPr>
            <a:r>
              <a:rPr lang="fa-IR" sz="1800" b="1" dirty="0" smtClean="0">
                <a:solidFill>
                  <a:schemeClr val="tx2"/>
                </a:solidFill>
              </a:rPr>
              <a:t>کنجکاوی                                                   کم دقت بودن</a:t>
            </a:r>
            <a:endParaRPr lang="en-US" sz="1800" dirty="0" smtClean="0">
              <a:solidFill>
                <a:schemeClr val="tx2"/>
              </a:solidFill>
            </a:endParaRPr>
          </a:p>
          <a:p>
            <a:pPr algn="r">
              <a:buNone/>
            </a:pPr>
            <a:r>
              <a:rPr lang="fa-IR" sz="1800" b="1" dirty="0" smtClean="0">
                <a:solidFill>
                  <a:schemeClr val="tx2"/>
                </a:solidFill>
              </a:rPr>
              <a:t>کمال گرایی                                                بی ثباتی عاطفی                                        </a:t>
            </a:r>
            <a:endParaRPr lang="en-US" sz="1800" dirty="0" smtClean="0">
              <a:solidFill>
                <a:schemeClr val="tx2"/>
              </a:solidFill>
            </a:endParaRPr>
          </a:p>
          <a:p>
            <a:pPr algn="r">
              <a:buNone/>
            </a:pPr>
            <a:r>
              <a:rPr lang="fa-IR" sz="1800" b="1" dirty="0" smtClean="0">
                <a:solidFill>
                  <a:schemeClr val="tx2"/>
                </a:solidFill>
              </a:rPr>
              <a:t>آرمان خواهی                                             با خود حرف زدن</a:t>
            </a:r>
            <a:endParaRPr lang="en-US" sz="1800" dirty="0" smtClean="0">
              <a:solidFill>
                <a:schemeClr val="tx2"/>
              </a:solidFill>
            </a:endParaRPr>
          </a:p>
          <a:p>
            <a:pPr algn="r">
              <a:buNone/>
            </a:pPr>
            <a:r>
              <a:rPr lang="fa-IR" sz="1800" b="1" dirty="0" smtClean="0">
                <a:solidFill>
                  <a:schemeClr val="tx2"/>
                </a:solidFill>
              </a:rPr>
              <a:t>هویت جویی                                               سرزنش کردن خود</a:t>
            </a:r>
            <a:r>
              <a:rPr lang="en-US" sz="1800" dirty="0" smtClean="0">
                <a:solidFill>
                  <a:schemeClr val="tx2"/>
                </a:solidFill>
              </a:rPr>
              <a:t/>
            </a:r>
            <a:br>
              <a:rPr lang="en-US" sz="1800" dirty="0" smtClean="0">
                <a:solidFill>
                  <a:schemeClr val="tx2"/>
                </a:solidFill>
              </a:rPr>
            </a:br>
            <a:r>
              <a:rPr lang="fa-IR" sz="1800" dirty="0" smtClean="0">
                <a:solidFill>
                  <a:schemeClr val="tx2"/>
                </a:solidFill>
              </a:rPr>
              <a:t>                                            تمرد و سرکشی</a:t>
            </a:r>
            <a:r>
              <a:rPr lang="en-US" sz="1800" dirty="0" smtClean="0">
                <a:solidFill>
                  <a:schemeClr val="tx2"/>
                </a:solidFill>
              </a:rPr>
              <a:t> </a:t>
            </a:r>
            <a:r>
              <a:rPr lang="fa-IR" sz="1800" b="1" dirty="0" smtClean="0">
                <a:solidFill>
                  <a:schemeClr val="tx2"/>
                </a:solidFill>
              </a:rPr>
              <a:t>همانند سازی</a:t>
            </a:r>
            <a:endParaRPr lang="en-US" sz="1800" dirty="0" smtClean="0">
              <a:solidFill>
                <a:schemeClr val="tx2"/>
              </a:solidFill>
            </a:endParaRPr>
          </a:p>
          <a:p>
            <a:pPr algn="r">
              <a:buNone/>
            </a:pPr>
            <a:r>
              <a:rPr lang="fa-IR" sz="1800" b="1" dirty="0" smtClean="0">
                <a:solidFill>
                  <a:schemeClr val="tx2"/>
                </a:solidFill>
              </a:rPr>
              <a:t>روحیه نقادی                                             فحاشی کردن</a:t>
            </a:r>
            <a:endParaRPr lang="en-US" sz="1800" dirty="0" smtClean="0">
              <a:solidFill>
                <a:schemeClr val="tx2"/>
              </a:solidFill>
            </a:endParaRPr>
          </a:p>
          <a:p>
            <a:pPr algn="r">
              <a:buNone/>
            </a:pPr>
            <a:r>
              <a:rPr lang="fa-IR" sz="1800" b="1" dirty="0" smtClean="0">
                <a:solidFill>
                  <a:schemeClr val="tx2"/>
                </a:solidFill>
              </a:rPr>
              <a:t>رقابت جویی                                              کم رویی و رودرواسی داشتن</a:t>
            </a:r>
          </a:p>
          <a:p>
            <a:pPr algn="r">
              <a:buNone/>
            </a:pPr>
            <a:r>
              <a:rPr lang="fa-IR" sz="1800" b="1" dirty="0" smtClean="0">
                <a:solidFill>
                  <a:schemeClr val="tx2"/>
                </a:solidFill>
              </a:rPr>
              <a:t>تنوع طلبی                                                افت و ترک تحصیلی</a:t>
            </a:r>
          </a:p>
          <a:p>
            <a:pPr algn="r">
              <a:buNone/>
            </a:pPr>
            <a:r>
              <a:rPr lang="fa-IR" sz="1800" b="1" dirty="0" smtClean="0">
                <a:solidFill>
                  <a:schemeClr val="tx2"/>
                </a:solidFill>
              </a:rPr>
              <a:t>نوگرایی                                                   مدگرایی</a:t>
            </a:r>
            <a:endParaRPr lang="en-US" sz="1800" dirty="0" smtClean="0">
              <a:solidFill>
                <a:schemeClr val="tx2"/>
              </a:solidFill>
            </a:endParaRPr>
          </a:p>
          <a:p>
            <a:pPr algn="r">
              <a:buNone/>
            </a:pPr>
            <a:r>
              <a:rPr lang="fa-IR" sz="1800" dirty="0" smtClean="0">
                <a:solidFill>
                  <a:schemeClr val="tx2"/>
                </a:solidFill>
              </a:rPr>
              <a:t>شک مذهبی و گرایش های شدید مذهبی             تحت تاثیر قرار گرفتن             </a:t>
            </a:r>
          </a:p>
          <a:p>
            <a:pPr algn="r">
              <a:buNone/>
            </a:pPr>
            <a:r>
              <a:rPr lang="fa-IR" sz="2000" dirty="0" smtClean="0">
                <a:solidFill>
                  <a:schemeClr val="tx2"/>
                </a:solidFill>
              </a:rPr>
              <a:t>رشد هیجان خشم                                  دوستس های افراطی</a:t>
            </a:r>
            <a:endParaRPr lang="fa-IR" sz="2000" dirty="0">
              <a:solidFill>
                <a:schemeClr val="tx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fa-IR" sz="2800" b="1" dirty="0" smtClean="0">
                <a:solidFill>
                  <a:srgbClr val="FF0000"/>
                </a:solidFill>
              </a:rPr>
              <a:t>امام صادق عليه السلام :</a:t>
            </a:r>
            <a:r>
              <a:rPr lang="fa-IR" dirty="0" smtClean="0"/>
              <a:t/>
            </a:r>
            <a:br>
              <a:rPr lang="fa-IR" dirty="0" smtClean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fa-IR" dirty="0" smtClean="0"/>
              <a:t>    </a:t>
            </a:r>
            <a:r>
              <a:rPr lang="fa-IR" dirty="0" smtClean="0">
                <a:solidFill>
                  <a:schemeClr val="accent2"/>
                </a:solidFill>
              </a:rPr>
              <a:t>عَلَيكَ بِالحداثِ فَإنَّهُم أَسرَعُ إلى كُلِّ خَيرٍ؛</a:t>
            </a:r>
            <a:r>
              <a:rPr lang="fa-IR" dirty="0" smtClean="0"/>
              <a:t/>
            </a:r>
            <a:br>
              <a:rPr lang="fa-IR" dirty="0" smtClean="0"/>
            </a:br>
            <a:r>
              <a:rPr lang="fa-IR" dirty="0" smtClean="0"/>
              <a:t>    نوجوانان را دريابید زيرا كه آنان سريع تر به كارهاى خير روى مى آورند.</a:t>
            </a:r>
          </a:p>
          <a:p>
            <a:pPr algn="r" rtl="1"/>
            <a:r>
              <a:rPr lang="fa-IR" dirty="0" smtClean="0"/>
              <a:t>    </a:t>
            </a:r>
            <a:r>
              <a:rPr lang="fa-IR" sz="2000" dirty="0" smtClean="0"/>
              <a:t>كافى، ج8، ص93، ح66</a:t>
            </a:r>
          </a:p>
          <a:p>
            <a:pPr algn="r" rtl="1"/>
            <a:endParaRPr lang="fa-IR" sz="2000" dirty="0" smtClean="0"/>
          </a:p>
          <a:p>
            <a:pPr algn="r" rtl="1"/>
            <a:r>
              <a:rPr lang="fa-IR" sz="2800" dirty="0" smtClean="0">
                <a:solidFill>
                  <a:srgbClr val="FF0000"/>
                </a:solidFill>
              </a:rPr>
              <a:t>امام على عليه السلام :</a:t>
            </a:r>
          </a:p>
          <a:p>
            <a:pPr algn="r" rtl="1"/>
            <a:r>
              <a:rPr lang="fa-IR" sz="2800" dirty="0" smtClean="0"/>
              <a:t>    </a:t>
            </a:r>
            <a:r>
              <a:rPr lang="fa-IR" sz="2800" dirty="0" smtClean="0">
                <a:solidFill>
                  <a:schemeClr val="accent2"/>
                </a:solidFill>
              </a:rPr>
              <a:t>إِنَّما قَلبُ الحَدَثِ كَالرضِ الخاليَةِ ما اُلقىَ فيها مِن شَىْ ءٍ قَبِلَتهُ</a:t>
            </a:r>
            <a:r>
              <a:rPr lang="fa-IR" sz="2800" dirty="0" smtClean="0"/>
              <a:t>؛</a:t>
            </a:r>
            <a:br>
              <a:rPr lang="fa-IR" sz="2800" dirty="0" smtClean="0"/>
            </a:br>
            <a:r>
              <a:rPr lang="fa-IR" sz="2800" dirty="0" smtClean="0"/>
              <a:t>    دل نوجوان مانند زمين آماده است كه هر بذرى در آن افشانده شود، مى پذيرد</a:t>
            </a:r>
            <a:endParaRPr lang="en-US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r"/>
            <a:r>
              <a:rPr lang="fa-IR" b="1" dirty="0" smtClean="0">
                <a:solidFill>
                  <a:srgbClr val="FF0000"/>
                </a:solidFill>
              </a:rPr>
              <a:t>مشکلات دوره نوجواني</a:t>
            </a:r>
            <a:r>
              <a:rPr lang="en-US" dirty="0" smtClean="0"/>
              <a:t/>
            </a:r>
            <a:br>
              <a:rPr lang="en-US" dirty="0" smtClean="0"/>
            </a:b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algn="r">
              <a:buNone/>
            </a:pPr>
            <a:r>
              <a:rPr lang="en-US" b="1" dirty="0" smtClean="0"/>
              <a:t> </a:t>
            </a:r>
            <a:r>
              <a:rPr lang="fa-IR" b="1" dirty="0" smtClean="0">
                <a:solidFill>
                  <a:schemeClr val="tx2"/>
                </a:solidFill>
              </a:rPr>
              <a:t>کشمکش بين استقلال و وابستگي</a:t>
            </a:r>
            <a:endParaRPr lang="en-US" dirty="0" smtClean="0">
              <a:solidFill>
                <a:schemeClr val="tx2"/>
              </a:solidFill>
            </a:endParaRPr>
          </a:p>
          <a:p>
            <a:pPr algn="r">
              <a:buNone/>
            </a:pPr>
            <a:r>
              <a:rPr lang="en-US" b="1" dirty="0" smtClean="0">
                <a:solidFill>
                  <a:schemeClr val="tx2"/>
                </a:solidFill>
              </a:rPr>
              <a:t> </a:t>
            </a:r>
            <a:r>
              <a:rPr lang="fa-IR" b="1" dirty="0" smtClean="0">
                <a:solidFill>
                  <a:schemeClr val="tx2"/>
                </a:solidFill>
              </a:rPr>
              <a:t>طغيان عليه مراجع قدرت</a:t>
            </a:r>
            <a:endParaRPr lang="en-US" dirty="0" smtClean="0">
              <a:solidFill>
                <a:schemeClr val="tx2"/>
              </a:solidFill>
            </a:endParaRPr>
          </a:p>
          <a:p>
            <a:pPr algn="r">
              <a:buNone/>
            </a:pPr>
            <a:r>
              <a:rPr lang="en-US" b="1" dirty="0" smtClean="0">
                <a:solidFill>
                  <a:schemeClr val="tx2"/>
                </a:solidFill>
              </a:rPr>
              <a:t> </a:t>
            </a:r>
            <a:r>
              <a:rPr lang="fa-IR" b="1" dirty="0" smtClean="0">
                <a:solidFill>
                  <a:schemeClr val="tx2"/>
                </a:solidFill>
              </a:rPr>
              <a:t>هويّت فردي</a:t>
            </a:r>
            <a:endParaRPr lang="en-US" dirty="0" smtClean="0">
              <a:solidFill>
                <a:schemeClr val="tx2"/>
              </a:solidFill>
            </a:endParaRPr>
          </a:p>
          <a:p>
            <a:pPr algn="r">
              <a:buNone/>
            </a:pPr>
            <a:r>
              <a:rPr lang="fa-IR" b="1" dirty="0" smtClean="0">
                <a:solidFill>
                  <a:schemeClr val="tx2"/>
                </a:solidFill>
              </a:rPr>
              <a:t>چگونگي ارضاء نيازهاي جنسي (خود ارضایی،لواط،زنا و....)</a:t>
            </a:r>
            <a:endParaRPr lang="en-US" dirty="0" smtClean="0">
              <a:solidFill>
                <a:schemeClr val="tx2"/>
              </a:solidFill>
            </a:endParaRPr>
          </a:p>
          <a:p>
            <a:pPr algn="r">
              <a:buNone/>
            </a:pPr>
            <a:r>
              <a:rPr lang="fa-IR" b="1" dirty="0" smtClean="0">
                <a:solidFill>
                  <a:schemeClr val="tx2"/>
                </a:solidFill>
              </a:rPr>
              <a:t>عدم کنترل بر رفتار و هيجانات ناشي از تغييرات جسمي و رواني دوران بلوغ</a:t>
            </a:r>
            <a:endParaRPr lang="en-US" dirty="0" smtClean="0">
              <a:solidFill>
                <a:schemeClr val="tx2"/>
              </a:solidFill>
            </a:endParaRPr>
          </a:p>
          <a:p>
            <a:pPr algn="r">
              <a:buNone/>
            </a:pPr>
            <a:r>
              <a:rPr lang="fa-IR" b="1" dirty="0" smtClean="0">
                <a:solidFill>
                  <a:schemeClr val="tx2"/>
                </a:solidFill>
              </a:rPr>
              <a:t>ترس از آينده(انتخاب رشته ی تحصیلی،انتخاب شغل،انتخاب همسرو...)</a:t>
            </a:r>
            <a:endParaRPr lang="en-US" dirty="0" smtClean="0">
              <a:solidFill>
                <a:schemeClr val="tx2"/>
              </a:solidFill>
            </a:endParaRPr>
          </a:p>
          <a:p>
            <a:pPr algn="r">
              <a:buNone/>
            </a:pPr>
            <a:r>
              <a:rPr lang="fa-IR" b="1" dirty="0" smtClean="0">
                <a:solidFill>
                  <a:schemeClr val="tx2"/>
                </a:solidFill>
              </a:rPr>
              <a:t>دغدغه اقتصادي</a:t>
            </a:r>
            <a:endParaRPr lang="en-US" dirty="0" smtClean="0">
              <a:solidFill>
                <a:schemeClr val="tx2"/>
              </a:solidFill>
            </a:endParaRPr>
          </a:p>
          <a:p>
            <a:pPr algn="r">
              <a:buNone/>
            </a:pPr>
            <a:r>
              <a:rPr lang="fa-IR" b="1" dirty="0" smtClean="0">
                <a:solidFill>
                  <a:schemeClr val="tx2"/>
                </a:solidFill>
              </a:rPr>
              <a:t>تعارض بين خواسته‌هاي والدين و گروه همسالان</a:t>
            </a:r>
            <a:endParaRPr lang="en-US" dirty="0" smtClean="0">
              <a:solidFill>
                <a:schemeClr val="tx2"/>
              </a:solidFill>
            </a:endParaRPr>
          </a:p>
          <a:p>
            <a:pPr algn="r">
              <a:buNone/>
            </a:pPr>
            <a:r>
              <a:rPr lang="fa-IR" b="1" dirty="0" smtClean="0">
                <a:solidFill>
                  <a:schemeClr val="tx2"/>
                </a:solidFill>
              </a:rPr>
              <a:t>ترس و اضطراب</a:t>
            </a:r>
            <a:endParaRPr lang="en-US" dirty="0" smtClean="0">
              <a:solidFill>
                <a:schemeClr val="tx2"/>
              </a:solidFill>
            </a:endParaRPr>
          </a:p>
          <a:p>
            <a:pPr algn="r">
              <a:buNone/>
            </a:pPr>
            <a:r>
              <a:rPr lang="fa-IR" dirty="0" smtClean="0">
                <a:solidFill>
                  <a:schemeClr val="tx2"/>
                </a:solidFill>
              </a:rPr>
              <a:t>برانگیخته شدن احساس مذهبی</a:t>
            </a:r>
            <a:endParaRPr lang="fa-IR" b="1" dirty="0" smtClean="0">
              <a:solidFill>
                <a:schemeClr val="tx2"/>
              </a:solidFill>
            </a:endParaRPr>
          </a:p>
          <a:p>
            <a:pPr algn="r">
              <a:buNone/>
            </a:pPr>
            <a:r>
              <a:rPr lang="fa-IR" b="1" dirty="0" smtClean="0">
                <a:solidFill>
                  <a:schemeClr val="tx2"/>
                </a:solidFill>
              </a:rPr>
              <a:t>مشکلات اعتقادی و مذهبی</a:t>
            </a:r>
          </a:p>
          <a:p>
            <a:pPr algn="r">
              <a:buNone/>
            </a:pPr>
            <a:r>
              <a:rPr lang="fa-IR" b="1" dirty="0" smtClean="0">
                <a:solidFill>
                  <a:schemeClr val="tx2"/>
                </a:solidFill>
              </a:rPr>
              <a:t>به هم ريختگي ارتباط با ديگران</a:t>
            </a:r>
            <a:endParaRPr lang="en-US" dirty="0" smtClean="0">
              <a:solidFill>
                <a:schemeClr val="tx2"/>
              </a:solidFill>
            </a:endParaRPr>
          </a:p>
          <a:p>
            <a:endParaRPr lang="fa-I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533400"/>
            <a:ext cx="7772400" cy="1143000"/>
          </a:xfrm>
        </p:spPr>
        <p:txBody>
          <a:bodyPr/>
          <a:lstStyle/>
          <a:p>
            <a:r>
              <a:rPr lang="fa-IR" sz="4000" b="1" dirty="0" smtClean="0">
                <a:solidFill>
                  <a:srgbClr val="FF0000"/>
                </a:solidFill>
              </a:rPr>
              <a:t>راهکارهایی برای کاهش مشکلات نوجوانان</a:t>
            </a:r>
            <a:endParaRPr lang="en-US" sz="4000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>
              <a:buNone/>
            </a:pPr>
            <a:r>
              <a:rPr lang="fa-IR" dirty="0" smtClean="0">
                <a:solidFill>
                  <a:schemeClr val="tx2"/>
                </a:solidFill>
              </a:rPr>
              <a:t>شناخت شخصیت نوجوان</a:t>
            </a:r>
          </a:p>
          <a:p>
            <a:pPr algn="r">
              <a:buNone/>
            </a:pPr>
            <a:r>
              <a:rPr lang="fa-IR" dirty="0" smtClean="0">
                <a:solidFill>
                  <a:schemeClr val="tx2"/>
                </a:solidFill>
              </a:rPr>
              <a:t>آموزش</a:t>
            </a:r>
          </a:p>
          <a:p>
            <a:pPr algn="r">
              <a:buNone/>
            </a:pPr>
            <a:r>
              <a:rPr lang="fa-IR" dirty="0" smtClean="0">
                <a:solidFill>
                  <a:schemeClr val="tx2"/>
                </a:solidFill>
              </a:rPr>
              <a:t>ایفای نقش راهنمایی بجای دستوری</a:t>
            </a:r>
          </a:p>
          <a:p>
            <a:pPr algn="r">
              <a:buNone/>
            </a:pPr>
            <a:r>
              <a:rPr lang="fa-IR" dirty="0" smtClean="0">
                <a:solidFill>
                  <a:schemeClr val="tx2"/>
                </a:solidFill>
              </a:rPr>
              <a:t>الگوهای رفتاری والدین</a:t>
            </a:r>
          </a:p>
          <a:p>
            <a:pPr algn="r">
              <a:buNone/>
            </a:pPr>
            <a:r>
              <a:rPr lang="fa-IR" dirty="0" smtClean="0">
                <a:solidFill>
                  <a:schemeClr val="tx2"/>
                </a:solidFill>
              </a:rPr>
              <a:t>پرهیز از مناقشات خانوادگی</a:t>
            </a:r>
          </a:p>
          <a:p>
            <a:pPr algn="r">
              <a:buNone/>
            </a:pPr>
            <a:r>
              <a:rPr lang="fa-IR" dirty="0" smtClean="0">
                <a:solidFill>
                  <a:schemeClr val="tx2"/>
                </a:solidFill>
              </a:rPr>
              <a:t>تکیه بر نقاط قوت</a:t>
            </a:r>
          </a:p>
          <a:p>
            <a:pPr algn="r">
              <a:buNone/>
            </a:pPr>
            <a:r>
              <a:rPr lang="fa-IR" dirty="0" smtClean="0">
                <a:solidFill>
                  <a:schemeClr val="tx2"/>
                </a:solidFill>
              </a:rPr>
              <a:t>استفاده از روش های تربیتی غیر مستقیم</a:t>
            </a:r>
          </a:p>
          <a:p>
            <a:pPr algn="r">
              <a:buNone/>
            </a:pPr>
            <a:r>
              <a:rPr lang="fa-IR" dirty="0" smtClean="0">
                <a:solidFill>
                  <a:schemeClr val="tx2"/>
                </a:solidFill>
              </a:rPr>
              <a:t>اعتماد سازی</a:t>
            </a:r>
            <a:endParaRPr lang="en-US" dirty="0">
              <a:solidFill>
                <a:schemeClr val="tx2"/>
              </a:solidFill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fa-IR" b="1" dirty="0" smtClean="0">
                <a:solidFill>
                  <a:srgbClr val="FF0000"/>
                </a:solidFill>
              </a:rPr>
              <a:t>نیازهای دوره نوجوانی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>
              <a:buNone/>
            </a:pPr>
            <a:r>
              <a:rPr lang="fa-IR" dirty="0" smtClean="0"/>
              <a:t>1-نیازهای بدنی یا زیستی(اولیه)</a:t>
            </a:r>
          </a:p>
          <a:p>
            <a:pPr algn="r">
              <a:buNone/>
            </a:pPr>
            <a:endParaRPr lang="fa-IR" dirty="0" smtClean="0"/>
          </a:p>
          <a:p>
            <a:pPr algn="r">
              <a:buNone/>
            </a:pPr>
            <a:r>
              <a:rPr lang="fa-IR" dirty="0" smtClean="0"/>
              <a:t>2-نیازهای روانی(ثانویه)</a:t>
            </a:r>
          </a:p>
          <a:p>
            <a:pPr algn="r">
              <a:buNone/>
            </a:pPr>
            <a:endParaRPr lang="fa-IR" i="1" dirty="0" smtClean="0">
              <a:solidFill>
                <a:schemeClr val="tx2"/>
              </a:solidFill>
            </a:endParaRPr>
          </a:p>
          <a:p>
            <a:pPr algn="r">
              <a:buNone/>
            </a:pPr>
            <a:r>
              <a:rPr lang="fa-IR" i="1" dirty="0" smtClean="0">
                <a:solidFill>
                  <a:schemeClr val="tx2"/>
                </a:solidFill>
              </a:rPr>
              <a:t>”عدم ارضای نیازهای روانی موجب پیدایش اختلالات و بیماری ها از قبیل ناامیدی ها،افسردگی ها،نگرانی ها،مردم آزاری ها،سوء ظن و بدبینی ها،بزهکاری ها و حتی قتل ها و خودکشی ها می شود</a:t>
            </a:r>
            <a:r>
              <a:rPr lang="fa-IR" dirty="0" smtClean="0"/>
              <a:t>“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r" rtl="1" eaLnBrk="1" hangingPunct="1"/>
            <a:r>
              <a:rPr lang="fa-IR" sz="4800" b="1" dirty="0" smtClean="0">
                <a:cs typeface="B Nazanin" pitchFamily="2" charset="-78"/>
              </a:rPr>
              <a:t>نیاز های روانی دوران نوجوانی</a:t>
            </a:r>
            <a:endParaRPr lang="en-GB" sz="4800" b="1" dirty="0" smtClean="0">
              <a:cs typeface="B Nazanin" pitchFamily="2" charset="-78"/>
            </a:endParaRPr>
          </a:p>
        </p:txBody>
      </p:sp>
      <p:sp>
        <p:nvSpPr>
          <p:cNvPr id="106499" name="Rectangle 3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 algn="r" rtl="1" eaLnBrk="1" hangingPunct="1">
              <a:defRPr/>
            </a:pPr>
            <a:r>
              <a:rPr lang="fa-IR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نیاز به احساس هویت و شناخت خود</a:t>
            </a:r>
            <a:endParaRPr lang="ar-SA" dirty="0" smtClean="0">
              <a:solidFill>
                <a:srgbClr val="FF33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algn="r" rtl="1" eaLnBrk="1" hangingPunct="1">
              <a:defRPr/>
            </a:pPr>
            <a:r>
              <a:rPr lang="fa-IR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نیاز به احساس رشد،کمال و خود شکوفایی</a:t>
            </a:r>
            <a:endParaRPr lang="ar-SA" dirty="0" smtClean="0">
              <a:solidFill>
                <a:srgbClr val="FF33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algn="r" rtl="1" eaLnBrk="1" hangingPunct="1">
              <a:defRPr/>
            </a:pPr>
            <a:r>
              <a:rPr lang="fa-IR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نیاز به اعتماد به نفس</a:t>
            </a:r>
            <a:endParaRPr lang="ar-SA" dirty="0" smtClean="0">
              <a:solidFill>
                <a:srgbClr val="FF33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algn="r" rtl="1" eaLnBrk="1" hangingPunct="1">
              <a:defRPr/>
            </a:pPr>
            <a:r>
              <a:rPr lang="fa-IR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نیاز به تشخیص و قدردانی</a:t>
            </a:r>
            <a:endParaRPr lang="ar-SA" dirty="0" smtClean="0">
              <a:solidFill>
                <a:srgbClr val="FF33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algn="r" rtl="1" eaLnBrk="1" hangingPunct="1">
              <a:defRPr/>
            </a:pPr>
            <a:r>
              <a:rPr lang="fa-IR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نیاز به مذهب و فلسفه حیات</a:t>
            </a:r>
            <a:endParaRPr lang="ar-SA" dirty="0" smtClean="0">
              <a:solidFill>
                <a:srgbClr val="FF33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algn="r" rtl="1" eaLnBrk="1" hangingPunct="1">
              <a:defRPr/>
            </a:pPr>
            <a:r>
              <a:rPr lang="fa-IR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نیاز به داشتن هدف مشخص</a:t>
            </a:r>
          </a:p>
          <a:p>
            <a:pPr algn="r" rtl="1" eaLnBrk="1" hangingPunct="1">
              <a:defRPr/>
            </a:pPr>
            <a:r>
              <a:rPr lang="fa-IR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نیاز به استفاده از وسایل نقلیه</a:t>
            </a:r>
            <a:endParaRPr lang="en-GB" dirty="0" smtClean="0">
              <a:solidFill>
                <a:srgbClr val="FF33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06500" name="Rectangle 4"/>
          <p:cNvSpPr>
            <a:spLocks noGrp="1" noChangeArrowheads="1"/>
          </p:cNvSpPr>
          <p:nvPr>
            <p:ph type="body" sz="half" idx="2"/>
          </p:nvPr>
        </p:nvSpPr>
        <p:spPr/>
        <p:txBody>
          <a:bodyPr/>
          <a:lstStyle/>
          <a:p>
            <a:pPr algn="r" rtl="1" eaLnBrk="1" hangingPunct="1">
              <a:defRPr/>
            </a:pPr>
            <a:r>
              <a:rPr lang="fa-IR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نیاز به مهربانی و محبت</a:t>
            </a:r>
            <a:endParaRPr lang="ar-SA" dirty="0" smtClean="0">
              <a:solidFill>
                <a:srgbClr val="FF33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algn="r" rtl="1" eaLnBrk="1" hangingPunct="1">
              <a:defRPr/>
            </a:pPr>
            <a:r>
              <a:rPr lang="fa-IR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نیاز به امنیت</a:t>
            </a:r>
            <a:endParaRPr lang="ar-SA" dirty="0" smtClean="0">
              <a:solidFill>
                <a:srgbClr val="FF33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algn="r" rtl="1" eaLnBrk="1" hangingPunct="1">
              <a:defRPr/>
            </a:pPr>
            <a:r>
              <a:rPr lang="fa-IR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نیاز به قابلیت و احترام</a:t>
            </a:r>
            <a:endParaRPr lang="ar-SA" dirty="0" smtClean="0">
              <a:solidFill>
                <a:srgbClr val="FF33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algn="r" rtl="1" eaLnBrk="1" hangingPunct="1">
              <a:defRPr/>
            </a:pPr>
            <a:r>
              <a:rPr lang="fa-IR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نیاز به استقلال</a:t>
            </a:r>
            <a:endParaRPr lang="ar-SA" dirty="0" smtClean="0">
              <a:solidFill>
                <a:srgbClr val="FF33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algn="r" rtl="1" eaLnBrk="1" hangingPunct="1">
              <a:defRPr/>
            </a:pPr>
            <a:r>
              <a:rPr lang="fa-IR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نیاز به ابراز وجود</a:t>
            </a:r>
            <a:endParaRPr lang="ar-SA" dirty="0" smtClean="0">
              <a:solidFill>
                <a:srgbClr val="FF33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algn="r" rtl="1" eaLnBrk="1" hangingPunct="1">
              <a:defRPr/>
            </a:pPr>
            <a:r>
              <a:rPr lang="fa-IR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نیاز به پذیرش توسط گروه همسن</a:t>
            </a:r>
            <a:endParaRPr lang="ar-SA" dirty="0" smtClean="0">
              <a:solidFill>
                <a:srgbClr val="FF33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algn="r" rtl="1" eaLnBrk="1" hangingPunct="1">
              <a:defRPr/>
            </a:pPr>
            <a:r>
              <a:rPr lang="fa-IR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نیاز به دوست داشتن</a:t>
            </a:r>
            <a:endParaRPr lang="ar-SA" dirty="0" smtClean="0">
              <a:solidFill>
                <a:srgbClr val="FF33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algn="r" rtl="1" eaLnBrk="1" hangingPunct="1">
              <a:defRPr/>
            </a:pPr>
            <a:r>
              <a:rPr lang="fa-IR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نیاز به دوست داشته شدن</a:t>
            </a:r>
            <a:endParaRPr lang="en-GB" dirty="0" smtClean="0">
              <a:solidFill>
                <a:srgbClr val="FF33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0649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1065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0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10650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0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10650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0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10650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0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2" dur="1" fill="hold"/>
                                        <p:tgtEl>
                                          <p:spTgt spid="10650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0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10650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0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10650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0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7" dur="1" fill="hold"/>
                                        <p:tgtEl>
                                          <p:spTgt spid="10650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4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2" dur="1" fill="hold"/>
                                        <p:tgtEl>
                                          <p:spTgt spid="1064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4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7" dur="1" fill="hold"/>
                                        <p:tgtEl>
                                          <p:spTgt spid="1064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4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2" dur="1" fill="hold"/>
                                        <p:tgtEl>
                                          <p:spTgt spid="1064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4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7" dur="1" fill="hold"/>
                                        <p:tgtEl>
                                          <p:spTgt spid="1064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4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2" dur="1" fill="hold"/>
                                        <p:tgtEl>
                                          <p:spTgt spid="1064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4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7" dur="1" fill="hold"/>
                                        <p:tgtEl>
                                          <p:spTgt spid="1064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49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82" dur="1" fill="hold"/>
                                        <p:tgtEl>
                                          <p:spTgt spid="10649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6498" grpId="0"/>
      <p:bldP spid="106499" grpId="0" build="p"/>
      <p:bldP spid="106500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b="1" dirty="0" smtClean="0">
                <a:solidFill>
                  <a:srgbClr val="FF0000"/>
                </a:solidFill>
              </a:rPr>
              <a:t>سلسله مراتب نیازهای آبراهام مزلو</a:t>
            </a:r>
            <a:endParaRPr lang="fa-IR" b="1" dirty="0">
              <a:solidFill>
                <a:srgbClr val="FF0000"/>
              </a:solidFill>
            </a:endParaRPr>
          </a:p>
        </p:txBody>
      </p:sp>
      <p:pic>
        <p:nvPicPr>
          <p:cNvPr id="4" name="Content Placeholder 3" descr="400px-Maslow_Pyramid_2.pn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1219200" y="1785902"/>
            <a:ext cx="6705600" cy="5072098"/>
          </a:xfr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fa-IR" sz="3200" b="1" dirty="0" smtClean="0"/>
              <a:t>نیازهای روانی انسان از نظر دکتر علی شریعتمداری</a:t>
            </a:r>
            <a:endParaRPr lang="fa-IR" sz="32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sz="quarter" idx="1"/>
          </p:nvPr>
        </p:nvGraphicFramePr>
        <p:xfrm>
          <a:off x="301625" y="2057399"/>
          <a:ext cx="8504238" cy="404177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fa-IR" b="1" dirty="0" smtClean="0">
                <a:solidFill>
                  <a:srgbClr val="FF0000"/>
                </a:solidFill>
              </a:rPr>
              <a:t>راههای شناخت نیاز متربیان</a:t>
            </a:r>
            <a:endParaRPr lang="fa-IR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>
              <a:buNone/>
            </a:pPr>
            <a:r>
              <a:rPr lang="fa-IR" b="1" dirty="0" smtClean="0">
                <a:solidFill>
                  <a:schemeClr val="tx2"/>
                </a:solidFill>
              </a:rPr>
              <a:t>1-صحبت کردن با آنها</a:t>
            </a:r>
          </a:p>
          <a:p>
            <a:pPr algn="r">
              <a:buNone/>
            </a:pPr>
            <a:r>
              <a:rPr lang="fa-IR" b="1" dirty="0" smtClean="0">
                <a:solidFill>
                  <a:schemeClr val="tx2"/>
                </a:solidFill>
              </a:rPr>
              <a:t>2-مشاهده معنی دار وپیوسته</a:t>
            </a:r>
          </a:p>
          <a:p>
            <a:pPr algn="r">
              <a:buNone/>
            </a:pPr>
            <a:r>
              <a:rPr lang="fa-IR" b="1" dirty="0" smtClean="0">
                <a:solidFill>
                  <a:schemeClr val="tx2"/>
                </a:solidFill>
              </a:rPr>
              <a:t>3-همدلی و همزبانی</a:t>
            </a:r>
          </a:p>
          <a:p>
            <a:pPr algn="r">
              <a:buNone/>
            </a:pPr>
            <a:r>
              <a:rPr lang="fa-IR" b="1" dirty="0" smtClean="0">
                <a:solidFill>
                  <a:schemeClr val="tx2"/>
                </a:solidFill>
              </a:rPr>
              <a:t>4-بازگشت به دنیای درون(گذشته خود)</a:t>
            </a:r>
          </a:p>
          <a:p>
            <a:pPr algn="r">
              <a:buNone/>
            </a:pPr>
            <a:r>
              <a:rPr lang="fa-IR" b="1" dirty="0" smtClean="0">
                <a:solidFill>
                  <a:schemeClr val="tx2"/>
                </a:solidFill>
              </a:rPr>
              <a:t>5-مطالعه کتابهای مرتبط</a:t>
            </a:r>
          </a:p>
          <a:p>
            <a:pPr algn="r">
              <a:buNone/>
            </a:pPr>
            <a:r>
              <a:rPr lang="fa-IR" b="1" dirty="0" smtClean="0">
                <a:solidFill>
                  <a:schemeClr val="tx2"/>
                </a:solidFill>
              </a:rPr>
              <a:t>6-مشاوره گرفتن از افراد آگاه و متخصص</a:t>
            </a:r>
            <a:endParaRPr lang="fa-IR" b="1" dirty="0"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fa-IR" b="1" dirty="0" smtClean="0">
                <a:solidFill>
                  <a:srgbClr val="FF0000"/>
                </a:solidFill>
              </a:rPr>
              <a:t>قابل توجه والدین:</a:t>
            </a:r>
            <a:endParaRPr lang="fa-IR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>
              <a:buNone/>
            </a:pPr>
            <a:r>
              <a:rPr lang="fa-IR" sz="2800" b="1" i="1" dirty="0" smtClean="0">
                <a:solidFill>
                  <a:schemeClr val="tx2"/>
                </a:solidFill>
              </a:rPr>
              <a:t>«</a:t>
            </a:r>
            <a:r>
              <a:rPr lang="fa-IR" sz="2800" b="1" dirty="0" smtClean="0">
                <a:solidFill>
                  <a:schemeClr val="tx2"/>
                </a:solidFill>
              </a:rPr>
              <a:t>در فرآیند ارتباط سازنده با نوجوان و</a:t>
            </a:r>
            <a:r>
              <a:rPr lang="fa-IR" sz="2800" dirty="0" smtClean="0">
                <a:solidFill>
                  <a:schemeClr val="tx2"/>
                </a:solidFill>
              </a:rPr>
              <a:t> </a:t>
            </a:r>
            <a:r>
              <a:rPr lang="fa-IR" sz="2800" b="1" dirty="0" smtClean="0">
                <a:solidFill>
                  <a:schemeClr val="tx2"/>
                </a:solidFill>
              </a:rPr>
              <a:t>جوان </a:t>
            </a:r>
            <a:r>
              <a:rPr lang="fa-IR" sz="2800" b="1" i="1" dirty="0" smtClean="0">
                <a:solidFill>
                  <a:schemeClr val="tx2"/>
                </a:solidFill>
              </a:rPr>
              <a:t>علایق و نیازهای طبیعی و غریزی آنها به منزله سنگ بنای ارتباط همدلانه مورد نظر است، ولی توجه به </a:t>
            </a:r>
            <a:r>
              <a:rPr lang="fa-IR" sz="2800" b="1" i="1" u="sng" dirty="0" smtClean="0">
                <a:solidFill>
                  <a:schemeClr val="tx2"/>
                </a:solidFill>
              </a:rPr>
              <a:t>مصلحت های آنها </a:t>
            </a:r>
            <a:r>
              <a:rPr lang="fa-IR" sz="2800" b="1" i="1" dirty="0" smtClean="0">
                <a:solidFill>
                  <a:schemeClr val="tx2"/>
                </a:solidFill>
              </a:rPr>
              <a:t>درپاسخگویی به نیاز ها می تواند از جهت دهی هوشیارانه و حکیمانه ی والدین خبر دهد. چون نوجوانان در بسیاری موارد به علت فقدان رشد و پختگی فکری و عاطفی و ضعف بصیرت درونی نسبت به نیازها و خواسته های احساساتی خود نمی توانند بین آنچه که مورد نیازشان است با آنچه که مصلحت رشد و تربیت شان است تمایز خردمندانه ای داشته باشند»</a:t>
            </a:r>
          </a:p>
          <a:p>
            <a:endParaRPr lang="fa-IR" sz="24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fa-IR" b="1" dirty="0" smtClean="0">
                <a:solidFill>
                  <a:srgbClr val="FF0000"/>
                </a:solidFill>
              </a:rPr>
              <a:t>اشتباهات والدین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1981200"/>
            <a:ext cx="7772400" cy="4114800"/>
          </a:xfrm>
        </p:spPr>
        <p:txBody>
          <a:bodyPr/>
          <a:lstStyle/>
          <a:p>
            <a:pPr algn="r">
              <a:buNone/>
            </a:pPr>
            <a:r>
              <a:rPr lang="fa-IR" sz="2400" dirty="0" smtClean="0">
                <a:solidFill>
                  <a:schemeClr val="tx2"/>
                </a:solidFill>
              </a:rPr>
              <a:t>عدم شناخت و درک این دوره بحرانی</a:t>
            </a:r>
          </a:p>
          <a:p>
            <a:pPr algn="r">
              <a:buNone/>
            </a:pPr>
            <a:r>
              <a:rPr lang="fa-IR" sz="2400" dirty="0" smtClean="0">
                <a:solidFill>
                  <a:schemeClr val="tx2"/>
                </a:solidFill>
              </a:rPr>
              <a:t>عدم سازش با تغییرات این دوره</a:t>
            </a:r>
          </a:p>
          <a:p>
            <a:pPr algn="r">
              <a:buNone/>
            </a:pPr>
            <a:r>
              <a:rPr lang="fa-IR" sz="2400" dirty="0" smtClean="0">
                <a:solidFill>
                  <a:schemeClr val="tx2"/>
                </a:solidFill>
              </a:rPr>
              <a:t>بزرگ و کوچک پنداشتن نوجوان</a:t>
            </a:r>
          </a:p>
          <a:p>
            <a:pPr algn="r">
              <a:buNone/>
            </a:pPr>
            <a:r>
              <a:rPr lang="fa-IR" sz="2400" dirty="0" smtClean="0">
                <a:solidFill>
                  <a:schemeClr val="tx2"/>
                </a:solidFill>
              </a:rPr>
              <a:t>عدم صداقت والدین</a:t>
            </a:r>
          </a:p>
          <a:p>
            <a:pPr algn="r">
              <a:buNone/>
            </a:pPr>
            <a:r>
              <a:rPr lang="fa-IR" sz="2400" dirty="0" smtClean="0">
                <a:solidFill>
                  <a:schemeClr val="tx2"/>
                </a:solidFill>
              </a:rPr>
              <a:t>مخالفت با رفیق داشتن نوجوان</a:t>
            </a:r>
          </a:p>
          <a:p>
            <a:pPr algn="r">
              <a:buNone/>
            </a:pPr>
            <a:r>
              <a:rPr lang="fa-IR" sz="2400" dirty="0" smtClean="0">
                <a:solidFill>
                  <a:schemeClr val="tx2"/>
                </a:solidFill>
              </a:rPr>
              <a:t>مخالفت با بیرون رفتن نوجوان</a:t>
            </a:r>
          </a:p>
          <a:p>
            <a:pPr algn="r">
              <a:buNone/>
            </a:pPr>
            <a:r>
              <a:rPr lang="fa-IR" sz="2400" dirty="0" smtClean="0">
                <a:solidFill>
                  <a:schemeClr val="tx2"/>
                </a:solidFill>
              </a:rPr>
              <a:t>فراهم کردن زمینه آلودگیها</a:t>
            </a:r>
          </a:p>
          <a:p>
            <a:pPr algn="r">
              <a:buNone/>
            </a:pPr>
            <a:r>
              <a:rPr lang="fa-IR" sz="2400" dirty="0" smtClean="0">
                <a:solidFill>
                  <a:schemeClr val="tx2"/>
                </a:solidFill>
              </a:rPr>
              <a:t>حمایت نکردن در زمینه کار و ورزش و تفریح و سرگرمی و ازدواج ...</a:t>
            </a:r>
          </a:p>
          <a:p>
            <a:pPr algn="r">
              <a:buNone/>
            </a:pPr>
            <a:r>
              <a:rPr lang="fa-IR" sz="2400" dirty="0" smtClean="0">
                <a:solidFill>
                  <a:schemeClr val="tx2"/>
                </a:solidFill>
              </a:rPr>
              <a:t>توقعات بیجا</a:t>
            </a:r>
          </a:p>
          <a:p>
            <a:pPr algn="r">
              <a:buNone/>
            </a:pPr>
            <a:r>
              <a:rPr lang="fa-IR" sz="2400" dirty="0" smtClean="0">
                <a:solidFill>
                  <a:schemeClr val="tx2"/>
                </a:solidFill>
              </a:rPr>
              <a:t>برخورد سرد توام با پرخاشگری و خشونت</a:t>
            </a:r>
          </a:p>
          <a:p>
            <a:pPr algn="r">
              <a:buNone/>
            </a:pPr>
            <a:r>
              <a:rPr lang="fa-IR" sz="2400" dirty="0" smtClean="0">
                <a:solidFill>
                  <a:schemeClr val="tx2"/>
                </a:solidFill>
              </a:rPr>
              <a:t>اسرار و اجبار در زمینه انتخاب ها</a:t>
            </a:r>
          </a:p>
          <a:p>
            <a:endParaRPr lang="en-US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fa-IR" sz="3600" b="1" dirty="0" smtClean="0">
                <a:solidFill>
                  <a:srgbClr val="FF0000"/>
                </a:solidFill>
              </a:rPr>
              <a:t>امام علی(ع)</a:t>
            </a:r>
            <a:r>
              <a:rPr lang="fa-IR" dirty="0" smtClean="0">
                <a:solidFill>
                  <a:schemeClr val="accent2"/>
                </a:solidFill>
              </a:rPr>
              <a:t>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fa-IR" dirty="0" smtClean="0">
                <a:solidFill>
                  <a:schemeClr val="accent2"/>
                </a:solidFill>
              </a:rPr>
              <a:t>اضاف السکر اربعة:سکرالشباب،سکرالمال،سکرالنوم و‌سکرالملک.</a:t>
            </a:r>
          </a:p>
          <a:p>
            <a:pPr algn="r" rtl="1"/>
            <a:r>
              <a:rPr lang="fa-IR" dirty="0" smtClean="0"/>
              <a:t>مستی بر چهار گونه است:مستی جوانی، مستی ثروت، مستی خواب و مستی ریاست</a:t>
            </a:r>
          </a:p>
          <a:p>
            <a:pPr algn="r" rtl="1"/>
            <a:endParaRPr lang="fa-IR" dirty="0" smtClean="0"/>
          </a:p>
          <a:p>
            <a:pPr algn="r" rtl="1"/>
            <a:r>
              <a:rPr lang="fa-IR" dirty="0" smtClean="0">
                <a:solidFill>
                  <a:srgbClr val="FF0000"/>
                </a:solidFill>
              </a:rPr>
              <a:t>پیامبرگرامی اسلام فرمودند</a:t>
            </a:r>
            <a:r>
              <a:rPr lang="fa-IR" dirty="0" smtClean="0"/>
              <a:t>:</a:t>
            </a:r>
          </a:p>
          <a:p>
            <a:pPr algn="r" rtl="1"/>
            <a:r>
              <a:rPr lang="fa-IR" dirty="0" smtClean="0">
                <a:solidFill>
                  <a:schemeClr val="accent2"/>
                </a:solidFill>
              </a:rPr>
              <a:t>الشباب شعبة من الجنون؛ </a:t>
            </a:r>
            <a:r>
              <a:rPr lang="fa-IR" dirty="0" smtClean="0">
                <a:solidFill>
                  <a:schemeClr val="accent4"/>
                </a:solidFill>
              </a:rPr>
              <a:t>جوانی</a:t>
            </a:r>
            <a:r>
              <a:rPr lang="fa-IR" dirty="0" smtClean="0">
                <a:solidFill>
                  <a:schemeClr val="accent2"/>
                </a:solidFill>
              </a:rPr>
              <a:t> </a:t>
            </a:r>
            <a:r>
              <a:rPr lang="fa-IR" dirty="0" smtClean="0"/>
              <a:t>شعبه‌ای از جنون است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fa-IR" b="1" dirty="0" smtClean="0">
                <a:solidFill>
                  <a:srgbClr val="FF0000"/>
                </a:solidFill>
              </a:rPr>
              <a:t>آسیب های دوره نوجوانی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>
              <a:buNone/>
            </a:pPr>
            <a:r>
              <a:rPr lang="fa-IR" sz="2800" dirty="0" smtClean="0">
                <a:solidFill>
                  <a:schemeClr val="tx2"/>
                </a:solidFill>
              </a:rPr>
              <a:t>معاشرت با افراد ناباب</a:t>
            </a:r>
          </a:p>
          <a:p>
            <a:pPr algn="r">
              <a:buNone/>
            </a:pPr>
            <a:r>
              <a:rPr lang="fa-IR" sz="2800" dirty="0" smtClean="0">
                <a:solidFill>
                  <a:schemeClr val="tx2"/>
                </a:solidFill>
              </a:rPr>
              <a:t>ارتباط با جنس مخالف</a:t>
            </a:r>
          </a:p>
          <a:p>
            <a:pPr algn="r">
              <a:buNone/>
            </a:pPr>
            <a:r>
              <a:rPr lang="fa-IR" sz="2800" dirty="0" smtClean="0">
                <a:solidFill>
                  <a:schemeClr val="tx2"/>
                </a:solidFill>
              </a:rPr>
              <a:t>ازدواج موقت ناآگاهانه</a:t>
            </a:r>
          </a:p>
          <a:p>
            <a:pPr algn="r">
              <a:buNone/>
            </a:pPr>
            <a:r>
              <a:rPr lang="fa-IR" sz="2800" dirty="0" smtClean="0">
                <a:solidFill>
                  <a:schemeClr val="tx2"/>
                </a:solidFill>
              </a:rPr>
              <a:t>اعتیاد به انواع مواد مخدر</a:t>
            </a:r>
          </a:p>
          <a:p>
            <a:pPr algn="r">
              <a:buNone/>
            </a:pPr>
            <a:r>
              <a:rPr lang="fa-IR" sz="2800" dirty="0" smtClean="0">
                <a:solidFill>
                  <a:schemeClr val="tx2"/>
                </a:solidFill>
              </a:rPr>
              <a:t>شرب خمر</a:t>
            </a:r>
          </a:p>
          <a:p>
            <a:pPr algn="r">
              <a:buNone/>
            </a:pPr>
            <a:r>
              <a:rPr lang="fa-IR" sz="2800" dirty="0" smtClean="0">
                <a:solidFill>
                  <a:schemeClr val="tx2"/>
                </a:solidFill>
              </a:rPr>
              <a:t>اعتیاد جنسی</a:t>
            </a:r>
          </a:p>
          <a:p>
            <a:pPr algn="r">
              <a:buNone/>
            </a:pPr>
            <a:r>
              <a:rPr lang="fa-IR" sz="2800" dirty="0" smtClean="0">
                <a:solidFill>
                  <a:schemeClr val="tx2"/>
                </a:solidFill>
              </a:rPr>
              <a:t>اعتیاد به اینترنت،موبایل و ماهواره و...</a:t>
            </a:r>
          </a:p>
          <a:p>
            <a:pPr algn="r">
              <a:buNone/>
            </a:pPr>
            <a:r>
              <a:rPr lang="fa-IR" sz="2800" dirty="0" smtClean="0">
                <a:solidFill>
                  <a:schemeClr val="tx2"/>
                </a:solidFill>
              </a:rPr>
              <a:t>بزهکاری(سرقت،خرید و فروش مواد مخدر،سی دی های غیر مجاز،درگیری ودعواوقتل و...)</a:t>
            </a:r>
            <a:endParaRPr lang="en-US" sz="2800" dirty="0">
              <a:solidFill>
                <a:schemeClr val="tx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r" rtl="1" eaLnBrk="1" hangingPunct="1"/>
            <a:r>
              <a:rPr lang="ar-SA" sz="4800" b="1" smtClean="0">
                <a:cs typeface="B Nazanin" pitchFamily="2" charset="-78"/>
              </a:rPr>
              <a:t>ترسهاي دوران نوجواني:</a:t>
            </a:r>
            <a:endParaRPr lang="en-GB" sz="4800" b="1" smtClean="0">
              <a:cs typeface="B Nazanin" pitchFamily="2" charset="-78"/>
            </a:endParaRPr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r" rtl="1" eaLnBrk="1" hangingPunct="1"/>
            <a:r>
              <a:rPr lang="ar-SA" dirty="0" smtClean="0">
                <a:solidFill>
                  <a:srgbClr val="66FF33"/>
                </a:solidFill>
                <a:cs typeface="B Nazanin" pitchFamily="2" charset="-78"/>
              </a:rPr>
              <a:t>ترس از آينده</a:t>
            </a:r>
            <a:r>
              <a:rPr lang="fa-IR" dirty="0" smtClean="0">
                <a:solidFill>
                  <a:srgbClr val="66FF33"/>
                </a:solidFill>
                <a:cs typeface="B Nazanin" pitchFamily="2" charset="-78"/>
              </a:rPr>
              <a:t>(تحصیلی،شغلی،ازدواج و....)</a:t>
            </a:r>
            <a:endParaRPr lang="ar-SA" dirty="0" smtClean="0">
              <a:solidFill>
                <a:srgbClr val="66FF33"/>
              </a:solidFill>
              <a:cs typeface="B Nazanin" pitchFamily="2" charset="-78"/>
            </a:endParaRPr>
          </a:p>
          <a:p>
            <a:pPr algn="r" rtl="1" eaLnBrk="1" hangingPunct="1"/>
            <a:r>
              <a:rPr lang="fa-IR" dirty="0" smtClean="0">
                <a:solidFill>
                  <a:srgbClr val="66FF33"/>
                </a:solidFill>
                <a:cs typeface="B Nazanin" pitchFamily="2" charset="-78"/>
              </a:rPr>
              <a:t>ترس </a:t>
            </a:r>
            <a:r>
              <a:rPr lang="ar-SA" dirty="0" smtClean="0">
                <a:solidFill>
                  <a:srgbClr val="66FF33"/>
                </a:solidFill>
                <a:cs typeface="B Nazanin" pitchFamily="2" charset="-78"/>
              </a:rPr>
              <a:t>از شكست</a:t>
            </a:r>
          </a:p>
          <a:p>
            <a:pPr algn="r" rtl="1" eaLnBrk="1" hangingPunct="1"/>
            <a:r>
              <a:rPr lang="fa-IR" dirty="0" smtClean="0">
                <a:solidFill>
                  <a:srgbClr val="66FF33"/>
                </a:solidFill>
                <a:cs typeface="B Nazanin" pitchFamily="2" charset="-78"/>
              </a:rPr>
              <a:t>ترس </a:t>
            </a:r>
            <a:r>
              <a:rPr lang="ar-SA" dirty="0" smtClean="0">
                <a:solidFill>
                  <a:srgbClr val="66FF33"/>
                </a:solidFill>
                <a:cs typeface="B Nazanin" pitchFamily="2" charset="-78"/>
              </a:rPr>
              <a:t>از عدم موفقيت در امتحان</a:t>
            </a:r>
          </a:p>
          <a:p>
            <a:pPr algn="r" rtl="1" eaLnBrk="1" hangingPunct="1"/>
            <a:r>
              <a:rPr lang="ar-SA" dirty="0" smtClean="0">
                <a:solidFill>
                  <a:srgbClr val="66FF33"/>
                </a:solidFill>
                <a:cs typeface="B Nazanin" pitchFamily="2" charset="-78"/>
              </a:rPr>
              <a:t>ترسهاي موهوم مثل جن</a:t>
            </a:r>
            <a:r>
              <a:rPr lang="fa-IR" dirty="0" smtClean="0">
                <a:solidFill>
                  <a:srgbClr val="66FF33"/>
                </a:solidFill>
                <a:cs typeface="B Nazanin" pitchFamily="2" charset="-78"/>
              </a:rPr>
              <a:t>،تاریکی،تنهایی و...)</a:t>
            </a:r>
            <a:endParaRPr lang="ar-SA" dirty="0" smtClean="0">
              <a:solidFill>
                <a:srgbClr val="66FF33"/>
              </a:solidFill>
              <a:cs typeface="B Nazanin" pitchFamily="2" charset="-78"/>
            </a:endParaRPr>
          </a:p>
          <a:p>
            <a:pPr algn="r" rtl="1" eaLnBrk="1" hangingPunct="1"/>
            <a:r>
              <a:rPr lang="ar-SA" dirty="0" smtClean="0">
                <a:solidFill>
                  <a:srgbClr val="66FF33"/>
                </a:solidFill>
                <a:cs typeface="B Nazanin" pitchFamily="2" charset="-78"/>
              </a:rPr>
              <a:t>ترس از مرگ</a:t>
            </a:r>
          </a:p>
          <a:p>
            <a:pPr algn="r" rtl="1" eaLnBrk="1" hangingPunct="1"/>
            <a:r>
              <a:rPr lang="fa-IR" dirty="0" smtClean="0">
                <a:solidFill>
                  <a:srgbClr val="66FF33"/>
                </a:solidFill>
                <a:cs typeface="B Nazanin" pitchFamily="2" charset="-78"/>
              </a:rPr>
              <a:t>ترس </a:t>
            </a:r>
            <a:r>
              <a:rPr lang="ar-SA" dirty="0" smtClean="0">
                <a:solidFill>
                  <a:srgbClr val="66FF33"/>
                </a:solidFill>
                <a:cs typeface="B Nazanin" pitchFamily="2" charset="-78"/>
              </a:rPr>
              <a:t>از مسخره شدن</a:t>
            </a:r>
          </a:p>
          <a:p>
            <a:pPr algn="r" rtl="1" eaLnBrk="1" hangingPunct="1"/>
            <a:r>
              <a:rPr lang="ar-SA" dirty="0" smtClean="0">
                <a:solidFill>
                  <a:srgbClr val="66FF33"/>
                </a:solidFill>
                <a:cs typeface="B Nazanin" pitchFamily="2" charset="-78"/>
              </a:rPr>
              <a:t>ترس جنسي</a:t>
            </a:r>
            <a:r>
              <a:rPr lang="fa-IR" dirty="0" smtClean="0">
                <a:solidFill>
                  <a:srgbClr val="66FF33"/>
                </a:solidFill>
                <a:cs typeface="B Nazanin" pitchFamily="2" charset="-78"/>
              </a:rPr>
              <a:t>(بیماری های جنسی،نقص در دستگاه تناسلی و...)</a:t>
            </a:r>
            <a:endParaRPr lang="en-GB" dirty="0" smtClean="0">
              <a:solidFill>
                <a:srgbClr val="66FF33"/>
              </a:solidFill>
              <a:cs typeface="B Nazanin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122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2" dur="1" fill="hold"/>
                                        <p:tgtEl>
                                          <p:spTgt spid="122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122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1229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0" grpId="0"/>
      <p:bldP spid="12291" grpId="0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r" rtl="1" eaLnBrk="1" hangingPunct="1"/>
            <a:r>
              <a:rPr lang="ar-SA" sz="6000" b="1" dirty="0" smtClean="0">
                <a:solidFill>
                  <a:srgbClr val="FF0000"/>
                </a:solidFill>
                <a:cs typeface="B Nazanin" pitchFamily="2" charset="-78"/>
              </a:rPr>
              <a:t>امام علي(ع)</a:t>
            </a:r>
            <a:r>
              <a:rPr lang="fa-IR" sz="6000" b="1" dirty="0" smtClean="0">
                <a:solidFill>
                  <a:srgbClr val="FF0000"/>
                </a:solidFill>
                <a:cs typeface="B Nazanin" pitchFamily="2" charset="-78"/>
              </a:rPr>
              <a:t>:</a:t>
            </a:r>
            <a:endParaRPr lang="en-GB" sz="6000" b="1" dirty="0" smtClean="0">
              <a:solidFill>
                <a:srgbClr val="FF0000"/>
              </a:solidFill>
              <a:cs typeface="B Nazanin" pitchFamily="2" charset="-78"/>
            </a:endParaRPr>
          </a:p>
        </p:txBody>
      </p:sp>
      <p:sp>
        <p:nvSpPr>
          <p:cNvPr id="1095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981200"/>
            <a:ext cx="8153400" cy="4114800"/>
          </a:xfrm>
        </p:spPr>
        <p:txBody>
          <a:bodyPr/>
          <a:lstStyle/>
          <a:p>
            <a:pPr algn="r" rtl="1" eaLnBrk="1" hangingPunct="1">
              <a:buFont typeface="Wingdings" pitchFamily="2" charset="2"/>
              <a:buNone/>
            </a:pPr>
            <a:r>
              <a:rPr lang="fa-IR" sz="4000" dirty="0" smtClean="0">
                <a:cs typeface="B Nazanin" pitchFamily="2" charset="-78"/>
              </a:rPr>
              <a:t>  </a:t>
            </a:r>
            <a:r>
              <a:rPr lang="ar-SA" sz="4000" dirty="0" smtClean="0">
                <a:solidFill>
                  <a:schemeClr val="tx2"/>
                </a:solidFill>
                <a:cs typeface="B Nazanin" pitchFamily="2" charset="-78"/>
              </a:rPr>
              <a:t>پيوسته عقل و حماقت در ضمير نوجوان در ستيزند تا بحران بلوغ را پشت سر بگذارد و به سن هجده سالگي برسد؛ در آن هنگام با غلبه عقل يا حماقت به يكسو گرايش</a:t>
            </a:r>
            <a:r>
              <a:rPr lang="fa-IR" sz="4000" dirty="0" smtClean="0">
                <a:solidFill>
                  <a:schemeClr val="tx2"/>
                </a:solidFill>
                <a:cs typeface="B Nazanin" pitchFamily="2" charset="-78"/>
              </a:rPr>
              <a:t> </a:t>
            </a:r>
            <a:r>
              <a:rPr lang="ar-SA" sz="4000" dirty="0" smtClean="0">
                <a:solidFill>
                  <a:schemeClr val="tx2"/>
                </a:solidFill>
                <a:cs typeface="B Nazanin" pitchFamily="2" charset="-78"/>
              </a:rPr>
              <a:t>مي</a:t>
            </a:r>
            <a:r>
              <a:rPr lang="ar-SA" sz="4000" dirty="0" smtClean="0">
                <a:solidFill>
                  <a:schemeClr val="tx2"/>
                </a:solidFill>
              </a:rPr>
              <a:t>‌</a:t>
            </a:r>
            <a:r>
              <a:rPr lang="ar-SA" sz="4000" dirty="0" smtClean="0">
                <a:solidFill>
                  <a:schemeClr val="tx2"/>
                </a:solidFill>
                <a:cs typeface="B Nazanin" pitchFamily="2" charset="-78"/>
              </a:rPr>
              <a:t>يابد. </a:t>
            </a:r>
            <a:endParaRPr lang="fa-IR" sz="4000" dirty="0" smtClean="0">
              <a:solidFill>
                <a:schemeClr val="tx2"/>
              </a:solidFill>
              <a:cs typeface="B Nazanin" pitchFamily="2" charset="-78"/>
            </a:endParaRPr>
          </a:p>
          <a:p>
            <a:pPr algn="r" rtl="1" eaLnBrk="1" hangingPunct="1">
              <a:buFont typeface="Wingdings" pitchFamily="2" charset="2"/>
              <a:buNone/>
            </a:pPr>
            <a:r>
              <a:rPr lang="fa-IR" sz="4000" dirty="0" smtClean="0">
                <a:cs typeface="B Nazanin" pitchFamily="2" charset="-78"/>
              </a:rPr>
              <a:t>                                      </a:t>
            </a:r>
            <a:r>
              <a:rPr lang="ar-SA" sz="2000" dirty="0" smtClean="0">
                <a:cs typeface="B Nazanin" pitchFamily="2" charset="-78"/>
              </a:rPr>
              <a:t>بحارالانوار، ج1، ص96.</a:t>
            </a:r>
            <a:endParaRPr lang="en-GB" dirty="0" smtClean="0">
              <a:cs typeface="B Nazanin" pitchFamily="2" charset="-78"/>
            </a:endParaRPr>
          </a:p>
        </p:txBody>
      </p:sp>
    </p:spTree>
  </p:cSld>
  <p:clrMapOvr>
    <a:masterClrMapping/>
  </p:clrMapOvr>
  <p:transition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095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95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095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095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50000">
                                          <p:val>
                                            <p:strVal val="#ppt_y+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095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095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095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9570" grpId="0"/>
      <p:bldP spid="109571" grpId="0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r" rtl="1" eaLnBrk="1" hangingPunct="1"/>
            <a:r>
              <a:rPr lang="fa-IR" sz="4800" dirty="0" smtClean="0">
                <a:solidFill>
                  <a:schemeClr val="accent1"/>
                </a:solidFill>
              </a:rPr>
              <a:t>شیوه های برقراری ارتباط با نوجوانان</a:t>
            </a:r>
            <a:endParaRPr lang="en-GB" sz="4800" b="1" dirty="0" smtClean="0">
              <a:cs typeface="B Nazanin" pitchFamily="2" charset="-78"/>
            </a:endParaRP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8600" y="1981200"/>
            <a:ext cx="8686800" cy="4572000"/>
          </a:xfrm>
        </p:spPr>
        <p:txBody>
          <a:bodyPr/>
          <a:lstStyle/>
          <a:p>
            <a:pPr algn="r">
              <a:buNone/>
            </a:pPr>
            <a:r>
              <a:rPr lang="fa-IR" sz="2800" dirty="0" smtClean="0">
                <a:solidFill>
                  <a:schemeClr val="tx2"/>
                </a:solidFill>
              </a:rPr>
              <a:t>به آنها اعتماد داشته باشیم(مثبت اندیش باشیم)</a:t>
            </a:r>
          </a:p>
          <a:p>
            <a:pPr algn="r">
              <a:buNone/>
            </a:pPr>
            <a:r>
              <a:rPr lang="fa-IR" sz="2800" dirty="0" smtClean="0">
                <a:solidFill>
                  <a:schemeClr val="tx2"/>
                </a:solidFill>
              </a:rPr>
              <a:t>اعتماد آنها را به خود جلب کنیم</a:t>
            </a:r>
          </a:p>
          <a:p>
            <a:pPr algn="r">
              <a:buNone/>
            </a:pPr>
            <a:r>
              <a:rPr lang="fa-IR" sz="2800" dirty="0" smtClean="0">
                <a:solidFill>
                  <a:schemeClr val="tx2"/>
                </a:solidFill>
              </a:rPr>
              <a:t>با آنها رابطه دوستی برقرار کنیم </a:t>
            </a:r>
          </a:p>
          <a:p>
            <a:pPr algn="r">
              <a:buNone/>
            </a:pPr>
            <a:r>
              <a:rPr lang="fa-IR" sz="2800" dirty="0" smtClean="0">
                <a:solidFill>
                  <a:schemeClr val="tx2"/>
                </a:solidFill>
              </a:rPr>
              <a:t>در کنار آنها باشیم نه در مقابل آنها</a:t>
            </a:r>
          </a:p>
          <a:p>
            <a:pPr algn="r">
              <a:buNone/>
            </a:pPr>
            <a:r>
              <a:rPr lang="fa-IR" sz="2800" dirty="0" smtClean="0">
                <a:solidFill>
                  <a:schemeClr val="tx2"/>
                </a:solidFill>
              </a:rPr>
              <a:t>آنها را تحقیر،تمسخر و سرزنش نکنیم</a:t>
            </a:r>
          </a:p>
          <a:p>
            <a:pPr algn="r">
              <a:buNone/>
            </a:pPr>
            <a:r>
              <a:rPr lang="fa-IR" sz="2800" dirty="0" smtClean="0">
                <a:solidFill>
                  <a:schemeClr val="tx2"/>
                </a:solidFill>
              </a:rPr>
              <a:t>به آنها احترام بگذاریم</a:t>
            </a:r>
          </a:p>
          <a:p>
            <a:pPr algn="r">
              <a:buNone/>
            </a:pPr>
            <a:r>
              <a:rPr lang="fa-IR" sz="2800" dirty="0" smtClean="0">
                <a:solidFill>
                  <a:schemeClr val="tx2"/>
                </a:solidFill>
              </a:rPr>
              <a:t>با آنها همدلی کنیم</a:t>
            </a:r>
          </a:p>
          <a:p>
            <a:pPr algn="r">
              <a:buNone/>
            </a:pPr>
            <a:r>
              <a:rPr lang="fa-IR" sz="2800" dirty="0" smtClean="0">
                <a:solidFill>
                  <a:schemeClr val="tx2"/>
                </a:solidFill>
              </a:rPr>
              <a:t>آنها را با مشاوران متعهد و متخصص ارتباط دهیم</a:t>
            </a:r>
          </a:p>
          <a:p>
            <a:pPr algn="r">
              <a:buNone/>
            </a:pPr>
            <a:r>
              <a:rPr lang="fa-IR" sz="2800" dirty="0" smtClean="0">
                <a:solidFill>
                  <a:schemeClr val="tx2"/>
                </a:solidFill>
              </a:rPr>
              <a:t>به حرف آنها با حوصله گوش دهیم</a:t>
            </a:r>
          </a:p>
          <a:p>
            <a:pPr algn="r" rtl="1" eaLnBrk="1" hangingPunct="1">
              <a:lnSpc>
                <a:spcPct val="80000"/>
              </a:lnSpc>
            </a:pPr>
            <a:endParaRPr lang="en-US" dirty="0" smtClean="0">
              <a:solidFill>
                <a:srgbClr val="99FFCC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</p:txBody>
      </p:sp>
    </p:spTree>
  </p:cSld>
  <p:clrMapOvr>
    <a:masterClrMapping/>
  </p:clrMapOvr>
  <p:transition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33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33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33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3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3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3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33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33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33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33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33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33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33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33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33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133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33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33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1331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331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331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1331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331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331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4" grpId="0"/>
      <p:bldP spid="13315" grpId="0" build="p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8600" y="2057400"/>
            <a:ext cx="8824913" cy="4495800"/>
          </a:xfrm>
        </p:spPr>
        <p:txBody>
          <a:bodyPr/>
          <a:lstStyle/>
          <a:p>
            <a:pPr algn="r">
              <a:buNone/>
            </a:pPr>
            <a:r>
              <a:rPr lang="ar-SA" sz="2800" dirty="0" smtClean="0">
                <a:cs typeface="B Nazanin" pitchFamily="2" charset="-78"/>
              </a:rPr>
              <a:t>.</a:t>
            </a:r>
            <a:r>
              <a:rPr lang="fa-IR" sz="2800" dirty="0" smtClean="0">
                <a:solidFill>
                  <a:schemeClr val="tx2"/>
                </a:solidFill>
              </a:rPr>
              <a:t> در حرف زدن با آنها اطاله کلام داشته باشیم</a:t>
            </a:r>
          </a:p>
          <a:p>
            <a:pPr algn="r">
              <a:buNone/>
            </a:pPr>
            <a:r>
              <a:rPr lang="fa-IR" sz="2800" dirty="0" smtClean="0">
                <a:solidFill>
                  <a:schemeClr val="tx2"/>
                </a:solidFill>
              </a:rPr>
              <a:t>زمینه فعالیت های گروهی را برای آنها فراهم کنیم</a:t>
            </a:r>
          </a:p>
          <a:p>
            <a:pPr algn="r">
              <a:buNone/>
            </a:pPr>
            <a:r>
              <a:rPr lang="fa-IR" sz="2800" dirty="0" smtClean="0">
                <a:solidFill>
                  <a:schemeClr val="tx2"/>
                </a:solidFill>
              </a:rPr>
              <a:t>با آنها رفق و مدارا کنیم</a:t>
            </a:r>
          </a:p>
          <a:p>
            <a:pPr algn="r">
              <a:buNone/>
            </a:pPr>
            <a:r>
              <a:rPr lang="fa-IR" sz="2800" dirty="0" smtClean="0">
                <a:solidFill>
                  <a:schemeClr val="tx2"/>
                </a:solidFill>
              </a:rPr>
              <a:t>با آنها مشورت کنیم</a:t>
            </a:r>
          </a:p>
          <a:p>
            <a:pPr algn="r">
              <a:buNone/>
            </a:pPr>
            <a:r>
              <a:rPr lang="fa-IR" sz="2800" dirty="0" smtClean="0">
                <a:solidFill>
                  <a:schemeClr val="tx2"/>
                </a:solidFill>
              </a:rPr>
              <a:t>به سوالات آنها پاسخ دهیم</a:t>
            </a:r>
          </a:p>
          <a:p>
            <a:pPr algn="r">
              <a:buNone/>
            </a:pPr>
            <a:r>
              <a:rPr lang="fa-IR" sz="2800" dirty="0" smtClean="0">
                <a:solidFill>
                  <a:schemeClr val="tx2"/>
                </a:solidFill>
              </a:rPr>
              <a:t>آنها را حمایت و تشویق کنیم جهت ورزش ، کار و هنر وتحصیل</a:t>
            </a:r>
          </a:p>
          <a:p>
            <a:pPr algn="r">
              <a:buNone/>
            </a:pPr>
            <a:r>
              <a:rPr lang="fa-IR" sz="2800" dirty="0" smtClean="0">
                <a:solidFill>
                  <a:schemeClr val="accent2"/>
                </a:solidFill>
              </a:rPr>
              <a:t>از نوجوان انتظارات مناسب و به اندازه داشته باشید</a:t>
            </a:r>
          </a:p>
          <a:p>
            <a:pPr algn="r">
              <a:buNone/>
            </a:pPr>
            <a:r>
              <a:rPr lang="fa-IR" sz="2800" dirty="0" smtClean="0">
                <a:solidFill>
                  <a:schemeClr val="accent2"/>
                </a:solidFill>
              </a:rPr>
              <a:t>با آنها روابط صمیمی و دوستانه داشته باشید</a:t>
            </a:r>
          </a:p>
          <a:p>
            <a:pPr algn="r">
              <a:buNone/>
            </a:pPr>
            <a:r>
              <a:rPr lang="fa-IR" sz="2800" dirty="0" smtClean="0">
                <a:solidFill>
                  <a:schemeClr val="tx2"/>
                </a:solidFill>
              </a:rPr>
              <a:t>در قالب نصیحت با آنها صحبت نکنیم</a:t>
            </a:r>
          </a:p>
          <a:p>
            <a:pPr algn="r" rtl="1" eaLnBrk="1" hangingPunct="1">
              <a:lnSpc>
                <a:spcPct val="80000"/>
              </a:lnSpc>
            </a:pPr>
            <a:endParaRPr lang="en-GB" dirty="0" smtClean="0">
              <a:cs typeface="B Nazanin" pitchFamily="2" charset="-78"/>
            </a:endParaRPr>
          </a:p>
        </p:txBody>
      </p:sp>
    </p:spTree>
  </p:cSld>
  <p:clrMapOvr>
    <a:masterClrMapping/>
  </p:clrMapOvr>
  <p:transition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43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43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43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43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43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43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43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43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43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43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43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43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43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43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43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433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433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433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433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433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433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433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433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433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9" grpId="0" build="p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5" name="Rectangle 5"/>
          <p:cNvSpPr>
            <a:spLocks noGrp="1" noChangeArrowheads="1"/>
          </p:cNvSpPr>
          <p:nvPr>
            <p:ph type="title"/>
          </p:nvPr>
        </p:nvSpPr>
        <p:spPr>
          <a:effectLst>
            <a:outerShdw dist="107763" dir="13500000" algn="ctr" rotWithShape="0">
              <a:srgbClr val="808080">
                <a:alpha val="50000"/>
              </a:srgbClr>
            </a:outerShdw>
          </a:effectLst>
        </p:spPr>
        <p:txBody>
          <a:bodyPr/>
          <a:lstStyle/>
          <a:p>
            <a:pPr algn="r" rtl="1" eaLnBrk="1" hangingPunct="1"/>
            <a:r>
              <a:rPr lang="fa-IR" sz="5400" b="1" dirty="0" smtClean="0">
                <a:solidFill>
                  <a:srgbClr val="00FFFF"/>
                </a:solidFill>
                <a:cs typeface="B Nazanin" pitchFamily="2" charset="-78"/>
              </a:rPr>
              <a:t>ادامه</a:t>
            </a:r>
            <a:endParaRPr lang="en-GB" sz="5400" b="1" dirty="0" smtClean="0">
              <a:solidFill>
                <a:srgbClr val="00FFFF"/>
              </a:solidFill>
              <a:cs typeface="B Nazanin" pitchFamily="2" charset="-78"/>
            </a:endParaRPr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981200"/>
            <a:ext cx="8305800" cy="4648200"/>
          </a:xfrm>
        </p:spPr>
        <p:txBody>
          <a:bodyPr/>
          <a:lstStyle/>
          <a:p>
            <a:pPr algn="r">
              <a:buNone/>
            </a:pPr>
            <a:r>
              <a:rPr lang="fa-IR" sz="2800" dirty="0" smtClean="0">
                <a:solidFill>
                  <a:schemeClr val="accent2"/>
                </a:solidFill>
              </a:rPr>
              <a:t>به نیاز ها و علایق و استعداد های آنها توجه کنید</a:t>
            </a:r>
          </a:p>
          <a:p>
            <a:pPr algn="r">
              <a:buNone/>
            </a:pPr>
            <a:r>
              <a:rPr lang="fa-IR" sz="2800" dirty="0" smtClean="0">
                <a:solidFill>
                  <a:schemeClr val="accent2"/>
                </a:solidFill>
              </a:rPr>
              <a:t>با آنها بحث و مجادله لفظی نکنیم</a:t>
            </a:r>
          </a:p>
          <a:p>
            <a:pPr algn="r">
              <a:buNone/>
            </a:pPr>
            <a:r>
              <a:rPr lang="fa-IR" sz="2800" dirty="0" smtClean="0">
                <a:solidFill>
                  <a:schemeClr val="accent2"/>
                </a:solidFill>
              </a:rPr>
              <a:t>آنها را در هیچ شرایطی کتک نزنیم</a:t>
            </a:r>
          </a:p>
          <a:p>
            <a:pPr algn="r">
              <a:buNone/>
            </a:pPr>
            <a:r>
              <a:rPr lang="fa-IR" sz="2800" dirty="0" smtClean="0">
                <a:solidFill>
                  <a:schemeClr val="accent2"/>
                </a:solidFill>
              </a:rPr>
              <a:t>شرایط تحصیلی، تفریح و سرگرمی ،کار و ورزش آنها را فراهم کنیم</a:t>
            </a:r>
          </a:p>
          <a:p>
            <a:pPr algn="r">
              <a:buNone/>
            </a:pPr>
            <a:r>
              <a:rPr lang="fa-IR" sz="2800" dirty="0" smtClean="0">
                <a:solidFill>
                  <a:schemeClr val="accent2"/>
                </a:solidFill>
              </a:rPr>
              <a:t>پول توجیبی آنها را تامین کنیم </a:t>
            </a:r>
          </a:p>
          <a:p>
            <a:pPr algn="r">
              <a:buNone/>
            </a:pPr>
            <a:r>
              <a:rPr lang="fa-IR" sz="2800" dirty="0" smtClean="0">
                <a:solidFill>
                  <a:schemeClr val="accent2"/>
                </a:solidFill>
              </a:rPr>
              <a:t>قهر طولانی مدت نکنیم</a:t>
            </a:r>
          </a:p>
          <a:p>
            <a:pPr algn="r">
              <a:buNone/>
            </a:pPr>
            <a:r>
              <a:rPr lang="fa-IR" sz="2800" dirty="0" smtClean="0">
                <a:solidFill>
                  <a:schemeClr val="accent2"/>
                </a:solidFill>
              </a:rPr>
              <a:t>آنها را از خانه اخراج نکنیم</a:t>
            </a:r>
          </a:p>
          <a:p>
            <a:pPr algn="r">
              <a:buNone/>
            </a:pPr>
            <a:r>
              <a:rPr lang="fa-IR" sz="2800" dirty="0" smtClean="0">
                <a:solidFill>
                  <a:schemeClr val="accent2"/>
                </a:solidFill>
              </a:rPr>
              <a:t>به نوجوان شخصیت بدهید</a:t>
            </a:r>
          </a:p>
          <a:p>
            <a:pPr lvl="1" algn="r" rtl="1" eaLnBrk="1" hangingPunct="1"/>
            <a:endParaRPr lang="en-GB" dirty="0" smtClean="0">
              <a:solidFill>
                <a:schemeClr val="tx2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</p:txBody>
      </p:sp>
    </p:spTree>
  </p:cSld>
  <p:clrMapOvr>
    <a:masterClrMapping/>
  </p:clrMapOvr>
  <p:transition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153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53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53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53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53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53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53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536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536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536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1536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536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536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1536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536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536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5" grpId="0"/>
      <p:bldP spid="15363" grpId="0" build="p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Rectangle 2"/>
          <p:cNvSpPr>
            <a:spLocks noGrp="1" noChangeArrowheads="1"/>
          </p:cNvSpPr>
          <p:nvPr>
            <p:ph type="title"/>
          </p:nvPr>
        </p:nvSpPr>
        <p:spPr>
          <a:effectLst>
            <a:outerShdw dist="107763" dir="13500000" algn="ctr" rotWithShape="0">
              <a:srgbClr val="808080">
                <a:alpha val="50000"/>
              </a:srgbClr>
            </a:outerShdw>
          </a:effectLst>
        </p:spPr>
        <p:txBody>
          <a:bodyPr/>
          <a:lstStyle/>
          <a:p>
            <a:pPr algn="r" rtl="1" eaLnBrk="1" hangingPunct="1"/>
            <a:r>
              <a:rPr lang="fa-IR" sz="5400" b="1" dirty="0" smtClean="0">
                <a:solidFill>
                  <a:srgbClr val="00FFFF"/>
                </a:solidFill>
                <a:cs typeface="B Nazanin" pitchFamily="2" charset="-78"/>
              </a:rPr>
              <a:t>ادامه</a:t>
            </a:r>
            <a:endParaRPr lang="en-GB" sz="5400" b="1" dirty="0" smtClean="0">
              <a:solidFill>
                <a:srgbClr val="00FFFF"/>
              </a:solidFill>
              <a:cs typeface="B Nazanin" pitchFamily="2" charset="-78"/>
            </a:endParaRPr>
          </a:p>
        </p:txBody>
      </p:sp>
      <p:sp>
        <p:nvSpPr>
          <p:cNvPr id="1126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r">
              <a:buNone/>
            </a:pPr>
            <a:r>
              <a:rPr lang="fa-IR" sz="2800" dirty="0" smtClean="0">
                <a:solidFill>
                  <a:schemeClr val="accent2"/>
                </a:solidFill>
              </a:rPr>
              <a:t>به آنها حق انتخاب ومسئولیت واگذار کنیم</a:t>
            </a:r>
          </a:p>
          <a:p>
            <a:pPr algn="r">
              <a:buNone/>
            </a:pPr>
            <a:r>
              <a:rPr lang="fa-IR" sz="2800" dirty="0" smtClean="0">
                <a:solidFill>
                  <a:schemeClr val="accent2"/>
                </a:solidFill>
              </a:rPr>
              <a:t>هرگز نوجوان را با دیگران مقایسه نکنیم</a:t>
            </a:r>
          </a:p>
          <a:p>
            <a:pPr algn="r">
              <a:buNone/>
            </a:pPr>
            <a:r>
              <a:rPr lang="fa-IR" sz="2800" dirty="0" smtClean="0">
                <a:solidFill>
                  <a:schemeClr val="accent2"/>
                </a:solidFill>
              </a:rPr>
              <a:t>به تفاوت های فردی توجه داشته باشیم </a:t>
            </a:r>
          </a:p>
          <a:p>
            <a:pPr algn="r">
              <a:buNone/>
            </a:pPr>
            <a:r>
              <a:rPr lang="fa-IR" sz="2800" dirty="0" smtClean="0">
                <a:solidFill>
                  <a:schemeClr val="accent2"/>
                </a:solidFill>
              </a:rPr>
              <a:t>از تندی و خشونت پرهیز کنیم(برخورد نرم ومثبت داشتن)</a:t>
            </a:r>
          </a:p>
          <a:p>
            <a:pPr algn="r">
              <a:buNone/>
            </a:pPr>
            <a:r>
              <a:rPr lang="fa-IR" sz="2800" dirty="0" smtClean="0">
                <a:solidFill>
                  <a:schemeClr val="accent2"/>
                </a:solidFill>
              </a:rPr>
              <a:t>با آنها دوست باشیم و در انتخاب دوست به آنها کمک کنیم</a:t>
            </a:r>
          </a:p>
          <a:p>
            <a:pPr algn="r">
              <a:buNone/>
            </a:pPr>
            <a:r>
              <a:rPr lang="fa-IR" sz="2800" dirty="0" smtClean="0">
                <a:solidFill>
                  <a:schemeClr val="accent2"/>
                </a:solidFill>
              </a:rPr>
              <a:t>آنها را با انواع آسیب های اجتماعی آشنا کنیم</a:t>
            </a:r>
          </a:p>
          <a:p>
            <a:pPr algn="r">
              <a:buNone/>
            </a:pPr>
            <a:r>
              <a:rPr lang="fa-IR" sz="2800" dirty="0" smtClean="0">
                <a:solidFill>
                  <a:schemeClr val="accent2"/>
                </a:solidFill>
              </a:rPr>
              <a:t>آنها را با احکام دین آشنا کنیم</a:t>
            </a:r>
          </a:p>
          <a:p>
            <a:pPr algn="r">
              <a:buNone/>
            </a:pPr>
            <a:r>
              <a:rPr lang="fa-IR" sz="2800" dirty="0" smtClean="0">
                <a:solidFill>
                  <a:schemeClr val="accent2"/>
                </a:solidFill>
              </a:rPr>
              <a:t>از تبعیض و بی عدالتی پرهیز کنیم</a:t>
            </a:r>
          </a:p>
          <a:p>
            <a:pPr algn="r" rtl="1" eaLnBrk="1" hangingPunct="1"/>
            <a:endParaRPr lang="en-GB" dirty="0" smtClean="0">
              <a:solidFill>
                <a:schemeClr val="tx2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</p:txBody>
      </p:sp>
    </p:spTree>
  </p:cSld>
  <p:clrMapOvr>
    <a:masterClrMapping/>
  </p:clrMapOvr>
  <p:transition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1126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1126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1126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1126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26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26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126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126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126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126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126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126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126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126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126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126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126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126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126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126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126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126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126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126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1126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126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126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4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11264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1264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1264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42" grpId="0"/>
      <p:bldP spid="112643" grpId="0" build="p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fa-IR" dirty="0" smtClean="0">
                <a:solidFill>
                  <a:schemeClr val="accent1"/>
                </a:solidFill>
              </a:rPr>
              <a:t>4 حساسيت‌ مهم نوجوان</a:t>
            </a:r>
            <a:endParaRPr lang="en-US" dirty="0">
              <a:solidFill>
                <a:schemeClr val="accent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>
              <a:buNone/>
            </a:pPr>
            <a:r>
              <a:rPr lang="fa-IR" dirty="0" smtClean="0">
                <a:solidFill>
                  <a:schemeClr val="tx2"/>
                </a:solidFill>
              </a:rPr>
              <a:t>1- كودك انگاشتن نوجوان.</a:t>
            </a:r>
            <a:endParaRPr lang="en-US" dirty="0" smtClean="0">
              <a:solidFill>
                <a:schemeClr val="tx2"/>
              </a:solidFill>
            </a:endParaRPr>
          </a:p>
          <a:p>
            <a:pPr algn="r">
              <a:buNone/>
            </a:pPr>
            <a:r>
              <a:rPr lang="fa-IR" dirty="0" smtClean="0">
                <a:solidFill>
                  <a:schemeClr val="tx2"/>
                </a:solidFill>
              </a:rPr>
              <a:t>2- مقايسه. </a:t>
            </a:r>
          </a:p>
          <a:p>
            <a:pPr algn="r">
              <a:buNone/>
            </a:pPr>
            <a:r>
              <a:rPr lang="fa-IR" dirty="0" smtClean="0">
                <a:solidFill>
                  <a:schemeClr val="tx2"/>
                </a:solidFill>
              </a:rPr>
              <a:t>3- تبعيض و بی عدالتی.</a:t>
            </a:r>
            <a:endParaRPr lang="en-US" dirty="0" smtClean="0">
              <a:solidFill>
                <a:schemeClr val="tx2"/>
              </a:solidFill>
            </a:endParaRPr>
          </a:p>
          <a:p>
            <a:pPr algn="r">
              <a:buNone/>
            </a:pPr>
            <a:r>
              <a:rPr lang="fa-IR" dirty="0" smtClean="0">
                <a:solidFill>
                  <a:schemeClr val="tx2"/>
                </a:solidFill>
              </a:rPr>
              <a:t>4- بي اعتمادي والدين.</a:t>
            </a:r>
            <a:endParaRPr lang="en-US" dirty="0" smtClean="0">
              <a:solidFill>
                <a:schemeClr val="tx2"/>
              </a:solidFill>
            </a:endParaRP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fa-IR" sz="3600" dirty="0" smtClean="0">
                <a:solidFill>
                  <a:srgbClr val="FF0000"/>
                </a:solidFill>
              </a:rPr>
              <a:t>على عليه السلام </a:t>
            </a:r>
            <a:r>
              <a:rPr lang="fa-IR" dirty="0" smtClean="0"/>
              <a:t>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>
              <a:buNone/>
            </a:pPr>
            <a:r>
              <a:rPr lang="fa-IR" dirty="0" smtClean="0">
                <a:solidFill>
                  <a:schemeClr val="accent2"/>
                </a:solidFill>
              </a:rPr>
              <a:t>لاتَقسِروا أَولادَكُم عَلى آدابِكُم فَإنَّهُم مَخلوقونَ لِزَمانٍ غَيرِ   زَمانِكُم؛</a:t>
            </a:r>
            <a:r>
              <a:rPr lang="fa-IR" dirty="0" smtClean="0"/>
              <a:t/>
            </a:r>
            <a:br>
              <a:rPr lang="fa-IR" dirty="0" smtClean="0"/>
            </a:br>
            <a:r>
              <a:rPr lang="fa-IR" dirty="0" smtClean="0"/>
              <a:t>آداب و رسوم خود را به فرزندانتان تحميل نكنيد زیرا آنان برای زمانی غیر از زمان شما هستند</a:t>
            </a:r>
          </a:p>
          <a:p>
            <a:pPr algn="r">
              <a:buNone/>
            </a:pPr>
            <a:endParaRPr lang="fa-IR" dirty="0" smtClean="0"/>
          </a:p>
          <a:p>
            <a:pPr algn="r">
              <a:buNone/>
            </a:pPr>
            <a:r>
              <a:rPr lang="fa-IR" dirty="0" smtClean="0"/>
              <a:t>فرزندانتان را متناسب با زمان خودشان تربیت کنید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r" rtl="1" eaLnBrk="1" hangingPunct="1"/>
            <a:r>
              <a:rPr lang="ar-SA" sz="4800" b="1" smtClean="0">
                <a:cs typeface="B Nazanin" pitchFamily="2" charset="-78"/>
              </a:rPr>
              <a:t>اصول تربيت نوجوان</a:t>
            </a:r>
            <a:r>
              <a:rPr lang="fa-IR" sz="4800" b="1" smtClean="0">
                <a:cs typeface="B Nazanin" pitchFamily="2" charset="-78"/>
              </a:rPr>
              <a:t>:</a:t>
            </a:r>
            <a:endParaRPr lang="en-GB" sz="4800" b="1" smtClean="0">
              <a:cs typeface="B Nazanin" pitchFamily="2" charset="-78"/>
            </a:endParaRPr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 algn="r" rtl="1" eaLnBrk="1" hangingPunct="1"/>
            <a:r>
              <a:rPr lang="fa-IR" dirty="0" smtClean="0">
                <a:solidFill>
                  <a:srgbClr val="FF99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تغافل</a:t>
            </a:r>
            <a:endParaRPr lang="ar-SA" dirty="0" smtClean="0">
              <a:solidFill>
                <a:srgbClr val="FF99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algn="r" rtl="1" eaLnBrk="1" hangingPunct="1"/>
            <a:r>
              <a:rPr lang="ar-SA" dirty="0" smtClean="0">
                <a:solidFill>
                  <a:srgbClr val="FF99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محبت معتدل</a:t>
            </a:r>
          </a:p>
          <a:p>
            <a:pPr algn="r" rtl="1" eaLnBrk="1" hangingPunct="1"/>
            <a:r>
              <a:rPr lang="ar-SA" dirty="0" smtClean="0">
                <a:solidFill>
                  <a:srgbClr val="FF99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قاطعيت</a:t>
            </a:r>
          </a:p>
          <a:p>
            <a:pPr algn="r" rtl="1" eaLnBrk="1" hangingPunct="1"/>
            <a:r>
              <a:rPr lang="ar-SA" dirty="0" smtClean="0">
                <a:solidFill>
                  <a:srgbClr val="FF99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رفتار عادلانه</a:t>
            </a:r>
          </a:p>
          <a:p>
            <a:pPr algn="r" rtl="1" eaLnBrk="1" hangingPunct="1"/>
            <a:r>
              <a:rPr lang="ar-SA" dirty="0" smtClean="0">
                <a:solidFill>
                  <a:srgbClr val="FF99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پرورش حس اعتماد به نفس</a:t>
            </a:r>
          </a:p>
          <a:p>
            <a:pPr algn="r" rtl="1" eaLnBrk="1" hangingPunct="1"/>
            <a:r>
              <a:rPr lang="ar-SA" dirty="0" smtClean="0">
                <a:solidFill>
                  <a:srgbClr val="FF99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توجه به تفاوت‌هاي فردي</a:t>
            </a:r>
            <a:endParaRPr lang="fa-IR" dirty="0" smtClean="0">
              <a:solidFill>
                <a:srgbClr val="FF99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algn="r" rtl="1" eaLnBrk="1" hangingPunct="1">
              <a:buNone/>
            </a:pPr>
            <a:endParaRPr lang="fa-IR" dirty="0" smtClean="0">
              <a:solidFill>
                <a:srgbClr val="FF99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algn="r" rtl="1" eaLnBrk="1" hangingPunct="1">
              <a:buNone/>
            </a:pPr>
            <a:endParaRPr lang="en-GB" dirty="0" smtClean="0">
              <a:solidFill>
                <a:srgbClr val="FF99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8436" name="Rectangle 4"/>
          <p:cNvSpPr>
            <a:spLocks noGrp="1" noChangeArrowheads="1"/>
          </p:cNvSpPr>
          <p:nvPr>
            <p:ph type="body" sz="half" idx="2"/>
          </p:nvPr>
        </p:nvSpPr>
        <p:spPr>
          <a:xfrm>
            <a:off x="4648200" y="1981200"/>
            <a:ext cx="3810000" cy="4572000"/>
          </a:xfrm>
        </p:spPr>
        <p:txBody>
          <a:bodyPr/>
          <a:lstStyle/>
          <a:p>
            <a:pPr algn="r" rtl="1" eaLnBrk="1" hangingPunct="1">
              <a:defRPr/>
            </a:pPr>
            <a:r>
              <a:rPr lang="ar-SA" dirty="0" smtClean="0">
                <a:solidFill>
                  <a:srgbClr val="FF99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توجه به حساسيت </a:t>
            </a:r>
            <a:r>
              <a:rPr lang="fa-IR" dirty="0" smtClean="0">
                <a:solidFill>
                  <a:srgbClr val="FF99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این دوره</a:t>
            </a:r>
            <a:endParaRPr lang="ar-SA" dirty="0" smtClean="0">
              <a:solidFill>
                <a:srgbClr val="FF99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algn="r" rtl="1" eaLnBrk="1" hangingPunct="1">
              <a:defRPr/>
            </a:pPr>
            <a:r>
              <a:rPr lang="ar-SA" dirty="0" smtClean="0">
                <a:solidFill>
                  <a:srgbClr val="FF99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ارتباط مناسب</a:t>
            </a:r>
            <a:r>
              <a:rPr lang="fa-IR" dirty="0" smtClean="0">
                <a:solidFill>
                  <a:srgbClr val="FF99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و صمیمانه</a:t>
            </a:r>
            <a:endParaRPr lang="ar-SA" dirty="0" smtClean="0">
              <a:solidFill>
                <a:srgbClr val="FF99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algn="r" rtl="1" eaLnBrk="1" hangingPunct="1">
              <a:defRPr/>
            </a:pPr>
            <a:r>
              <a:rPr lang="fa-IR" dirty="0" smtClean="0">
                <a:solidFill>
                  <a:srgbClr val="FF99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توقع و انتظارات بجا </a:t>
            </a:r>
            <a:endParaRPr lang="ar-SA" dirty="0" smtClean="0">
              <a:solidFill>
                <a:srgbClr val="FF99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algn="r" rtl="1" eaLnBrk="1" hangingPunct="1">
              <a:defRPr/>
            </a:pPr>
            <a:r>
              <a:rPr lang="ar-SA" dirty="0" smtClean="0">
                <a:solidFill>
                  <a:srgbClr val="FF99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استقلال طلبي نوجوان</a:t>
            </a:r>
          </a:p>
          <a:p>
            <a:pPr algn="r" rtl="1" eaLnBrk="1" hangingPunct="1">
              <a:defRPr/>
            </a:pPr>
            <a:r>
              <a:rPr lang="ar-SA" dirty="0" smtClean="0">
                <a:solidFill>
                  <a:srgbClr val="FF99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احترام به آزادي</a:t>
            </a:r>
            <a:r>
              <a:rPr lang="fa-IR" dirty="0" smtClean="0">
                <a:solidFill>
                  <a:srgbClr val="FF99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و کنترل نامحسوس</a:t>
            </a:r>
            <a:endParaRPr lang="ar-SA" dirty="0" smtClean="0">
              <a:solidFill>
                <a:srgbClr val="FF99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algn="r" rtl="1" eaLnBrk="1" hangingPunct="1">
              <a:defRPr/>
            </a:pPr>
            <a:r>
              <a:rPr lang="ar-SA" dirty="0" smtClean="0">
                <a:solidFill>
                  <a:srgbClr val="FF99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اعتدال در انتقاد</a:t>
            </a:r>
          </a:p>
          <a:p>
            <a:pPr algn="r" rtl="1" eaLnBrk="1" hangingPunct="1">
              <a:defRPr/>
            </a:pPr>
            <a:r>
              <a:rPr lang="ar-SA" dirty="0" smtClean="0">
                <a:solidFill>
                  <a:srgbClr val="FF99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تكريم شخصيت</a:t>
            </a:r>
            <a:endParaRPr lang="en-GB" dirty="0" smtClean="0">
              <a:solidFill>
                <a:srgbClr val="FF99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184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184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1843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1843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2" dur="1" fill="hold"/>
                                        <p:tgtEl>
                                          <p:spTgt spid="1843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1843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1843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7" dur="1" fill="hold"/>
                                        <p:tgtEl>
                                          <p:spTgt spid="18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2" dur="1" fill="hold"/>
                                        <p:tgtEl>
                                          <p:spTgt spid="184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7" dur="1" fill="hold"/>
                                        <p:tgtEl>
                                          <p:spTgt spid="184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2" dur="1" fill="hold"/>
                                        <p:tgtEl>
                                          <p:spTgt spid="184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7" dur="1" fill="hold"/>
                                        <p:tgtEl>
                                          <p:spTgt spid="184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2" dur="1" fill="hold"/>
                                        <p:tgtEl>
                                          <p:spTgt spid="184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4" grpId="0"/>
      <p:bldP spid="18435" grpId="0" build="p"/>
      <p:bldP spid="18436" grpId="0" build="p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fa-IR" dirty="0" smtClean="0"/>
              <a:t>منابع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>
              <a:buNone/>
            </a:pPr>
            <a:r>
              <a:rPr lang="fa-IR" sz="2800" dirty="0" smtClean="0">
                <a:solidFill>
                  <a:schemeClr val="tx2"/>
                </a:solidFill>
              </a:rPr>
              <a:t>تربیت</a:t>
            </a:r>
            <a:r>
              <a:rPr lang="fa-IR" sz="2400" dirty="0" smtClean="0">
                <a:solidFill>
                  <a:schemeClr val="tx2"/>
                </a:solidFill>
              </a:rPr>
              <a:t> جنسی از منظر قرآن و حدیث از علی نقی فقیهی</a:t>
            </a:r>
          </a:p>
          <a:p>
            <a:pPr algn="r">
              <a:buNone/>
            </a:pPr>
            <a:r>
              <a:rPr lang="fa-IR" sz="2400" dirty="0" smtClean="0">
                <a:solidFill>
                  <a:schemeClr val="tx2"/>
                </a:solidFill>
              </a:rPr>
              <a:t> خانواده و مسایل جنسی کودکان از دکتر علی قائمی       </a:t>
            </a:r>
          </a:p>
          <a:p>
            <a:pPr algn="r">
              <a:buNone/>
            </a:pPr>
            <a:r>
              <a:rPr lang="fa-IR" sz="2400" dirty="0" smtClean="0">
                <a:solidFill>
                  <a:schemeClr val="tx2"/>
                </a:solidFill>
              </a:rPr>
              <a:t>خانواده و فرزندان در دوره راهنمایی و دبیرستان</a:t>
            </a:r>
          </a:p>
          <a:p>
            <a:pPr algn="r">
              <a:buNone/>
            </a:pPr>
            <a:r>
              <a:rPr lang="fa-IR" sz="2400" dirty="0" smtClean="0">
                <a:solidFill>
                  <a:schemeClr val="tx2"/>
                </a:solidFill>
                <a:hlinkClick r:id="rId2" tooltip="بلوغ (فیلم)"/>
              </a:rPr>
              <a:t>بلوغ (فیلم)</a:t>
            </a:r>
            <a:r>
              <a:rPr lang="fa-IR" sz="2400" dirty="0" smtClean="0">
                <a:solidFill>
                  <a:schemeClr val="tx2"/>
                </a:solidFill>
              </a:rPr>
              <a:t> (فیلمی ساخته مسعود جعفری جوزانی، ۱۳۷۸)</a:t>
            </a:r>
          </a:p>
          <a:p>
            <a:pPr algn="r">
              <a:buNone/>
            </a:pPr>
            <a:r>
              <a:rPr lang="fa-IR" sz="2400" dirty="0" smtClean="0">
                <a:solidFill>
                  <a:schemeClr val="tx2"/>
                </a:solidFill>
              </a:rPr>
              <a:t>روانشناسی نوجوانی از دکتر اسماعیل بیابانگرد </a:t>
            </a:r>
          </a:p>
          <a:p>
            <a:pPr algn="r">
              <a:buNone/>
            </a:pPr>
            <a:r>
              <a:rPr lang="fa-IR" sz="2400" dirty="0" smtClean="0">
                <a:solidFill>
                  <a:schemeClr val="tx2"/>
                </a:solidFill>
              </a:rPr>
              <a:t>روانشناسی جوانان و نوجوانان از دکتر سید احمد احمدی </a:t>
            </a:r>
          </a:p>
          <a:p>
            <a:pPr algn="r">
              <a:buNone/>
            </a:pPr>
            <a:r>
              <a:rPr lang="fa-IR" sz="2400" dirty="0" smtClean="0">
                <a:solidFill>
                  <a:schemeClr val="tx2"/>
                </a:solidFill>
              </a:rPr>
              <a:t>مسائل نوجوانان و جوانان از دکتر محمد خدایاری فرد</a:t>
            </a:r>
          </a:p>
          <a:p>
            <a:pPr algn="r">
              <a:buNone/>
            </a:pPr>
            <a:r>
              <a:rPr lang="fa-IR" sz="2400" dirty="0" smtClean="0">
                <a:solidFill>
                  <a:schemeClr val="tx2"/>
                </a:solidFill>
              </a:rPr>
              <a:t>تحلیل روابط دختر و پسر در جامعه ایران از دکتر علی اصغر احمدی</a:t>
            </a:r>
          </a:p>
          <a:p>
            <a:pPr algn="r">
              <a:buNone/>
            </a:pPr>
            <a:r>
              <a:rPr lang="fa-IR" sz="2400" dirty="0" smtClean="0">
                <a:solidFill>
                  <a:schemeClr val="tx2"/>
                </a:solidFill>
              </a:rPr>
              <a:t>تکنولوژی و مهندسی فکر از دکتر محمد علی حقیقی </a:t>
            </a:r>
          </a:p>
          <a:p>
            <a:pPr algn="r">
              <a:buNone/>
            </a:pPr>
            <a:r>
              <a:rPr lang="fa-IR" sz="2400" dirty="0" smtClean="0">
                <a:solidFill>
                  <a:schemeClr val="tx2"/>
                </a:solidFill>
              </a:rPr>
              <a:t>آداب دوستی و معاشرت از سید مهدی شمس         </a:t>
            </a:r>
            <a:endParaRPr lang="en-US" sz="2400" dirty="0">
              <a:solidFill>
                <a:schemeClr val="tx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fa-IR" dirty="0" smtClean="0">
                <a:solidFill>
                  <a:srgbClr val="FF0000"/>
                </a:solidFill>
              </a:rPr>
              <a:t>ابوسعید ابوالخیر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>
              <a:buNone/>
            </a:pPr>
            <a:r>
              <a:rPr lang="fa-IR" sz="2400" dirty="0" smtClean="0">
                <a:solidFill>
                  <a:schemeClr val="accent2"/>
                </a:solidFill>
              </a:rPr>
              <a:t>از بار گنه شد تن مسکینم پست       </a:t>
            </a:r>
          </a:p>
          <a:p>
            <a:pPr algn="r">
              <a:buNone/>
            </a:pPr>
            <a:r>
              <a:rPr lang="fa-IR" sz="2400" dirty="0" smtClean="0">
                <a:solidFill>
                  <a:schemeClr val="accent2"/>
                </a:solidFill>
              </a:rPr>
              <a:t>                                   یا رب چه شود اگر مرا گیری دست</a:t>
            </a:r>
          </a:p>
          <a:p>
            <a:pPr algn="r">
              <a:buNone/>
            </a:pPr>
            <a:r>
              <a:rPr lang="fa-IR" sz="2400" dirty="0" smtClean="0">
                <a:solidFill>
                  <a:schemeClr val="accent2"/>
                </a:solidFill>
              </a:rPr>
              <a:t>گر در عملم آنچه تو را شاید نیست   </a:t>
            </a:r>
          </a:p>
          <a:p>
            <a:pPr algn="r">
              <a:buNone/>
            </a:pPr>
            <a:r>
              <a:rPr lang="fa-IR" sz="2400" dirty="0" smtClean="0">
                <a:solidFill>
                  <a:schemeClr val="accent2"/>
                </a:solidFill>
              </a:rPr>
              <a:t>                                  اندر کرمت آنچه مرا باید هست </a:t>
            </a:r>
          </a:p>
          <a:p>
            <a:pPr algn="r">
              <a:buNone/>
            </a:pPr>
            <a:r>
              <a:rPr lang="fa-IR" sz="2400" dirty="0" smtClean="0">
                <a:solidFill>
                  <a:schemeClr val="accent2"/>
                </a:solidFill>
              </a:rPr>
              <a:t>عصیان خلایق ارچه صحراصحراست     </a:t>
            </a:r>
          </a:p>
          <a:p>
            <a:pPr algn="r">
              <a:buNone/>
            </a:pPr>
            <a:r>
              <a:rPr lang="fa-IR" sz="2400" dirty="0" smtClean="0">
                <a:solidFill>
                  <a:schemeClr val="accent2"/>
                </a:solidFill>
              </a:rPr>
              <a:t>                                  در پیش عنایت تو یک برگ گیاست</a:t>
            </a:r>
          </a:p>
          <a:p>
            <a:pPr algn="r">
              <a:buNone/>
            </a:pPr>
            <a:r>
              <a:rPr lang="fa-IR" sz="2400" dirty="0" smtClean="0">
                <a:solidFill>
                  <a:schemeClr val="accent2"/>
                </a:solidFill>
              </a:rPr>
              <a:t>هرچند گناه ماست کشتی کشتی   </a:t>
            </a:r>
          </a:p>
          <a:p>
            <a:pPr algn="r">
              <a:buNone/>
            </a:pPr>
            <a:r>
              <a:rPr lang="fa-IR" sz="2400" dirty="0" smtClean="0">
                <a:solidFill>
                  <a:schemeClr val="accent2"/>
                </a:solidFill>
              </a:rPr>
              <a:t>                                 غم نیست که رحمت تو دریا دریاست  </a:t>
            </a:r>
          </a:p>
          <a:p>
            <a:pPr>
              <a:buNone/>
            </a:pPr>
            <a:endParaRPr lang="fa-IR" dirty="0" smtClean="0">
              <a:solidFill>
                <a:schemeClr val="accent5">
                  <a:lumMod val="90000"/>
                </a:schemeClr>
              </a:solidFill>
            </a:endParaRPr>
          </a:p>
          <a:p>
            <a:pPr>
              <a:buNone/>
            </a:pPr>
            <a:r>
              <a:rPr lang="fa-IR" dirty="0" smtClean="0">
                <a:solidFill>
                  <a:schemeClr val="accent5">
                    <a:lumMod val="90000"/>
                  </a:schemeClr>
                </a:solidFill>
              </a:rPr>
              <a:t>موفق و پیروز باشید</a:t>
            </a:r>
            <a:endParaRPr lang="en-US" dirty="0">
              <a:solidFill>
                <a:schemeClr val="accent5">
                  <a:lumMod val="9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roject Overview">
  <a:themeElements>
    <a:clrScheme name="Project Overview 6">
      <a:dk1>
        <a:srgbClr val="000000"/>
      </a:dk1>
      <a:lt1>
        <a:srgbClr val="FF33CC"/>
      </a:lt1>
      <a:dk2>
        <a:srgbClr val="0066CC"/>
      </a:dk2>
      <a:lt2>
        <a:srgbClr val="FFFF00"/>
      </a:lt2>
      <a:accent1>
        <a:srgbClr val="F10F1F"/>
      </a:accent1>
      <a:accent2>
        <a:srgbClr val="FFFF00"/>
      </a:accent2>
      <a:accent3>
        <a:srgbClr val="AAB8E2"/>
      </a:accent3>
      <a:accent4>
        <a:srgbClr val="DA2AAE"/>
      </a:accent4>
      <a:accent5>
        <a:srgbClr val="F7AAAB"/>
      </a:accent5>
      <a:accent6>
        <a:srgbClr val="E7E700"/>
      </a:accent6>
      <a:hlink>
        <a:srgbClr val="00EA00"/>
      </a:hlink>
      <a:folHlink>
        <a:srgbClr val="FF7C80"/>
      </a:folHlink>
    </a:clrScheme>
    <a:fontScheme name="Project Overview">
      <a:majorFont>
        <a:latin typeface="Times New Roman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sq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en-GB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  <a:cs typeface="Andalus" pitchFamily="2" charset="-7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sq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en-GB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  <a:cs typeface="Andalus" pitchFamily="2" charset="-78"/>
          </a:defRPr>
        </a:defPPr>
      </a:lstStyle>
    </a:lnDef>
  </a:objectDefaults>
  <a:extraClrSchemeLst>
    <a:extraClrScheme>
      <a:clrScheme name="Project Overview 1">
        <a:dk1>
          <a:srgbClr val="000000"/>
        </a:dk1>
        <a:lt1>
          <a:srgbClr val="FFFFFF"/>
        </a:lt1>
        <a:dk2>
          <a:srgbClr val="0066CC"/>
        </a:dk2>
        <a:lt2>
          <a:srgbClr val="CBCBCB"/>
        </a:lt2>
        <a:accent1>
          <a:srgbClr val="00CCFF"/>
        </a:accent1>
        <a:accent2>
          <a:srgbClr val="00FFCC"/>
        </a:accent2>
        <a:accent3>
          <a:srgbClr val="AAB8E2"/>
        </a:accent3>
        <a:accent4>
          <a:srgbClr val="DADADA"/>
        </a:accent4>
        <a:accent5>
          <a:srgbClr val="AAE2FF"/>
        </a:accent5>
        <a:accent6>
          <a:srgbClr val="00E7B9"/>
        </a:accent6>
        <a:hlink>
          <a:srgbClr val="FF3300"/>
        </a:hlink>
        <a:folHlink>
          <a:srgbClr val="FF7C8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ject Overview 2">
        <a:dk1>
          <a:srgbClr val="000000"/>
        </a:dk1>
        <a:lt1>
          <a:srgbClr val="FFFFFF"/>
        </a:lt1>
        <a:dk2>
          <a:srgbClr val="000000"/>
        </a:dk2>
        <a:lt2>
          <a:srgbClr val="868686"/>
        </a:lt2>
        <a:accent1>
          <a:srgbClr val="3366FF"/>
        </a:accent1>
        <a:accent2>
          <a:srgbClr val="009900"/>
        </a:accent2>
        <a:accent3>
          <a:srgbClr val="FFFFFF"/>
        </a:accent3>
        <a:accent4>
          <a:srgbClr val="000000"/>
        </a:accent4>
        <a:accent5>
          <a:srgbClr val="ADB8FF"/>
        </a:accent5>
        <a:accent6>
          <a:srgbClr val="008A00"/>
        </a:accent6>
        <a:hlink>
          <a:srgbClr val="FF0033"/>
        </a:hlink>
        <a:folHlink>
          <a:srgbClr val="CCCC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ject Overview 3">
        <a:dk1>
          <a:srgbClr val="000000"/>
        </a:dk1>
        <a:lt1>
          <a:srgbClr val="FFFFFF"/>
        </a:lt1>
        <a:dk2>
          <a:srgbClr val="000000"/>
        </a:dk2>
        <a:lt2>
          <a:srgbClr val="868686"/>
        </a:lt2>
        <a:accent1>
          <a:srgbClr val="EAEAEA"/>
        </a:accent1>
        <a:accent2>
          <a:srgbClr val="5F5F5F"/>
        </a:accent2>
        <a:accent3>
          <a:srgbClr val="FFFFFF"/>
        </a:accent3>
        <a:accent4>
          <a:srgbClr val="000000"/>
        </a:accent4>
        <a:accent5>
          <a:srgbClr val="F3F3F3"/>
        </a:accent5>
        <a:accent6>
          <a:srgbClr val="555555"/>
        </a:accent6>
        <a:hlink>
          <a:srgbClr val="969696"/>
        </a:hlink>
        <a:folHlink>
          <a:srgbClr val="CBCBCB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ject Overview 4">
        <a:dk1>
          <a:srgbClr val="FFFF00"/>
        </a:dk1>
        <a:lt1>
          <a:srgbClr val="FFFFFF"/>
        </a:lt1>
        <a:dk2>
          <a:srgbClr val="008E00"/>
        </a:dk2>
        <a:lt2>
          <a:srgbClr val="F79FB4"/>
        </a:lt2>
        <a:accent1>
          <a:srgbClr val="FF0000"/>
        </a:accent1>
        <a:accent2>
          <a:srgbClr val="0066FF"/>
        </a:accent2>
        <a:accent3>
          <a:srgbClr val="AAC6AA"/>
        </a:accent3>
        <a:accent4>
          <a:srgbClr val="DADADA"/>
        </a:accent4>
        <a:accent5>
          <a:srgbClr val="FFAAAA"/>
        </a:accent5>
        <a:accent6>
          <a:srgbClr val="005CE7"/>
        </a:accent6>
        <a:hlink>
          <a:srgbClr val="FFFF00"/>
        </a:hlink>
        <a:folHlink>
          <a:srgbClr val="FF0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ject Overview 5">
        <a:dk1>
          <a:srgbClr val="000000"/>
        </a:dk1>
        <a:lt1>
          <a:srgbClr val="FF33CC"/>
        </a:lt1>
        <a:dk2>
          <a:srgbClr val="0066CC"/>
        </a:dk2>
        <a:lt2>
          <a:srgbClr val="FFFF00"/>
        </a:lt2>
        <a:accent1>
          <a:srgbClr val="FF0000"/>
        </a:accent1>
        <a:accent2>
          <a:srgbClr val="FF0000"/>
        </a:accent2>
        <a:accent3>
          <a:srgbClr val="AAB8E2"/>
        </a:accent3>
        <a:accent4>
          <a:srgbClr val="DA2AAE"/>
        </a:accent4>
        <a:accent5>
          <a:srgbClr val="FFAAAA"/>
        </a:accent5>
        <a:accent6>
          <a:srgbClr val="E70000"/>
        </a:accent6>
        <a:hlink>
          <a:srgbClr val="FF3300"/>
        </a:hlink>
        <a:folHlink>
          <a:srgbClr val="FF7C8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ject Overview 6">
        <a:dk1>
          <a:srgbClr val="000000"/>
        </a:dk1>
        <a:lt1>
          <a:srgbClr val="FF33CC"/>
        </a:lt1>
        <a:dk2>
          <a:srgbClr val="0066CC"/>
        </a:dk2>
        <a:lt2>
          <a:srgbClr val="FFFF00"/>
        </a:lt2>
        <a:accent1>
          <a:srgbClr val="F10F1F"/>
        </a:accent1>
        <a:accent2>
          <a:srgbClr val="FFFF00"/>
        </a:accent2>
        <a:accent3>
          <a:srgbClr val="AAB8E2"/>
        </a:accent3>
        <a:accent4>
          <a:srgbClr val="DA2AAE"/>
        </a:accent4>
        <a:accent5>
          <a:srgbClr val="F7AAAB"/>
        </a:accent5>
        <a:accent6>
          <a:srgbClr val="E7E700"/>
        </a:accent6>
        <a:hlink>
          <a:srgbClr val="00EA00"/>
        </a:hlink>
        <a:folHlink>
          <a:srgbClr val="FF7C8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Project Overview</Template>
  <TotalTime>2847</TotalTime>
  <Words>1524</Words>
  <Application>Microsoft Office PowerPoint</Application>
  <PresentationFormat>On-screen Show (4:3)</PresentationFormat>
  <Paragraphs>264</Paragraphs>
  <Slides>34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34</vt:i4>
      </vt:variant>
    </vt:vector>
  </HeadingPairs>
  <TitlesOfParts>
    <vt:vector size="40" baseType="lpstr">
      <vt:lpstr>Andalus</vt:lpstr>
      <vt:lpstr>Arial</vt:lpstr>
      <vt:lpstr>B Nazanin</vt:lpstr>
      <vt:lpstr>Times New Roman</vt:lpstr>
      <vt:lpstr>Wingdings</vt:lpstr>
      <vt:lpstr>Project Overview</vt:lpstr>
      <vt:lpstr>بسم الله الرحمن الرحيم</vt:lpstr>
      <vt:lpstr>  شیوه های برقراری ارتباط با نوجوانان  </vt:lpstr>
      <vt:lpstr>لقمان حکیم به پسرش گفت:</vt:lpstr>
      <vt:lpstr>هدفهای آموزشی</vt:lpstr>
      <vt:lpstr>ارتباط موثر</vt:lpstr>
      <vt:lpstr>انواع ارتباط</vt:lpstr>
      <vt:lpstr>انواع پیام های غیر کلامی(زبان بدن)</vt:lpstr>
      <vt:lpstr>عناصر تشکیل دهنده ارتباط</vt:lpstr>
      <vt:lpstr>ویژگی های فرستنده                ویژگی های گیرنده</vt:lpstr>
      <vt:lpstr>ویژگی های پیام</vt:lpstr>
      <vt:lpstr>ویژگی های نوجوانان</vt:lpstr>
      <vt:lpstr>امام صادق عليه السلام : </vt:lpstr>
      <vt:lpstr>مشکلات دوره نوجواني </vt:lpstr>
      <vt:lpstr>راهکارهایی برای کاهش مشکلات نوجوانان</vt:lpstr>
      <vt:lpstr>نیازهای دوره نوجوانی</vt:lpstr>
      <vt:lpstr>نیاز های روانی دوران نوجوانی</vt:lpstr>
      <vt:lpstr>سلسله مراتب نیازهای آبراهام مزلو</vt:lpstr>
      <vt:lpstr>نیازهای روانی انسان از نظر دکتر علی شریعتمداری</vt:lpstr>
      <vt:lpstr>راههای شناخت نیاز متربیان</vt:lpstr>
      <vt:lpstr>قابل توجه والدین:</vt:lpstr>
      <vt:lpstr>اشتباهات والدین</vt:lpstr>
      <vt:lpstr>امام علی(ع):</vt:lpstr>
      <vt:lpstr>آسیب های دوره نوجوانی</vt:lpstr>
      <vt:lpstr>ترسهاي دوران نوجواني:</vt:lpstr>
      <vt:lpstr>امام علي(ع):</vt:lpstr>
      <vt:lpstr>شیوه های برقراری ارتباط با نوجوانان</vt:lpstr>
      <vt:lpstr>PowerPoint Presentation</vt:lpstr>
      <vt:lpstr>ادامه</vt:lpstr>
      <vt:lpstr>ادامه</vt:lpstr>
      <vt:lpstr>4 حساسيت‌ مهم نوجوان</vt:lpstr>
      <vt:lpstr>على عليه السلام :</vt:lpstr>
      <vt:lpstr>اصول تربيت نوجوان:</vt:lpstr>
      <vt:lpstr>منابع</vt:lpstr>
      <vt:lpstr>ابوسعید ابوالخیر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famid</dc:creator>
  <cp:lastModifiedBy>DadeFam-43262657</cp:lastModifiedBy>
  <cp:revision>170</cp:revision>
  <cp:lastPrinted>1601-01-01T00:00:00Z</cp:lastPrinted>
  <dcterms:created xsi:type="dcterms:W3CDTF">1601-01-01T00:00:00Z</dcterms:created>
  <dcterms:modified xsi:type="dcterms:W3CDTF">2023-06-28T15:59:11Z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</Properties>
</file>