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304" r:id="rId2"/>
    <p:sldId id="256" r:id="rId3"/>
    <p:sldId id="257" r:id="rId4"/>
    <p:sldId id="258" r:id="rId5"/>
    <p:sldId id="259" r:id="rId6"/>
    <p:sldId id="280" r:id="rId7"/>
    <p:sldId id="261" r:id="rId8"/>
    <p:sldId id="262" r:id="rId9"/>
    <p:sldId id="264" r:id="rId10"/>
    <p:sldId id="265" r:id="rId11"/>
    <p:sldId id="276" r:id="rId12"/>
    <p:sldId id="277" r:id="rId13"/>
    <p:sldId id="284" r:id="rId14"/>
    <p:sldId id="285" r:id="rId15"/>
    <p:sldId id="286" r:id="rId16"/>
    <p:sldId id="287" r:id="rId17"/>
    <p:sldId id="283" r:id="rId18"/>
    <p:sldId id="282" r:id="rId19"/>
    <p:sldId id="289" r:id="rId20"/>
    <p:sldId id="290" r:id="rId21"/>
    <p:sldId id="291" r:id="rId22"/>
    <p:sldId id="292" r:id="rId23"/>
    <p:sldId id="293" r:id="rId24"/>
    <p:sldId id="294" r:id="rId25"/>
    <p:sldId id="295" r:id="rId26"/>
    <p:sldId id="296" r:id="rId27"/>
    <p:sldId id="297" r:id="rId28"/>
    <p:sldId id="278" r:id="rId29"/>
    <p:sldId id="299" r:id="rId30"/>
    <p:sldId id="300" r:id="rId31"/>
    <p:sldId id="303" r:id="rId3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EB2549B-3D47-4E73-B6E0-D374E51BACDB}" type="datetimeFigureOut">
              <a:rPr lang="fa-IR" smtClean="0"/>
              <a:t>26/06/1441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44D8D1CE-FD61-4CF4-9E16-67BE4C47D811}" type="slidenum">
              <a:rPr lang="fa-IR" smtClean="0"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549275"/>
            <a:ext cx="6372225" cy="3943350"/>
          </a:xfrm>
          <a:prstGeom prst="rect">
            <a:avLst/>
          </a:prstGeom>
          <a:noFill/>
        </p:spPr>
      </p:pic>
      <p:sp>
        <p:nvSpPr>
          <p:cNvPr id="3081" name="Rectangle 9" descr="Light horizontal"/>
          <p:cNvSpPr>
            <a:spLocks noChangeArrowheads="1"/>
          </p:cNvSpPr>
          <p:nvPr/>
        </p:nvSpPr>
        <p:spPr bwMode="gray">
          <a:xfrm>
            <a:off x="9525" y="9525"/>
            <a:ext cx="1473200" cy="6848475"/>
          </a:xfrm>
          <a:prstGeom prst="rect">
            <a:avLst/>
          </a:prstGeom>
          <a:pattFill prst="ltHorz">
            <a:fgClr>
              <a:schemeClr val="bg2"/>
            </a:fgClr>
            <a:bgClr>
              <a:schemeClr val="bg1"/>
            </a:bgClr>
          </a:patt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invGray">
          <a:xfrm>
            <a:off x="0" y="4267200"/>
            <a:ext cx="9153525" cy="1103313"/>
          </a:xfrm>
          <a:prstGeom prst="rect">
            <a:avLst/>
          </a:prstGeom>
          <a:solidFill>
            <a:schemeClr val="accent1"/>
          </a:soli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3083" name="AutoShape 11"/>
          <p:cNvSpPr>
            <a:spLocks noChangeArrowheads="1"/>
          </p:cNvSpPr>
          <p:nvPr/>
        </p:nvSpPr>
        <p:spPr bwMode="ltGray">
          <a:xfrm>
            <a:off x="1473200" y="5105400"/>
            <a:ext cx="7137400" cy="533400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28575" algn="ctr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0" y="4191000"/>
            <a:ext cx="7239000" cy="1012825"/>
          </a:xfrm>
        </p:spPr>
        <p:txBody>
          <a:bodyPr/>
          <a:lstStyle>
            <a:lvl1pPr algn="l">
              <a:defRPr sz="4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1524000" y="5181600"/>
            <a:ext cx="70866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477000"/>
            <a:ext cx="2133600" cy="244475"/>
          </a:xfrm>
        </p:spPr>
        <p:txBody>
          <a:bodyPr/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477000"/>
            <a:ext cx="2895600" cy="244475"/>
          </a:xfrm>
        </p:spPr>
        <p:txBody>
          <a:bodyPr/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477000"/>
            <a:ext cx="2133600" cy="244475"/>
          </a:xfrm>
        </p:spPr>
        <p:txBody>
          <a:bodyPr/>
          <a:lstStyle>
            <a:lvl1pPr>
              <a:defRPr sz="1200"/>
            </a:lvl1pPr>
          </a:lstStyle>
          <a:p>
            <a:fld id="{696A8A82-FF07-4BB5-83A5-390FC7F601F0}" type="slidenum">
              <a:rPr lang="en-US"/>
              <a:pPr/>
              <a:t>‹#›</a:t>
            </a:fld>
            <a:endParaRPr lang="en-US"/>
          </a:p>
        </p:txBody>
      </p:sp>
      <p:grpSp>
        <p:nvGrpSpPr>
          <p:cNvPr id="3088" name="Group 16"/>
          <p:cNvGrpSpPr>
            <a:grpSpLocks/>
          </p:cNvGrpSpPr>
          <p:nvPr/>
        </p:nvGrpSpPr>
        <p:grpSpPr bwMode="auto">
          <a:xfrm>
            <a:off x="4254500" y="5838825"/>
            <a:ext cx="1079500" cy="633413"/>
            <a:chOff x="2680" y="3678"/>
            <a:chExt cx="680" cy="399"/>
          </a:xfrm>
        </p:grpSpPr>
        <p:sp>
          <p:nvSpPr>
            <p:cNvPr id="3086" name="Text Box 14"/>
            <p:cNvSpPr txBox="1">
              <a:spLocks noChangeArrowheads="1"/>
            </p:cNvSpPr>
            <p:nvPr/>
          </p:nvSpPr>
          <p:spPr bwMode="gray">
            <a:xfrm>
              <a:off x="2680" y="3789"/>
              <a:ext cx="6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2400" b="1">
                  <a:solidFill>
                    <a:schemeClr val="tx2"/>
                  </a:solidFill>
                </a:rPr>
                <a:t>LOGO</a:t>
              </a:r>
            </a:p>
          </p:txBody>
        </p:sp>
        <p:sp>
          <p:nvSpPr>
            <p:cNvPr id="3087" name="AutoShape 15"/>
            <p:cNvSpPr>
              <a:spLocks noChangeArrowheads="1"/>
            </p:cNvSpPr>
            <p:nvPr/>
          </p:nvSpPr>
          <p:spPr bwMode="gray">
            <a:xfrm rot="5400000">
              <a:off x="2928" y="3493"/>
              <a:ext cx="172" cy="542"/>
            </a:xfrm>
            <a:prstGeom prst="moon">
              <a:avLst>
                <a:gd name="adj" fmla="val 21208"/>
              </a:avLst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150E08-8471-46BA-AB71-6E0C9BEBA15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7AD569-4BA6-4CC3-89E6-724AC41721D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763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763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DC7510-2790-473F-B4B4-7E1E0C8EAF3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120776-8783-4B55-A9BC-2939DD14BB3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5989FC-0DFB-4BD3-ACD9-2F2654AA474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1C02B9-6DBF-4557-B523-F07C5BF59F9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FD1041-5661-4679-AC11-A2C34D007BF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930869-EE46-45AA-B616-BE0E779EEBC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C254FF-85DC-45C8-90D1-84A1079C116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19088"/>
            <a:ext cx="2057400" cy="60055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19088"/>
            <a:ext cx="6019800" cy="60055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4CB454-F5C2-4EB8-9F25-7D2A942DD9F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19088"/>
            <a:ext cx="7391400" cy="563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076325"/>
            <a:ext cx="8229600" cy="5248275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00800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00800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400800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8FCCA7D3-0C39-4B66-9D7D-C072BA8470B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 descr="Light horizontal"/>
          <p:cNvSpPr>
            <a:spLocks noChangeArrowheads="1"/>
          </p:cNvSpPr>
          <p:nvPr/>
        </p:nvSpPr>
        <p:spPr bwMode="gray">
          <a:xfrm>
            <a:off x="-9525" y="0"/>
            <a:ext cx="481013" cy="6858000"/>
          </a:xfrm>
          <a:prstGeom prst="rect">
            <a:avLst/>
          </a:prstGeom>
          <a:pattFill prst="ltHorz">
            <a:fgClr>
              <a:schemeClr val="bg2"/>
            </a:fgClr>
            <a:bgClr>
              <a:schemeClr val="bg1"/>
            </a:bgClr>
          </a:patt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0" y="0"/>
            <a:ext cx="9153525" cy="685800"/>
          </a:xfrm>
          <a:prstGeom prst="rect">
            <a:avLst/>
          </a:prstGeom>
          <a:solidFill>
            <a:schemeClr val="accent1"/>
          </a:soli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fa-IR"/>
          </a:p>
        </p:txBody>
      </p:sp>
      <p:sp>
        <p:nvSpPr>
          <p:cNvPr id="1033" name="AutoShape 9"/>
          <p:cNvSpPr>
            <a:spLocks noChangeArrowheads="1"/>
          </p:cNvSpPr>
          <p:nvPr/>
        </p:nvSpPr>
        <p:spPr bwMode="ltGray">
          <a:xfrm>
            <a:off x="304800" y="288925"/>
            <a:ext cx="7670800" cy="644525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28575" algn="ctr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0763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008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00800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008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69B6B86-4668-4E57-A176-889B20C62D97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457200" y="319088"/>
            <a:ext cx="73914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Text Box 13"/>
          <p:cNvSpPr txBox="1">
            <a:spLocks noChangeArrowheads="1"/>
          </p:cNvSpPr>
          <p:nvPr/>
        </p:nvSpPr>
        <p:spPr bwMode="white">
          <a:xfrm>
            <a:off x="8153400" y="261938"/>
            <a:ext cx="990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>
                <a:solidFill>
                  <a:schemeClr val="bg1"/>
                </a:solidFill>
              </a:rPr>
              <a:t>LOGO</a:t>
            </a:r>
          </a:p>
        </p:txBody>
      </p:sp>
      <p:sp>
        <p:nvSpPr>
          <p:cNvPr id="1038" name="AutoShape 14"/>
          <p:cNvSpPr>
            <a:spLocks noChangeArrowheads="1"/>
          </p:cNvSpPr>
          <p:nvPr/>
        </p:nvSpPr>
        <p:spPr bwMode="gray">
          <a:xfrm rot="5400000">
            <a:off x="8458201" y="-196850"/>
            <a:ext cx="273050" cy="860425"/>
          </a:xfrm>
          <a:prstGeom prst="moon">
            <a:avLst>
              <a:gd name="adj" fmla="val 21208"/>
            </a:avLst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1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itchFamily="34" charset="0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itchFamily="34" charset="0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itchFamily="34" charset="0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itchFamily="34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itchFamily="34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itchFamily="34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itchFamily="34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itchFamily="34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92590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chemeClr val="tx1"/>
                </a:solidFill>
                <a:cs typeface="2  Zar" pitchFamily="2" charset="-78"/>
              </a:rPr>
              <a:t>شبكه هاي گريد</a:t>
            </a:r>
            <a:endParaRPr lang="en-US" dirty="0">
              <a:solidFill>
                <a:schemeClr val="tx1"/>
              </a:solidFill>
              <a:cs typeface="2 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sz="4000" dirty="0" smtClean="0">
                <a:solidFill>
                  <a:schemeClr val="bg1">
                    <a:lumMod val="85000"/>
                  </a:schemeClr>
                </a:solidFill>
              </a:rPr>
              <a:t>موضوع</a:t>
            </a:r>
            <a:endParaRPr lang="en-US" sz="2400" dirty="0">
              <a:solidFill>
                <a:schemeClr val="bg1">
                  <a:lumMod val="85000"/>
                </a:schemeClr>
              </a:solidFill>
            </a:endParaRPr>
          </a:p>
        </p:txBody>
      </p:sp>
      <p:grpSp>
        <p:nvGrpSpPr>
          <p:cNvPr id="40963" name="Group 3"/>
          <p:cNvGrpSpPr>
            <a:grpSpLocks/>
          </p:cNvGrpSpPr>
          <p:nvPr/>
        </p:nvGrpSpPr>
        <p:grpSpPr bwMode="auto">
          <a:xfrm>
            <a:off x="1785918" y="1000108"/>
            <a:ext cx="762000" cy="665163"/>
            <a:chOff x="1110" y="2656"/>
            <a:chExt cx="1549" cy="1351"/>
          </a:xfrm>
        </p:grpSpPr>
        <p:sp>
          <p:nvSpPr>
            <p:cNvPr id="40964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40965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40966" name="AutoShape 6"/>
            <p:cNvSpPr>
              <a:spLocks noChangeArrowheads="1"/>
            </p:cNvSpPr>
            <p:nvPr/>
          </p:nvSpPr>
          <p:spPr bwMode="gray">
            <a:xfrm>
              <a:off x="1200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grpSp>
        <p:nvGrpSpPr>
          <p:cNvPr id="40967" name="Group 7"/>
          <p:cNvGrpSpPr>
            <a:grpSpLocks/>
          </p:cNvGrpSpPr>
          <p:nvPr/>
        </p:nvGrpSpPr>
        <p:grpSpPr bwMode="auto">
          <a:xfrm>
            <a:off x="1785918" y="1785926"/>
            <a:ext cx="762000" cy="665163"/>
            <a:chOff x="3174" y="2656"/>
            <a:chExt cx="1549" cy="1351"/>
          </a:xfrm>
        </p:grpSpPr>
        <p:sp>
          <p:nvSpPr>
            <p:cNvPr id="40968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40969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40970" name="AutoShape 10"/>
            <p:cNvSpPr>
              <a:spLocks noChangeArrowheads="1"/>
            </p:cNvSpPr>
            <p:nvPr/>
          </p:nvSpPr>
          <p:spPr bwMode="gray">
            <a:xfrm>
              <a:off x="3264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40971" name="Line 11"/>
          <p:cNvSpPr>
            <a:spLocks noChangeShapeType="1"/>
          </p:cNvSpPr>
          <p:nvPr/>
        </p:nvSpPr>
        <p:spPr bwMode="auto">
          <a:xfrm>
            <a:off x="2357422" y="1643050"/>
            <a:ext cx="4800600" cy="0"/>
          </a:xfrm>
          <a:prstGeom prst="line">
            <a:avLst/>
          </a:prstGeom>
          <a:noFill/>
          <a:ln w="25400">
            <a:solidFill>
              <a:srgbClr val="C0C0C0"/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40972" name="Text Box 12"/>
          <p:cNvSpPr txBox="1">
            <a:spLocks noChangeArrowheads="1"/>
          </p:cNvSpPr>
          <p:nvPr/>
        </p:nvSpPr>
        <p:spPr bwMode="auto">
          <a:xfrm>
            <a:off x="3929058" y="1142984"/>
            <a:ext cx="774571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fa-IR" sz="2400" b="1" dirty="0" smtClean="0"/>
              <a:t>مقدمه</a:t>
            </a:r>
            <a:endParaRPr lang="en-US" sz="2400" dirty="0"/>
          </a:p>
        </p:txBody>
      </p:sp>
      <p:sp>
        <p:nvSpPr>
          <p:cNvPr id="40973" name="Text Box 13"/>
          <p:cNvSpPr txBox="1">
            <a:spLocks noChangeArrowheads="1"/>
          </p:cNvSpPr>
          <p:nvPr/>
        </p:nvSpPr>
        <p:spPr bwMode="gray">
          <a:xfrm>
            <a:off x="2000232" y="1142984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40974" name="Line 14"/>
          <p:cNvSpPr>
            <a:spLocks noChangeShapeType="1"/>
          </p:cNvSpPr>
          <p:nvPr/>
        </p:nvSpPr>
        <p:spPr bwMode="auto">
          <a:xfrm>
            <a:off x="2357422" y="2428868"/>
            <a:ext cx="4800600" cy="0"/>
          </a:xfrm>
          <a:prstGeom prst="line">
            <a:avLst/>
          </a:prstGeom>
          <a:noFill/>
          <a:ln w="25400">
            <a:solidFill>
              <a:srgbClr val="C0C0C0"/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40975" name="Text Box 15"/>
          <p:cNvSpPr txBox="1">
            <a:spLocks noChangeArrowheads="1"/>
          </p:cNvSpPr>
          <p:nvPr/>
        </p:nvSpPr>
        <p:spPr bwMode="auto">
          <a:xfrm>
            <a:off x="3643306" y="1928802"/>
            <a:ext cx="1346844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fa-IR" sz="2400" b="1" dirty="0" smtClean="0"/>
              <a:t>معرفي گريد</a:t>
            </a:r>
            <a:endParaRPr lang="en-US" sz="2400" dirty="0"/>
          </a:p>
        </p:txBody>
      </p:sp>
      <p:sp>
        <p:nvSpPr>
          <p:cNvPr id="40976" name="Text Box 16"/>
          <p:cNvSpPr txBox="1">
            <a:spLocks noChangeArrowheads="1"/>
          </p:cNvSpPr>
          <p:nvPr/>
        </p:nvSpPr>
        <p:spPr bwMode="gray">
          <a:xfrm>
            <a:off x="2000232" y="1928802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40985" name="Line 25"/>
          <p:cNvSpPr>
            <a:spLocks noChangeShapeType="1"/>
          </p:cNvSpPr>
          <p:nvPr/>
        </p:nvSpPr>
        <p:spPr bwMode="auto">
          <a:xfrm>
            <a:off x="2357422" y="3214686"/>
            <a:ext cx="4800600" cy="0"/>
          </a:xfrm>
          <a:prstGeom prst="line">
            <a:avLst/>
          </a:prstGeom>
          <a:noFill/>
          <a:ln w="25400">
            <a:solidFill>
              <a:srgbClr val="C0C0C0"/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40986" name="Text Box 26"/>
          <p:cNvSpPr txBox="1">
            <a:spLocks noChangeArrowheads="1"/>
          </p:cNvSpPr>
          <p:nvPr/>
        </p:nvSpPr>
        <p:spPr bwMode="auto">
          <a:xfrm>
            <a:off x="3857620" y="2714620"/>
            <a:ext cx="1226618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fa-IR" sz="2400" b="1" dirty="0" smtClean="0"/>
              <a:t>انواع گريد</a:t>
            </a:r>
            <a:endParaRPr lang="en-US" sz="2400" dirty="0"/>
          </a:p>
        </p:txBody>
      </p:sp>
      <p:sp>
        <p:nvSpPr>
          <p:cNvPr id="40988" name="Line 28"/>
          <p:cNvSpPr>
            <a:spLocks noChangeShapeType="1"/>
          </p:cNvSpPr>
          <p:nvPr/>
        </p:nvSpPr>
        <p:spPr bwMode="auto">
          <a:xfrm>
            <a:off x="2357422" y="4000504"/>
            <a:ext cx="4800600" cy="0"/>
          </a:xfrm>
          <a:prstGeom prst="line">
            <a:avLst/>
          </a:prstGeom>
          <a:noFill/>
          <a:ln w="25400">
            <a:solidFill>
              <a:srgbClr val="C0C0C0"/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40989" name="Text Box 29"/>
          <p:cNvSpPr txBox="1">
            <a:spLocks noChangeArrowheads="1"/>
          </p:cNvSpPr>
          <p:nvPr/>
        </p:nvSpPr>
        <p:spPr bwMode="auto">
          <a:xfrm>
            <a:off x="3286116" y="3500438"/>
            <a:ext cx="2356735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fa-IR" sz="2400" b="1" dirty="0" smtClean="0"/>
              <a:t>نگاهي به اجزاي گريد</a:t>
            </a:r>
            <a:endParaRPr lang="en-US" sz="2400" dirty="0"/>
          </a:p>
        </p:txBody>
      </p:sp>
      <p:sp>
        <p:nvSpPr>
          <p:cNvPr id="40990" name="Text Box 30"/>
          <p:cNvSpPr txBox="1">
            <a:spLocks noChangeArrowheads="1"/>
          </p:cNvSpPr>
          <p:nvPr/>
        </p:nvSpPr>
        <p:spPr bwMode="gray">
          <a:xfrm>
            <a:off x="2000232" y="3500438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>
                <a:solidFill>
                  <a:schemeClr val="bg1"/>
                </a:solidFill>
              </a:rPr>
              <a:t>4</a:t>
            </a:r>
          </a:p>
        </p:txBody>
      </p:sp>
      <p:grpSp>
        <p:nvGrpSpPr>
          <p:cNvPr id="31" name="Group 21"/>
          <p:cNvGrpSpPr>
            <a:grpSpLocks/>
          </p:cNvGrpSpPr>
          <p:nvPr/>
        </p:nvGrpSpPr>
        <p:grpSpPr bwMode="auto">
          <a:xfrm>
            <a:off x="1785918" y="3357562"/>
            <a:ext cx="762000" cy="665163"/>
            <a:chOff x="3174" y="2656"/>
            <a:chExt cx="1549" cy="1351"/>
          </a:xfrm>
        </p:grpSpPr>
        <p:sp>
          <p:nvSpPr>
            <p:cNvPr id="32" name="AutoShape 22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3" name="AutoShape 23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4" name="AutoShape 24"/>
            <p:cNvSpPr>
              <a:spLocks noChangeArrowheads="1"/>
            </p:cNvSpPr>
            <p:nvPr/>
          </p:nvSpPr>
          <p:spPr bwMode="gray">
            <a:xfrm>
              <a:off x="3264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35" name="Line 28"/>
          <p:cNvSpPr>
            <a:spLocks noChangeShapeType="1"/>
          </p:cNvSpPr>
          <p:nvPr/>
        </p:nvSpPr>
        <p:spPr bwMode="auto">
          <a:xfrm>
            <a:off x="2357422" y="4786322"/>
            <a:ext cx="4800600" cy="0"/>
          </a:xfrm>
          <a:prstGeom prst="line">
            <a:avLst/>
          </a:prstGeom>
          <a:noFill/>
          <a:ln w="25400">
            <a:solidFill>
              <a:srgbClr val="C0C0C0"/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36" name="Rectangle 35"/>
          <p:cNvSpPr/>
          <p:nvPr/>
        </p:nvSpPr>
        <p:spPr>
          <a:xfrm>
            <a:off x="3214678" y="4357694"/>
            <a:ext cx="28135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 smtClean="0"/>
              <a:t>گريد از ديد برنامه نويسان</a:t>
            </a:r>
            <a:endParaRPr lang="fa-IR" sz="2400" dirty="0"/>
          </a:p>
        </p:txBody>
      </p:sp>
      <p:sp>
        <p:nvSpPr>
          <p:cNvPr id="37" name="Rectangle 36"/>
          <p:cNvSpPr/>
          <p:nvPr/>
        </p:nvSpPr>
        <p:spPr>
          <a:xfrm>
            <a:off x="2000232" y="5143512"/>
            <a:ext cx="312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chemeClr val="bg1"/>
                </a:solidFill>
              </a:rPr>
              <a:t>4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8" name="Text Box 30"/>
          <p:cNvSpPr txBox="1">
            <a:spLocks noChangeArrowheads="1"/>
          </p:cNvSpPr>
          <p:nvPr/>
        </p:nvSpPr>
        <p:spPr bwMode="gray">
          <a:xfrm>
            <a:off x="2000232" y="4286256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 smtClean="0">
                <a:solidFill>
                  <a:schemeClr val="bg1"/>
                </a:solidFill>
              </a:rPr>
              <a:t>5</a:t>
            </a:r>
            <a:endParaRPr lang="en-US" sz="2400" b="1" dirty="0">
              <a:solidFill>
                <a:schemeClr val="bg1"/>
              </a:solidFill>
            </a:endParaRPr>
          </a:p>
        </p:txBody>
      </p:sp>
      <p:grpSp>
        <p:nvGrpSpPr>
          <p:cNvPr id="39" name="Group 21"/>
          <p:cNvGrpSpPr>
            <a:grpSpLocks/>
          </p:cNvGrpSpPr>
          <p:nvPr/>
        </p:nvGrpSpPr>
        <p:grpSpPr bwMode="auto">
          <a:xfrm>
            <a:off x="1785918" y="4929198"/>
            <a:ext cx="762000" cy="665163"/>
            <a:chOff x="3174" y="2656"/>
            <a:chExt cx="1549" cy="1351"/>
          </a:xfrm>
        </p:grpSpPr>
        <p:sp>
          <p:nvSpPr>
            <p:cNvPr id="40" name="AutoShape 22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41" name="AutoShape 23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42" name="AutoShape 24"/>
            <p:cNvSpPr>
              <a:spLocks noChangeArrowheads="1"/>
            </p:cNvSpPr>
            <p:nvPr/>
          </p:nvSpPr>
          <p:spPr bwMode="gray">
            <a:xfrm>
              <a:off x="3264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47" name="Line 28"/>
          <p:cNvSpPr>
            <a:spLocks noChangeShapeType="1"/>
          </p:cNvSpPr>
          <p:nvPr/>
        </p:nvSpPr>
        <p:spPr bwMode="auto">
          <a:xfrm>
            <a:off x="2357422" y="5572140"/>
            <a:ext cx="4800600" cy="0"/>
          </a:xfrm>
          <a:prstGeom prst="line">
            <a:avLst/>
          </a:prstGeom>
          <a:noFill/>
          <a:ln w="25400">
            <a:solidFill>
              <a:srgbClr val="C0C0C0"/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48" name="Line 28"/>
          <p:cNvSpPr>
            <a:spLocks noChangeShapeType="1"/>
          </p:cNvSpPr>
          <p:nvPr/>
        </p:nvSpPr>
        <p:spPr bwMode="auto">
          <a:xfrm>
            <a:off x="2357422" y="6357958"/>
            <a:ext cx="4800600" cy="0"/>
          </a:xfrm>
          <a:prstGeom prst="line">
            <a:avLst/>
          </a:prstGeom>
          <a:noFill/>
          <a:ln w="25400">
            <a:solidFill>
              <a:srgbClr val="C0C0C0"/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49" name="Text Box 30"/>
          <p:cNvSpPr txBox="1">
            <a:spLocks noChangeArrowheads="1"/>
          </p:cNvSpPr>
          <p:nvPr/>
        </p:nvSpPr>
        <p:spPr bwMode="gray">
          <a:xfrm>
            <a:off x="2000232" y="5072074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 smtClean="0">
                <a:solidFill>
                  <a:schemeClr val="bg1"/>
                </a:solidFill>
              </a:rPr>
              <a:t>6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50" name="Text Box 30"/>
          <p:cNvSpPr txBox="1">
            <a:spLocks noChangeArrowheads="1"/>
          </p:cNvSpPr>
          <p:nvPr/>
        </p:nvSpPr>
        <p:spPr bwMode="gray">
          <a:xfrm>
            <a:off x="2000232" y="5857892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 smtClean="0">
                <a:solidFill>
                  <a:schemeClr val="bg1"/>
                </a:solidFill>
              </a:rPr>
              <a:t>7</a:t>
            </a:r>
            <a:endParaRPr lang="en-US" sz="2400" b="1" dirty="0">
              <a:solidFill>
                <a:schemeClr val="bg1"/>
              </a:solidFill>
            </a:endParaRPr>
          </a:p>
        </p:txBody>
      </p:sp>
      <p:grpSp>
        <p:nvGrpSpPr>
          <p:cNvPr id="53" name="Group 3"/>
          <p:cNvGrpSpPr>
            <a:grpSpLocks/>
          </p:cNvGrpSpPr>
          <p:nvPr/>
        </p:nvGrpSpPr>
        <p:grpSpPr bwMode="auto">
          <a:xfrm>
            <a:off x="1785918" y="4143380"/>
            <a:ext cx="762000" cy="674687"/>
            <a:chOff x="1110" y="2656"/>
            <a:chExt cx="1549" cy="1351"/>
          </a:xfrm>
        </p:grpSpPr>
        <p:sp>
          <p:nvSpPr>
            <p:cNvPr id="54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55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56" name="AutoShape 6"/>
            <p:cNvSpPr>
              <a:spLocks noChangeArrowheads="1"/>
            </p:cNvSpPr>
            <p:nvPr/>
          </p:nvSpPr>
          <p:spPr bwMode="gray">
            <a:xfrm>
              <a:off x="1200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grpSp>
        <p:nvGrpSpPr>
          <p:cNvPr id="57" name="Group 3"/>
          <p:cNvGrpSpPr>
            <a:grpSpLocks/>
          </p:cNvGrpSpPr>
          <p:nvPr/>
        </p:nvGrpSpPr>
        <p:grpSpPr bwMode="auto">
          <a:xfrm>
            <a:off x="1785918" y="2571744"/>
            <a:ext cx="762000" cy="674687"/>
            <a:chOff x="1110" y="2656"/>
            <a:chExt cx="1549" cy="1351"/>
          </a:xfrm>
        </p:grpSpPr>
        <p:sp>
          <p:nvSpPr>
            <p:cNvPr id="58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59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0" name="AutoShape 6"/>
            <p:cNvSpPr>
              <a:spLocks noChangeArrowheads="1"/>
            </p:cNvSpPr>
            <p:nvPr/>
          </p:nvSpPr>
          <p:spPr bwMode="gray">
            <a:xfrm>
              <a:off x="1200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grpSp>
        <p:nvGrpSpPr>
          <p:cNvPr id="61" name="Group 3"/>
          <p:cNvGrpSpPr>
            <a:grpSpLocks/>
          </p:cNvGrpSpPr>
          <p:nvPr/>
        </p:nvGrpSpPr>
        <p:grpSpPr bwMode="auto">
          <a:xfrm>
            <a:off x="1785918" y="5715016"/>
            <a:ext cx="762000" cy="674687"/>
            <a:chOff x="1110" y="2656"/>
            <a:chExt cx="1549" cy="1351"/>
          </a:xfrm>
        </p:grpSpPr>
        <p:sp>
          <p:nvSpPr>
            <p:cNvPr id="62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3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4" name="AutoShape 6"/>
            <p:cNvSpPr>
              <a:spLocks noChangeArrowheads="1"/>
            </p:cNvSpPr>
            <p:nvPr/>
          </p:nvSpPr>
          <p:spPr bwMode="gray">
            <a:xfrm>
              <a:off x="1200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65" name="Text Box 16"/>
          <p:cNvSpPr txBox="1">
            <a:spLocks noChangeArrowheads="1"/>
          </p:cNvSpPr>
          <p:nvPr/>
        </p:nvSpPr>
        <p:spPr bwMode="gray">
          <a:xfrm>
            <a:off x="2000232" y="2714620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 smtClean="0">
                <a:solidFill>
                  <a:schemeClr val="bg1"/>
                </a:solidFill>
              </a:rPr>
              <a:t>3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66" name="Text Box 16"/>
          <p:cNvSpPr txBox="1">
            <a:spLocks noChangeArrowheads="1"/>
          </p:cNvSpPr>
          <p:nvPr/>
        </p:nvSpPr>
        <p:spPr bwMode="gray">
          <a:xfrm>
            <a:off x="2000232" y="3500438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 smtClean="0">
                <a:solidFill>
                  <a:schemeClr val="bg1"/>
                </a:solidFill>
              </a:rPr>
              <a:t>4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67" name="Text Box 16"/>
          <p:cNvSpPr txBox="1">
            <a:spLocks noChangeArrowheads="1"/>
          </p:cNvSpPr>
          <p:nvPr/>
        </p:nvSpPr>
        <p:spPr bwMode="gray">
          <a:xfrm>
            <a:off x="2000232" y="4286256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 smtClean="0">
                <a:solidFill>
                  <a:schemeClr val="bg1"/>
                </a:solidFill>
              </a:rPr>
              <a:t>5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68" name="Text Box 16"/>
          <p:cNvSpPr txBox="1">
            <a:spLocks noChangeArrowheads="1"/>
          </p:cNvSpPr>
          <p:nvPr/>
        </p:nvSpPr>
        <p:spPr bwMode="gray">
          <a:xfrm>
            <a:off x="2000232" y="5857892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 smtClean="0">
                <a:solidFill>
                  <a:schemeClr val="bg1"/>
                </a:solidFill>
              </a:rPr>
              <a:t>7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3071802" y="5072074"/>
            <a:ext cx="32464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 smtClean="0"/>
              <a:t>ارتباط گريد با ساير تكنولوژيها</a:t>
            </a:r>
            <a:endParaRPr lang="fa-IR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sz="3200" dirty="0" smtClean="0"/>
              <a:t>نگاهي به مشكلات در گذشته</a:t>
            </a:r>
            <a:endParaRPr lang="en-US" sz="3200" dirty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 b="1" dirty="0" smtClean="0"/>
          </a:p>
          <a:p>
            <a:r>
              <a:rPr lang="ar-SA" dirty="0" smtClean="0"/>
              <a:t>در گذشته یکی از بزرگترین مشکلات کسانی که نیاز به محاسبات طولانی و پیچیده داشتند</a:t>
            </a:r>
            <a:r>
              <a:rPr lang="en-US" b="1" dirty="0" smtClean="0"/>
              <a:t> </a:t>
            </a:r>
          </a:p>
          <a:p>
            <a:endParaRPr lang="fa-IR" b="1" dirty="0" smtClean="0"/>
          </a:p>
          <a:p>
            <a:endParaRPr lang="en-US" b="1" dirty="0"/>
          </a:p>
          <a:p>
            <a:pPr marL="971550" lvl="1" indent="-514350">
              <a:buFont typeface="+mj-lt"/>
              <a:buAutoNum type="arabicParenR"/>
            </a:pPr>
            <a:r>
              <a:rPr lang="ar-SA" sz="2400" dirty="0" smtClean="0"/>
              <a:t>نبود امکانات سخت افزاری </a:t>
            </a:r>
            <a:endParaRPr lang="fa-IR" sz="2400" dirty="0" smtClean="0"/>
          </a:p>
          <a:p>
            <a:pPr marL="971550" lvl="1" indent="-514350">
              <a:buFont typeface="+mj-lt"/>
              <a:buAutoNum type="arabicParenR"/>
            </a:pPr>
            <a:r>
              <a:rPr lang="ar-SA" sz="2400" dirty="0" smtClean="0"/>
              <a:t>نرم افزاری مناسب</a:t>
            </a:r>
            <a:endParaRPr lang="fa-IR" sz="2400" dirty="0" smtClean="0"/>
          </a:p>
          <a:p>
            <a:pPr marL="971550" lvl="1" indent="-514350">
              <a:buFont typeface="+mj-lt"/>
              <a:buAutoNum type="arabicParenR"/>
            </a:pPr>
            <a:endParaRPr lang="fa-IR" sz="2400" dirty="0" smtClean="0"/>
          </a:p>
          <a:p>
            <a:pPr marL="3200400" lvl="6" indent="-514350">
              <a:buFont typeface="Wingdings" pitchFamily="2" charset="2"/>
              <a:buChar char="ü"/>
            </a:pPr>
            <a:r>
              <a:rPr lang="fa-IR" dirty="0" smtClean="0"/>
              <a:t> زمان طولاني انجام محاسبات</a:t>
            </a:r>
          </a:p>
          <a:p>
            <a:pPr marL="3200400" lvl="6" indent="-514350">
              <a:buFont typeface="Wingdings" pitchFamily="2" charset="2"/>
              <a:buChar char="ü"/>
            </a:pPr>
            <a:r>
              <a:rPr lang="fa-IR" dirty="0" smtClean="0"/>
              <a:t>خرابي در قطعه كد و تكرار كل محاسبات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sz="3200" dirty="0" smtClean="0"/>
              <a:t>آغاز پيشرفت</a:t>
            </a:r>
            <a:endParaRPr lang="en-US" sz="3200" dirty="0"/>
          </a:p>
        </p:txBody>
      </p:sp>
      <p:sp>
        <p:nvSpPr>
          <p:cNvPr id="43011" name="AutoShape 3"/>
          <p:cNvSpPr>
            <a:spLocks noChangeArrowheads="1"/>
          </p:cNvSpPr>
          <p:nvPr/>
        </p:nvSpPr>
        <p:spPr bwMode="auto">
          <a:xfrm>
            <a:off x="5562600" y="3095625"/>
            <a:ext cx="2286000" cy="26670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endParaRPr lang="fa-IR">
              <a:latin typeface="Verdana" pitchFamily="34" charset="0"/>
            </a:endParaRPr>
          </a:p>
        </p:txBody>
      </p:sp>
      <p:sp>
        <p:nvSpPr>
          <p:cNvPr id="43013" name="AutoShape 5"/>
          <p:cNvSpPr>
            <a:spLocks noChangeArrowheads="1"/>
          </p:cNvSpPr>
          <p:nvPr/>
        </p:nvSpPr>
        <p:spPr bwMode="auto">
          <a:xfrm>
            <a:off x="1143000" y="3095625"/>
            <a:ext cx="2286000" cy="26670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endParaRPr lang="fa-IR">
              <a:latin typeface="Verdana" pitchFamily="34" charset="0"/>
            </a:endParaRPr>
          </a:p>
        </p:txBody>
      </p:sp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1238250" y="3295650"/>
            <a:ext cx="2038350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1" eaLnBrk="0" hangingPunct="0"/>
            <a:endParaRPr lang="en-US" sz="2000" dirty="0" smtClean="0"/>
          </a:p>
          <a:p>
            <a:pPr algn="ctr" rtl="1" eaLnBrk="0" hangingPunct="0"/>
            <a:r>
              <a:rPr lang="ar-SA" sz="2000" dirty="0" smtClean="0"/>
              <a:t>محدودیت</a:t>
            </a:r>
            <a:r>
              <a:rPr lang="fa-IR" sz="2000" dirty="0" smtClean="0"/>
              <a:t> </a:t>
            </a:r>
            <a:r>
              <a:rPr lang="ar-SA" sz="2000" dirty="0" smtClean="0"/>
              <a:t>مالی</a:t>
            </a:r>
            <a:endParaRPr lang="en-US" sz="2000" dirty="0" smtClean="0"/>
          </a:p>
          <a:p>
            <a:pPr algn="ctr" rtl="1" eaLnBrk="0" hangingPunct="0"/>
            <a:endParaRPr lang="fa-IR" sz="2000" dirty="0" smtClean="0"/>
          </a:p>
          <a:p>
            <a:pPr algn="ctr" rtl="1" eaLnBrk="0" hangingPunct="0"/>
            <a:endParaRPr lang="en-US" sz="2000" dirty="0" smtClean="0"/>
          </a:p>
          <a:p>
            <a:pPr algn="ctr" rtl="1" eaLnBrk="0" hangingPunct="0"/>
            <a:r>
              <a:rPr lang="fa-IR" sz="2000" dirty="0" smtClean="0">
                <a:solidFill>
                  <a:srgbClr val="000000"/>
                </a:solidFill>
              </a:rPr>
              <a:t>قيمت بسيار بالا </a:t>
            </a:r>
          </a:p>
          <a:p>
            <a:pPr algn="ctr" rtl="1" eaLnBrk="0" hangingPunct="0"/>
            <a:r>
              <a:rPr lang="fa-IR" sz="2000" dirty="0" smtClean="0">
                <a:solidFill>
                  <a:srgbClr val="000000"/>
                </a:solidFill>
              </a:rPr>
              <a:t>عدم توانايي خريد توسط ارگانها</a:t>
            </a:r>
            <a:endParaRPr lang="en-US" sz="2000" dirty="0" smtClean="0">
              <a:solidFill>
                <a:srgbClr val="000000"/>
              </a:solidFill>
            </a:endParaRPr>
          </a:p>
          <a:p>
            <a:pPr eaLnBrk="0" hangingPunct="0"/>
            <a:endParaRPr lang="en-US" sz="1400" dirty="0" smtClean="0">
              <a:solidFill>
                <a:srgbClr val="000000"/>
              </a:solidFill>
            </a:endParaRPr>
          </a:p>
          <a:p>
            <a:pPr eaLnBrk="0" hangingPunct="0"/>
            <a:endParaRPr lang="en-US" sz="1400" dirty="0" smtClean="0">
              <a:solidFill>
                <a:srgbClr val="000000"/>
              </a:solidFill>
            </a:endParaRPr>
          </a:p>
          <a:p>
            <a:pPr eaLnBrk="0" hangingPunct="0"/>
            <a:endParaRPr lang="en-US" sz="1400" dirty="0" smtClean="0">
              <a:solidFill>
                <a:srgbClr val="000000"/>
              </a:solidFill>
            </a:endParaRPr>
          </a:p>
          <a:p>
            <a:pPr eaLnBrk="0" hangingPunct="0"/>
            <a:endParaRPr lang="en-US" sz="1400" dirty="0" smtClean="0">
              <a:solidFill>
                <a:srgbClr val="000000"/>
              </a:solidFill>
            </a:endParaRPr>
          </a:p>
          <a:p>
            <a:pPr eaLnBrk="0" hangingPunct="0"/>
            <a:endParaRPr lang="en-US" sz="1400" dirty="0">
              <a:solidFill>
                <a:srgbClr val="000000"/>
              </a:solidFill>
            </a:endParaRPr>
          </a:p>
        </p:txBody>
      </p:sp>
      <p:sp>
        <p:nvSpPr>
          <p:cNvPr id="43016" name="Freeform 8"/>
          <p:cNvSpPr>
            <a:spLocks/>
          </p:cNvSpPr>
          <p:nvPr/>
        </p:nvSpPr>
        <p:spPr bwMode="gray">
          <a:xfrm>
            <a:off x="3222625" y="2998788"/>
            <a:ext cx="903288" cy="1241425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31765"/>
                  <a:invGamma/>
                </a:schemeClr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43017" name="AutoShape 9"/>
          <p:cNvSpPr>
            <a:spLocks noChangeAspect="1" noChangeArrowheads="1" noTextEdit="1"/>
          </p:cNvSpPr>
          <p:nvPr/>
        </p:nvSpPr>
        <p:spPr bwMode="gray">
          <a:xfrm flipH="1">
            <a:off x="4868863" y="2995613"/>
            <a:ext cx="909637" cy="124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43018" name="Freeform 10"/>
          <p:cNvSpPr>
            <a:spLocks/>
          </p:cNvSpPr>
          <p:nvPr/>
        </p:nvSpPr>
        <p:spPr bwMode="gray">
          <a:xfrm flipH="1">
            <a:off x="4875213" y="2998788"/>
            <a:ext cx="903287" cy="1241425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31765"/>
                  <a:invGamma/>
                </a:schemeClr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fa-IR"/>
          </a:p>
        </p:txBody>
      </p:sp>
      <p:grpSp>
        <p:nvGrpSpPr>
          <p:cNvPr id="43019" name="Group 11"/>
          <p:cNvGrpSpPr>
            <a:grpSpLocks/>
          </p:cNvGrpSpPr>
          <p:nvPr/>
        </p:nvGrpSpPr>
        <p:grpSpPr bwMode="auto">
          <a:xfrm>
            <a:off x="3048000" y="1371600"/>
            <a:ext cx="2998788" cy="1601788"/>
            <a:chOff x="1997" y="1314"/>
            <a:chExt cx="1889" cy="1009"/>
          </a:xfrm>
        </p:grpSpPr>
        <p:grpSp>
          <p:nvGrpSpPr>
            <p:cNvPr id="43020" name="Group 12"/>
            <p:cNvGrpSpPr>
              <a:grpSpLocks/>
            </p:cNvGrpSpPr>
            <p:nvPr/>
          </p:nvGrpSpPr>
          <p:grpSpPr bwMode="auto">
            <a:xfrm>
              <a:off x="1997" y="1404"/>
              <a:ext cx="1889" cy="919"/>
              <a:chOff x="1973" y="1027"/>
              <a:chExt cx="1926" cy="937"/>
            </a:xfrm>
          </p:grpSpPr>
          <p:sp>
            <p:nvSpPr>
              <p:cNvPr id="43021" name="Oval 13"/>
              <p:cNvSpPr>
                <a:spLocks noChangeArrowheads="1"/>
              </p:cNvSpPr>
              <p:nvPr/>
            </p:nvSpPr>
            <p:spPr bwMode="gray">
              <a:xfrm>
                <a:off x="1994" y="1057"/>
                <a:ext cx="1905" cy="907"/>
              </a:xfrm>
              <a:prstGeom prst="ellipse">
                <a:avLst/>
              </a:prstGeom>
              <a:gradFill rotWithShape="1">
                <a:gsLst>
                  <a:gs pos="0">
                    <a:schemeClr val="hlink"/>
                  </a:gs>
                  <a:gs pos="100000">
                    <a:schemeClr val="hlink">
                      <a:gamma/>
                      <a:shade val="48627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a-IR"/>
              </a:p>
            </p:txBody>
          </p:sp>
          <p:sp>
            <p:nvSpPr>
              <p:cNvPr id="43022" name="Oval 14"/>
              <p:cNvSpPr>
                <a:spLocks noChangeArrowheads="1"/>
              </p:cNvSpPr>
              <p:nvPr/>
            </p:nvSpPr>
            <p:spPr bwMode="gray">
              <a:xfrm>
                <a:off x="1973" y="1027"/>
                <a:ext cx="1905" cy="907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44314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a-IR"/>
              </a:p>
            </p:txBody>
          </p:sp>
        </p:grpSp>
        <p:sp>
          <p:nvSpPr>
            <p:cNvPr id="43023" name="Oval 15"/>
            <p:cNvSpPr>
              <a:spLocks noChangeArrowheads="1"/>
            </p:cNvSpPr>
            <p:nvPr/>
          </p:nvSpPr>
          <p:spPr bwMode="gray">
            <a:xfrm>
              <a:off x="2086" y="1314"/>
              <a:ext cx="1691" cy="845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  <p:sp>
          <p:nvSpPr>
            <p:cNvPr id="43024" name="Oval 16"/>
            <p:cNvSpPr>
              <a:spLocks noChangeArrowheads="1"/>
            </p:cNvSpPr>
            <p:nvPr/>
          </p:nvSpPr>
          <p:spPr bwMode="gray">
            <a:xfrm>
              <a:off x="2108" y="1319"/>
              <a:ext cx="1650" cy="824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0"/>
                  </a:schemeClr>
                </a:gs>
                <a:gs pos="100000">
                  <a:schemeClr val="accent1">
                    <a:gamma/>
                    <a:tint val="34902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  <p:sp>
          <p:nvSpPr>
            <p:cNvPr id="43025" name="Oval 17"/>
            <p:cNvSpPr>
              <a:spLocks noChangeArrowheads="1"/>
            </p:cNvSpPr>
            <p:nvPr/>
          </p:nvSpPr>
          <p:spPr bwMode="gray">
            <a:xfrm>
              <a:off x="2125" y="1327"/>
              <a:ext cx="1570" cy="770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79216"/>
                    <a:invGamma/>
                  </a:schemeClr>
                </a:gs>
                <a:gs pos="100000">
                  <a:schemeClr val="accent1">
                    <a:alpha val="48000"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  <p:sp>
          <p:nvSpPr>
            <p:cNvPr id="43026" name="Oval 18"/>
            <p:cNvSpPr>
              <a:spLocks noChangeArrowheads="1"/>
            </p:cNvSpPr>
            <p:nvPr/>
          </p:nvSpPr>
          <p:spPr bwMode="gray">
            <a:xfrm>
              <a:off x="2208" y="1344"/>
              <a:ext cx="1382" cy="624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38000"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</p:grpSp>
      <p:sp>
        <p:nvSpPr>
          <p:cNvPr id="43027" name="Text Box 19"/>
          <p:cNvSpPr txBox="1">
            <a:spLocks noChangeArrowheads="1"/>
          </p:cNvSpPr>
          <p:nvPr/>
        </p:nvSpPr>
        <p:spPr bwMode="auto">
          <a:xfrm>
            <a:off x="3786182" y="1500174"/>
            <a:ext cx="1426993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fa-IR" sz="2400" b="1" dirty="0" smtClean="0">
                <a:solidFill>
                  <a:srgbClr val="000000"/>
                </a:solidFill>
              </a:rPr>
              <a:t>توليد</a:t>
            </a:r>
          </a:p>
          <a:p>
            <a:pPr algn="ctr" eaLnBrk="0" hangingPunct="0"/>
            <a:r>
              <a:rPr lang="fa-IR" sz="2400" b="1" dirty="0" smtClean="0">
                <a:solidFill>
                  <a:srgbClr val="000000"/>
                </a:solidFill>
                <a:cs typeface="2  Lotus" pitchFamily="2" charset="-78"/>
              </a:rPr>
              <a:t>ابر كامپوترها</a:t>
            </a:r>
          </a:p>
        </p:txBody>
      </p:sp>
      <p:sp>
        <p:nvSpPr>
          <p:cNvPr id="43028" name="Text Box 20"/>
          <p:cNvSpPr txBox="1">
            <a:spLocks noChangeArrowheads="1"/>
          </p:cNvSpPr>
          <p:nvPr/>
        </p:nvSpPr>
        <p:spPr bwMode="auto">
          <a:xfrm>
            <a:off x="5715008" y="3357562"/>
            <a:ext cx="2038350" cy="2154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endParaRPr lang="en-US" sz="2000" dirty="0" smtClean="0"/>
          </a:p>
          <a:p>
            <a:pPr algn="ctr" eaLnBrk="0" hangingPunct="0"/>
            <a:r>
              <a:rPr lang="ar-SA" sz="2000" dirty="0" smtClean="0"/>
              <a:t>قدرت پردازنده</a:t>
            </a:r>
            <a:endParaRPr lang="fa-IR" sz="2000" dirty="0" smtClean="0"/>
          </a:p>
          <a:p>
            <a:pPr algn="ctr" eaLnBrk="0" hangingPunct="0"/>
            <a:endParaRPr lang="fa-IR" sz="2000" dirty="0" smtClean="0"/>
          </a:p>
          <a:p>
            <a:pPr algn="ctr" eaLnBrk="0" hangingPunct="0"/>
            <a:endParaRPr lang="en-US" sz="2000" dirty="0" smtClean="0"/>
          </a:p>
          <a:p>
            <a:pPr algn="ctr" eaLnBrk="0" hangingPunct="0"/>
            <a:r>
              <a:rPr lang="fa-IR" sz="2000" dirty="0" smtClean="0">
                <a:solidFill>
                  <a:srgbClr val="000000"/>
                </a:solidFill>
              </a:rPr>
              <a:t> محدوديت تكنولوژيك</a:t>
            </a:r>
          </a:p>
          <a:p>
            <a:pPr algn="ctr" eaLnBrk="0" hangingPunct="0"/>
            <a:r>
              <a:rPr lang="fa-IR" sz="2000" dirty="0" smtClean="0">
                <a:solidFill>
                  <a:srgbClr val="000000"/>
                </a:solidFill>
              </a:rPr>
              <a:t>سرعت پايين</a:t>
            </a:r>
          </a:p>
          <a:p>
            <a:pPr algn="ctr" eaLnBrk="0" hangingPunct="0"/>
            <a:endParaRPr lang="en-US" sz="14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r-SA" sz="3200" dirty="0" smtClean="0"/>
              <a:t>جايگزيني پيشنهادي براي سوپركامپيوترهاي متداول </a:t>
            </a:r>
            <a:endParaRPr lang="en-US" sz="3200" dirty="0"/>
          </a:p>
        </p:txBody>
      </p:sp>
      <p:grpSp>
        <p:nvGrpSpPr>
          <p:cNvPr id="66563" name="Group 3"/>
          <p:cNvGrpSpPr>
            <a:grpSpLocks/>
          </p:cNvGrpSpPr>
          <p:nvPr/>
        </p:nvGrpSpPr>
        <p:grpSpPr bwMode="auto">
          <a:xfrm>
            <a:off x="1143000" y="2057400"/>
            <a:ext cx="7315200" cy="3886200"/>
            <a:chOff x="480" y="1296"/>
            <a:chExt cx="4608" cy="2448"/>
          </a:xfrm>
        </p:grpSpPr>
        <p:sp>
          <p:nvSpPr>
            <p:cNvPr id="66564" name="Freeform 4"/>
            <p:cNvSpPr>
              <a:spLocks noEditPoints="1"/>
            </p:cNvSpPr>
            <p:nvPr/>
          </p:nvSpPr>
          <p:spPr bwMode="gray">
            <a:xfrm rot="-1358056">
              <a:off x="877" y="1765"/>
              <a:ext cx="3839" cy="1527"/>
            </a:xfrm>
            <a:custGeom>
              <a:avLst/>
              <a:gdLst/>
              <a:ahLst/>
              <a:cxnLst>
                <a:cxn ang="0">
                  <a:pos x="1692" y="12"/>
                </a:cxn>
                <a:cxn ang="0">
                  <a:pos x="1234" y="74"/>
                </a:cxn>
                <a:cxn ang="0">
                  <a:pos x="828" y="182"/>
                </a:cxn>
                <a:cxn ang="0">
                  <a:pos x="486" y="330"/>
                </a:cxn>
                <a:cxn ang="0">
                  <a:pos x="226" y="510"/>
                </a:cxn>
                <a:cxn ang="0">
                  <a:pos x="58" y="718"/>
                </a:cxn>
                <a:cxn ang="0">
                  <a:pos x="0" y="944"/>
                </a:cxn>
                <a:cxn ang="0">
                  <a:pos x="58" y="1170"/>
                </a:cxn>
                <a:cxn ang="0">
                  <a:pos x="226" y="1378"/>
                </a:cxn>
                <a:cxn ang="0">
                  <a:pos x="486" y="1558"/>
                </a:cxn>
                <a:cxn ang="0">
                  <a:pos x="828" y="1706"/>
                </a:cxn>
                <a:cxn ang="0">
                  <a:pos x="1234" y="1814"/>
                </a:cxn>
                <a:cxn ang="0">
                  <a:pos x="1692" y="1876"/>
                </a:cxn>
                <a:cxn ang="0">
                  <a:pos x="2186" y="1884"/>
                </a:cxn>
                <a:cxn ang="0">
                  <a:pos x="2658" y="1840"/>
                </a:cxn>
                <a:cxn ang="0">
                  <a:pos x="3084" y="1746"/>
                </a:cxn>
                <a:cxn ang="0">
                  <a:pos x="3448" y="1612"/>
                </a:cxn>
                <a:cxn ang="0">
                  <a:pos x="3738" y="1442"/>
                </a:cxn>
                <a:cxn ang="0">
                  <a:pos x="3938" y="1242"/>
                </a:cxn>
                <a:cxn ang="0">
                  <a:pos x="4034" y="1022"/>
                </a:cxn>
                <a:cxn ang="0">
                  <a:pos x="4014" y="790"/>
                </a:cxn>
                <a:cxn ang="0">
                  <a:pos x="3882" y="576"/>
                </a:cxn>
                <a:cxn ang="0">
                  <a:pos x="3650" y="386"/>
                </a:cxn>
                <a:cxn ang="0">
                  <a:pos x="3334" y="228"/>
                </a:cxn>
                <a:cxn ang="0">
                  <a:pos x="2948" y="106"/>
                </a:cxn>
                <a:cxn ang="0">
                  <a:pos x="2506" y="28"/>
                </a:cxn>
                <a:cxn ang="0">
                  <a:pos x="2020" y="0"/>
                </a:cxn>
                <a:cxn ang="0">
                  <a:pos x="1606" y="1736"/>
                </a:cxn>
                <a:cxn ang="0">
                  <a:pos x="1164" y="1678"/>
                </a:cxn>
                <a:cxn ang="0">
                  <a:pos x="776" y="1576"/>
                </a:cxn>
                <a:cxn ang="0">
                  <a:pos x="458" y="1436"/>
                </a:cxn>
                <a:cxn ang="0">
                  <a:pos x="224" y="1266"/>
                </a:cxn>
                <a:cxn ang="0">
                  <a:pos x="88" y="1074"/>
                </a:cxn>
                <a:cxn ang="0">
                  <a:pos x="68" y="864"/>
                </a:cxn>
                <a:cxn ang="0">
                  <a:pos x="166" y="664"/>
                </a:cxn>
                <a:cxn ang="0">
                  <a:pos x="370" y="486"/>
                </a:cxn>
                <a:cxn ang="0">
                  <a:pos x="662" y="336"/>
                </a:cxn>
                <a:cxn ang="0">
                  <a:pos x="1028" y="222"/>
                </a:cxn>
                <a:cxn ang="0">
                  <a:pos x="1454" y="148"/>
                </a:cxn>
                <a:cxn ang="0">
                  <a:pos x="1922" y="120"/>
                </a:cxn>
                <a:cxn ang="0">
                  <a:pos x="2392" y="148"/>
                </a:cxn>
                <a:cxn ang="0">
                  <a:pos x="2818" y="222"/>
                </a:cxn>
                <a:cxn ang="0">
                  <a:pos x="3184" y="336"/>
                </a:cxn>
                <a:cxn ang="0">
                  <a:pos x="3476" y="486"/>
                </a:cxn>
                <a:cxn ang="0">
                  <a:pos x="3680" y="664"/>
                </a:cxn>
                <a:cxn ang="0">
                  <a:pos x="3778" y="864"/>
                </a:cxn>
                <a:cxn ang="0">
                  <a:pos x="3758" y="1074"/>
                </a:cxn>
                <a:cxn ang="0">
                  <a:pos x="3622" y="1266"/>
                </a:cxn>
                <a:cxn ang="0">
                  <a:pos x="3388" y="1436"/>
                </a:cxn>
                <a:cxn ang="0">
                  <a:pos x="3070" y="1576"/>
                </a:cxn>
                <a:cxn ang="0">
                  <a:pos x="2682" y="1678"/>
                </a:cxn>
                <a:cxn ang="0">
                  <a:pos x="2240" y="1736"/>
                </a:cxn>
              </a:cxnLst>
              <a:rect l="0" t="0" r="r" b="b"/>
              <a:pathLst>
                <a:path w="4040" h="1888">
                  <a:moveTo>
                    <a:pt x="2020" y="0"/>
                  </a:moveTo>
                  <a:lnTo>
                    <a:pt x="1854" y="4"/>
                  </a:lnTo>
                  <a:lnTo>
                    <a:pt x="1692" y="12"/>
                  </a:lnTo>
                  <a:lnTo>
                    <a:pt x="1534" y="28"/>
                  </a:lnTo>
                  <a:lnTo>
                    <a:pt x="1382" y="48"/>
                  </a:lnTo>
                  <a:lnTo>
                    <a:pt x="1234" y="74"/>
                  </a:lnTo>
                  <a:lnTo>
                    <a:pt x="1092" y="106"/>
                  </a:lnTo>
                  <a:lnTo>
                    <a:pt x="956" y="142"/>
                  </a:lnTo>
                  <a:lnTo>
                    <a:pt x="828" y="182"/>
                  </a:lnTo>
                  <a:lnTo>
                    <a:pt x="706" y="228"/>
                  </a:lnTo>
                  <a:lnTo>
                    <a:pt x="592" y="276"/>
                  </a:lnTo>
                  <a:lnTo>
                    <a:pt x="486" y="330"/>
                  </a:lnTo>
                  <a:lnTo>
                    <a:pt x="390" y="386"/>
                  </a:lnTo>
                  <a:lnTo>
                    <a:pt x="302" y="446"/>
                  </a:lnTo>
                  <a:lnTo>
                    <a:pt x="226" y="510"/>
                  </a:lnTo>
                  <a:lnTo>
                    <a:pt x="158" y="576"/>
                  </a:lnTo>
                  <a:lnTo>
                    <a:pt x="102" y="646"/>
                  </a:lnTo>
                  <a:lnTo>
                    <a:pt x="58" y="718"/>
                  </a:lnTo>
                  <a:lnTo>
                    <a:pt x="26" y="790"/>
                  </a:lnTo>
                  <a:lnTo>
                    <a:pt x="6" y="866"/>
                  </a:lnTo>
                  <a:lnTo>
                    <a:pt x="0" y="944"/>
                  </a:lnTo>
                  <a:lnTo>
                    <a:pt x="6" y="1022"/>
                  </a:lnTo>
                  <a:lnTo>
                    <a:pt x="26" y="1098"/>
                  </a:lnTo>
                  <a:lnTo>
                    <a:pt x="58" y="1170"/>
                  </a:lnTo>
                  <a:lnTo>
                    <a:pt x="102" y="1242"/>
                  </a:lnTo>
                  <a:lnTo>
                    <a:pt x="158" y="1312"/>
                  </a:lnTo>
                  <a:lnTo>
                    <a:pt x="226" y="1378"/>
                  </a:lnTo>
                  <a:lnTo>
                    <a:pt x="302" y="1442"/>
                  </a:lnTo>
                  <a:lnTo>
                    <a:pt x="390" y="1502"/>
                  </a:lnTo>
                  <a:lnTo>
                    <a:pt x="486" y="1558"/>
                  </a:lnTo>
                  <a:lnTo>
                    <a:pt x="592" y="1612"/>
                  </a:lnTo>
                  <a:lnTo>
                    <a:pt x="706" y="1660"/>
                  </a:lnTo>
                  <a:lnTo>
                    <a:pt x="828" y="1706"/>
                  </a:lnTo>
                  <a:lnTo>
                    <a:pt x="956" y="1746"/>
                  </a:lnTo>
                  <a:lnTo>
                    <a:pt x="1092" y="1782"/>
                  </a:lnTo>
                  <a:lnTo>
                    <a:pt x="1234" y="1814"/>
                  </a:lnTo>
                  <a:lnTo>
                    <a:pt x="1382" y="1840"/>
                  </a:lnTo>
                  <a:lnTo>
                    <a:pt x="1534" y="1860"/>
                  </a:lnTo>
                  <a:lnTo>
                    <a:pt x="1692" y="1876"/>
                  </a:lnTo>
                  <a:lnTo>
                    <a:pt x="1854" y="1884"/>
                  </a:lnTo>
                  <a:lnTo>
                    <a:pt x="2020" y="1888"/>
                  </a:lnTo>
                  <a:lnTo>
                    <a:pt x="2186" y="1884"/>
                  </a:lnTo>
                  <a:lnTo>
                    <a:pt x="2348" y="1876"/>
                  </a:lnTo>
                  <a:lnTo>
                    <a:pt x="2506" y="1860"/>
                  </a:lnTo>
                  <a:lnTo>
                    <a:pt x="2658" y="1840"/>
                  </a:lnTo>
                  <a:lnTo>
                    <a:pt x="2806" y="1814"/>
                  </a:lnTo>
                  <a:lnTo>
                    <a:pt x="2948" y="1782"/>
                  </a:lnTo>
                  <a:lnTo>
                    <a:pt x="3084" y="1746"/>
                  </a:lnTo>
                  <a:lnTo>
                    <a:pt x="3212" y="1706"/>
                  </a:lnTo>
                  <a:lnTo>
                    <a:pt x="3334" y="1660"/>
                  </a:lnTo>
                  <a:lnTo>
                    <a:pt x="3448" y="1612"/>
                  </a:lnTo>
                  <a:lnTo>
                    <a:pt x="3554" y="1558"/>
                  </a:lnTo>
                  <a:lnTo>
                    <a:pt x="3650" y="1502"/>
                  </a:lnTo>
                  <a:lnTo>
                    <a:pt x="3738" y="1442"/>
                  </a:lnTo>
                  <a:lnTo>
                    <a:pt x="3814" y="1378"/>
                  </a:lnTo>
                  <a:lnTo>
                    <a:pt x="3882" y="1312"/>
                  </a:lnTo>
                  <a:lnTo>
                    <a:pt x="3938" y="1242"/>
                  </a:lnTo>
                  <a:lnTo>
                    <a:pt x="3982" y="1170"/>
                  </a:lnTo>
                  <a:lnTo>
                    <a:pt x="4014" y="1098"/>
                  </a:lnTo>
                  <a:lnTo>
                    <a:pt x="4034" y="1022"/>
                  </a:lnTo>
                  <a:lnTo>
                    <a:pt x="4040" y="944"/>
                  </a:lnTo>
                  <a:lnTo>
                    <a:pt x="4034" y="866"/>
                  </a:lnTo>
                  <a:lnTo>
                    <a:pt x="4014" y="790"/>
                  </a:lnTo>
                  <a:lnTo>
                    <a:pt x="3982" y="718"/>
                  </a:lnTo>
                  <a:lnTo>
                    <a:pt x="3938" y="646"/>
                  </a:lnTo>
                  <a:lnTo>
                    <a:pt x="3882" y="576"/>
                  </a:lnTo>
                  <a:lnTo>
                    <a:pt x="3814" y="510"/>
                  </a:lnTo>
                  <a:lnTo>
                    <a:pt x="3738" y="446"/>
                  </a:lnTo>
                  <a:lnTo>
                    <a:pt x="3650" y="386"/>
                  </a:lnTo>
                  <a:lnTo>
                    <a:pt x="3554" y="330"/>
                  </a:lnTo>
                  <a:lnTo>
                    <a:pt x="3448" y="276"/>
                  </a:lnTo>
                  <a:lnTo>
                    <a:pt x="3334" y="228"/>
                  </a:lnTo>
                  <a:lnTo>
                    <a:pt x="3212" y="182"/>
                  </a:lnTo>
                  <a:lnTo>
                    <a:pt x="3084" y="142"/>
                  </a:lnTo>
                  <a:lnTo>
                    <a:pt x="2948" y="106"/>
                  </a:lnTo>
                  <a:lnTo>
                    <a:pt x="2806" y="74"/>
                  </a:lnTo>
                  <a:lnTo>
                    <a:pt x="2658" y="48"/>
                  </a:lnTo>
                  <a:lnTo>
                    <a:pt x="2506" y="28"/>
                  </a:lnTo>
                  <a:lnTo>
                    <a:pt x="2348" y="12"/>
                  </a:lnTo>
                  <a:lnTo>
                    <a:pt x="2186" y="4"/>
                  </a:lnTo>
                  <a:lnTo>
                    <a:pt x="2020" y="0"/>
                  </a:lnTo>
                  <a:close/>
                  <a:moveTo>
                    <a:pt x="1922" y="1748"/>
                  </a:moveTo>
                  <a:lnTo>
                    <a:pt x="1762" y="1746"/>
                  </a:lnTo>
                  <a:lnTo>
                    <a:pt x="1606" y="1736"/>
                  </a:lnTo>
                  <a:lnTo>
                    <a:pt x="1454" y="1722"/>
                  </a:lnTo>
                  <a:lnTo>
                    <a:pt x="1306" y="1702"/>
                  </a:lnTo>
                  <a:lnTo>
                    <a:pt x="1164" y="1678"/>
                  </a:lnTo>
                  <a:lnTo>
                    <a:pt x="1028" y="1648"/>
                  </a:lnTo>
                  <a:lnTo>
                    <a:pt x="898" y="1614"/>
                  </a:lnTo>
                  <a:lnTo>
                    <a:pt x="776" y="1576"/>
                  </a:lnTo>
                  <a:lnTo>
                    <a:pt x="662" y="1532"/>
                  </a:lnTo>
                  <a:lnTo>
                    <a:pt x="554" y="1486"/>
                  </a:lnTo>
                  <a:lnTo>
                    <a:pt x="458" y="1436"/>
                  </a:lnTo>
                  <a:lnTo>
                    <a:pt x="370" y="1382"/>
                  </a:lnTo>
                  <a:lnTo>
                    <a:pt x="292" y="1326"/>
                  </a:lnTo>
                  <a:lnTo>
                    <a:pt x="224" y="1266"/>
                  </a:lnTo>
                  <a:lnTo>
                    <a:pt x="166" y="1204"/>
                  </a:lnTo>
                  <a:lnTo>
                    <a:pt x="122" y="1140"/>
                  </a:lnTo>
                  <a:lnTo>
                    <a:pt x="88" y="1074"/>
                  </a:lnTo>
                  <a:lnTo>
                    <a:pt x="68" y="1004"/>
                  </a:lnTo>
                  <a:lnTo>
                    <a:pt x="62" y="934"/>
                  </a:lnTo>
                  <a:lnTo>
                    <a:pt x="68" y="864"/>
                  </a:lnTo>
                  <a:lnTo>
                    <a:pt x="88" y="796"/>
                  </a:lnTo>
                  <a:lnTo>
                    <a:pt x="122" y="730"/>
                  </a:lnTo>
                  <a:lnTo>
                    <a:pt x="166" y="664"/>
                  </a:lnTo>
                  <a:lnTo>
                    <a:pt x="224" y="602"/>
                  </a:lnTo>
                  <a:lnTo>
                    <a:pt x="292" y="544"/>
                  </a:lnTo>
                  <a:lnTo>
                    <a:pt x="370" y="486"/>
                  </a:lnTo>
                  <a:lnTo>
                    <a:pt x="458" y="434"/>
                  </a:lnTo>
                  <a:lnTo>
                    <a:pt x="554" y="382"/>
                  </a:lnTo>
                  <a:lnTo>
                    <a:pt x="662" y="336"/>
                  </a:lnTo>
                  <a:lnTo>
                    <a:pt x="776" y="294"/>
                  </a:lnTo>
                  <a:lnTo>
                    <a:pt x="898" y="256"/>
                  </a:lnTo>
                  <a:lnTo>
                    <a:pt x="1028" y="222"/>
                  </a:lnTo>
                  <a:lnTo>
                    <a:pt x="1164" y="192"/>
                  </a:lnTo>
                  <a:lnTo>
                    <a:pt x="1306" y="166"/>
                  </a:lnTo>
                  <a:lnTo>
                    <a:pt x="1454" y="148"/>
                  </a:lnTo>
                  <a:lnTo>
                    <a:pt x="1606" y="132"/>
                  </a:lnTo>
                  <a:lnTo>
                    <a:pt x="1762" y="124"/>
                  </a:lnTo>
                  <a:lnTo>
                    <a:pt x="1922" y="120"/>
                  </a:lnTo>
                  <a:lnTo>
                    <a:pt x="2084" y="124"/>
                  </a:lnTo>
                  <a:lnTo>
                    <a:pt x="2240" y="132"/>
                  </a:lnTo>
                  <a:lnTo>
                    <a:pt x="2392" y="148"/>
                  </a:lnTo>
                  <a:lnTo>
                    <a:pt x="2540" y="166"/>
                  </a:lnTo>
                  <a:lnTo>
                    <a:pt x="2682" y="192"/>
                  </a:lnTo>
                  <a:lnTo>
                    <a:pt x="2818" y="222"/>
                  </a:lnTo>
                  <a:lnTo>
                    <a:pt x="2948" y="256"/>
                  </a:lnTo>
                  <a:lnTo>
                    <a:pt x="3070" y="294"/>
                  </a:lnTo>
                  <a:lnTo>
                    <a:pt x="3184" y="336"/>
                  </a:lnTo>
                  <a:lnTo>
                    <a:pt x="3292" y="382"/>
                  </a:lnTo>
                  <a:lnTo>
                    <a:pt x="3388" y="434"/>
                  </a:lnTo>
                  <a:lnTo>
                    <a:pt x="3476" y="486"/>
                  </a:lnTo>
                  <a:lnTo>
                    <a:pt x="3554" y="544"/>
                  </a:lnTo>
                  <a:lnTo>
                    <a:pt x="3622" y="602"/>
                  </a:lnTo>
                  <a:lnTo>
                    <a:pt x="3680" y="664"/>
                  </a:lnTo>
                  <a:lnTo>
                    <a:pt x="3724" y="730"/>
                  </a:lnTo>
                  <a:lnTo>
                    <a:pt x="3758" y="796"/>
                  </a:lnTo>
                  <a:lnTo>
                    <a:pt x="3778" y="864"/>
                  </a:lnTo>
                  <a:lnTo>
                    <a:pt x="3784" y="934"/>
                  </a:lnTo>
                  <a:lnTo>
                    <a:pt x="3778" y="1004"/>
                  </a:lnTo>
                  <a:lnTo>
                    <a:pt x="3758" y="1074"/>
                  </a:lnTo>
                  <a:lnTo>
                    <a:pt x="3724" y="1140"/>
                  </a:lnTo>
                  <a:lnTo>
                    <a:pt x="3680" y="1204"/>
                  </a:lnTo>
                  <a:lnTo>
                    <a:pt x="3622" y="1266"/>
                  </a:lnTo>
                  <a:lnTo>
                    <a:pt x="3554" y="1326"/>
                  </a:lnTo>
                  <a:lnTo>
                    <a:pt x="3476" y="1382"/>
                  </a:lnTo>
                  <a:lnTo>
                    <a:pt x="3388" y="1436"/>
                  </a:lnTo>
                  <a:lnTo>
                    <a:pt x="3292" y="1486"/>
                  </a:lnTo>
                  <a:lnTo>
                    <a:pt x="3184" y="1532"/>
                  </a:lnTo>
                  <a:lnTo>
                    <a:pt x="3070" y="1576"/>
                  </a:lnTo>
                  <a:lnTo>
                    <a:pt x="2948" y="1614"/>
                  </a:lnTo>
                  <a:lnTo>
                    <a:pt x="2818" y="1648"/>
                  </a:lnTo>
                  <a:lnTo>
                    <a:pt x="2682" y="1678"/>
                  </a:lnTo>
                  <a:lnTo>
                    <a:pt x="2540" y="1702"/>
                  </a:lnTo>
                  <a:lnTo>
                    <a:pt x="2392" y="1722"/>
                  </a:lnTo>
                  <a:lnTo>
                    <a:pt x="2240" y="1736"/>
                  </a:lnTo>
                  <a:lnTo>
                    <a:pt x="2084" y="1746"/>
                  </a:lnTo>
                  <a:lnTo>
                    <a:pt x="1922" y="1748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30196"/>
                    <a:invGamma/>
                    <a:alpha val="36000"/>
                  </a:schemeClr>
                </a:gs>
                <a:gs pos="100000">
                  <a:schemeClr val="bg2"/>
                </a:gs>
              </a:gsLst>
              <a:lin ang="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66565" name="Oval 5"/>
            <p:cNvSpPr>
              <a:spLocks noChangeArrowheads="1"/>
            </p:cNvSpPr>
            <p:nvPr/>
          </p:nvSpPr>
          <p:spPr bwMode="gray">
            <a:xfrm rot="-1543677">
              <a:off x="2736" y="1728"/>
              <a:ext cx="672" cy="192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84A5CA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6566" name="Oval 6"/>
            <p:cNvSpPr>
              <a:spLocks noChangeArrowheads="1"/>
            </p:cNvSpPr>
            <p:nvPr/>
          </p:nvSpPr>
          <p:spPr bwMode="gray">
            <a:xfrm rot="-1543677">
              <a:off x="4416" y="1824"/>
              <a:ext cx="672" cy="192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84A5CA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6567" name="Oval 7"/>
            <p:cNvSpPr>
              <a:spLocks noChangeArrowheads="1"/>
            </p:cNvSpPr>
            <p:nvPr/>
          </p:nvSpPr>
          <p:spPr bwMode="gray">
            <a:xfrm rot="-1543677">
              <a:off x="1824" y="3504"/>
              <a:ext cx="672" cy="192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84A5CA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6568" name="Oval 8"/>
            <p:cNvSpPr>
              <a:spLocks noChangeArrowheads="1"/>
            </p:cNvSpPr>
            <p:nvPr/>
          </p:nvSpPr>
          <p:spPr bwMode="gray">
            <a:xfrm rot="-1543677">
              <a:off x="3456" y="3120"/>
              <a:ext cx="672" cy="192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84A5CA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6569" name="Oval 9"/>
            <p:cNvSpPr>
              <a:spLocks noChangeArrowheads="1"/>
            </p:cNvSpPr>
            <p:nvPr/>
          </p:nvSpPr>
          <p:spPr bwMode="gray">
            <a:xfrm rot="-1543677">
              <a:off x="1296" y="2592"/>
              <a:ext cx="672" cy="192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84A5CA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6570" name="Oval 10"/>
            <p:cNvSpPr>
              <a:spLocks noChangeArrowheads="1"/>
            </p:cNvSpPr>
            <p:nvPr/>
          </p:nvSpPr>
          <p:spPr bwMode="gray">
            <a:xfrm>
              <a:off x="2407" y="1296"/>
              <a:ext cx="720" cy="694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34510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fa-IR"/>
            </a:p>
          </p:txBody>
        </p:sp>
        <p:sp>
          <p:nvSpPr>
            <p:cNvPr id="66571" name="Oval 11"/>
            <p:cNvSpPr>
              <a:spLocks noChangeArrowheads="1"/>
            </p:cNvSpPr>
            <p:nvPr/>
          </p:nvSpPr>
          <p:spPr bwMode="gray">
            <a:xfrm>
              <a:off x="975" y="2115"/>
              <a:ext cx="719" cy="694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31373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fa-IR"/>
            </a:p>
          </p:txBody>
        </p:sp>
        <p:sp>
          <p:nvSpPr>
            <p:cNvPr id="66572" name="Oval 12"/>
            <p:cNvSpPr>
              <a:spLocks noChangeArrowheads="1"/>
            </p:cNvSpPr>
            <p:nvPr/>
          </p:nvSpPr>
          <p:spPr bwMode="gray">
            <a:xfrm>
              <a:off x="1493" y="3050"/>
              <a:ext cx="719" cy="694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35686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fa-IR"/>
            </a:p>
          </p:txBody>
        </p:sp>
        <p:sp>
          <p:nvSpPr>
            <p:cNvPr id="66573" name="Oval 13"/>
            <p:cNvSpPr>
              <a:spLocks noChangeArrowheads="1"/>
            </p:cNvSpPr>
            <p:nvPr/>
          </p:nvSpPr>
          <p:spPr bwMode="gray">
            <a:xfrm>
              <a:off x="3048" y="2707"/>
              <a:ext cx="719" cy="694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35686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fa-IR"/>
            </a:p>
          </p:txBody>
        </p:sp>
        <p:sp>
          <p:nvSpPr>
            <p:cNvPr id="66574" name="Oval 14"/>
            <p:cNvSpPr>
              <a:spLocks noChangeArrowheads="1"/>
            </p:cNvSpPr>
            <p:nvPr/>
          </p:nvSpPr>
          <p:spPr bwMode="gray">
            <a:xfrm>
              <a:off x="4072" y="1420"/>
              <a:ext cx="680" cy="695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34510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fa-IR" b="1"/>
            </a:p>
          </p:txBody>
        </p:sp>
        <p:sp>
          <p:nvSpPr>
            <p:cNvPr id="66575" name="Text Box 15"/>
            <p:cNvSpPr txBox="1">
              <a:spLocks noChangeArrowheads="1"/>
            </p:cNvSpPr>
            <p:nvPr/>
          </p:nvSpPr>
          <p:spPr bwMode="gray">
            <a:xfrm>
              <a:off x="885" y="2385"/>
              <a:ext cx="882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fa-IR" b="1" spc="-150" dirty="0" smtClean="0">
                  <a:solidFill>
                    <a:srgbClr val="C00000"/>
                  </a:solidFill>
                  <a:latin typeface="Verdana" pitchFamily="34" charset="0"/>
                </a:rPr>
                <a:t>سرويس هاي امنيتي</a:t>
              </a:r>
              <a:endParaRPr lang="en-US" b="1" spc="-150" dirty="0">
                <a:solidFill>
                  <a:srgbClr val="C00000"/>
                </a:solidFill>
                <a:latin typeface="Verdana" pitchFamily="34" charset="0"/>
              </a:endParaRPr>
            </a:p>
          </p:txBody>
        </p:sp>
        <p:sp>
          <p:nvSpPr>
            <p:cNvPr id="66576" name="Text Box 16"/>
            <p:cNvSpPr txBox="1">
              <a:spLocks noChangeArrowheads="1"/>
            </p:cNvSpPr>
            <p:nvPr/>
          </p:nvSpPr>
          <p:spPr bwMode="gray">
            <a:xfrm>
              <a:off x="2415" y="1530"/>
              <a:ext cx="693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fa-IR" b="1" dirty="0" smtClean="0">
                  <a:solidFill>
                    <a:srgbClr val="C00000"/>
                  </a:solidFill>
                  <a:latin typeface="Verdana" pitchFamily="34" charset="0"/>
                </a:rPr>
                <a:t>پژوهشگران</a:t>
              </a:r>
              <a:endParaRPr lang="en-US" b="1" dirty="0">
                <a:solidFill>
                  <a:srgbClr val="C00000"/>
                </a:solidFill>
                <a:latin typeface="Verdana" pitchFamily="34" charset="0"/>
              </a:endParaRPr>
            </a:p>
          </p:txBody>
        </p:sp>
        <p:sp>
          <p:nvSpPr>
            <p:cNvPr id="66577" name="Text Box 17"/>
            <p:cNvSpPr txBox="1">
              <a:spLocks noChangeArrowheads="1"/>
            </p:cNvSpPr>
            <p:nvPr/>
          </p:nvSpPr>
          <p:spPr bwMode="gray">
            <a:xfrm>
              <a:off x="3900" y="1665"/>
              <a:ext cx="1105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ar-SA" b="1" dirty="0" smtClean="0">
                  <a:solidFill>
                    <a:srgbClr val="C00000"/>
                  </a:solidFill>
                </a:rPr>
                <a:t>فيزيك انرژ‌ي‌هاي بالا</a:t>
              </a:r>
              <a:endParaRPr lang="en-US" b="1" dirty="0">
                <a:solidFill>
                  <a:srgbClr val="C00000"/>
                </a:solidFill>
                <a:latin typeface="Verdana" pitchFamily="34" charset="0"/>
              </a:endParaRPr>
            </a:p>
          </p:txBody>
        </p:sp>
        <p:sp>
          <p:nvSpPr>
            <p:cNvPr id="66578" name="Text Box 18"/>
            <p:cNvSpPr txBox="1">
              <a:spLocks noChangeArrowheads="1"/>
            </p:cNvSpPr>
            <p:nvPr/>
          </p:nvSpPr>
          <p:spPr bwMode="gray">
            <a:xfrm>
              <a:off x="2955" y="2925"/>
              <a:ext cx="852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ar-SA" b="1" dirty="0" smtClean="0">
                  <a:solidFill>
                    <a:srgbClr val="C00000"/>
                  </a:solidFill>
                </a:rPr>
                <a:t>تحقيقات ژنتيكي</a:t>
              </a:r>
              <a:endParaRPr lang="en-US" b="1" dirty="0">
                <a:solidFill>
                  <a:srgbClr val="C00000"/>
                </a:solidFill>
                <a:latin typeface="Verdana" pitchFamily="34" charset="0"/>
              </a:endParaRPr>
            </a:p>
          </p:txBody>
        </p:sp>
        <p:sp>
          <p:nvSpPr>
            <p:cNvPr id="66579" name="Text Box 19"/>
            <p:cNvSpPr txBox="1">
              <a:spLocks noChangeArrowheads="1"/>
            </p:cNvSpPr>
            <p:nvPr/>
          </p:nvSpPr>
          <p:spPr bwMode="gray">
            <a:xfrm>
              <a:off x="1290" y="3285"/>
              <a:ext cx="1187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ar-SA" b="1" dirty="0" smtClean="0">
                  <a:solidFill>
                    <a:srgbClr val="C00000"/>
                  </a:solidFill>
                </a:rPr>
                <a:t>مانيتورينگ زمين‌لرزه </a:t>
              </a:r>
              <a:endParaRPr lang="en-US" b="1" dirty="0">
                <a:solidFill>
                  <a:srgbClr val="C00000"/>
                </a:solidFill>
                <a:latin typeface="Verdana" pitchFamily="34" charset="0"/>
              </a:endParaRPr>
            </a:p>
          </p:txBody>
        </p:sp>
        <p:sp>
          <p:nvSpPr>
            <p:cNvPr id="66580" name="Text Box 20"/>
            <p:cNvSpPr txBox="1">
              <a:spLocks noChangeArrowheads="1"/>
            </p:cNvSpPr>
            <p:nvPr/>
          </p:nvSpPr>
          <p:spPr bwMode="gray">
            <a:xfrm>
              <a:off x="2160" y="2304"/>
              <a:ext cx="1452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/>
              <a:r>
                <a:rPr lang="fa-IR" b="1" dirty="0" smtClean="0"/>
                <a:t>ارايه طرح شبكه هاي گريد</a:t>
              </a:r>
              <a:endParaRPr lang="en-US" b="1" dirty="0"/>
            </a:p>
          </p:txBody>
        </p:sp>
        <p:sp>
          <p:nvSpPr>
            <p:cNvPr id="66581" name="Line 21"/>
            <p:cNvSpPr>
              <a:spLocks noChangeShapeType="1"/>
            </p:cNvSpPr>
            <p:nvPr/>
          </p:nvSpPr>
          <p:spPr bwMode="gray">
            <a:xfrm>
              <a:off x="1639" y="1545"/>
              <a:ext cx="1025" cy="7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cxnSp>
          <p:nvCxnSpPr>
            <p:cNvPr id="66582" name="AutoShape 22"/>
            <p:cNvCxnSpPr>
              <a:cxnSpLocks noChangeShapeType="1"/>
            </p:cNvCxnSpPr>
            <p:nvPr/>
          </p:nvCxnSpPr>
          <p:spPr bwMode="gray">
            <a:xfrm flipH="1">
              <a:off x="559" y="1545"/>
              <a:ext cx="1087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</p:cxnSp>
        <p:sp>
          <p:nvSpPr>
            <p:cNvPr id="66583" name="Text Box 23"/>
            <p:cNvSpPr txBox="1">
              <a:spLocks noChangeArrowheads="1"/>
            </p:cNvSpPr>
            <p:nvPr/>
          </p:nvSpPr>
          <p:spPr bwMode="gray">
            <a:xfrm>
              <a:off x="480" y="1296"/>
              <a:ext cx="129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1" eaLnBrk="0" hangingPunct="0"/>
              <a:r>
                <a:rPr lang="fa-IR" sz="1600" b="1" dirty="0" smtClean="0">
                  <a:latin typeface="Verdana" pitchFamily="34" charset="0"/>
                </a:rPr>
                <a:t>دهه 1990</a:t>
              </a:r>
              <a:endParaRPr lang="en-US" sz="1600" b="1" dirty="0">
                <a:latin typeface="Verdana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sz="3200" dirty="0" smtClean="0"/>
              <a:t>شكل گيري كلاستر ها</a:t>
            </a:r>
            <a:endParaRPr lang="en-US" sz="1800" dirty="0"/>
          </a:p>
        </p:txBody>
      </p:sp>
      <p:sp>
        <p:nvSpPr>
          <p:cNvPr id="45059" name="AutoShape 3"/>
          <p:cNvSpPr>
            <a:spLocks noChangeArrowheads="1"/>
          </p:cNvSpPr>
          <p:nvPr/>
        </p:nvSpPr>
        <p:spPr bwMode="gray">
          <a:xfrm>
            <a:off x="3657600" y="3810000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45060" name="AutoShape 4"/>
          <p:cNvSpPr>
            <a:spLocks noChangeArrowheads="1"/>
          </p:cNvSpPr>
          <p:nvPr/>
        </p:nvSpPr>
        <p:spPr bwMode="gray">
          <a:xfrm>
            <a:off x="3657600" y="3276600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45061" name="AutoShape 5"/>
          <p:cNvSpPr>
            <a:spLocks noChangeArrowheads="1"/>
          </p:cNvSpPr>
          <p:nvPr/>
        </p:nvSpPr>
        <p:spPr bwMode="gray">
          <a:xfrm>
            <a:off x="3657600" y="2743200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45062" name="Text Box 6"/>
          <p:cNvSpPr txBox="1">
            <a:spLocks noChangeArrowheads="1"/>
          </p:cNvSpPr>
          <p:nvPr/>
        </p:nvSpPr>
        <p:spPr bwMode="gray">
          <a:xfrm>
            <a:off x="4197350" y="2973388"/>
            <a:ext cx="62068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fa-IR" dirty="0" smtClean="0">
                <a:solidFill>
                  <a:schemeClr val="bg1"/>
                </a:solidFill>
              </a:rPr>
              <a:t>همگن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5063" name="Text Box 7"/>
          <p:cNvSpPr txBox="1">
            <a:spLocks noChangeArrowheads="1"/>
          </p:cNvSpPr>
          <p:nvPr/>
        </p:nvSpPr>
        <p:spPr bwMode="gray">
          <a:xfrm>
            <a:off x="4071934" y="3500438"/>
            <a:ext cx="93487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fa-IR" dirty="0" smtClean="0">
                <a:solidFill>
                  <a:schemeClr val="bg1"/>
                </a:solidFill>
              </a:rPr>
              <a:t>متصل بهم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5064" name="Text Box 8"/>
          <p:cNvSpPr txBox="1">
            <a:spLocks noChangeArrowheads="1"/>
          </p:cNvSpPr>
          <p:nvPr/>
        </p:nvSpPr>
        <p:spPr bwMode="gray">
          <a:xfrm>
            <a:off x="4000496" y="4000504"/>
            <a:ext cx="109998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fa-IR" dirty="0" smtClean="0">
                <a:solidFill>
                  <a:schemeClr val="bg1"/>
                </a:solidFill>
              </a:rPr>
              <a:t>چينش خاص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5065" name="AutoShape 9"/>
          <p:cNvSpPr>
            <a:spLocks noChangeArrowheads="1"/>
          </p:cNvSpPr>
          <p:nvPr/>
        </p:nvSpPr>
        <p:spPr bwMode="gray">
          <a:xfrm>
            <a:off x="2971800" y="2514600"/>
            <a:ext cx="533400" cy="2057400"/>
          </a:xfrm>
          <a:prstGeom prst="leftArrow">
            <a:avLst>
              <a:gd name="adj1" fmla="val 65583"/>
              <a:gd name="adj2" fmla="val 65181"/>
            </a:avLst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shade val="46275"/>
                  <a:invGamma/>
                  <a:alpha val="12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45066" name="AutoShape 10"/>
          <p:cNvSpPr>
            <a:spLocks noChangeArrowheads="1"/>
          </p:cNvSpPr>
          <p:nvPr/>
        </p:nvSpPr>
        <p:spPr bwMode="auto">
          <a:xfrm>
            <a:off x="990600" y="1981200"/>
            <a:ext cx="1828800" cy="31242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endParaRPr lang="fa-IR">
              <a:latin typeface="Verdana" pitchFamily="34" charset="0"/>
            </a:endParaRPr>
          </a:p>
        </p:txBody>
      </p:sp>
      <p:sp>
        <p:nvSpPr>
          <p:cNvPr id="45067" name="Text Box 11"/>
          <p:cNvSpPr txBox="1">
            <a:spLocks noChangeArrowheads="1"/>
          </p:cNvSpPr>
          <p:nvPr/>
        </p:nvSpPr>
        <p:spPr bwMode="auto">
          <a:xfrm>
            <a:off x="1066800" y="2209800"/>
            <a:ext cx="167640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fa-IR" b="1" dirty="0" smtClean="0">
                <a:solidFill>
                  <a:srgbClr val="001D3A"/>
                </a:solidFill>
                <a:latin typeface="Verdana" pitchFamily="34" charset="0"/>
              </a:rPr>
              <a:t>معايب </a:t>
            </a:r>
            <a:endParaRPr lang="en-US" b="1" dirty="0">
              <a:solidFill>
                <a:srgbClr val="001D3A"/>
              </a:solidFill>
              <a:latin typeface="Verdana" pitchFamily="34" charset="0"/>
            </a:endParaRPr>
          </a:p>
          <a:p>
            <a:pPr algn="ctr" eaLnBrk="0" hangingPunct="0"/>
            <a:endParaRPr lang="fa-IR" dirty="0" smtClean="0">
              <a:solidFill>
                <a:srgbClr val="001D3A"/>
              </a:solidFill>
              <a:latin typeface="Verdana" pitchFamily="34" charset="0"/>
            </a:endParaRPr>
          </a:p>
          <a:p>
            <a:pPr algn="ctr" eaLnBrk="0" hangingPunct="0"/>
            <a:endParaRPr lang="fa-IR" dirty="0" smtClean="0">
              <a:solidFill>
                <a:srgbClr val="001D3A"/>
              </a:solidFill>
              <a:latin typeface="Verdana" pitchFamily="34" charset="0"/>
            </a:endParaRPr>
          </a:p>
          <a:p>
            <a:pPr algn="ctr" eaLnBrk="0" hangingPunct="0"/>
            <a:endParaRPr lang="en-US" dirty="0" smtClean="0">
              <a:solidFill>
                <a:srgbClr val="001D3A"/>
              </a:solidFill>
              <a:latin typeface="Verdana" pitchFamily="34" charset="0"/>
            </a:endParaRPr>
          </a:p>
          <a:p>
            <a:pPr algn="r" rtl="1" eaLnBrk="0" hangingPunct="0">
              <a:buFont typeface="Wingdings" pitchFamily="2" charset="2"/>
              <a:buChar char="Ø"/>
            </a:pPr>
            <a:r>
              <a:rPr lang="fa-IR" dirty="0" smtClean="0">
                <a:solidFill>
                  <a:srgbClr val="001D3A"/>
                </a:solidFill>
                <a:latin typeface="Verdana" pitchFamily="34" charset="0"/>
              </a:rPr>
              <a:t>اختصاص منابع</a:t>
            </a:r>
          </a:p>
          <a:p>
            <a:pPr algn="r" rtl="1" eaLnBrk="0" hangingPunct="0">
              <a:buFont typeface="Wingdings" pitchFamily="2" charset="2"/>
              <a:buChar char="Ø"/>
            </a:pPr>
            <a:r>
              <a:rPr lang="fa-IR" dirty="0" smtClean="0">
                <a:solidFill>
                  <a:srgbClr val="001D3A"/>
                </a:solidFill>
                <a:latin typeface="Verdana" pitchFamily="34" charset="0"/>
              </a:rPr>
              <a:t>هزينه تشكيل كلاستر</a:t>
            </a:r>
          </a:p>
          <a:p>
            <a:pPr algn="r" rtl="1" eaLnBrk="0" hangingPunct="0">
              <a:buFont typeface="Wingdings" pitchFamily="2" charset="2"/>
              <a:buChar char="Ø"/>
            </a:pPr>
            <a:r>
              <a:rPr lang="fa-IR" dirty="0" smtClean="0">
                <a:solidFill>
                  <a:srgbClr val="001D3A"/>
                </a:solidFill>
                <a:latin typeface="Verdana" pitchFamily="34" charset="0"/>
              </a:rPr>
              <a:t>كاستي – شيوه هاي جديد</a:t>
            </a:r>
          </a:p>
          <a:p>
            <a:pPr algn="ctr" rtl="1" eaLnBrk="0" hangingPunct="0">
              <a:buFont typeface="Wingdings" pitchFamily="2" charset="2"/>
              <a:buChar char="Ø"/>
            </a:pPr>
            <a:endParaRPr lang="en-US" dirty="0">
              <a:solidFill>
                <a:srgbClr val="001D3A"/>
              </a:solidFill>
              <a:latin typeface="Verdana" pitchFamily="34" charset="0"/>
            </a:endParaRPr>
          </a:p>
        </p:txBody>
      </p:sp>
      <p:sp>
        <p:nvSpPr>
          <p:cNvPr id="45068" name="AutoShape 12"/>
          <p:cNvSpPr>
            <a:spLocks noChangeArrowheads="1"/>
          </p:cNvSpPr>
          <p:nvPr/>
        </p:nvSpPr>
        <p:spPr bwMode="auto">
          <a:xfrm>
            <a:off x="6172200" y="1981200"/>
            <a:ext cx="1828800" cy="31242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endParaRPr lang="fa-IR">
              <a:latin typeface="Verdana" pitchFamily="34" charset="0"/>
            </a:endParaRPr>
          </a:p>
        </p:txBody>
      </p:sp>
      <p:sp>
        <p:nvSpPr>
          <p:cNvPr id="45069" name="Text Box 13"/>
          <p:cNvSpPr txBox="1">
            <a:spLocks noChangeArrowheads="1"/>
          </p:cNvSpPr>
          <p:nvPr/>
        </p:nvSpPr>
        <p:spPr bwMode="auto">
          <a:xfrm>
            <a:off x="6248400" y="2209800"/>
            <a:ext cx="1676400" cy="26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fa-IR" b="1" dirty="0" smtClean="0">
                <a:solidFill>
                  <a:srgbClr val="001D3A"/>
                </a:solidFill>
                <a:latin typeface="Verdana" pitchFamily="34" charset="0"/>
              </a:rPr>
              <a:t>مزايا</a:t>
            </a:r>
            <a:endParaRPr lang="en-US" b="1" dirty="0">
              <a:solidFill>
                <a:srgbClr val="001D3A"/>
              </a:solidFill>
              <a:latin typeface="Verdana" pitchFamily="34" charset="0"/>
            </a:endParaRPr>
          </a:p>
          <a:p>
            <a:pPr algn="ctr" eaLnBrk="0" hangingPunct="0">
              <a:buSzPct val="60000"/>
              <a:buFont typeface="Wingdings" pitchFamily="2" charset="2"/>
              <a:buChar char="ü"/>
            </a:pPr>
            <a:endParaRPr lang="en-US" sz="1400" dirty="0" smtClean="0">
              <a:solidFill>
                <a:srgbClr val="001D3A"/>
              </a:solidFill>
              <a:latin typeface="Verdana" pitchFamily="34" charset="0"/>
            </a:endParaRPr>
          </a:p>
          <a:p>
            <a:pPr algn="ctr" eaLnBrk="0" hangingPunct="0">
              <a:buSzPct val="60000"/>
              <a:buFont typeface="Wingdings" pitchFamily="2" charset="2"/>
              <a:buChar char="ü"/>
            </a:pPr>
            <a:endParaRPr lang="fa-IR" sz="1400" dirty="0" smtClean="0">
              <a:solidFill>
                <a:srgbClr val="001D3A"/>
              </a:solidFill>
              <a:latin typeface="Verdana" pitchFamily="34" charset="0"/>
            </a:endParaRPr>
          </a:p>
          <a:p>
            <a:pPr algn="ctr" eaLnBrk="0" hangingPunct="0">
              <a:buSzPct val="60000"/>
              <a:buFont typeface="Wingdings" pitchFamily="2" charset="2"/>
              <a:buChar char="ü"/>
            </a:pPr>
            <a:endParaRPr lang="fa-IR" sz="1400" dirty="0" smtClean="0">
              <a:solidFill>
                <a:srgbClr val="001D3A"/>
              </a:solidFill>
              <a:latin typeface="Verdana" pitchFamily="34" charset="0"/>
            </a:endParaRPr>
          </a:p>
          <a:p>
            <a:pPr algn="ctr" eaLnBrk="0" hangingPunct="0">
              <a:buSzPct val="60000"/>
              <a:buFont typeface="Wingdings" pitchFamily="2" charset="2"/>
              <a:buChar char="ü"/>
            </a:pPr>
            <a:endParaRPr lang="en-US" sz="1400" dirty="0" smtClean="0">
              <a:solidFill>
                <a:srgbClr val="001D3A"/>
              </a:solidFill>
              <a:latin typeface="Verdana" pitchFamily="34" charset="0"/>
            </a:endParaRPr>
          </a:p>
          <a:p>
            <a:pPr algn="ctr" rtl="1" eaLnBrk="0" hangingPunct="0">
              <a:buSzPct val="60000"/>
              <a:buFont typeface="Wingdings" pitchFamily="2" charset="2"/>
              <a:buChar char="ü"/>
            </a:pPr>
            <a:r>
              <a:rPr lang="fa-IR" dirty="0" smtClean="0">
                <a:solidFill>
                  <a:srgbClr val="001D3A"/>
                </a:solidFill>
                <a:latin typeface="Verdana" pitchFamily="34" charset="0"/>
              </a:rPr>
              <a:t>اتصالات قوي</a:t>
            </a:r>
          </a:p>
          <a:p>
            <a:pPr algn="ctr" rtl="1" eaLnBrk="0" hangingPunct="0">
              <a:buSzPct val="60000"/>
              <a:buFont typeface="Wingdings" pitchFamily="2" charset="2"/>
              <a:buChar char="ü"/>
            </a:pPr>
            <a:r>
              <a:rPr lang="fa-IR" dirty="0" smtClean="0">
                <a:solidFill>
                  <a:srgbClr val="001D3A"/>
                </a:solidFill>
                <a:latin typeface="Verdana" pitchFamily="34" charset="0"/>
              </a:rPr>
              <a:t>اطمينان در ارتباط</a:t>
            </a:r>
          </a:p>
          <a:p>
            <a:pPr algn="ctr" rtl="1" eaLnBrk="0" hangingPunct="0">
              <a:buSzPct val="60000"/>
              <a:buFont typeface="Wingdings" pitchFamily="2" charset="2"/>
              <a:buChar char="ü"/>
            </a:pPr>
            <a:r>
              <a:rPr lang="fa-IR" dirty="0" smtClean="0">
                <a:solidFill>
                  <a:srgbClr val="001D3A"/>
                </a:solidFill>
                <a:latin typeface="Verdana" pitchFamily="34" charset="0"/>
              </a:rPr>
              <a:t>توان محاسباتي</a:t>
            </a:r>
          </a:p>
          <a:p>
            <a:pPr algn="ctr" rtl="1" eaLnBrk="0" hangingPunct="0">
              <a:buSzPct val="60000"/>
              <a:buFont typeface="Wingdings" pitchFamily="2" charset="2"/>
              <a:buChar char="ü"/>
            </a:pPr>
            <a:r>
              <a:rPr lang="fa-IR" dirty="0" smtClean="0">
                <a:solidFill>
                  <a:srgbClr val="001D3A"/>
                </a:solidFill>
                <a:latin typeface="Verdana" pitchFamily="34" charset="0"/>
              </a:rPr>
              <a:t>عملكرد زمان كوتاه</a:t>
            </a:r>
            <a:endParaRPr lang="en-US" dirty="0">
              <a:solidFill>
                <a:srgbClr val="001D3A"/>
              </a:solidFill>
              <a:latin typeface="Verdana" pitchFamily="34" charset="0"/>
            </a:endParaRPr>
          </a:p>
        </p:txBody>
      </p:sp>
      <p:sp>
        <p:nvSpPr>
          <p:cNvPr id="45070" name="AutoShape 14"/>
          <p:cNvSpPr>
            <a:spLocks noChangeArrowheads="1"/>
          </p:cNvSpPr>
          <p:nvPr/>
        </p:nvSpPr>
        <p:spPr bwMode="gray">
          <a:xfrm>
            <a:off x="5489575" y="2514600"/>
            <a:ext cx="530225" cy="2057400"/>
          </a:xfrm>
          <a:prstGeom prst="rightArrow">
            <a:avLst>
              <a:gd name="adj1" fmla="val 67750"/>
              <a:gd name="adj2" fmla="val 66167"/>
            </a:avLst>
          </a:prstGeom>
          <a:gradFill rotWithShape="1">
            <a:gsLst>
              <a:gs pos="0">
                <a:schemeClr val="tx2">
                  <a:gamma/>
                  <a:shade val="46275"/>
                  <a:invGamma/>
                  <a:alpha val="12000"/>
                </a:schemeClr>
              </a:gs>
              <a:gs pos="100000">
                <a:schemeClr val="tx2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45071" name="AutoShape 15"/>
          <p:cNvSpPr>
            <a:spLocks noChangeArrowheads="1"/>
          </p:cNvSpPr>
          <p:nvPr/>
        </p:nvSpPr>
        <p:spPr bwMode="gray">
          <a:xfrm>
            <a:off x="2895600" y="1371600"/>
            <a:ext cx="3048000" cy="609600"/>
          </a:xfrm>
          <a:prstGeom prst="can">
            <a:avLst>
              <a:gd name="adj" fmla="val 27866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45072" name="AutoShape 16"/>
          <p:cNvSpPr>
            <a:spLocks noChangeArrowheads="1"/>
          </p:cNvSpPr>
          <p:nvPr/>
        </p:nvSpPr>
        <p:spPr bwMode="gray">
          <a:xfrm>
            <a:off x="3624263" y="2133600"/>
            <a:ext cx="1752600" cy="533400"/>
          </a:xfrm>
          <a:prstGeom prst="upArrow">
            <a:avLst>
              <a:gd name="adj1" fmla="val 68380"/>
              <a:gd name="adj2" fmla="val 70833"/>
            </a:avLst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tint val="63529"/>
                  <a:invGamma/>
                  <a:alpha val="12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45073" name="Text Box 17"/>
          <p:cNvSpPr txBox="1">
            <a:spLocks noChangeArrowheads="1"/>
          </p:cNvSpPr>
          <p:nvPr/>
        </p:nvSpPr>
        <p:spPr bwMode="gray">
          <a:xfrm>
            <a:off x="3857620" y="1500174"/>
            <a:ext cx="109517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rtl="1" eaLnBrk="0" hangingPunct="0"/>
            <a:r>
              <a:rPr lang="fa-IR" sz="3200" b="1" dirty="0" smtClean="0">
                <a:solidFill>
                  <a:schemeClr val="bg1"/>
                </a:solidFill>
              </a:rPr>
              <a:t>كلاستر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45074" name="AutoShape 18"/>
          <p:cNvSpPr>
            <a:spLocks noChangeArrowheads="1"/>
          </p:cNvSpPr>
          <p:nvPr/>
        </p:nvSpPr>
        <p:spPr bwMode="gray">
          <a:xfrm>
            <a:off x="2971800" y="5105400"/>
            <a:ext cx="3048000" cy="609600"/>
          </a:xfrm>
          <a:prstGeom prst="can">
            <a:avLst>
              <a:gd name="adj" fmla="val 32032"/>
            </a:avLst>
          </a:prstGeom>
          <a:gradFill rotWithShape="1">
            <a:gsLst>
              <a:gs pos="0">
                <a:srgbClr val="44BD41">
                  <a:gamma/>
                  <a:shade val="46275"/>
                  <a:invGamma/>
                </a:srgbClr>
              </a:gs>
              <a:gs pos="50000">
                <a:srgbClr val="44BD41"/>
              </a:gs>
              <a:gs pos="100000">
                <a:srgbClr val="44BD41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45075" name="Text Box 19"/>
          <p:cNvSpPr txBox="1">
            <a:spLocks noChangeArrowheads="1"/>
          </p:cNvSpPr>
          <p:nvPr/>
        </p:nvSpPr>
        <p:spPr bwMode="gray">
          <a:xfrm>
            <a:off x="4071934" y="5286388"/>
            <a:ext cx="95090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0" hangingPunct="0"/>
            <a:r>
              <a:rPr lang="fa-IR" dirty="0" smtClean="0">
                <a:solidFill>
                  <a:schemeClr val="bg1"/>
                </a:solidFill>
              </a:rPr>
              <a:t>بستر شبكه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5076" name="AutoShape 20"/>
          <p:cNvSpPr>
            <a:spLocks noChangeArrowheads="1"/>
          </p:cNvSpPr>
          <p:nvPr/>
        </p:nvSpPr>
        <p:spPr bwMode="gray">
          <a:xfrm>
            <a:off x="3602038" y="4495800"/>
            <a:ext cx="1755775" cy="525463"/>
          </a:xfrm>
          <a:prstGeom prst="downArrow">
            <a:avLst>
              <a:gd name="adj1" fmla="val 67093"/>
              <a:gd name="adj2" fmla="val 64051"/>
            </a:avLst>
          </a:prstGeom>
          <a:gradFill rotWithShape="1">
            <a:gsLst>
              <a:gs pos="0">
                <a:schemeClr val="tx2">
                  <a:gamma/>
                  <a:tint val="63529"/>
                  <a:invGamma/>
                  <a:alpha val="12000"/>
                </a:schemeClr>
              </a:gs>
              <a:gs pos="100000">
                <a:schemeClr val="tx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Diagram</a:t>
            </a:r>
            <a:endParaRPr lang="en-US" sz="2000" dirty="0"/>
          </a:p>
        </p:txBody>
      </p:sp>
      <p:grpSp>
        <p:nvGrpSpPr>
          <p:cNvPr id="46083" name="Group 3"/>
          <p:cNvGrpSpPr>
            <a:grpSpLocks/>
          </p:cNvGrpSpPr>
          <p:nvPr/>
        </p:nvGrpSpPr>
        <p:grpSpPr bwMode="auto">
          <a:xfrm rot="10800000">
            <a:off x="2928926" y="1785926"/>
            <a:ext cx="3197225" cy="2890838"/>
            <a:chOff x="1872" y="1824"/>
            <a:chExt cx="2014" cy="1821"/>
          </a:xfrm>
        </p:grpSpPr>
        <p:sp>
          <p:nvSpPr>
            <p:cNvPr id="46084" name="AutoShape 4"/>
            <p:cNvSpPr>
              <a:spLocks noChangeArrowheads="1"/>
            </p:cNvSpPr>
            <p:nvPr/>
          </p:nvSpPr>
          <p:spPr bwMode="gray">
            <a:xfrm rot="16200000" flipH="1">
              <a:off x="1820" y="2528"/>
              <a:ext cx="309" cy="206"/>
            </a:xfrm>
            <a:prstGeom prst="upArrow">
              <a:avLst>
                <a:gd name="adj1" fmla="val 51676"/>
                <a:gd name="adj2" fmla="val 100000"/>
              </a:avLst>
            </a:prstGeom>
            <a:gradFill rotWithShape="1">
              <a:gsLst>
                <a:gs pos="0">
                  <a:schemeClr val="tx2"/>
                </a:gs>
                <a:gs pos="100000">
                  <a:schemeClr val="tx2">
                    <a:gamma/>
                    <a:tint val="39216"/>
                    <a:invGamma/>
                  </a:schemeClr>
                </a:gs>
              </a:gsLst>
              <a:lin ang="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46085" name="AutoShape 5"/>
            <p:cNvSpPr>
              <a:spLocks noChangeArrowheads="1"/>
            </p:cNvSpPr>
            <p:nvPr/>
          </p:nvSpPr>
          <p:spPr bwMode="gray">
            <a:xfrm rot="5400000" flipH="1">
              <a:off x="3628" y="2494"/>
              <a:ext cx="309" cy="206"/>
            </a:xfrm>
            <a:prstGeom prst="upArrow">
              <a:avLst>
                <a:gd name="adj1" fmla="val 51676"/>
                <a:gd name="adj2" fmla="val 100000"/>
              </a:avLst>
            </a:prstGeom>
            <a:gradFill rotWithShape="1">
              <a:gsLst>
                <a:gs pos="0">
                  <a:schemeClr val="tx2"/>
                </a:gs>
                <a:gs pos="100000">
                  <a:schemeClr val="tx2">
                    <a:gamma/>
                    <a:tint val="39216"/>
                    <a:invGamma/>
                  </a:schemeClr>
                </a:gs>
              </a:gsLst>
              <a:lin ang="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46086" name="AutoShape 6"/>
            <p:cNvSpPr>
              <a:spLocks noChangeArrowheads="1"/>
            </p:cNvSpPr>
            <p:nvPr/>
          </p:nvSpPr>
          <p:spPr bwMode="gray">
            <a:xfrm rot="10800000" flipH="1">
              <a:off x="2725" y="3439"/>
              <a:ext cx="308" cy="206"/>
            </a:xfrm>
            <a:prstGeom prst="upArrow">
              <a:avLst>
                <a:gd name="adj1" fmla="val 51676"/>
                <a:gd name="adj2" fmla="val 100000"/>
              </a:avLst>
            </a:prstGeom>
            <a:gradFill rotWithShape="1">
              <a:gsLst>
                <a:gs pos="0">
                  <a:schemeClr val="tx2"/>
                </a:gs>
                <a:gs pos="100000">
                  <a:schemeClr val="tx2">
                    <a:gamma/>
                    <a:tint val="39216"/>
                    <a:invGamma/>
                  </a:schemeClr>
                </a:gs>
              </a:gsLst>
              <a:lin ang="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46087" name="Oval 7"/>
            <p:cNvSpPr>
              <a:spLocks noChangeArrowheads="1"/>
            </p:cNvSpPr>
            <p:nvPr/>
          </p:nvSpPr>
          <p:spPr bwMode="gray">
            <a:xfrm>
              <a:off x="2078" y="1824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5715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46088" name="Oval 8"/>
            <p:cNvSpPr>
              <a:spLocks noChangeArrowheads="1"/>
            </p:cNvSpPr>
            <p:nvPr/>
          </p:nvSpPr>
          <p:spPr bwMode="gray">
            <a:xfrm>
              <a:off x="2170" y="1915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46089" name="Oval 9"/>
            <p:cNvSpPr>
              <a:spLocks noChangeArrowheads="1"/>
            </p:cNvSpPr>
            <p:nvPr/>
          </p:nvSpPr>
          <p:spPr bwMode="gray">
            <a:xfrm>
              <a:off x="2254" y="2000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fa-IR"/>
            </a:p>
          </p:txBody>
        </p:sp>
        <p:sp>
          <p:nvSpPr>
            <p:cNvPr id="46090" name="Oval 10"/>
            <p:cNvSpPr>
              <a:spLocks noChangeArrowheads="1"/>
            </p:cNvSpPr>
            <p:nvPr/>
          </p:nvSpPr>
          <p:spPr bwMode="gray">
            <a:xfrm>
              <a:off x="2254" y="2000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FFCC00">
                    <a:gamma/>
                    <a:shade val="0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fa-IR"/>
            </a:p>
          </p:txBody>
        </p:sp>
        <p:sp>
          <p:nvSpPr>
            <p:cNvPr id="46091" name="Oval 11"/>
            <p:cNvSpPr>
              <a:spLocks noChangeArrowheads="1"/>
            </p:cNvSpPr>
            <p:nvPr/>
          </p:nvSpPr>
          <p:spPr bwMode="gray">
            <a:xfrm>
              <a:off x="2337" y="2083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fa-IR"/>
            </a:p>
          </p:txBody>
        </p:sp>
        <p:sp>
          <p:nvSpPr>
            <p:cNvPr id="46092" name="Oval 12"/>
            <p:cNvSpPr>
              <a:spLocks noChangeArrowheads="1"/>
            </p:cNvSpPr>
            <p:nvPr/>
          </p:nvSpPr>
          <p:spPr bwMode="gray">
            <a:xfrm>
              <a:off x="2337" y="2083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FFCC00"/>
                </a:gs>
                <a:gs pos="100000">
                  <a:srgbClr val="FFCC00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fa-IR"/>
            </a:p>
          </p:txBody>
        </p:sp>
      </p:grpSp>
      <p:sp>
        <p:nvSpPr>
          <p:cNvPr id="46093" name="AutoShape 13"/>
          <p:cNvSpPr>
            <a:spLocks noChangeArrowheads="1"/>
          </p:cNvSpPr>
          <p:nvPr/>
        </p:nvSpPr>
        <p:spPr bwMode="gray">
          <a:xfrm>
            <a:off x="857224" y="3709982"/>
            <a:ext cx="18288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folHlink">
                  <a:gamma/>
                  <a:shade val="46275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46094" name="AutoShape 14"/>
          <p:cNvSpPr>
            <a:spLocks noChangeArrowheads="1"/>
          </p:cNvSpPr>
          <p:nvPr/>
        </p:nvSpPr>
        <p:spPr bwMode="gray">
          <a:xfrm>
            <a:off x="857224" y="3176582"/>
            <a:ext cx="18288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folHlink">
                  <a:gamma/>
                  <a:shade val="46275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46095" name="AutoShape 15"/>
          <p:cNvSpPr>
            <a:spLocks noChangeArrowheads="1"/>
          </p:cNvSpPr>
          <p:nvPr/>
        </p:nvSpPr>
        <p:spPr bwMode="gray">
          <a:xfrm>
            <a:off x="857224" y="2643182"/>
            <a:ext cx="18288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folHlink">
                  <a:gamma/>
                  <a:shade val="46275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46096" name="AutoShape 16"/>
          <p:cNvSpPr>
            <a:spLocks noChangeArrowheads="1"/>
          </p:cNvSpPr>
          <p:nvPr/>
        </p:nvSpPr>
        <p:spPr bwMode="gray">
          <a:xfrm>
            <a:off x="6286512" y="3709982"/>
            <a:ext cx="19050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46097" name="AutoShape 17"/>
          <p:cNvSpPr>
            <a:spLocks noChangeArrowheads="1"/>
          </p:cNvSpPr>
          <p:nvPr/>
        </p:nvSpPr>
        <p:spPr bwMode="gray">
          <a:xfrm>
            <a:off x="6286512" y="3176582"/>
            <a:ext cx="19050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fa-IR" dirty="0" smtClean="0">
                <a:solidFill>
                  <a:schemeClr val="bg1"/>
                </a:solidFill>
              </a:rPr>
              <a:t>گستردگي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6098" name="AutoShape 18"/>
          <p:cNvSpPr>
            <a:spLocks noChangeArrowheads="1"/>
          </p:cNvSpPr>
          <p:nvPr/>
        </p:nvSpPr>
        <p:spPr bwMode="gray">
          <a:xfrm>
            <a:off x="6286512" y="2643182"/>
            <a:ext cx="19050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46099" name="Text Box 19"/>
          <p:cNvSpPr txBox="1">
            <a:spLocks noChangeArrowheads="1"/>
          </p:cNvSpPr>
          <p:nvPr/>
        </p:nvSpPr>
        <p:spPr bwMode="gray">
          <a:xfrm>
            <a:off x="4143372" y="3143248"/>
            <a:ext cx="77938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fa-IR" sz="2400" b="1" dirty="0" smtClean="0">
                <a:solidFill>
                  <a:schemeClr val="bg1"/>
                </a:solidFill>
              </a:rPr>
              <a:t>تفاوت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46100" name="AutoShape 20"/>
          <p:cNvSpPr>
            <a:spLocks noChangeArrowheads="1"/>
          </p:cNvSpPr>
          <p:nvPr/>
        </p:nvSpPr>
        <p:spPr bwMode="auto">
          <a:xfrm>
            <a:off x="2571736" y="1142984"/>
            <a:ext cx="3886200" cy="5334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gamma/>
                  <a:shade val="46275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lin ang="0" scaled="1"/>
          </a:grad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fa-IR" sz="2000" dirty="0" smtClean="0">
                <a:latin typeface="Verdana" pitchFamily="34" charset="0"/>
              </a:rPr>
              <a:t>تفاوت اينترنت با شبكه گريد</a:t>
            </a:r>
            <a:endParaRPr lang="en-US" sz="2000" dirty="0">
              <a:latin typeface="Verdana" pitchFamily="34" charset="0"/>
            </a:endParaRPr>
          </a:p>
        </p:txBody>
      </p:sp>
      <p:sp>
        <p:nvSpPr>
          <p:cNvPr id="46101" name="Text Box 21"/>
          <p:cNvSpPr txBox="1">
            <a:spLocks noChangeArrowheads="1"/>
          </p:cNvSpPr>
          <p:nvPr/>
        </p:nvSpPr>
        <p:spPr bwMode="gray">
          <a:xfrm>
            <a:off x="1142976" y="2786058"/>
            <a:ext cx="109196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fa-IR" dirty="0" smtClean="0">
                <a:solidFill>
                  <a:schemeClr val="bg1"/>
                </a:solidFill>
              </a:rPr>
              <a:t>نمايش علمي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6102" name="Text Box 22"/>
          <p:cNvSpPr txBox="1">
            <a:spLocks noChangeArrowheads="1"/>
          </p:cNvSpPr>
          <p:nvPr/>
        </p:nvSpPr>
        <p:spPr bwMode="gray">
          <a:xfrm>
            <a:off x="1071538" y="3357562"/>
            <a:ext cx="135485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fa-IR" dirty="0" smtClean="0">
                <a:solidFill>
                  <a:schemeClr val="bg1"/>
                </a:solidFill>
              </a:rPr>
              <a:t>مسير يابي عالي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6103" name="Text Box 23"/>
          <p:cNvSpPr txBox="1">
            <a:spLocks noChangeArrowheads="1"/>
          </p:cNvSpPr>
          <p:nvPr/>
        </p:nvSpPr>
        <p:spPr bwMode="gray">
          <a:xfrm>
            <a:off x="785786" y="3857628"/>
            <a:ext cx="198964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fa-IR" dirty="0" smtClean="0">
                <a:solidFill>
                  <a:schemeClr val="bg1"/>
                </a:solidFill>
              </a:rPr>
              <a:t>سرعت ارتباط 155م گ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6104" name="Text Box 24"/>
          <p:cNvSpPr txBox="1">
            <a:spLocks noChangeArrowheads="1"/>
          </p:cNvSpPr>
          <p:nvPr/>
        </p:nvSpPr>
        <p:spPr bwMode="gray">
          <a:xfrm>
            <a:off x="6715140" y="2786058"/>
            <a:ext cx="119616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fa-IR" dirty="0" smtClean="0">
                <a:solidFill>
                  <a:schemeClr val="bg1"/>
                </a:solidFill>
              </a:rPr>
              <a:t>تعداد كاربران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6106" name="Text Box 26"/>
          <p:cNvSpPr txBox="1">
            <a:spLocks noChangeArrowheads="1"/>
          </p:cNvSpPr>
          <p:nvPr/>
        </p:nvSpPr>
        <p:spPr bwMode="gray">
          <a:xfrm>
            <a:off x="6500826" y="3857628"/>
            <a:ext cx="143180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fa-IR" dirty="0" smtClean="0">
                <a:solidFill>
                  <a:schemeClr val="bg1"/>
                </a:solidFill>
              </a:rPr>
              <a:t>جستجوي سطحي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sz="3200" dirty="0" smtClean="0"/>
              <a:t>معرفي شبكه گريد</a:t>
            </a:r>
            <a:endParaRPr lang="en-US" sz="3200" dirty="0"/>
          </a:p>
        </p:txBody>
      </p:sp>
      <p:sp>
        <p:nvSpPr>
          <p:cNvPr id="48131" name="AutoShape 3"/>
          <p:cNvSpPr>
            <a:spLocks noChangeArrowheads="1"/>
          </p:cNvSpPr>
          <p:nvPr/>
        </p:nvSpPr>
        <p:spPr bwMode="gray">
          <a:xfrm>
            <a:off x="533400" y="928670"/>
            <a:ext cx="5715000" cy="5715040"/>
          </a:xfrm>
          <a:prstGeom prst="rightArrow">
            <a:avLst>
              <a:gd name="adj1" fmla="val 79306"/>
              <a:gd name="adj2" fmla="val 31485"/>
            </a:avLst>
          </a:prstGeom>
          <a:gradFill rotWithShape="1">
            <a:gsLst>
              <a:gs pos="0">
                <a:schemeClr val="bg2">
                  <a:gamma/>
                  <a:tint val="0"/>
                  <a:invGamma/>
                </a:schemeClr>
              </a:gs>
              <a:gs pos="100000">
                <a:schemeClr val="bg2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48132" name="AutoShape 4"/>
          <p:cNvSpPr>
            <a:spLocks noChangeArrowheads="1"/>
          </p:cNvSpPr>
          <p:nvPr/>
        </p:nvSpPr>
        <p:spPr bwMode="blackWhite">
          <a:xfrm>
            <a:off x="857224" y="1643050"/>
            <a:ext cx="4038600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fa-IR" dirty="0" smtClean="0">
                <a:solidFill>
                  <a:schemeClr val="bg1"/>
                </a:solidFill>
              </a:rPr>
              <a:t>شبكه اي گسترده با توان محاسباتي بالا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8133" name="AutoShape 5"/>
          <p:cNvSpPr>
            <a:spLocks noChangeArrowheads="1"/>
          </p:cNvSpPr>
          <p:nvPr/>
        </p:nvSpPr>
        <p:spPr bwMode="blackWhite">
          <a:xfrm>
            <a:off x="857224" y="2714620"/>
            <a:ext cx="4038600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rgbClr val="699D5F"/>
              </a:gs>
              <a:gs pos="100000">
                <a:srgbClr val="699D5F">
                  <a:gamma/>
                  <a:shade val="46275"/>
                  <a:invGamma/>
                </a:srgb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fa-IR" dirty="0" smtClean="0">
                <a:solidFill>
                  <a:schemeClr val="bg1"/>
                </a:solidFill>
              </a:rPr>
              <a:t>قابليت اتصال به اينترنت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8134" name="AutoShape 6"/>
          <p:cNvSpPr>
            <a:spLocks noChangeArrowheads="1"/>
          </p:cNvSpPr>
          <p:nvPr/>
        </p:nvSpPr>
        <p:spPr bwMode="blackWhite">
          <a:xfrm>
            <a:off x="857224" y="3786190"/>
            <a:ext cx="4038600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fa-IR" dirty="0" smtClean="0">
                <a:solidFill>
                  <a:schemeClr val="bg1"/>
                </a:solidFill>
              </a:rPr>
              <a:t>كامپيوتر هاي غير همگن و پرتكل خاص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8135" name="AutoShape 7"/>
          <p:cNvSpPr>
            <a:spLocks noChangeArrowheads="1"/>
          </p:cNvSpPr>
          <p:nvPr/>
        </p:nvSpPr>
        <p:spPr bwMode="auto">
          <a:xfrm>
            <a:off x="5572132" y="3071810"/>
            <a:ext cx="2514600" cy="1295400"/>
          </a:xfrm>
          <a:prstGeom prst="roundRect">
            <a:avLst>
              <a:gd name="adj" fmla="val 9106"/>
            </a:avLst>
          </a:prstGeom>
          <a:noFill/>
          <a:ln w="25400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grid</a:t>
            </a:r>
            <a:endParaRPr lang="en-US" sz="24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blackWhite">
          <a:xfrm>
            <a:off x="857224" y="4857760"/>
            <a:ext cx="4038600" cy="990600"/>
          </a:xfrm>
          <a:prstGeom prst="roundRect">
            <a:avLst>
              <a:gd name="adj" fmla="val 9106"/>
            </a:avLst>
          </a:prstGeom>
          <a:gradFill>
            <a:gsLst>
              <a:gs pos="0">
                <a:schemeClr val="accent5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fa-IR" dirty="0" smtClean="0">
                <a:solidFill>
                  <a:schemeClr val="bg1"/>
                </a:solidFill>
              </a:rPr>
              <a:t>سيستم مديريت گريد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sz="3200" dirty="0" smtClean="0"/>
              <a:t>انواع گريد از نظر اندازه و شكل</a:t>
            </a:r>
            <a:endParaRPr lang="en-US" sz="3200" dirty="0"/>
          </a:p>
        </p:txBody>
      </p:sp>
      <p:sp>
        <p:nvSpPr>
          <p:cNvPr id="49155" name="AutoShape 3"/>
          <p:cNvSpPr>
            <a:spLocks noChangeArrowheads="1"/>
          </p:cNvSpPr>
          <p:nvPr/>
        </p:nvSpPr>
        <p:spPr bwMode="gray">
          <a:xfrm>
            <a:off x="2916238" y="2697163"/>
            <a:ext cx="504825" cy="576262"/>
          </a:xfrm>
          <a:prstGeom prst="chevron">
            <a:avLst>
              <a:gd name="adj" fmla="val 52514"/>
            </a:avLst>
          </a:prstGeom>
          <a:solidFill>
            <a:schemeClr val="accent1"/>
          </a:soli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49156" name="AutoShape 4"/>
          <p:cNvSpPr>
            <a:spLocks noChangeArrowheads="1"/>
          </p:cNvSpPr>
          <p:nvPr/>
        </p:nvSpPr>
        <p:spPr bwMode="gray">
          <a:xfrm>
            <a:off x="5651500" y="2697163"/>
            <a:ext cx="504825" cy="576262"/>
          </a:xfrm>
          <a:prstGeom prst="chevron">
            <a:avLst>
              <a:gd name="adj" fmla="val 52514"/>
            </a:avLst>
          </a:prstGeom>
          <a:solidFill>
            <a:schemeClr val="hlink"/>
          </a:soli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49157" name="Oval 5"/>
          <p:cNvSpPr>
            <a:spLocks noChangeArrowheads="1"/>
          </p:cNvSpPr>
          <p:nvPr/>
        </p:nvSpPr>
        <p:spPr bwMode="gray">
          <a:xfrm>
            <a:off x="6227763" y="1905000"/>
            <a:ext cx="2160587" cy="2160588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tint val="0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fa-IR"/>
          </a:p>
        </p:txBody>
      </p:sp>
      <p:sp>
        <p:nvSpPr>
          <p:cNvPr id="49158" name="Oval 6"/>
          <p:cNvSpPr>
            <a:spLocks noChangeArrowheads="1"/>
          </p:cNvSpPr>
          <p:nvPr/>
        </p:nvSpPr>
        <p:spPr bwMode="gray">
          <a:xfrm>
            <a:off x="6227763" y="1905000"/>
            <a:ext cx="2160587" cy="2160588"/>
          </a:xfrm>
          <a:prstGeom prst="ellipse">
            <a:avLst/>
          </a:prstGeom>
          <a:gradFill rotWithShape="1">
            <a:gsLst>
              <a:gs pos="0">
                <a:schemeClr val="hlink">
                  <a:alpha val="32001"/>
                </a:schemeClr>
              </a:gs>
              <a:gs pos="100000">
                <a:schemeClr val="hlink">
                  <a:gamma/>
                  <a:shade val="0"/>
                  <a:invGamma/>
                  <a:alpha val="89999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fa-IR"/>
          </a:p>
        </p:txBody>
      </p:sp>
      <p:sp>
        <p:nvSpPr>
          <p:cNvPr id="49159" name="Oval 7"/>
          <p:cNvSpPr>
            <a:spLocks noChangeArrowheads="1"/>
          </p:cNvSpPr>
          <p:nvPr/>
        </p:nvSpPr>
        <p:spPr bwMode="gray">
          <a:xfrm>
            <a:off x="6369050" y="2046288"/>
            <a:ext cx="1878013" cy="1878012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54118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fa-IR"/>
          </a:p>
        </p:txBody>
      </p:sp>
      <p:sp>
        <p:nvSpPr>
          <p:cNvPr id="49160" name="Oval 8"/>
          <p:cNvSpPr>
            <a:spLocks noChangeArrowheads="1"/>
          </p:cNvSpPr>
          <p:nvPr/>
        </p:nvSpPr>
        <p:spPr bwMode="gray">
          <a:xfrm>
            <a:off x="6400800" y="2057400"/>
            <a:ext cx="1878013" cy="1878013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63529"/>
                  <a:invGamma/>
                </a:schemeClr>
              </a:gs>
              <a:gs pos="100000">
                <a:schemeClr val="hlink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fa-IR"/>
          </a:p>
        </p:txBody>
      </p:sp>
      <p:sp>
        <p:nvSpPr>
          <p:cNvPr id="49161" name="Oval 9"/>
          <p:cNvSpPr>
            <a:spLocks noChangeArrowheads="1"/>
          </p:cNvSpPr>
          <p:nvPr/>
        </p:nvSpPr>
        <p:spPr bwMode="gray">
          <a:xfrm>
            <a:off x="6470650" y="2139950"/>
            <a:ext cx="1690688" cy="1690688"/>
          </a:xfrm>
          <a:prstGeom prst="ellipse">
            <a:avLst/>
          </a:prstGeom>
          <a:solidFill>
            <a:srgbClr val="333333"/>
          </a:soli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fa-IR"/>
          </a:p>
        </p:txBody>
      </p:sp>
      <p:sp>
        <p:nvSpPr>
          <p:cNvPr id="49162" name="Oval 10"/>
          <p:cNvSpPr>
            <a:spLocks noChangeArrowheads="1"/>
          </p:cNvSpPr>
          <p:nvPr/>
        </p:nvSpPr>
        <p:spPr bwMode="gray">
          <a:xfrm>
            <a:off x="755650" y="1898650"/>
            <a:ext cx="2160588" cy="2160588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tint val="0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fa-IR"/>
          </a:p>
        </p:txBody>
      </p:sp>
      <p:sp>
        <p:nvSpPr>
          <p:cNvPr id="49163" name="Oval 11"/>
          <p:cNvSpPr>
            <a:spLocks noChangeArrowheads="1"/>
          </p:cNvSpPr>
          <p:nvPr/>
        </p:nvSpPr>
        <p:spPr bwMode="gray">
          <a:xfrm>
            <a:off x="755650" y="1898650"/>
            <a:ext cx="2160588" cy="2160588"/>
          </a:xfrm>
          <a:prstGeom prst="ellipse">
            <a:avLst/>
          </a:prstGeom>
          <a:gradFill rotWithShape="1">
            <a:gsLst>
              <a:gs pos="0">
                <a:schemeClr val="folHlink">
                  <a:alpha val="32001"/>
                </a:schemeClr>
              </a:gs>
              <a:gs pos="100000">
                <a:schemeClr val="folHlink">
                  <a:gamma/>
                  <a:shade val="0"/>
                  <a:invGamma/>
                  <a:alpha val="89999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fa-IR"/>
          </a:p>
        </p:txBody>
      </p:sp>
      <p:sp>
        <p:nvSpPr>
          <p:cNvPr id="49164" name="Oval 12"/>
          <p:cNvSpPr>
            <a:spLocks noChangeArrowheads="1"/>
          </p:cNvSpPr>
          <p:nvPr/>
        </p:nvSpPr>
        <p:spPr bwMode="gray">
          <a:xfrm>
            <a:off x="896938" y="2039938"/>
            <a:ext cx="1878012" cy="1878012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shade val="54118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fa-IR"/>
          </a:p>
        </p:txBody>
      </p:sp>
      <p:sp>
        <p:nvSpPr>
          <p:cNvPr id="49165" name="Oval 13"/>
          <p:cNvSpPr>
            <a:spLocks noChangeArrowheads="1"/>
          </p:cNvSpPr>
          <p:nvPr/>
        </p:nvSpPr>
        <p:spPr bwMode="gray">
          <a:xfrm>
            <a:off x="898525" y="2043113"/>
            <a:ext cx="1878013" cy="1878012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shade val="63529"/>
                  <a:invGamma/>
                </a:schemeClr>
              </a:gs>
              <a:gs pos="100000">
                <a:schemeClr val="folHlink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fa-IR"/>
          </a:p>
        </p:txBody>
      </p:sp>
      <p:sp>
        <p:nvSpPr>
          <p:cNvPr id="49166" name="Oval 14"/>
          <p:cNvSpPr>
            <a:spLocks noChangeArrowheads="1"/>
          </p:cNvSpPr>
          <p:nvPr/>
        </p:nvSpPr>
        <p:spPr bwMode="gray">
          <a:xfrm>
            <a:off x="990600" y="2133600"/>
            <a:ext cx="1690688" cy="1690688"/>
          </a:xfrm>
          <a:prstGeom prst="ellipse">
            <a:avLst/>
          </a:prstGeom>
          <a:solidFill>
            <a:srgbClr val="333333"/>
          </a:soli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fa-IR"/>
          </a:p>
        </p:txBody>
      </p:sp>
      <p:grpSp>
        <p:nvGrpSpPr>
          <p:cNvPr id="49167" name="Group 15"/>
          <p:cNvGrpSpPr>
            <a:grpSpLocks/>
          </p:cNvGrpSpPr>
          <p:nvPr/>
        </p:nvGrpSpPr>
        <p:grpSpPr bwMode="auto">
          <a:xfrm>
            <a:off x="1017588" y="2159000"/>
            <a:ext cx="1636712" cy="1636713"/>
            <a:chOff x="4166" y="1706"/>
            <a:chExt cx="1252" cy="1252"/>
          </a:xfrm>
        </p:grpSpPr>
        <p:sp>
          <p:nvSpPr>
            <p:cNvPr id="49168" name="Oval 16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  <p:sp>
          <p:nvSpPr>
            <p:cNvPr id="49169" name="Oval 17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  <p:sp>
          <p:nvSpPr>
            <p:cNvPr id="49170" name="Oval 18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  <p:sp>
          <p:nvSpPr>
            <p:cNvPr id="49171" name="Oval 19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</p:grpSp>
      <p:sp>
        <p:nvSpPr>
          <p:cNvPr id="49172" name="Oval 20"/>
          <p:cNvSpPr>
            <a:spLocks noChangeArrowheads="1"/>
          </p:cNvSpPr>
          <p:nvPr/>
        </p:nvSpPr>
        <p:spPr bwMode="gray">
          <a:xfrm>
            <a:off x="3492500" y="1905000"/>
            <a:ext cx="2160588" cy="2160588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fa-IR"/>
          </a:p>
        </p:txBody>
      </p:sp>
      <p:sp>
        <p:nvSpPr>
          <p:cNvPr id="49173" name="Oval 21"/>
          <p:cNvSpPr>
            <a:spLocks noChangeArrowheads="1"/>
          </p:cNvSpPr>
          <p:nvPr/>
        </p:nvSpPr>
        <p:spPr bwMode="gray">
          <a:xfrm>
            <a:off x="3492500" y="1905000"/>
            <a:ext cx="2160588" cy="2160588"/>
          </a:xfrm>
          <a:prstGeom prst="ellipse">
            <a:avLst/>
          </a:prstGeom>
          <a:gradFill rotWithShape="1">
            <a:gsLst>
              <a:gs pos="0">
                <a:schemeClr val="accent1">
                  <a:alpha val="32001"/>
                </a:schemeClr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fa-IR"/>
          </a:p>
        </p:txBody>
      </p:sp>
      <p:sp>
        <p:nvSpPr>
          <p:cNvPr id="49174" name="Oval 22"/>
          <p:cNvSpPr>
            <a:spLocks noChangeArrowheads="1"/>
          </p:cNvSpPr>
          <p:nvPr/>
        </p:nvSpPr>
        <p:spPr bwMode="gray">
          <a:xfrm>
            <a:off x="3633788" y="2046288"/>
            <a:ext cx="1878012" cy="1878012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54118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fa-IR"/>
          </a:p>
        </p:txBody>
      </p:sp>
      <p:sp>
        <p:nvSpPr>
          <p:cNvPr id="49175" name="Oval 23"/>
          <p:cNvSpPr>
            <a:spLocks noChangeArrowheads="1"/>
          </p:cNvSpPr>
          <p:nvPr/>
        </p:nvSpPr>
        <p:spPr bwMode="gray">
          <a:xfrm>
            <a:off x="3635375" y="2049463"/>
            <a:ext cx="1878013" cy="1878012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63529"/>
                  <a:invGamma/>
                </a:schemeClr>
              </a:gs>
              <a:gs pos="100000">
                <a:schemeClr val="accent1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fa-IR"/>
          </a:p>
        </p:txBody>
      </p:sp>
      <p:sp>
        <p:nvSpPr>
          <p:cNvPr id="49176" name="Oval 24"/>
          <p:cNvSpPr>
            <a:spLocks noChangeArrowheads="1"/>
          </p:cNvSpPr>
          <p:nvPr/>
        </p:nvSpPr>
        <p:spPr bwMode="gray">
          <a:xfrm>
            <a:off x="3727450" y="2139950"/>
            <a:ext cx="1690688" cy="1690688"/>
          </a:xfrm>
          <a:prstGeom prst="ellipse">
            <a:avLst/>
          </a:prstGeom>
          <a:solidFill>
            <a:srgbClr val="333333"/>
          </a:soli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fa-IR"/>
          </a:p>
        </p:txBody>
      </p:sp>
      <p:grpSp>
        <p:nvGrpSpPr>
          <p:cNvPr id="49177" name="Group 25"/>
          <p:cNvGrpSpPr>
            <a:grpSpLocks/>
          </p:cNvGrpSpPr>
          <p:nvPr/>
        </p:nvGrpSpPr>
        <p:grpSpPr bwMode="auto">
          <a:xfrm>
            <a:off x="3754438" y="2159000"/>
            <a:ext cx="1636712" cy="1636713"/>
            <a:chOff x="4166" y="1706"/>
            <a:chExt cx="1252" cy="1252"/>
          </a:xfrm>
        </p:grpSpPr>
        <p:sp>
          <p:nvSpPr>
            <p:cNvPr id="49178" name="Oval 26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  <p:sp>
          <p:nvSpPr>
            <p:cNvPr id="49179" name="Oval 27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  <p:sp>
          <p:nvSpPr>
            <p:cNvPr id="49180" name="Oval 28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  <p:sp>
          <p:nvSpPr>
            <p:cNvPr id="49181" name="Oval 29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</p:grpSp>
      <p:grpSp>
        <p:nvGrpSpPr>
          <p:cNvPr id="49182" name="Group 30"/>
          <p:cNvGrpSpPr>
            <a:grpSpLocks/>
          </p:cNvGrpSpPr>
          <p:nvPr/>
        </p:nvGrpSpPr>
        <p:grpSpPr bwMode="auto">
          <a:xfrm>
            <a:off x="6500813" y="2159000"/>
            <a:ext cx="1636712" cy="1636713"/>
            <a:chOff x="4166" y="1706"/>
            <a:chExt cx="1252" cy="1252"/>
          </a:xfrm>
        </p:grpSpPr>
        <p:sp>
          <p:nvSpPr>
            <p:cNvPr id="49183" name="Oval 31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  <p:sp>
          <p:nvSpPr>
            <p:cNvPr id="49184" name="Oval 32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  <p:sp>
          <p:nvSpPr>
            <p:cNvPr id="49185" name="Oval 33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  <p:sp>
          <p:nvSpPr>
            <p:cNvPr id="49186" name="Oval 34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</p:grpSp>
      <p:sp>
        <p:nvSpPr>
          <p:cNvPr id="49187" name="AutoShape 35"/>
          <p:cNvSpPr>
            <a:spLocks noChangeArrowheads="1"/>
          </p:cNvSpPr>
          <p:nvPr/>
        </p:nvSpPr>
        <p:spPr bwMode="gray">
          <a:xfrm>
            <a:off x="804863" y="4437063"/>
            <a:ext cx="2057400" cy="515937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ar-SA" dirty="0" smtClean="0"/>
              <a:t>  ساده ترین نوع</a:t>
            </a:r>
            <a:endParaRPr lang="en-US" dirty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49188" name="AutoShape 36"/>
          <p:cNvSpPr>
            <a:spLocks noChangeArrowheads="1"/>
          </p:cNvSpPr>
          <p:nvPr/>
        </p:nvSpPr>
        <p:spPr bwMode="gray">
          <a:xfrm>
            <a:off x="3214678" y="4437063"/>
            <a:ext cx="2714644" cy="920763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ar-SA" dirty="0" smtClean="0"/>
              <a:t>اشتراک</a:t>
            </a:r>
            <a:r>
              <a:rPr lang="fa-IR" dirty="0" smtClean="0"/>
              <a:t> منابع </a:t>
            </a:r>
          </a:p>
          <a:p>
            <a:pPr algn="ctr" eaLnBrk="0" hangingPunct="0"/>
            <a:r>
              <a:rPr lang="ar-SA" dirty="0" smtClean="0"/>
              <a:t>پروژه ها و بخش های سازمانی</a:t>
            </a:r>
            <a:endParaRPr lang="en-US" dirty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49189" name="AutoShape 37"/>
          <p:cNvSpPr>
            <a:spLocks noChangeArrowheads="1"/>
          </p:cNvSpPr>
          <p:nvPr/>
        </p:nvSpPr>
        <p:spPr bwMode="gray">
          <a:xfrm>
            <a:off x="6291262" y="4437063"/>
            <a:ext cx="2638455" cy="1420829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endParaRPr lang="en-US" dirty="0" smtClean="0"/>
          </a:p>
          <a:p>
            <a:pPr algn="ctr" eaLnBrk="0" hangingPunct="0"/>
            <a:endParaRPr lang="en-US" dirty="0" smtClean="0"/>
          </a:p>
          <a:p>
            <a:pPr algn="ctr" eaLnBrk="0" hangingPunct="0"/>
            <a:endParaRPr lang="en-US" dirty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49190" name="Text Box 38"/>
          <p:cNvSpPr txBox="1">
            <a:spLocks noChangeArrowheads="1"/>
          </p:cNvSpPr>
          <p:nvPr/>
        </p:nvSpPr>
        <p:spPr bwMode="gray">
          <a:xfrm>
            <a:off x="1214414" y="2786058"/>
            <a:ext cx="115288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rtl="1"/>
            <a:r>
              <a:rPr lang="ar-SA" sz="2400" b="1" dirty="0" smtClean="0"/>
              <a:t>خوشه ای</a:t>
            </a:r>
            <a:endParaRPr lang="en-US" sz="2400" dirty="0"/>
          </a:p>
        </p:txBody>
      </p:sp>
      <p:sp>
        <p:nvSpPr>
          <p:cNvPr id="49191" name="Text Box 39"/>
          <p:cNvSpPr txBox="1">
            <a:spLocks noChangeArrowheads="1"/>
          </p:cNvSpPr>
          <p:nvPr/>
        </p:nvSpPr>
        <p:spPr bwMode="gray">
          <a:xfrm>
            <a:off x="4143372" y="2714620"/>
            <a:ext cx="829074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ar-SA" sz="2400" b="1" dirty="0" smtClean="0"/>
              <a:t>پردیزه</a:t>
            </a:r>
            <a:endParaRPr lang="en-US" sz="2400" dirty="0">
              <a:solidFill>
                <a:srgbClr val="000000"/>
              </a:solidFill>
            </a:endParaRPr>
          </a:p>
        </p:txBody>
      </p:sp>
      <p:sp>
        <p:nvSpPr>
          <p:cNvPr id="49192" name="Text Box 40"/>
          <p:cNvSpPr txBox="1">
            <a:spLocks noChangeArrowheads="1"/>
          </p:cNvSpPr>
          <p:nvPr/>
        </p:nvSpPr>
        <p:spPr bwMode="gray">
          <a:xfrm>
            <a:off x="6643702" y="2714620"/>
            <a:ext cx="1527983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 smtClean="0"/>
              <a:t>Grid</a:t>
            </a:r>
            <a:r>
              <a:rPr lang="ar-SA" sz="2400" b="1" dirty="0" smtClean="0"/>
              <a:t> جهانی</a:t>
            </a:r>
            <a:endParaRPr lang="en-US" sz="2400" dirty="0">
              <a:solidFill>
                <a:srgbClr val="000000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6643702" y="4714884"/>
            <a:ext cx="19015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dirty="0" smtClean="0"/>
              <a:t>مجموعه اي از چندين</a:t>
            </a:r>
          </a:p>
          <a:p>
            <a:pPr algn="r" rtl="1"/>
            <a:r>
              <a:rPr lang="fa-IR" dirty="0" smtClean="0"/>
              <a:t>گريد پرديزه فراي مرزهاي سازماني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sz="3200" dirty="0" smtClean="0"/>
              <a:t>انواع ارتباط كاربران با مديريت گريد</a:t>
            </a:r>
            <a:endParaRPr lang="en-US" sz="3200" dirty="0"/>
          </a:p>
        </p:txBody>
      </p:sp>
      <p:sp>
        <p:nvSpPr>
          <p:cNvPr id="61443" name="Freeform 3"/>
          <p:cNvSpPr>
            <a:spLocks noEditPoints="1"/>
          </p:cNvSpPr>
          <p:nvPr/>
        </p:nvSpPr>
        <p:spPr bwMode="gray">
          <a:xfrm>
            <a:off x="1295400" y="1905000"/>
            <a:ext cx="5943600" cy="4038600"/>
          </a:xfrm>
          <a:custGeom>
            <a:avLst/>
            <a:gdLst/>
            <a:ahLst/>
            <a:cxnLst>
              <a:cxn ang="0">
                <a:pos x="1092" y="50"/>
              </a:cxn>
              <a:cxn ang="0">
                <a:pos x="822" y="168"/>
              </a:cxn>
              <a:cxn ang="0">
                <a:pos x="594" y="300"/>
              </a:cxn>
              <a:cxn ang="0">
                <a:pos x="406" y="446"/>
              </a:cxn>
              <a:cxn ang="0">
                <a:pos x="254" y="604"/>
              </a:cxn>
              <a:cxn ang="0">
                <a:pos x="140" y="772"/>
              </a:cxn>
              <a:cxn ang="0">
                <a:pos x="60" y="944"/>
              </a:cxn>
              <a:cxn ang="0">
                <a:pos x="14" y="1122"/>
              </a:cxn>
              <a:cxn ang="0">
                <a:pos x="0" y="1300"/>
              </a:cxn>
              <a:cxn ang="0">
                <a:pos x="18" y="1476"/>
              </a:cxn>
              <a:cxn ang="0">
                <a:pos x="64" y="1650"/>
              </a:cxn>
              <a:cxn ang="0">
                <a:pos x="138" y="1818"/>
              </a:cxn>
              <a:cxn ang="0">
                <a:pos x="238" y="1978"/>
              </a:cxn>
              <a:cxn ang="0">
                <a:pos x="364" y="2126"/>
              </a:cxn>
              <a:cxn ang="0">
                <a:pos x="512" y="2262"/>
              </a:cxn>
              <a:cxn ang="0">
                <a:pos x="684" y="2382"/>
              </a:cxn>
              <a:cxn ang="0">
                <a:pos x="874" y="2484"/>
              </a:cxn>
              <a:cxn ang="0">
                <a:pos x="1086" y="2564"/>
              </a:cxn>
              <a:cxn ang="0">
                <a:pos x="1314" y="2622"/>
              </a:cxn>
              <a:cxn ang="0">
                <a:pos x="1558" y="2654"/>
              </a:cxn>
              <a:cxn ang="0">
                <a:pos x="1818" y="2658"/>
              </a:cxn>
              <a:cxn ang="0">
                <a:pos x="2090" y="2632"/>
              </a:cxn>
              <a:cxn ang="0">
                <a:pos x="2374" y="2574"/>
              </a:cxn>
              <a:cxn ang="0">
                <a:pos x="2544" y="2912"/>
              </a:cxn>
              <a:cxn ang="0">
                <a:pos x="1868" y="1552"/>
              </a:cxn>
              <a:cxn ang="0">
                <a:pos x="1956" y="1914"/>
              </a:cxn>
              <a:cxn ang="0">
                <a:pos x="1788" y="1936"/>
              </a:cxn>
              <a:cxn ang="0">
                <a:pos x="1616" y="1934"/>
              </a:cxn>
              <a:cxn ang="0">
                <a:pos x="1442" y="1912"/>
              </a:cxn>
              <a:cxn ang="0">
                <a:pos x="1272" y="1872"/>
              </a:cxn>
              <a:cxn ang="0">
                <a:pos x="1108" y="1812"/>
              </a:cxn>
              <a:cxn ang="0">
                <a:pos x="952" y="1736"/>
              </a:cxn>
              <a:cxn ang="0">
                <a:pos x="810" y="1646"/>
              </a:cxn>
              <a:cxn ang="0">
                <a:pos x="684" y="1542"/>
              </a:cxn>
              <a:cxn ang="0">
                <a:pos x="578" y="1428"/>
              </a:cxn>
              <a:cxn ang="0">
                <a:pos x="494" y="1304"/>
              </a:cxn>
              <a:cxn ang="0">
                <a:pos x="438" y="1170"/>
              </a:cxn>
              <a:cxn ang="0">
                <a:pos x="410" y="1032"/>
              </a:cxn>
              <a:cxn ang="0">
                <a:pos x="416" y="888"/>
              </a:cxn>
              <a:cxn ang="0">
                <a:pos x="460" y="742"/>
              </a:cxn>
              <a:cxn ang="0">
                <a:pos x="544" y="592"/>
              </a:cxn>
              <a:cxn ang="0">
                <a:pos x="670" y="444"/>
              </a:cxn>
              <a:cxn ang="0">
                <a:pos x="844" y="298"/>
              </a:cxn>
              <a:cxn ang="0">
                <a:pos x="1070" y="154"/>
              </a:cxn>
              <a:cxn ang="0">
                <a:pos x="1348" y="16"/>
              </a:cxn>
              <a:cxn ang="0">
                <a:pos x="1244" y="0"/>
              </a:cxn>
              <a:cxn ang="0">
                <a:pos x="2820" y="1934"/>
              </a:cxn>
              <a:cxn ang="0">
                <a:pos x="2820" y="1934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lnTo>
                  <a:pt x="1244" y="0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lnTo>
                  <a:pt x="2820" y="1934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hlink"/>
              </a:gs>
            </a:gsLst>
            <a:lin ang="5400000" scaled="1"/>
          </a:gradFill>
          <a:ln w="0">
            <a:noFill/>
            <a:prstDash val="solid"/>
            <a:round/>
            <a:headEnd/>
            <a:tailEnd/>
          </a:ln>
          <a:effectLst>
            <a:outerShdw dist="206741" dir="8249373" algn="ctr" rotWithShape="0">
              <a:schemeClr val="bg2"/>
            </a:outerShdw>
          </a:effectLst>
        </p:spPr>
        <p:txBody>
          <a:bodyPr/>
          <a:lstStyle/>
          <a:p>
            <a:endParaRPr lang="fa-IR"/>
          </a:p>
        </p:txBody>
      </p:sp>
      <p:sp>
        <p:nvSpPr>
          <p:cNvPr id="61472" name="Text Box 32"/>
          <p:cNvSpPr txBox="1">
            <a:spLocks noChangeArrowheads="1"/>
          </p:cNvSpPr>
          <p:nvPr/>
        </p:nvSpPr>
        <p:spPr bwMode="auto">
          <a:xfrm>
            <a:off x="5857884" y="3429000"/>
            <a:ext cx="26670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28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سيستم مديريت گريد</a:t>
            </a:r>
            <a:endParaRPr lang="en-US" sz="2800" dirty="0">
              <a:solidFill>
                <a:schemeClr val="tx2"/>
              </a:solidFill>
            </a:endParaRPr>
          </a:p>
        </p:txBody>
      </p:sp>
      <p:sp>
        <p:nvSpPr>
          <p:cNvPr id="61475" name="Oval 35"/>
          <p:cNvSpPr>
            <a:spLocks noChangeArrowheads="1"/>
          </p:cNvSpPr>
          <p:nvPr/>
        </p:nvSpPr>
        <p:spPr bwMode="gray">
          <a:xfrm rot="-723406">
            <a:off x="3316288" y="4953000"/>
            <a:ext cx="1438275" cy="666750"/>
          </a:xfrm>
          <a:prstGeom prst="ellipse">
            <a:avLst/>
          </a:prstGeom>
          <a:solidFill>
            <a:srgbClr val="0F2145">
              <a:alpha val="3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61476" name="Oval 36"/>
          <p:cNvSpPr>
            <a:spLocks noChangeArrowheads="1"/>
          </p:cNvSpPr>
          <p:nvPr/>
        </p:nvSpPr>
        <p:spPr bwMode="gray">
          <a:xfrm>
            <a:off x="3248025" y="3733800"/>
            <a:ext cx="1704975" cy="1706563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46275"/>
                  <a:invGamma/>
                </a:srgbClr>
              </a:gs>
              <a:gs pos="100000">
                <a:srgbClr val="D6E1E2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fa-IR"/>
          </a:p>
        </p:txBody>
      </p:sp>
      <p:sp>
        <p:nvSpPr>
          <p:cNvPr id="61477" name="Oval 37"/>
          <p:cNvSpPr>
            <a:spLocks noChangeArrowheads="1"/>
          </p:cNvSpPr>
          <p:nvPr/>
        </p:nvSpPr>
        <p:spPr bwMode="gray">
          <a:xfrm>
            <a:off x="3268663" y="3743325"/>
            <a:ext cx="1665287" cy="1663700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D6E1E2">
                  <a:gamma/>
                  <a:tint val="34902"/>
                  <a:invGamma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fa-IR"/>
          </a:p>
        </p:txBody>
      </p:sp>
      <p:sp>
        <p:nvSpPr>
          <p:cNvPr id="61478" name="Oval 38"/>
          <p:cNvSpPr>
            <a:spLocks noChangeArrowheads="1"/>
          </p:cNvSpPr>
          <p:nvPr/>
        </p:nvSpPr>
        <p:spPr bwMode="gray">
          <a:xfrm>
            <a:off x="3286125" y="3759200"/>
            <a:ext cx="1584325" cy="1555750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79216"/>
                  <a:invGamma/>
                </a:srgbClr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fa-IR"/>
          </a:p>
        </p:txBody>
      </p:sp>
      <p:sp>
        <p:nvSpPr>
          <p:cNvPr id="61479" name="Oval 39"/>
          <p:cNvSpPr>
            <a:spLocks noChangeArrowheads="1"/>
          </p:cNvSpPr>
          <p:nvPr/>
        </p:nvSpPr>
        <p:spPr bwMode="gray">
          <a:xfrm>
            <a:off x="3378200" y="3803650"/>
            <a:ext cx="1409700" cy="1262063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tint val="0"/>
                  <a:invGamma/>
                </a:srgbClr>
              </a:gs>
              <a:gs pos="100000">
                <a:srgbClr val="D6E1E2">
                  <a:alpha val="38000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fa-IR"/>
          </a:p>
        </p:txBody>
      </p:sp>
      <p:sp>
        <p:nvSpPr>
          <p:cNvPr id="61480" name="Text Box 40"/>
          <p:cNvSpPr txBox="1">
            <a:spLocks noChangeArrowheads="1"/>
          </p:cNvSpPr>
          <p:nvPr/>
        </p:nvSpPr>
        <p:spPr bwMode="gray">
          <a:xfrm>
            <a:off x="3643306" y="4429132"/>
            <a:ext cx="8964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fa-IR" sz="2400" dirty="0" smtClean="0">
                <a:solidFill>
                  <a:srgbClr val="000000"/>
                </a:solidFill>
              </a:rPr>
              <a:t>پروتكل</a:t>
            </a:r>
            <a:endParaRPr lang="en-US" sz="2400" dirty="0"/>
          </a:p>
        </p:txBody>
      </p:sp>
      <p:sp>
        <p:nvSpPr>
          <p:cNvPr id="61481" name="Oval 41"/>
          <p:cNvSpPr>
            <a:spLocks noChangeArrowheads="1"/>
          </p:cNvSpPr>
          <p:nvPr/>
        </p:nvSpPr>
        <p:spPr bwMode="gray">
          <a:xfrm rot="-772996">
            <a:off x="1473200" y="4343400"/>
            <a:ext cx="1133475" cy="609600"/>
          </a:xfrm>
          <a:prstGeom prst="ellipse">
            <a:avLst/>
          </a:prstGeom>
          <a:solidFill>
            <a:srgbClr val="0F2145">
              <a:alpha val="3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grpSp>
        <p:nvGrpSpPr>
          <p:cNvPr id="61482" name="Group 42"/>
          <p:cNvGrpSpPr>
            <a:grpSpLocks/>
          </p:cNvGrpSpPr>
          <p:nvPr/>
        </p:nvGrpSpPr>
        <p:grpSpPr bwMode="auto">
          <a:xfrm>
            <a:off x="1357905" y="3352800"/>
            <a:ext cx="1545901" cy="1441450"/>
            <a:chOff x="708" y="2112"/>
            <a:chExt cx="949" cy="860"/>
          </a:xfrm>
        </p:grpSpPr>
        <p:sp>
          <p:nvSpPr>
            <p:cNvPr id="61483" name="Oval 43"/>
            <p:cNvSpPr>
              <a:spLocks noChangeArrowheads="1"/>
            </p:cNvSpPr>
            <p:nvPr/>
          </p:nvSpPr>
          <p:spPr bwMode="gray">
            <a:xfrm>
              <a:off x="732" y="2112"/>
              <a:ext cx="842" cy="86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  <p:sp>
          <p:nvSpPr>
            <p:cNvPr id="61484" name="Oval 44"/>
            <p:cNvSpPr>
              <a:spLocks noChangeArrowheads="1"/>
            </p:cNvSpPr>
            <p:nvPr/>
          </p:nvSpPr>
          <p:spPr bwMode="gray">
            <a:xfrm>
              <a:off x="743" y="2117"/>
              <a:ext cx="821" cy="838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  <p:sp>
          <p:nvSpPr>
            <p:cNvPr id="61485" name="Oval 45"/>
            <p:cNvSpPr>
              <a:spLocks noChangeArrowheads="1"/>
            </p:cNvSpPr>
            <p:nvPr/>
          </p:nvSpPr>
          <p:spPr bwMode="gray">
            <a:xfrm>
              <a:off x="751" y="2125"/>
              <a:ext cx="781" cy="7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  <p:sp>
          <p:nvSpPr>
            <p:cNvPr id="61486" name="Oval 46"/>
            <p:cNvSpPr>
              <a:spLocks noChangeArrowheads="1"/>
            </p:cNvSpPr>
            <p:nvPr/>
          </p:nvSpPr>
          <p:spPr bwMode="gray">
            <a:xfrm>
              <a:off x="795" y="2147"/>
              <a:ext cx="695" cy="63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  <p:sp>
          <p:nvSpPr>
            <p:cNvPr id="61487" name="Text Box 47"/>
            <p:cNvSpPr txBox="1">
              <a:spLocks noChangeArrowheads="1"/>
            </p:cNvSpPr>
            <p:nvPr/>
          </p:nvSpPr>
          <p:spPr bwMode="gray">
            <a:xfrm>
              <a:off x="708" y="2413"/>
              <a:ext cx="949" cy="2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fa-IR" sz="2400" dirty="0" smtClean="0">
                  <a:solidFill>
                    <a:srgbClr val="000000"/>
                  </a:solidFill>
                </a:rPr>
                <a:t>ارتباط مطمئن</a:t>
              </a:r>
              <a:endParaRPr lang="en-US" dirty="0"/>
            </a:p>
          </p:txBody>
        </p:sp>
      </p:grpSp>
      <p:sp>
        <p:nvSpPr>
          <p:cNvPr id="61488" name="Oval 48"/>
          <p:cNvSpPr>
            <a:spLocks noChangeArrowheads="1"/>
          </p:cNvSpPr>
          <p:nvPr/>
        </p:nvSpPr>
        <p:spPr bwMode="gray">
          <a:xfrm>
            <a:off x="1295400" y="2587625"/>
            <a:ext cx="914400" cy="533400"/>
          </a:xfrm>
          <a:prstGeom prst="ellipse">
            <a:avLst/>
          </a:prstGeom>
          <a:solidFill>
            <a:srgbClr val="0F2145">
              <a:alpha val="3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61489" name="Oval 49"/>
          <p:cNvSpPr>
            <a:spLocks noChangeArrowheads="1"/>
          </p:cNvSpPr>
          <p:nvPr/>
        </p:nvSpPr>
        <p:spPr bwMode="gray">
          <a:xfrm>
            <a:off x="1371600" y="1981200"/>
            <a:ext cx="1023938" cy="1023938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46275"/>
                  <a:invGamma/>
                </a:srgbClr>
              </a:gs>
              <a:gs pos="100000">
                <a:srgbClr val="D6E1E2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fa-IR"/>
          </a:p>
        </p:txBody>
      </p:sp>
      <p:sp>
        <p:nvSpPr>
          <p:cNvPr id="61490" name="Oval 50"/>
          <p:cNvSpPr>
            <a:spLocks noChangeArrowheads="1"/>
          </p:cNvSpPr>
          <p:nvPr/>
        </p:nvSpPr>
        <p:spPr bwMode="gray">
          <a:xfrm>
            <a:off x="1384300" y="1985963"/>
            <a:ext cx="1000125" cy="1000125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D6E1E2">
                  <a:gamma/>
                  <a:tint val="34902"/>
                  <a:invGamma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fa-IR"/>
          </a:p>
        </p:txBody>
      </p:sp>
      <p:sp>
        <p:nvSpPr>
          <p:cNvPr id="61491" name="Oval 51"/>
          <p:cNvSpPr>
            <a:spLocks noChangeArrowheads="1"/>
          </p:cNvSpPr>
          <p:nvPr/>
        </p:nvSpPr>
        <p:spPr bwMode="gray">
          <a:xfrm>
            <a:off x="1395413" y="1997075"/>
            <a:ext cx="950912" cy="933450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79216"/>
                  <a:invGamma/>
                </a:srgbClr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fa-IR"/>
          </a:p>
        </p:txBody>
      </p:sp>
      <p:sp>
        <p:nvSpPr>
          <p:cNvPr id="61492" name="Oval 52"/>
          <p:cNvSpPr>
            <a:spLocks noChangeArrowheads="1"/>
          </p:cNvSpPr>
          <p:nvPr/>
        </p:nvSpPr>
        <p:spPr bwMode="gray">
          <a:xfrm>
            <a:off x="1449388" y="2022475"/>
            <a:ext cx="847725" cy="757238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tint val="0"/>
                  <a:invGamma/>
                </a:srgbClr>
              </a:gs>
              <a:gs pos="100000">
                <a:srgbClr val="D6E1E2">
                  <a:alpha val="38000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fa-IR"/>
          </a:p>
        </p:txBody>
      </p:sp>
      <p:sp>
        <p:nvSpPr>
          <p:cNvPr id="61493" name="Text Box 53"/>
          <p:cNvSpPr txBox="1">
            <a:spLocks noChangeArrowheads="1"/>
          </p:cNvSpPr>
          <p:nvPr/>
        </p:nvSpPr>
        <p:spPr bwMode="gray">
          <a:xfrm>
            <a:off x="1566863" y="2330450"/>
            <a:ext cx="59663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fa-IR" b="1" dirty="0" smtClean="0">
                <a:solidFill>
                  <a:srgbClr val="000000"/>
                </a:solidFill>
              </a:rPr>
              <a:t>پرتكل</a:t>
            </a:r>
            <a:endParaRPr lang="en-US" dirty="0"/>
          </a:p>
        </p:txBody>
      </p:sp>
      <p:sp>
        <p:nvSpPr>
          <p:cNvPr id="61494" name="Oval 54"/>
          <p:cNvSpPr>
            <a:spLocks noChangeArrowheads="1"/>
          </p:cNvSpPr>
          <p:nvPr/>
        </p:nvSpPr>
        <p:spPr bwMode="gray">
          <a:xfrm>
            <a:off x="2562225" y="2057400"/>
            <a:ext cx="685800" cy="228600"/>
          </a:xfrm>
          <a:prstGeom prst="ellipse">
            <a:avLst/>
          </a:prstGeom>
          <a:solidFill>
            <a:srgbClr val="0F2145">
              <a:alpha val="3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61495" name="Oval 55"/>
          <p:cNvSpPr>
            <a:spLocks noChangeArrowheads="1"/>
          </p:cNvSpPr>
          <p:nvPr/>
        </p:nvSpPr>
        <p:spPr bwMode="gray">
          <a:xfrm>
            <a:off x="2684463" y="1524000"/>
            <a:ext cx="682625" cy="682625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46275"/>
                  <a:invGamma/>
                </a:srgbClr>
              </a:gs>
              <a:gs pos="100000">
                <a:srgbClr val="D6E1E2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fa-IR"/>
          </a:p>
        </p:txBody>
      </p:sp>
      <p:sp>
        <p:nvSpPr>
          <p:cNvPr id="61496" name="Oval 56"/>
          <p:cNvSpPr>
            <a:spLocks noChangeArrowheads="1"/>
          </p:cNvSpPr>
          <p:nvPr/>
        </p:nvSpPr>
        <p:spPr bwMode="gray">
          <a:xfrm>
            <a:off x="2693988" y="1527175"/>
            <a:ext cx="665162" cy="666750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D6E1E2">
                  <a:gamma/>
                  <a:tint val="34902"/>
                  <a:invGamma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fa-IR"/>
          </a:p>
        </p:txBody>
      </p:sp>
      <p:sp>
        <p:nvSpPr>
          <p:cNvPr id="61497" name="Oval 57"/>
          <p:cNvSpPr>
            <a:spLocks noChangeArrowheads="1"/>
          </p:cNvSpPr>
          <p:nvPr/>
        </p:nvSpPr>
        <p:spPr bwMode="gray">
          <a:xfrm>
            <a:off x="2700338" y="1533525"/>
            <a:ext cx="633412" cy="622300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79216"/>
                  <a:invGamma/>
                </a:srgbClr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fa-IR"/>
          </a:p>
        </p:txBody>
      </p:sp>
      <p:sp>
        <p:nvSpPr>
          <p:cNvPr id="61498" name="Oval 58"/>
          <p:cNvSpPr>
            <a:spLocks noChangeArrowheads="1"/>
          </p:cNvSpPr>
          <p:nvPr/>
        </p:nvSpPr>
        <p:spPr bwMode="gray">
          <a:xfrm>
            <a:off x="2736850" y="1552575"/>
            <a:ext cx="563563" cy="503238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tint val="0"/>
                  <a:invGamma/>
                </a:srgbClr>
              </a:gs>
              <a:gs pos="100000">
                <a:srgbClr val="D6E1E2">
                  <a:alpha val="38000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fa-IR"/>
          </a:p>
        </p:txBody>
      </p:sp>
      <p:sp>
        <p:nvSpPr>
          <p:cNvPr id="61499" name="Text Box 59"/>
          <p:cNvSpPr txBox="1">
            <a:spLocks noChangeArrowheads="1"/>
          </p:cNvSpPr>
          <p:nvPr/>
        </p:nvSpPr>
        <p:spPr bwMode="gray">
          <a:xfrm>
            <a:off x="2714612" y="1643050"/>
            <a:ext cx="662362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fa-IR" sz="1400" b="1" dirty="0" smtClean="0">
                <a:solidFill>
                  <a:srgbClr val="000000"/>
                </a:solidFill>
              </a:rPr>
              <a:t>ارتباط </a:t>
            </a:r>
          </a:p>
          <a:p>
            <a:pPr algn="ctr"/>
            <a:r>
              <a:rPr lang="fa-IR" sz="1400" b="1" dirty="0" smtClean="0">
                <a:solidFill>
                  <a:srgbClr val="000000"/>
                </a:solidFill>
              </a:rPr>
              <a:t>نامطمئن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sz="3200" dirty="0" smtClean="0"/>
              <a:t>انواع گريد</a:t>
            </a:r>
            <a:endParaRPr lang="en-US" sz="3200" dirty="0"/>
          </a:p>
        </p:txBody>
      </p:sp>
      <p:grpSp>
        <p:nvGrpSpPr>
          <p:cNvPr id="62467" name="Group 3"/>
          <p:cNvGrpSpPr>
            <a:grpSpLocks/>
          </p:cNvGrpSpPr>
          <p:nvPr/>
        </p:nvGrpSpPr>
        <p:grpSpPr bwMode="auto">
          <a:xfrm>
            <a:off x="1219200" y="1831975"/>
            <a:ext cx="2170113" cy="4035425"/>
            <a:chOff x="720" y="1296"/>
            <a:chExt cx="1367" cy="2542"/>
          </a:xfrm>
        </p:grpSpPr>
        <p:sp>
          <p:nvSpPr>
            <p:cNvPr id="62468" name="AutoShape 4"/>
            <p:cNvSpPr>
              <a:spLocks noChangeArrowheads="1"/>
            </p:cNvSpPr>
            <p:nvPr/>
          </p:nvSpPr>
          <p:spPr bwMode="gray">
            <a:xfrm>
              <a:off x="720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4E91D4"/>
                </a:gs>
                <a:gs pos="100000">
                  <a:srgbClr val="3477A4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2469" name="AutoShape 5"/>
            <p:cNvSpPr>
              <a:spLocks noChangeArrowheads="1"/>
            </p:cNvSpPr>
            <p:nvPr/>
          </p:nvSpPr>
          <p:spPr bwMode="gray">
            <a:xfrm>
              <a:off x="741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3CA1E6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2470" name="AutoShape 6"/>
            <p:cNvSpPr>
              <a:spLocks noChangeArrowheads="1"/>
            </p:cNvSpPr>
            <p:nvPr/>
          </p:nvSpPr>
          <p:spPr bwMode="gray">
            <a:xfrm>
              <a:off x="752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alpha val="0"/>
                  </a:srgbClr>
                </a:gs>
                <a:gs pos="100000">
                  <a:srgbClr val="3CA1E6">
                    <a:gamma/>
                    <a:tint val="51373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2471" name="AutoShape 7"/>
            <p:cNvSpPr>
              <a:spLocks noChangeArrowheads="1"/>
            </p:cNvSpPr>
            <p:nvPr/>
          </p:nvSpPr>
          <p:spPr bwMode="gray">
            <a:xfrm>
              <a:off x="752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gamma/>
                    <a:tint val="33333"/>
                    <a:invGamma/>
                  </a:srgbClr>
                </a:gs>
                <a:gs pos="100000">
                  <a:srgbClr val="3CA1E6">
                    <a:alpha val="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2472" name="AutoShape 8"/>
            <p:cNvSpPr>
              <a:spLocks noChangeArrowheads="1"/>
            </p:cNvSpPr>
            <p:nvPr/>
          </p:nvSpPr>
          <p:spPr bwMode="gray">
            <a:xfrm>
              <a:off x="724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729EB4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2473" name="AutoShape 9"/>
            <p:cNvSpPr>
              <a:spLocks noChangeArrowheads="1"/>
            </p:cNvSpPr>
            <p:nvPr/>
          </p:nvSpPr>
          <p:spPr bwMode="gray">
            <a:xfrm>
              <a:off x="752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DAFD4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grpSp>
          <p:nvGrpSpPr>
            <p:cNvPr id="62474" name="Group 10"/>
            <p:cNvGrpSpPr>
              <a:grpSpLocks/>
            </p:cNvGrpSpPr>
            <p:nvPr/>
          </p:nvGrpSpPr>
          <p:grpSpPr bwMode="auto">
            <a:xfrm>
              <a:off x="1189" y="1296"/>
              <a:ext cx="405" cy="405"/>
              <a:chOff x="1289" y="582"/>
              <a:chExt cx="668" cy="668"/>
            </a:xfrm>
          </p:grpSpPr>
          <p:sp>
            <p:nvSpPr>
              <p:cNvPr id="62475" name="Oval 11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 w="38100" algn="ctr">
                <a:noFill/>
                <a:round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endParaRPr lang="fa-IR"/>
              </a:p>
            </p:txBody>
          </p:sp>
          <p:sp>
            <p:nvSpPr>
              <p:cNvPr id="62476" name="Oval 12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fa-IR"/>
              </a:p>
            </p:txBody>
          </p:sp>
          <p:sp>
            <p:nvSpPr>
              <p:cNvPr id="62477" name="Oval 13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fa-IR"/>
              </a:p>
            </p:txBody>
          </p:sp>
          <p:sp>
            <p:nvSpPr>
              <p:cNvPr id="62478" name="Oval 14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fa-IR"/>
              </a:p>
            </p:txBody>
          </p:sp>
          <p:sp>
            <p:nvSpPr>
              <p:cNvPr id="62479" name="Oval 15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fa-IR"/>
              </a:p>
            </p:txBody>
          </p:sp>
        </p:grpSp>
        <p:sp>
          <p:nvSpPr>
            <p:cNvPr id="62480" name="Text Box 16"/>
            <p:cNvSpPr txBox="1">
              <a:spLocks noChangeArrowheads="1"/>
            </p:cNvSpPr>
            <p:nvPr/>
          </p:nvSpPr>
          <p:spPr bwMode="gray">
            <a:xfrm>
              <a:off x="1276" y="1354"/>
              <a:ext cx="223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US" sz="2400">
                  <a:solidFill>
                    <a:srgbClr val="000000"/>
                  </a:solidFill>
                </a:rPr>
                <a:t>1</a:t>
              </a:r>
              <a:endParaRPr lang="en-US"/>
            </a:p>
          </p:txBody>
        </p:sp>
        <p:sp>
          <p:nvSpPr>
            <p:cNvPr id="62481" name="Text Box 17"/>
            <p:cNvSpPr txBox="1">
              <a:spLocks noChangeArrowheads="1"/>
            </p:cNvSpPr>
            <p:nvPr/>
          </p:nvSpPr>
          <p:spPr bwMode="gray">
            <a:xfrm>
              <a:off x="768" y="1776"/>
              <a:ext cx="1296" cy="112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1400" b="1" dirty="0" smtClean="0">
                  <a:solidFill>
                    <a:srgbClr val="000000"/>
                  </a:solidFill>
                </a:rPr>
                <a:t>Data Grid</a:t>
              </a:r>
            </a:p>
            <a:p>
              <a:pPr algn="r" rtl="1"/>
              <a:r>
                <a:rPr lang="fa-IR" sz="1600" b="1" dirty="0" smtClean="0">
                  <a:solidFill>
                    <a:srgbClr val="000000"/>
                  </a:solidFill>
                </a:rPr>
                <a:t>گريد هاي اطلاعاتي</a:t>
              </a:r>
            </a:p>
            <a:p>
              <a:pPr algn="r" rtl="1"/>
              <a:endParaRPr lang="fa-IR" sz="1600" dirty="0" smtClean="0">
                <a:solidFill>
                  <a:srgbClr val="000000"/>
                </a:solidFill>
              </a:endParaRPr>
            </a:p>
            <a:p>
              <a:pPr marL="342900" indent="-342900" algn="r" rtl="1">
                <a:buFont typeface="+mj-lt"/>
                <a:buAutoNum type="arabicPeriod"/>
              </a:pPr>
              <a:r>
                <a:rPr lang="fa-IR" sz="1600" dirty="0" smtClean="0">
                  <a:solidFill>
                    <a:srgbClr val="000000"/>
                  </a:solidFill>
                </a:rPr>
                <a:t>ذخيره اطلاعات</a:t>
              </a:r>
            </a:p>
            <a:p>
              <a:pPr marL="342900" indent="-342900" algn="r" rtl="1">
                <a:buFont typeface="+mj-lt"/>
                <a:buAutoNum type="arabicPeriod"/>
              </a:pPr>
              <a:r>
                <a:rPr lang="fa-IR" sz="1600" dirty="0" smtClean="0">
                  <a:solidFill>
                    <a:srgbClr val="000000"/>
                  </a:solidFill>
                </a:rPr>
                <a:t>واگذاري به ديگران</a:t>
              </a:r>
            </a:p>
            <a:p>
              <a:pPr marL="342900" indent="-342900" algn="r" rtl="1">
                <a:buFont typeface="+mj-lt"/>
                <a:buAutoNum type="arabicPeriod"/>
              </a:pPr>
              <a:r>
                <a:rPr lang="fa-IR" sz="1600" dirty="0" smtClean="0">
                  <a:solidFill>
                    <a:srgbClr val="000000"/>
                  </a:solidFill>
                </a:rPr>
                <a:t>عدم نياز به قدرت زياد</a:t>
              </a:r>
            </a:p>
            <a:p>
              <a:pPr marL="342900" indent="-342900" algn="r" rtl="1">
                <a:buFont typeface="+mj-lt"/>
                <a:buAutoNum type="arabicPeriod"/>
              </a:pPr>
              <a:r>
                <a:rPr lang="fa-IR" sz="1600" dirty="0" smtClean="0">
                  <a:solidFill>
                    <a:srgbClr val="000000"/>
                  </a:solidFill>
                </a:rPr>
                <a:t>پراكندگي</a:t>
              </a:r>
              <a:endParaRPr lang="en-US" sz="16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62482" name="Group 18"/>
          <p:cNvGrpSpPr>
            <a:grpSpLocks/>
          </p:cNvGrpSpPr>
          <p:nvPr/>
        </p:nvGrpSpPr>
        <p:grpSpPr bwMode="auto">
          <a:xfrm>
            <a:off x="3581400" y="1831975"/>
            <a:ext cx="2166938" cy="4035425"/>
            <a:chOff x="2208" y="1296"/>
            <a:chExt cx="1365" cy="2542"/>
          </a:xfrm>
        </p:grpSpPr>
        <p:sp>
          <p:nvSpPr>
            <p:cNvPr id="62483" name="AutoShape 19"/>
            <p:cNvSpPr>
              <a:spLocks noChangeArrowheads="1"/>
            </p:cNvSpPr>
            <p:nvPr/>
          </p:nvSpPr>
          <p:spPr bwMode="gray">
            <a:xfrm>
              <a:off x="2208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34B034"/>
                </a:gs>
                <a:gs pos="100000">
                  <a:srgbClr val="3F8B4A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2484" name="AutoShape 20"/>
            <p:cNvSpPr>
              <a:spLocks noChangeArrowheads="1"/>
            </p:cNvSpPr>
            <p:nvPr/>
          </p:nvSpPr>
          <p:spPr bwMode="gray">
            <a:xfrm>
              <a:off x="2229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73E77E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2485" name="AutoShape 21"/>
            <p:cNvSpPr>
              <a:spLocks noChangeArrowheads="1"/>
            </p:cNvSpPr>
            <p:nvPr/>
          </p:nvSpPr>
          <p:spPr bwMode="gray">
            <a:xfrm>
              <a:off x="2240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/>
                </a:gs>
                <a:gs pos="100000">
                  <a:srgbClr val="73E77E">
                    <a:gamma/>
                    <a:tint val="54510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2486" name="AutoShape 22"/>
            <p:cNvSpPr>
              <a:spLocks noChangeArrowheads="1"/>
            </p:cNvSpPr>
            <p:nvPr/>
          </p:nvSpPr>
          <p:spPr bwMode="gray">
            <a:xfrm>
              <a:off x="2240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>
                    <a:gamma/>
                    <a:tint val="33333"/>
                    <a:invGamma/>
                  </a:srgbClr>
                </a:gs>
                <a:gs pos="100000">
                  <a:srgbClr val="73E77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2487" name="Oval 23"/>
            <p:cNvSpPr>
              <a:spLocks noChangeArrowheads="1"/>
            </p:cNvSpPr>
            <p:nvPr/>
          </p:nvSpPr>
          <p:spPr bwMode="gray">
            <a:xfrm>
              <a:off x="2677" y="1296"/>
              <a:ext cx="405" cy="405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fa-IR"/>
            </a:p>
          </p:txBody>
        </p:sp>
        <p:sp>
          <p:nvSpPr>
            <p:cNvPr id="62488" name="Oval 24"/>
            <p:cNvSpPr>
              <a:spLocks noChangeArrowheads="1"/>
            </p:cNvSpPr>
            <p:nvPr/>
          </p:nvSpPr>
          <p:spPr bwMode="gray">
            <a:xfrm>
              <a:off x="2681" y="1299"/>
              <a:ext cx="392" cy="39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  <p:sp>
          <p:nvSpPr>
            <p:cNvPr id="62489" name="Oval 25"/>
            <p:cNvSpPr>
              <a:spLocks noChangeArrowheads="1"/>
            </p:cNvSpPr>
            <p:nvPr/>
          </p:nvSpPr>
          <p:spPr bwMode="gray">
            <a:xfrm>
              <a:off x="2686" y="1301"/>
              <a:ext cx="383" cy="383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  <p:sp>
          <p:nvSpPr>
            <p:cNvPr id="62490" name="Oval 26"/>
            <p:cNvSpPr>
              <a:spLocks noChangeArrowheads="1"/>
            </p:cNvSpPr>
            <p:nvPr/>
          </p:nvSpPr>
          <p:spPr bwMode="gray">
            <a:xfrm>
              <a:off x="2690" y="1305"/>
              <a:ext cx="364" cy="35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  <p:sp>
          <p:nvSpPr>
            <p:cNvPr id="62491" name="Oval 27"/>
            <p:cNvSpPr>
              <a:spLocks noChangeArrowheads="1"/>
            </p:cNvSpPr>
            <p:nvPr/>
          </p:nvSpPr>
          <p:spPr bwMode="gray">
            <a:xfrm>
              <a:off x="2712" y="1315"/>
              <a:ext cx="323" cy="29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  <p:sp>
          <p:nvSpPr>
            <p:cNvPr id="62492" name="Text Box 28"/>
            <p:cNvSpPr txBox="1">
              <a:spLocks noChangeArrowheads="1"/>
            </p:cNvSpPr>
            <p:nvPr/>
          </p:nvSpPr>
          <p:spPr bwMode="gray">
            <a:xfrm>
              <a:off x="2764" y="1354"/>
              <a:ext cx="223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US" sz="2400">
                  <a:solidFill>
                    <a:srgbClr val="000000"/>
                  </a:solidFill>
                </a:rPr>
                <a:t>2</a:t>
              </a:r>
              <a:endParaRPr lang="en-US"/>
            </a:p>
          </p:txBody>
        </p:sp>
        <p:sp>
          <p:nvSpPr>
            <p:cNvPr id="62493" name="Text Box 29"/>
            <p:cNvSpPr txBox="1">
              <a:spLocks noChangeArrowheads="1"/>
            </p:cNvSpPr>
            <p:nvPr/>
          </p:nvSpPr>
          <p:spPr bwMode="gray">
            <a:xfrm>
              <a:off x="2256" y="1776"/>
              <a:ext cx="1296" cy="155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1400" b="1" dirty="0" smtClean="0">
                  <a:solidFill>
                    <a:srgbClr val="000000"/>
                  </a:solidFill>
                </a:rPr>
                <a:t>Scavenging Grid</a:t>
              </a:r>
            </a:p>
            <a:p>
              <a:pPr algn="r" rtl="1"/>
              <a:r>
                <a:rPr lang="fa-IR" sz="1400" b="1" dirty="0" smtClean="0">
                  <a:solidFill>
                    <a:srgbClr val="000000"/>
                  </a:solidFill>
                </a:rPr>
                <a:t>گريد هاي جوينده منابع</a:t>
              </a:r>
            </a:p>
            <a:p>
              <a:pPr algn="r" rtl="1"/>
              <a:endParaRPr lang="fa-IR" sz="1400" b="1" dirty="0" smtClean="0">
                <a:solidFill>
                  <a:srgbClr val="000000"/>
                </a:solidFill>
              </a:endParaRPr>
            </a:p>
            <a:p>
              <a:pPr marL="342900" indent="-342900" algn="r" rtl="1">
                <a:buFont typeface="+mj-lt"/>
                <a:buAutoNum type="arabicPeriod"/>
              </a:pPr>
              <a:r>
                <a:rPr lang="fa-IR" sz="1400" dirty="0" smtClean="0">
                  <a:solidFill>
                    <a:srgbClr val="000000"/>
                  </a:solidFill>
                </a:rPr>
                <a:t>استفاده وسيع از كامپيوترها</a:t>
              </a:r>
            </a:p>
            <a:p>
              <a:pPr marL="342900" indent="-342900" algn="r" rtl="1">
                <a:buFont typeface="+mj-lt"/>
                <a:buAutoNum type="arabicPeriod"/>
              </a:pPr>
              <a:r>
                <a:rPr lang="fa-IR" sz="1400" dirty="0" smtClean="0">
                  <a:solidFill>
                    <a:srgbClr val="000000"/>
                  </a:solidFill>
                </a:rPr>
                <a:t>جستجو در شبكه گريد </a:t>
              </a:r>
            </a:p>
            <a:p>
              <a:pPr marL="342900" indent="-342900" algn="r" rtl="1">
                <a:buFont typeface="Wingdings" pitchFamily="2" charset="2"/>
                <a:buChar char="ü"/>
              </a:pPr>
              <a:r>
                <a:rPr lang="fa-IR" sz="1400" dirty="0" smtClean="0">
                  <a:solidFill>
                    <a:srgbClr val="000000"/>
                  </a:solidFill>
                </a:rPr>
                <a:t>ظرفيت ها</a:t>
              </a:r>
            </a:p>
            <a:p>
              <a:pPr marL="342900" indent="-342900" algn="r" rtl="1">
                <a:buFont typeface="Wingdings" pitchFamily="2" charset="2"/>
                <a:buChar char="ü"/>
              </a:pPr>
              <a:r>
                <a:rPr lang="fa-IR" sz="1400" dirty="0" smtClean="0">
                  <a:solidFill>
                    <a:srgbClr val="000000"/>
                  </a:solidFill>
                </a:rPr>
                <a:t>منابع آزاد</a:t>
              </a:r>
            </a:p>
            <a:p>
              <a:pPr marL="342900" indent="-342900" algn="r" rtl="1">
                <a:buFont typeface="Wingdings" pitchFamily="2" charset="2"/>
                <a:buChar char="ü"/>
              </a:pPr>
              <a:r>
                <a:rPr lang="fa-IR" sz="1400" dirty="0" smtClean="0">
                  <a:solidFill>
                    <a:srgbClr val="000000"/>
                  </a:solidFill>
                </a:rPr>
                <a:t>چرخه پردازنده كامپيوترهاي درون گريد</a:t>
              </a:r>
            </a:p>
            <a:p>
              <a:pPr marL="342900" indent="-342900" algn="r" rtl="1"/>
              <a:r>
                <a:rPr lang="fa-IR" sz="1400" dirty="0" smtClean="0">
                  <a:solidFill>
                    <a:srgbClr val="000000"/>
                  </a:solidFill>
                </a:rPr>
                <a:t>3. كامپيوتر هاي تحت پروتكل</a:t>
              </a:r>
            </a:p>
            <a:p>
              <a:pPr marL="342900" indent="-342900" algn="r" rtl="1">
                <a:buFont typeface="Wingdings" pitchFamily="2" charset="2"/>
                <a:buChar char="ü"/>
              </a:pPr>
              <a:endParaRPr lang="fa-IR" sz="1400" dirty="0" smtClean="0">
                <a:solidFill>
                  <a:srgbClr val="000000"/>
                </a:solidFill>
              </a:endParaRPr>
            </a:p>
          </p:txBody>
        </p:sp>
        <p:sp>
          <p:nvSpPr>
            <p:cNvPr id="62494" name="AutoShape 30"/>
            <p:cNvSpPr>
              <a:spLocks noChangeArrowheads="1"/>
            </p:cNvSpPr>
            <p:nvPr/>
          </p:nvSpPr>
          <p:spPr bwMode="gray">
            <a:xfrm>
              <a:off x="2210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58A4AE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2495" name="AutoShape 31"/>
            <p:cNvSpPr>
              <a:spLocks noChangeArrowheads="1"/>
            </p:cNvSpPr>
            <p:nvPr/>
          </p:nvSpPr>
          <p:spPr bwMode="gray">
            <a:xfrm>
              <a:off x="2238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2B2BB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grpSp>
        <p:nvGrpSpPr>
          <p:cNvPr id="62496" name="Group 32"/>
          <p:cNvGrpSpPr>
            <a:grpSpLocks/>
          </p:cNvGrpSpPr>
          <p:nvPr/>
        </p:nvGrpSpPr>
        <p:grpSpPr bwMode="auto">
          <a:xfrm>
            <a:off x="5937250" y="1831975"/>
            <a:ext cx="2170113" cy="4035425"/>
            <a:chOff x="3692" y="1296"/>
            <a:chExt cx="1367" cy="2542"/>
          </a:xfrm>
        </p:grpSpPr>
        <p:sp>
          <p:nvSpPr>
            <p:cNvPr id="62497" name="AutoShape 33"/>
            <p:cNvSpPr>
              <a:spLocks noChangeArrowheads="1"/>
            </p:cNvSpPr>
            <p:nvPr/>
          </p:nvSpPr>
          <p:spPr bwMode="gray">
            <a:xfrm>
              <a:off x="3696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B59F43"/>
                </a:gs>
                <a:gs pos="100000">
                  <a:srgbClr val="8F8849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2498" name="AutoShape 34"/>
            <p:cNvSpPr>
              <a:spLocks noChangeArrowheads="1"/>
            </p:cNvSpPr>
            <p:nvPr/>
          </p:nvSpPr>
          <p:spPr bwMode="gray">
            <a:xfrm>
              <a:off x="3717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E9E065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2499" name="AutoShape 35"/>
            <p:cNvSpPr>
              <a:spLocks noChangeArrowheads="1"/>
            </p:cNvSpPr>
            <p:nvPr/>
          </p:nvSpPr>
          <p:spPr bwMode="gray">
            <a:xfrm>
              <a:off x="3728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9E065"/>
                </a:gs>
                <a:gs pos="100000">
                  <a:srgbClr val="E9E065">
                    <a:gamma/>
                    <a:tint val="57647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2500" name="AutoShape 36"/>
            <p:cNvSpPr>
              <a:spLocks noChangeArrowheads="1"/>
            </p:cNvSpPr>
            <p:nvPr/>
          </p:nvSpPr>
          <p:spPr bwMode="gray">
            <a:xfrm>
              <a:off x="3728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9E065">
                    <a:gamma/>
                    <a:tint val="33333"/>
                    <a:invGamma/>
                  </a:srgbClr>
                </a:gs>
                <a:gs pos="100000">
                  <a:srgbClr val="E9E065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grpSp>
          <p:nvGrpSpPr>
            <p:cNvPr id="62501" name="Group 37"/>
            <p:cNvGrpSpPr>
              <a:grpSpLocks/>
            </p:cNvGrpSpPr>
            <p:nvPr/>
          </p:nvGrpSpPr>
          <p:grpSpPr bwMode="auto">
            <a:xfrm>
              <a:off x="4165" y="1296"/>
              <a:ext cx="405" cy="405"/>
              <a:chOff x="1289" y="582"/>
              <a:chExt cx="668" cy="668"/>
            </a:xfrm>
          </p:grpSpPr>
          <p:sp>
            <p:nvSpPr>
              <p:cNvPr id="62502" name="Oval 38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 w="38100" algn="ctr">
                <a:noFill/>
                <a:round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endParaRPr lang="fa-IR"/>
              </a:p>
            </p:txBody>
          </p:sp>
          <p:sp>
            <p:nvSpPr>
              <p:cNvPr id="62503" name="Oval 39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fa-IR"/>
              </a:p>
            </p:txBody>
          </p:sp>
          <p:sp>
            <p:nvSpPr>
              <p:cNvPr id="62504" name="Oval 40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fa-IR"/>
              </a:p>
            </p:txBody>
          </p:sp>
          <p:sp>
            <p:nvSpPr>
              <p:cNvPr id="62505" name="Oval 41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fa-IR"/>
              </a:p>
            </p:txBody>
          </p:sp>
          <p:sp>
            <p:nvSpPr>
              <p:cNvPr id="62506" name="Oval 42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fa-IR"/>
              </a:p>
            </p:txBody>
          </p:sp>
        </p:grpSp>
        <p:sp>
          <p:nvSpPr>
            <p:cNvPr id="62507" name="Text Box 43"/>
            <p:cNvSpPr txBox="1">
              <a:spLocks noChangeArrowheads="1"/>
            </p:cNvSpPr>
            <p:nvPr/>
          </p:nvSpPr>
          <p:spPr bwMode="gray">
            <a:xfrm>
              <a:off x="4252" y="1354"/>
              <a:ext cx="223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US" sz="2400">
                  <a:solidFill>
                    <a:srgbClr val="000000"/>
                  </a:solidFill>
                </a:rPr>
                <a:t>3</a:t>
              </a:r>
              <a:endParaRPr lang="en-US"/>
            </a:p>
          </p:txBody>
        </p:sp>
        <p:sp>
          <p:nvSpPr>
            <p:cNvPr id="62508" name="Text Box 44"/>
            <p:cNvSpPr txBox="1">
              <a:spLocks noChangeArrowheads="1"/>
            </p:cNvSpPr>
            <p:nvPr/>
          </p:nvSpPr>
          <p:spPr bwMode="gray">
            <a:xfrm>
              <a:off x="3744" y="1776"/>
              <a:ext cx="1296" cy="131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1400" b="1" dirty="0" smtClean="0">
                  <a:solidFill>
                    <a:srgbClr val="000000"/>
                  </a:solidFill>
                </a:rPr>
                <a:t>Grid Computing</a:t>
              </a:r>
            </a:p>
            <a:p>
              <a:pPr algn="r" rtl="1"/>
              <a:r>
                <a:rPr lang="fa-IR" sz="1400" b="1" dirty="0" smtClean="0">
                  <a:solidFill>
                    <a:srgbClr val="000000"/>
                  </a:solidFill>
                </a:rPr>
                <a:t>گريد هاي محاسباتي</a:t>
              </a:r>
            </a:p>
            <a:p>
              <a:pPr marL="342900" indent="-342900" algn="r" rtl="1">
                <a:buFont typeface="+mj-lt"/>
                <a:buAutoNum type="arabicPeriod"/>
              </a:pPr>
              <a:r>
                <a:rPr lang="fa-IR" sz="1400" dirty="0" smtClean="0">
                  <a:solidFill>
                    <a:srgbClr val="000000"/>
                  </a:solidFill>
                </a:rPr>
                <a:t>پردازشگر هاي متصل بهم</a:t>
              </a:r>
            </a:p>
            <a:p>
              <a:pPr marL="342900" indent="-342900" algn="r" rtl="1">
                <a:buFont typeface="+mj-lt"/>
                <a:buAutoNum type="arabicPeriod"/>
              </a:pPr>
              <a:r>
                <a:rPr lang="fa-IR" sz="1400" dirty="0" smtClean="0">
                  <a:solidFill>
                    <a:srgbClr val="000000"/>
                  </a:solidFill>
                </a:rPr>
                <a:t>توان محاسباتي حجيم و بالا</a:t>
              </a:r>
            </a:p>
            <a:p>
              <a:pPr marL="342900" indent="-342900" algn="r" rtl="1">
                <a:buFont typeface="+mj-lt"/>
                <a:buAutoNum type="arabicPeriod"/>
              </a:pPr>
              <a:r>
                <a:rPr lang="fa-IR" sz="1400" dirty="0" smtClean="0">
                  <a:solidFill>
                    <a:srgbClr val="000000"/>
                  </a:solidFill>
                </a:rPr>
                <a:t>تقسم كارها بين سايرين و انجام عمليات هاي حجيم و بالا</a:t>
              </a:r>
            </a:p>
            <a:p>
              <a:pPr marL="342900" indent="-342900" algn="r" rtl="1">
                <a:buFont typeface="+mj-lt"/>
                <a:buAutoNum type="arabicPeriod"/>
              </a:pPr>
              <a:endParaRPr lang="fa-IR" sz="1400" dirty="0" smtClean="0">
                <a:solidFill>
                  <a:srgbClr val="000000"/>
                </a:solidFill>
              </a:endParaRPr>
            </a:p>
            <a:p>
              <a:pPr marL="342900" indent="-342900" algn="r" rtl="1">
                <a:buFont typeface="+mj-lt"/>
                <a:buAutoNum type="arabicPeriod"/>
              </a:pPr>
              <a:endParaRPr lang="en-US" dirty="0">
                <a:solidFill>
                  <a:srgbClr val="000000"/>
                </a:solidFill>
              </a:endParaRPr>
            </a:p>
          </p:txBody>
        </p:sp>
        <p:sp>
          <p:nvSpPr>
            <p:cNvPr id="62509" name="AutoShape 45"/>
            <p:cNvSpPr>
              <a:spLocks noChangeArrowheads="1"/>
            </p:cNvSpPr>
            <p:nvPr/>
          </p:nvSpPr>
          <p:spPr bwMode="gray">
            <a:xfrm>
              <a:off x="3692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99BACC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2510" name="AutoShape 46"/>
            <p:cNvSpPr>
              <a:spLocks noChangeArrowheads="1"/>
            </p:cNvSpPr>
            <p:nvPr/>
          </p:nvSpPr>
          <p:spPr bwMode="gray">
            <a:xfrm>
              <a:off x="3720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C8DAD4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r-SA" sz="3200" dirty="0" smtClean="0"/>
              <a:t>مزیتهای </a:t>
            </a:r>
            <a:r>
              <a:rPr lang="en-US" sz="3200" dirty="0" smtClean="0"/>
              <a:t>Grid computing</a:t>
            </a:r>
            <a:endParaRPr lang="en-US" sz="3200" dirty="0"/>
          </a:p>
        </p:txBody>
      </p:sp>
      <p:sp>
        <p:nvSpPr>
          <p:cNvPr id="68611" name="AutoShape 3"/>
          <p:cNvSpPr>
            <a:spLocks noChangeArrowheads="1"/>
          </p:cNvSpPr>
          <p:nvPr/>
        </p:nvSpPr>
        <p:spPr bwMode="gray">
          <a:xfrm>
            <a:off x="1693863" y="2390775"/>
            <a:ext cx="5759450" cy="2638425"/>
          </a:xfrm>
          <a:prstGeom prst="upArrow">
            <a:avLst>
              <a:gd name="adj1" fmla="val 56944"/>
              <a:gd name="adj2" fmla="val 50782"/>
            </a:avLst>
          </a:prstGeom>
          <a:gradFill rotWithShape="1">
            <a:gsLst>
              <a:gs pos="0">
                <a:srgbClr val="BDBFB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68612" name="AutoShape 4"/>
          <p:cNvSpPr>
            <a:spLocks noChangeArrowheads="1"/>
          </p:cNvSpPr>
          <p:nvPr/>
        </p:nvSpPr>
        <p:spPr bwMode="gray">
          <a:xfrm>
            <a:off x="1676400" y="1600200"/>
            <a:ext cx="5791200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/>
            <a:r>
              <a:rPr lang="ar-SA" sz="3200" dirty="0" smtClean="0">
                <a:solidFill>
                  <a:srgbClr val="000000"/>
                </a:solidFill>
              </a:rPr>
              <a:t>استفاده ی موثر از منابع</a:t>
            </a: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68613" name="Text Box 5"/>
          <p:cNvSpPr txBox="1">
            <a:spLocks noChangeArrowheads="1"/>
          </p:cNvSpPr>
          <p:nvPr/>
        </p:nvSpPr>
        <p:spPr bwMode="auto">
          <a:xfrm>
            <a:off x="3714744" y="3071810"/>
            <a:ext cx="1616147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ar-SA" sz="4000" dirty="0" smtClean="0"/>
              <a:t>پیش نیاز</a:t>
            </a:r>
            <a:endParaRPr lang="en-US" sz="4000" dirty="0"/>
          </a:p>
        </p:txBody>
      </p: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5643571" y="4500570"/>
            <a:ext cx="1544638" cy="1766887"/>
            <a:chOff x="3024" y="2823"/>
            <a:chExt cx="973" cy="1113"/>
          </a:xfrm>
        </p:grpSpPr>
        <p:sp>
          <p:nvSpPr>
            <p:cNvPr id="68622" name="Oval 14"/>
            <p:cNvSpPr>
              <a:spLocks noChangeArrowheads="1"/>
            </p:cNvSpPr>
            <p:nvPr/>
          </p:nvSpPr>
          <p:spPr bwMode="gray">
            <a:xfrm>
              <a:off x="3120" y="3744"/>
              <a:ext cx="816" cy="192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fa-IR"/>
            </a:p>
          </p:txBody>
        </p:sp>
        <p:sp>
          <p:nvSpPr>
            <p:cNvPr id="68623" name="Oval 15"/>
            <p:cNvSpPr>
              <a:spLocks noChangeArrowheads="1"/>
            </p:cNvSpPr>
            <p:nvPr/>
          </p:nvSpPr>
          <p:spPr bwMode="gray">
            <a:xfrm>
              <a:off x="3024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57255"/>
                    <a:invGamma/>
                  </a:schemeClr>
                </a:gs>
              </a:gsLst>
              <a:path path="rect">
                <a:fillToRect l="100000" t="10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8624" name="Oval 16"/>
            <p:cNvSpPr>
              <a:spLocks noChangeArrowheads="1"/>
            </p:cNvSpPr>
            <p:nvPr/>
          </p:nvSpPr>
          <p:spPr bwMode="gray">
            <a:xfrm>
              <a:off x="3045" y="2846"/>
              <a:ext cx="928" cy="929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85001"/>
                  </a:schemeClr>
                </a:gs>
                <a:gs pos="100000">
                  <a:schemeClr val="accent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8625" name="Oval 17"/>
            <p:cNvSpPr>
              <a:spLocks noChangeArrowheads="1"/>
            </p:cNvSpPr>
            <p:nvPr/>
          </p:nvSpPr>
          <p:spPr bwMode="gray">
            <a:xfrm>
              <a:off x="3081" y="2880"/>
              <a:ext cx="839" cy="839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7254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pic>
          <p:nvPicPr>
            <p:cNvPr id="68626" name="Picture 18" descr="Picture1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gray">
            <a:xfrm>
              <a:off x="3045" y="2880"/>
              <a:ext cx="616" cy="616"/>
            </a:xfrm>
            <a:prstGeom prst="rect">
              <a:avLst/>
            </a:prstGeom>
            <a:noFill/>
          </p:spPr>
        </p:pic>
        <p:sp>
          <p:nvSpPr>
            <p:cNvPr id="68627" name="Text Box 19"/>
            <p:cNvSpPr txBox="1">
              <a:spLocks noChangeArrowheads="1"/>
            </p:cNvSpPr>
            <p:nvPr/>
          </p:nvSpPr>
          <p:spPr bwMode="gray">
            <a:xfrm>
              <a:off x="3159" y="3003"/>
              <a:ext cx="749" cy="58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ar-SA" dirty="0" smtClean="0">
                  <a:solidFill>
                    <a:srgbClr val="000000"/>
                  </a:solidFill>
                </a:rPr>
                <a:t>ویژگی های </a:t>
              </a:r>
              <a:endParaRPr lang="en-US" dirty="0" smtClean="0">
                <a:solidFill>
                  <a:srgbClr val="000000"/>
                </a:solidFill>
              </a:endParaRPr>
            </a:p>
            <a:p>
              <a:pPr algn="ctr"/>
              <a:r>
                <a:rPr lang="ar-SA" dirty="0" smtClean="0">
                  <a:solidFill>
                    <a:srgbClr val="000000"/>
                  </a:solidFill>
                </a:rPr>
                <a:t>سخت افزاری</a:t>
              </a:r>
              <a:endParaRPr lang="en-US" dirty="0" smtClean="0">
                <a:solidFill>
                  <a:srgbClr val="000000"/>
                </a:solidFill>
              </a:endParaRPr>
            </a:p>
            <a:p>
              <a:pPr algn="ctr"/>
              <a:r>
                <a:rPr lang="ar-SA" dirty="0" smtClean="0">
                  <a:solidFill>
                    <a:srgbClr val="000000"/>
                  </a:solidFill>
                </a:rPr>
                <a:t> ونرم افزاری</a:t>
              </a:r>
              <a:endParaRPr lang="en-US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4" name="Group 20"/>
          <p:cNvGrpSpPr>
            <a:grpSpLocks/>
          </p:cNvGrpSpPr>
          <p:nvPr/>
        </p:nvGrpSpPr>
        <p:grpSpPr bwMode="auto">
          <a:xfrm>
            <a:off x="2000233" y="4500570"/>
            <a:ext cx="1544638" cy="1766887"/>
            <a:chOff x="1776" y="2823"/>
            <a:chExt cx="973" cy="1113"/>
          </a:xfrm>
        </p:grpSpPr>
        <p:sp>
          <p:nvSpPr>
            <p:cNvPr id="68629" name="Oval 21"/>
            <p:cNvSpPr>
              <a:spLocks noChangeArrowheads="1"/>
            </p:cNvSpPr>
            <p:nvPr/>
          </p:nvSpPr>
          <p:spPr bwMode="gray">
            <a:xfrm>
              <a:off x="1872" y="3744"/>
              <a:ext cx="816" cy="192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fa-IR"/>
            </a:p>
          </p:txBody>
        </p:sp>
        <p:sp>
          <p:nvSpPr>
            <p:cNvPr id="68630" name="Oval 22"/>
            <p:cNvSpPr>
              <a:spLocks noChangeArrowheads="1"/>
            </p:cNvSpPr>
            <p:nvPr/>
          </p:nvSpPr>
          <p:spPr bwMode="gray">
            <a:xfrm>
              <a:off x="1776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57255"/>
                    <a:invGamma/>
                  </a:schemeClr>
                </a:gs>
              </a:gsLst>
              <a:path path="rect">
                <a:fillToRect l="100000" t="10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8631" name="Oval 23"/>
            <p:cNvSpPr>
              <a:spLocks noChangeArrowheads="1"/>
            </p:cNvSpPr>
            <p:nvPr/>
          </p:nvSpPr>
          <p:spPr bwMode="gray">
            <a:xfrm>
              <a:off x="1797" y="2846"/>
              <a:ext cx="928" cy="92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85001"/>
                  </a:schemeClr>
                </a:gs>
                <a:gs pos="100000">
                  <a:schemeClr val="hlink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8632" name="Oval 24"/>
            <p:cNvSpPr>
              <a:spLocks noChangeArrowheads="1"/>
            </p:cNvSpPr>
            <p:nvPr/>
          </p:nvSpPr>
          <p:spPr bwMode="gray">
            <a:xfrm>
              <a:off x="1833" y="2880"/>
              <a:ext cx="839" cy="839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7254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pic>
          <p:nvPicPr>
            <p:cNvPr id="68633" name="Picture 25" descr="Picture1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gray">
            <a:xfrm>
              <a:off x="1797" y="2880"/>
              <a:ext cx="616" cy="616"/>
            </a:xfrm>
            <a:prstGeom prst="rect">
              <a:avLst/>
            </a:prstGeom>
            <a:noFill/>
          </p:spPr>
        </p:pic>
        <p:sp>
          <p:nvSpPr>
            <p:cNvPr id="68634" name="Text Box 26"/>
            <p:cNvSpPr txBox="1">
              <a:spLocks noChangeArrowheads="1"/>
            </p:cNvSpPr>
            <p:nvPr/>
          </p:nvSpPr>
          <p:spPr bwMode="gray">
            <a:xfrm>
              <a:off x="1776" y="3093"/>
              <a:ext cx="963" cy="40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ar-SA" dirty="0" smtClean="0">
                  <a:solidFill>
                    <a:srgbClr val="000000"/>
                  </a:solidFill>
                </a:rPr>
                <a:t>قابلیت اجرا </a:t>
              </a:r>
              <a:endParaRPr lang="en-US" dirty="0" smtClean="0">
                <a:solidFill>
                  <a:srgbClr val="000000"/>
                </a:solidFill>
              </a:endParaRPr>
            </a:p>
            <a:p>
              <a:pPr algn="ctr"/>
              <a:r>
                <a:rPr lang="ar-SA" dirty="0" smtClean="0">
                  <a:solidFill>
                    <a:srgbClr val="000000"/>
                  </a:solidFill>
                </a:rPr>
                <a:t>در ماشین راه دور</a:t>
              </a:r>
              <a:endParaRPr lang="en-US" dirty="0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r-SA" sz="3200" dirty="0" smtClean="0"/>
              <a:t>مزیتهای </a:t>
            </a:r>
            <a:r>
              <a:rPr lang="en-US" sz="3200" dirty="0" smtClean="0"/>
              <a:t>Grid computing</a:t>
            </a:r>
            <a:endParaRPr lang="en-US" sz="3200" dirty="0"/>
          </a:p>
        </p:txBody>
      </p:sp>
      <p:sp>
        <p:nvSpPr>
          <p:cNvPr id="68611" name="AutoShape 3"/>
          <p:cNvSpPr>
            <a:spLocks noChangeArrowheads="1"/>
          </p:cNvSpPr>
          <p:nvPr/>
        </p:nvSpPr>
        <p:spPr bwMode="gray">
          <a:xfrm>
            <a:off x="1693863" y="2390775"/>
            <a:ext cx="5759450" cy="2638425"/>
          </a:xfrm>
          <a:prstGeom prst="upArrow">
            <a:avLst>
              <a:gd name="adj1" fmla="val 56944"/>
              <a:gd name="adj2" fmla="val 50782"/>
            </a:avLst>
          </a:prstGeom>
          <a:gradFill rotWithShape="1">
            <a:gsLst>
              <a:gs pos="0">
                <a:srgbClr val="BDBFB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68612" name="AutoShape 4"/>
          <p:cNvSpPr>
            <a:spLocks noChangeArrowheads="1"/>
          </p:cNvSpPr>
          <p:nvPr/>
        </p:nvSpPr>
        <p:spPr bwMode="gray">
          <a:xfrm>
            <a:off x="1676400" y="1600200"/>
            <a:ext cx="5791200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/>
            <a:r>
              <a:rPr lang="ar-SA" sz="3200" dirty="0" smtClean="0">
                <a:solidFill>
                  <a:srgbClr val="000000"/>
                </a:solidFill>
              </a:rPr>
              <a:t>قابلیت محاسبه موازی </a:t>
            </a: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68613" name="Text Box 5"/>
          <p:cNvSpPr txBox="1">
            <a:spLocks noChangeArrowheads="1"/>
          </p:cNvSpPr>
          <p:nvPr/>
        </p:nvSpPr>
        <p:spPr bwMode="auto">
          <a:xfrm>
            <a:off x="3929058" y="3071810"/>
            <a:ext cx="1284326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ar-SA" sz="4000" dirty="0" smtClean="0"/>
              <a:t>ویژگی</a:t>
            </a:r>
            <a:endParaRPr lang="en-US" sz="4000" b="1" dirty="0">
              <a:solidFill>
                <a:srgbClr val="000000"/>
              </a:solidFill>
            </a:endParaRPr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5643582" y="4500570"/>
            <a:ext cx="1544641" cy="1766887"/>
            <a:chOff x="3024" y="2823"/>
            <a:chExt cx="973" cy="1113"/>
          </a:xfrm>
        </p:grpSpPr>
        <p:sp>
          <p:nvSpPr>
            <p:cNvPr id="68622" name="Oval 14"/>
            <p:cNvSpPr>
              <a:spLocks noChangeArrowheads="1"/>
            </p:cNvSpPr>
            <p:nvPr/>
          </p:nvSpPr>
          <p:spPr bwMode="gray">
            <a:xfrm>
              <a:off x="3120" y="3744"/>
              <a:ext cx="816" cy="192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fa-IR"/>
            </a:p>
          </p:txBody>
        </p:sp>
        <p:sp>
          <p:nvSpPr>
            <p:cNvPr id="68623" name="Oval 15"/>
            <p:cNvSpPr>
              <a:spLocks noChangeArrowheads="1"/>
            </p:cNvSpPr>
            <p:nvPr/>
          </p:nvSpPr>
          <p:spPr bwMode="gray">
            <a:xfrm>
              <a:off x="3024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57255"/>
                    <a:invGamma/>
                  </a:schemeClr>
                </a:gs>
              </a:gsLst>
              <a:path path="rect">
                <a:fillToRect l="100000" t="10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8624" name="Oval 16"/>
            <p:cNvSpPr>
              <a:spLocks noChangeArrowheads="1"/>
            </p:cNvSpPr>
            <p:nvPr/>
          </p:nvSpPr>
          <p:spPr bwMode="gray">
            <a:xfrm>
              <a:off x="3045" y="2846"/>
              <a:ext cx="928" cy="929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85001"/>
                  </a:schemeClr>
                </a:gs>
                <a:gs pos="100000">
                  <a:schemeClr val="accent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8625" name="Oval 17"/>
            <p:cNvSpPr>
              <a:spLocks noChangeArrowheads="1"/>
            </p:cNvSpPr>
            <p:nvPr/>
          </p:nvSpPr>
          <p:spPr bwMode="gray">
            <a:xfrm>
              <a:off x="3081" y="2880"/>
              <a:ext cx="839" cy="839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7254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pic>
          <p:nvPicPr>
            <p:cNvPr id="68626" name="Picture 18" descr="Picture1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gray">
            <a:xfrm>
              <a:off x="3045" y="2880"/>
              <a:ext cx="616" cy="616"/>
            </a:xfrm>
            <a:prstGeom prst="rect">
              <a:avLst/>
            </a:prstGeom>
            <a:noFill/>
          </p:spPr>
        </p:pic>
        <p:sp>
          <p:nvSpPr>
            <p:cNvPr id="68627" name="Text Box 19"/>
            <p:cNvSpPr txBox="1">
              <a:spLocks noChangeArrowheads="1"/>
            </p:cNvSpPr>
            <p:nvPr/>
          </p:nvSpPr>
          <p:spPr bwMode="gray">
            <a:xfrm>
              <a:off x="3114" y="3093"/>
              <a:ext cx="867" cy="40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fa-IR" dirty="0" smtClean="0">
                  <a:solidFill>
                    <a:srgbClr val="000000"/>
                  </a:solidFill>
                </a:rPr>
                <a:t>انجام يك برنامه</a:t>
              </a:r>
            </a:p>
            <a:p>
              <a:pPr algn="ctr"/>
              <a:r>
                <a:rPr lang="fa-IR" dirty="0" smtClean="0">
                  <a:solidFill>
                    <a:srgbClr val="000000"/>
                  </a:solidFill>
                </a:rPr>
                <a:t>بصورت موازي</a:t>
              </a:r>
              <a:endParaRPr lang="en-US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3" name="Group 20"/>
          <p:cNvGrpSpPr>
            <a:grpSpLocks/>
          </p:cNvGrpSpPr>
          <p:nvPr/>
        </p:nvGrpSpPr>
        <p:grpSpPr bwMode="auto">
          <a:xfrm>
            <a:off x="2000233" y="4500570"/>
            <a:ext cx="1544638" cy="1766887"/>
            <a:chOff x="1776" y="2823"/>
            <a:chExt cx="973" cy="1113"/>
          </a:xfrm>
        </p:grpSpPr>
        <p:sp>
          <p:nvSpPr>
            <p:cNvPr id="68629" name="Oval 21"/>
            <p:cNvSpPr>
              <a:spLocks noChangeArrowheads="1"/>
            </p:cNvSpPr>
            <p:nvPr/>
          </p:nvSpPr>
          <p:spPr bwMode="gray">
            <a:xfrm>
              <a:off x="1872" y="3744"/>
              <a:ext cx="816" cy="192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fa-IR"/>
            </a:p>
          </p:txBody>
        </p:sp>
        <p:sp>
          <p:nvSpPr>
            <p:cNvPr id="68630" name="Oval 22"/>
            <p:cNvSpPr>
              <a:spLocks noChangeArrowheads="1"/>
            </p:cNvSpPr>
            <p:nvPr/>
          </p:nvSpPr>
          <p:spPr bwMode="gray">
            <a:xfrm>
              <a:off x="1776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57255"/>
                    <a:invGamma/>
                  </a:schemeClr>
                </a:gs>
              </a:gsLst>
              <a:path path="rect">
                <a:fillToRect l="100000" t="10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8631" name="Oval 23"/>
            <p:cNvSpPr>
              <a:spLocks noChangeArrowheads="1"/>
            </p:cNvSpPr>
            <p:nvPr/>
          </p:nvSpPr>
          <p:spPr bwMode="gray">
            <a:xfrm>
              <a:off x="1797" y="2846"/>
              <a:ext cx="928" cy="92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85001"/>
                  </a:schemeClr>
                </a:gs>
                <a:gs pos="100000">
                  <a:schemeClr val="hlink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8632" name="Oval 24"/>
            <p:cNvSpPr>
              <a:spLocks noChangeArrowheads="1"/>
            </p:cNvSpPr>
            <p:nvPr/>
          </p:nvSpPr>
          <p:spPr bwMode="gray">
            <a:xfrm>
              <a:off x="1833" y="2880"/>
              <a:ext cx="839" cy="839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7254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pic>
          <p:nvPicPr>
            <p:cNvPr id="68633" name="Picture 25" descr="Picture1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gray">
            <a:xfrm>
              <a:off x="1797" y="2880"/>
              <a:ext cx="616" cy="616"/>
            </a:xfrm>
            <a:prstGeom prst="rect">
              <a:avLst/>
            </a:prstGeom>
            <a:noFill/>
          </p:spPr>
        </p:pic>
        <p:sp>
          <p:nvSpPr>
            <p:cNvPr id="68634" name="Text Box 26"/>
            <p:cNvSpPr txBox="1">
              <a:spLocks noChangeArrowheads="1"/>
            </p:cNvSpPr>
            <p:nvPr/>
          </p:nvSpPr>
          <p:spPr bwMode="gray">
            <a:xfrm>
              <a:off x="1776" y="3093"/>
              <a:ext cx="886" cy="2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fa-IR" dirty="0" smtClean="0">
                  <a:solidFill>
                    <a:srgbClr val="000000"/>
                  </a:solidFill>
                </a:rPr>
                <a:t>يك برنامه حجيم </a:t>
              </a:r>
              <a:endParaRPr lang="en-US" dirty="0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r-SA" sz="3200" dirty="0" smtClean="0"/>
              <a:t>مزیتهای </a:t>
            </a:r>
            <a:r>
              <a:rPr lang="en-US" sz="3200" dirty="0" smtClean="0"/>
              <a:t>Grid computing</a:t>
            </a:r>
            <a:endParaRPr lang="en-US" sz="3200" dirty="0"/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gray">
          <a:xfrm>
            <a:off x="1693863" y="2390775"/>
            <a:ext cx="5759450" cy="2638425"/>
          </a:xfrm>
          <a:prstGeom prst="upArrow">
            <a:avLst>
              <a:gd name="adj1" fmla="val 56944"/>
              <a:gd name="adj2" fmla="val 50782"/>
            </a:avLst>
          </a:prstGeom>
          <a:gradFill rotWithShape="1">
            <a:gsLst>
              <a:gs pos="0">
                <a:srgbClr val="BDBFB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gray">
          <a:xfrm>
            <a:off x="1676400" y="1600200"/>
            <a:ext cx="5791200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/>
            <a:r>
              <a:rPr lang="ar-SA" sz="3200" dirty="0" smtClean="0">
                <a:solidFill>
                  <a:srgbClr val="000000"/>
                </a:solidFill>
              </a:rPr>
              <a:t>متعادل سازی استفاده از منابع</a:t>
            </a: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857620" y="3000372"/>
            <a:ext cx="1710725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ar-SA" sz="2000" b="1" dirty="0" smtClean="0"/>
              <a:t>مکانیزم زمانبندی </a:t>
            </a:r>
            <a:endParaRPr lang="en-US" sz="2000" b="1" dirty="0"/>
          </a:p>
        </p:txBody>
      </p: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5572132" y="4357694"/>
            <a:ext cx="1544638" cy="1766887"/>
            <a:chOff x="3024" y="2823"/>
            <a:chExt cx="973" cy="1113"/>
          </a:xfrm>
        </p:grpSpPr>
        <p:sp>
          <p:nvSpPr>
            <p:cNvPr id="16" name="Oval 14"/>
            <p:cNvSpPr>
              <a:spLocks noChangeArrowheads="1"/>
            </p:cNvSpPr>
            <p:nvPr/>
          </p:nvSpPr>
          <p:spPr bwMode="gray">
            <a:xfrm>
              <a:off x="3120" y="3744"/>
              <a:ext cx="816" cy="192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fa-IR"/>
            </a:p>
          </p:txBody>
        </p:sp>
        <p:sp>
          <p:nvSpPr>
            <p:cNvPr id="17" name="Oval 15"/>
            <p:cNvSpPr>
              <a:spLocks noChangeArrowheads="1"/>
            </p:cNvSpPr>
            <p:nvPr/>
          </p:nvSpPr>
          <p:spPr bwMode="gray">
            <a:xfrm>
              <a:off x="3024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57255"/>
                    <a:invGamma/>
                  </a:schemeClr>
                </a:gs>
              </a:gsLst>
              <a:path path="rect">
                <a:fillToRect l="100000" t="10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gray">
            <a:xfrm>
              <a:off x="3045" y="2846"/>
              <a:ext cx="928" cy="929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85001"/>
                  </a:schemeClr>
                </a:gs>
                <a:gs pos="100000">
                  <a:schemeClr val="accent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9" name="Oval 17"/>
            <p:cNvSpPr>
              <a:spLocks noChangeArrowheads="1"/>
            </p:cNvSpPr>
            <p:nvPr/>
          </p:nvSpPr>
          <p:spPr bwMode="gray">
            <a:xfrm>
              <a:off x="3081" y="2880"/>
              <a:ext cx="839" cy="839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7254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pic>
          <p:nvPicPr>
            <p:cNvPr id="20" name="Picture 18" descr="Picture1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gray">
            <a:xfrm>
              <a:off x="3045" y="2880"/>
              <a:ext cx="616" cy="616"/>
            </a:xfrm>
            <a:prstGeom prst="rect">
              <a:avLst/>
            </a:prstGeom>
            <a:noFill/>
          </p:spPr>
        </p:pic>
        <p:sp>
          <p:nvSpPr>
            <p:cNvPr id="21" name="Text Box 19"/>
            <p:cNvSpPr txBox="1">
              <a:spLocks noChangeArrowheads="1"/>
            </p:cNvSpPr>
            <p:nvPr/>
          </p:nvSpPr>
          <p:spPr bwMode="gray">
            <a:xfrm>
              <a:off x="3150" y="3207"/>
              <a:ext cx="710" cy="2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ar-SA" b="1" dirty="0" smtClean="0">
                  <a:solidFill>
                    <a:srgbClr val="000000"/>
                  </a:solidFill>
                </a:rPr>
                <a:t>اولویت</a:t>
              </a:r>
              <a:r>
                <a:rPr lang="fa-IR" b="1" dirty="0" smtClean="0">
                  <a:solidFill>
                    <a:srgbClr val="000000"/>
                  </a:solidFill>
                </a:rPr>
                <a:t> بندي</a:t>
              </a:r>
              <a:endParaRPr lang="en-US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4" name="Group 20"/>
          <p:cNvGrpSpPr>
            <a:grpSpLocks/>
          </p:cNvGrpSpPr>
          <p:nvPr/>
        </p:nvGrpSpPr>
        <p:grpSpPr bwMode="auto">
          <a:xfrm>
            <a:off x="2071670" y="4500570"/>
            <a:ext cx="1544638" cy="1766887"/>
            <a:chOff x="1776" y="2823"/>
            <a:chExt cx="973" cy="1113"/>
          </a:xfrm>
        </p:grpSpPr>
        <p:sp>
          <p:nvSpPr>
            <p:cNvPr id="23" name="Oval 21"/>
            <p:cNvSpPr>
              <a:spLocks noChangeArrowheads="1"/>
            </p:cNvSpPr>
            <p:nvPr/>
          </p:nvSpPr>
          <p:spPr bwMode="gray">
            <a:xfrm>
              <a:off x="1872" y="3744"/>
              <a:ext cx="816" cy="192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fa-IR"/>
            </a:p>
          </p:txBody>
        </p:sp>
        <p:sp>
          <p:nvSpPr>
            <p:cNvPr id="24" name="Oval 22"/>
            <p:cNvSpPr>
              <a:spLocks noChangeArrowheads="1"/>
            </p:cNvSpPr>
            <p:nvPr/>
          </p:nvSpPr>
          <p:spPr bwMode="gray">
            <a:xfrm>
              <a:off x="1776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57255"/>
                    <a:invGamma/>
                  </a:schemeClr>
                </a:gs>
              </a:gsLst>
              <a:path path="rect">
                <a:fillToRect l="100000" t="10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25" name="Oval 23"/>
            <p:cNvSpPr>
              <a:spLocks noChangeArrowheads="1"/>
            </p:cNvSpPr>
            <p:nvPr/>
          </p:nvSpPr>
          <p:spPr bwMode="gray">
            <a:xfrm>
              <a:off x="1797" y="2846"/>
              <a:ext cx="928" cy="92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85001"/>
                  </a:schemeClr>
                </a:gs>
                <a:gs pos="100000">
                  <a:schemeClr val="hlink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26" name="Oval 24"/>
            <p:cNvSpPr>
              <a:spLocks noChangeArrowheads="1"/>
            </p:cNvSpPr>
            <p:nvPr/>
          </p:nvSpPr>
          <p:spPr bwMode="gray">
            <a:xfrm>
              <a:off x="1833" y="2880"/>
              <a:ext cx="839" cy="839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7254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pic>
          <p:nvPicPr>
            <p:cNvPr id="27" name="Picture 25" descr="Picture1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gray">
            <a:xfrm>
              <a:off x="1797" y="2880"/>
              <a:ext cx="616" cy="616"/>
            </a:xfrm>
            <a:prstGeom prst="rect">
              <a:avLst/>
            </a:prstGeom>
            <a:noFill/>
          </p:spPr>
        </p:pic>
        <p:sp>
          <p:nvSpPr>
            <p:cNvPr id="28" name="Text Box 26"/>
            <p:cNvSpPr txBox="1">
              <a:spLocks noChangeArrowheads="1"/>
            </p:cNvSpPr>
            <p:nvPr/>
          </p:nvSpPr>
          <p:spPr bwMode="gray">
            <a:xfrm>
              <a:off x="1845" y="3207"/>
              <a:ext cx="887" cy="2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fa-IR" b="1" dirty="0" smtClean="0">
                  <a:solidFill>
                    <a:srgbClr val="000000"/>
                  </a:solidFill>
                </a:rPr>
                <a:t>توازن سيستم ها</a:t>
              </a:r>
              <a:endParaRPr lang="en-US" b="1" dirty="0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r-SA" sz="3200" dirty="0" smtClean="0"/>
              <a:t>مزیتهای </a:t>
            </a:r>
            <a:r>
              <a:rPr lang="en-US" sz="3200" dirty="0" smtClean="0"/>
              <a:t>Grid computing</a:t>
            </a:r>
            <a:endParaRPr lang="en-US" sz="3200" dirty="0"/>
          </a:p>
        </p:txBody>
      </p:sp>
      <p:sp>
        <p:nvSpPr>
          <p:cNvPr id="68611" name="AutoShape 3"/>
          <p:cNvSpPr>
            <a:spLocks noChangeArrowheads="1"/>
          </p:cNvSpPr>
          <p:nvPr/>
        </p:nvSpPr>
        <p:spPr bwMode="gray">
          <a:xfrm>
            <a:off x="1693863" y="2390775"/>
            <a:ext cx="5759450" cy="2638425"/>
          </a:xfrm>
          <a:prstGeom prst="upArrow">
            <a:avLst>
              <a:gd name="adj1" fmla="val 56944"/>
              <a:gd name="adj2" fmla="val 50782"/>
            </a:avLst>
          </a:prstGeom>
          <a:gradFill rotWithShape="1">
            <a:gsLst>
              <a:gs pos="0">
                <a:srgbClr val="BDBFB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68612" name="AutoShape 4"/>
          <p:cNvSpPr>
            <a:spLocks noChangeArrowheads="1"/>
          </p:cNvSpPr>
          <p:nvPr/>
        </p:nvSpPr>
        <p:spPr bwMode="gray">
          <a:xfrm>
            <a:off x="1676400" y="1600200"/>
            <a:ext cx="5791200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/>
            <a:r>
              <a:rPr lang="ar-SA" sz="2800" dirty="0" smtClean="0">
                <a:solidFill>
                  <a:srgbClr val="000000"/>
                </a:solidFill>
              </a:rPr>
              <a:t>دسترسی به منابع اضافه</a:t>
            </a:r>
            <a:endParaRPr lang="en-US" sz="2800" dirty="0">
              <a:solidFill>
                <a:srgbClr val="000000"/>
              </a:solidFill>
            </a:endParaRPr>
          </a:p>
        </p:txBody>
      </p:sp>
      <p:sp>
        <p:nvSpPr>
          <p:cNvPr id="68613" name="Text Box 5"/>
          <p:cNvSpPr txBox="1">
            <a:spLocks noChangeArrowheads="1"/>
          </p:cNvSpPr>
          <p:nvPr/>
        </p:nvSpPr>
        <p:spPr bwMode="auto">
          <a:xfrm>
            <a:off x="3413125" y="2997200"/>
            <a:ext cx="2331087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ar-SA" b="1" dirty="0" smtClean="0"/>
              <a:t>امکان استفاده از منابع دیگر</a:t>
            </a:r>
            <a:endParaRPr lang="en-US" b="1" dirty="0">
              <a:solidFill>
                <a:schemeClr val="tx2"/>
              </a:solidFill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6786578" y="4143380"/>
            <a:ext cx="1544638" cy="1766887"/>
            <a:chOff x="4272" y="2823"/>
            <a:chExt cx="973" cy="1113"/>
          </a:xfrm>
        </p:grpSpPr>
        <p:sp>
          <p:nvSpPr>
            <p:cNvPr id="68615" name="Oval 7"/>
            <p:cNvSpPr>
              <a:spLocks noChangeArrowheads="1"/>
            </p:cNvSpPr>
            <p:nvPr/>
          </p:nvSpPr>
          <p:spPr bwMode="gray">
            <a:xfrm>
              <a:off x="4368" y="3744"/>
              <a:ext cx="816" cy="192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fa-IR"/>
            </a:p>
          </p:txBody>
        </p:sp>
        <p:sp>
          <p:nvSpPr>
            <p:cNvPr id="68616" name="Oval 8"/>
            <p:cNvSpPr>
              <a:spLocks noChangeArrowheads="1"/>
            </p:cNvSpPr>
            <p:nvPr/>
          </p:nvSpPr>
          <p:spPr bwMode="gray">
            <a:xfrm>
              <a:off x="4272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57255"/>
                    <a:invGamma/>
                  </a:schemeClr>
                </a:gs>
              </a:gsLst>
              <a:path path="rect">
                <a:fillToRect l="100000" t="10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8617" name="Oval 9"/>
            <p:cNvSpPr>
              <a:spLocks noChangeArrowheads="1"/>
            </p:cNvSpPr>
            <p:nvPr/>
          </p:nvSpPr>
          <p:spPr bwMode="gray">
            <a:xfrm>
              <a:off x="4293" y="2846"/>
              <a:ext cx="928" cy="929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85001"/>
                  </a:schemeClr>
                </a:gs>
                <a:gs pos="100000">
                  <a:schemeClr val="folHlink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8618" name="Oval 10"/>
            <p:cNvSpPr>
              <a:spLocks noChangeArrowheads="1"/>
            </p:cNvSpPr>
            <p:nvPr/>
          </p:nvSpPr>
          <p:spPr bwMode="gray">
            <a:xfrm>
              <a:off x="4329" y="2880"/>
              <a:ext cx="839" cy="839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7254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pic>
          <p:nvPicPr>
            <p:cNvPr id="68619" name="Picture 11" descr="Picture1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gray">
            <a:xfrm>
              <a:off x="4293" y="2880"/>
              <a:ext cx="616" cy="616"/>
            </a:xfrm>
            <a:prstGeom prst="rect">
              <a:avLst/>
            </a:prstGeom>
            <a:noFill/>
          </p:spPr>
        </p:pic>
        <p:sp>
          <p:nvSpPr>
            <p:cNvPr id="68620" name="Text Box 12"/>
            <p:cNvSpPr txBox="1">
              <a:spLocks noChangeArrowheads="1"/>
            </p:cNvSpPr>
            <p:nvPr/>
          </p:nvSpPr>
          <p:spPr bwMode="gray">
            <a:xfrm>
              <a:off x="4317" y="3228"/>
              <a:ext cx="901" cy="2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US" b="1" dirty="0" smtClean="0">
                  <a:solidFill>
                    <a:srgbClr val="FFFFFF"/>
                  </a:solidFill>
                  <a:latin typeface="Verdana" pitchFamily="34" charset="0"/>
                </a:rPr>
                <a:t>hardware</a:t>
              </a:r>
              <a:endParaRPr lang="en-US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4800600" y="4176713"/>
            <a:ext cx="1544638" cy="1766887"/>
            <a:chOff x="3024" y="2823"/>
            <a:chExt cx="973" cy="1113"/>
          </a:xfrm>
        </p:grpSpPr>
        <p:sp>
          <p:nvSpPr>
            <p:cNvPr id="68622" name="Oval 14"/>
            <p:cNvSpPr>
              <a:spLocks noChangeArrowheads="1"/>
            </p:cNvSpPr>
            <p:nvPr/>
          </p:nvSpPr>
          <p:spPr bwMode="gray">
            <a:xfrm>
              <a:off x="3120" y="3744"/>
              <a:ext cx="816" cy="192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fa-IR"/>
            </a:p>
          </p:txBody>
        </p:sp>
        <p:sp>
          <p:nvSpPr>
            <p:cNvPr id="68623" name="Oval 15"/>
            <p:cNvSpPr>
              <a:spLocks noChangeArrowheads="1"/>
            </p:cNvSpPr>
            <p:nvPr/>
          </p:nvSpPr>
          <p:spPr bwMode="gray">
            <a:xfrm>
              <a:off x="3024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57255"/>
                    <a:invGamma/>
                  </a:schemeClr>
                </a:gs>
              </a:gsLst>
              <a:path path="rect">
                <a:fillToRect l="100000" t="10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8624" name="Oval 16"/>
            <p:cNvSpPr>
              <a:spLocks noChangeArrowheads="1"/>
            </p:cNvSpPr>
            <p:nvPr/>
          </p:nvSpPr>
          <p:spPr bwMode="gray">
            <a:xfrm>
              <a:off x="3045" y="2846"/>
              <a:ext cx="928" cy="929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85001"/>
                  </a:schemeClr>
                </a:gs>
                <a:gs pos="100000">
                  <a:schemeClr val="accent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8625" name="Oval 17"/>
            <p:cNvSpPr>
              <a:spLocks noChangeArrowheads="1"/>
            </p:cNvSpPr>
            <p:nvPr/>
          </p:nvSpPr>
          <p:spPr bwMode="gray">
            <a:xfrm>
              <a:off x="3081" y="2880"/>
              <a:ext cx="839" cy="839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7254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pic>
          <p:nvPicPr>
            <p:cNvPr id="68626" name="Picture 18" descr="Picture1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gray">
            <a:xfrm>
              <a:off x="3045" y="2880"/>
              <a:ext cx="616" cy="616"/>
            </a:xfrm>
            <a:prstGeom prst="rect">
              <a:avLst/>
            </a:prstGeom>
            <a:noFill/>
          </p:spPr>
        </p:pic>
        <p:sp>
          <p:nvSpPr>
            <p:cNvPr id="68627" name="Text Box 19"/>
            <p:cNvSpPr txBox="1">
              <a:spLocks noChangeArrowheads="1"/>
            </p:cNvSpPr>
            <p:nvPr/>
          </p:nvSpPr>
          <p:spPr bwMode="gray">
            <a:xfrm>
              <a:off x="3105" y="3207"/>
              <a:ext cx="839" cy="2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US" b="1" dirty="0" smtClean="0">
                  <a:solidFill>
                    <a:srgbClr val="FFFFFF"/>
                  </a:solidFill>
                  <a:latin typeface="Verdana" pitchFamily="34" charset="0"/>
                </a:rPr>
                <a:t>software</a:t>
              </a:r>
              <a:endParaRPr lang="en-US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4" name="Group 20"/>
          <p:cNvGrpSpPr>
            <a:grpSpLocks/>
          </p:cNvGrpSpPr>
          <p:nvPr/>
        </p:nvGrpSpPr>
        <p:grpSpPr bwMode="auto">
          <a:xfrm>
            <a:off x="2819400" y="4176713"/>
            <a:ext cx="1544638" cy="1766887"/>
            <a:chOff x="1776" y="2823"/>
            <a:chExt cx="973" cy="1113"/>
          </a:xfrm>
        </p:grpSpPr>
        <p:sp>
          <p:nvSpPr>
            <p:cNvPr id="68629" name="Oval 21"/>
            <p:cNvSpPr>
              <a:spLocks noChangeArrowheads="1"/>
            </p:cNvSpPr>
            <p:nvPr/>
          </p:nvSpPr>
          <p:spPr bwMode="gray">
            <a:xfrm>
              <a:off x="1872" y="3744"/>
              <a:ext cx="816" cy="192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fa-IR"/>
            </a:p>
          </p:txBody>
        </p:sp>
        <p:sp>
          <p:nvSpPr>
            <p:cNvPr id="68630" name="Oval 22"/>
            <p:cNvSpPr>
              <a:spLocks noChangeArrowheads="1"/>
            </p:cNvSpPr>
            <p:nvPr/>
          </p:nvSpPr>
          <p:spPr bwMode="gray">
            <a:xfrm>
              <a:off x="1776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57255"/>
                    <a:invGamma/>
                  </a:schemeClr>
                </a:gs>
              </a:gsLst>
              <a:path path="rect">
                <a:fillToRect l="100000" t="10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8631" name="Oval 23"/>
            <p:cNvSpPr>
              <a:spLocks noChangeArrowheads="1"/>
            </p:cNvSpPr>
            <p:nvPr/>
          </p:nvSpPr>
          <p:spPr bwMode="gray">
            <a:xfrm>
              <a:off x="1797" y="2846"/>
              <a:ext cx="928" cy="92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85001"/>
                  </a:schemeClr>
                </a:gs>
                <a:gs pos="100000">
                  <a:schemeClr val="hlink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8632" name="Oval 24"/>
            <p:cNvSpPr>
              <a:spLocks noChangeArrowheads="1"/>
            </p:cNvSpPr>
            <p:nvPr/>
          </p:nvSpPr>
          <p:spPr bwMode="gray">
            <a:xfrm>
              <a:off x="1833" y="2880"/>
              <a:ext cx="839" cy="839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7254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pic>
          <p:nvPicPr>
            <p:cNvPr id="68633" name="Picture 25" descr="Picture1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gray">
            <a:xfrm>
              <a:off x="1797" y="2880"/>
              <a:ext cx="616" cy="616"/>
            </a:xfrm>
            <a:prstGeom prst="rect">
              <a:avLst/>
            </a:prstGeom>
            <a:noFill/>
          </p:spPr>
        </p:pic>
        <p:sp>
          <p:nvSpPr>
            <p:cNvPr id="68634" name="Text Box 26"/>
            <p:cNvSpPr txBox="1">
              <a:spLocks noChangeArrowheads="1"/>
            </p:cNvSpPr>
            <p:nvPr/>
          </p:nvSpPr>
          <p:spPr bwMode="gray">
            <a:xfrm>
              <a:off x="1845" y="3207"/>
              <a:ext cx="788" cy="23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b="1" dirty="0" smtClean="0">
                  <a:solidFill>
                    <a:srgbClr val="FFFFFF"/>
                  </a:solidFill>
                  <a:latin typeface="Verdana" pitchFamily="34" charset="0"/>
                </a:rPr>
                <a:t>memory</a:t>
              </a:r>
              <a:endParaRPr lang="en-US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" name="Group 27"/>
          <p:cNvGrpSpPr>
            <a:grpSpLocks/>
          </p:cNvGrpSpPr>
          <p:nvPr/>
        </p:nvGrpSpPr>
        <p:grpSpPr bwMode="auto">
          <a:xfrm>
            <a:off x="881063" y="4176713"/>
            <a:ext cx="1544637" cy="1766887"/>
            <a:chOff x="555" y="2823"/>
            <a:chExt cx="973" cy="1113"/>
          </a:xfrm>
        </p:grpSpPr>
        <p:sp>
          <p:nvSpPr>
            <p:cNvPr id="68636" name="Oval 28"/>
            <p:cNvSpPr>
              <a:spLocks noChangeArrowheads="1"/>
            </p:cNvSpPr>
            <p:nvPr/>
          </p:nvSpPr>
          <p:spPr bwMode="gray">
            <a:xfrm>
              <a:off x="624" y="3744"/>
              <a:ext cx="816" cy="192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fa-IR"/>
            </a:p>
          </p:txBody>
        </p:sp>
        <p:sp>
          <p:nvSpPr>
            <p:cNvPr id="68637" name="Oval 29"/>
            <p:cNvSpPr>
              <a:spLocks noChangeArrowheads="1"/>
            </p:cNvSpPr>
            <p:nvPr/>
          </p:nvSpPr>
          <p:spPr bwMode="gray">
            <a:xfrm>
              <a:off x="555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chemeClr val="tx2"/>
                </a:gs>
                <a:gs pos="100000">
                  <a:schemeClr val="tx2">
                    <a:gamma/>
                    <a:shade val="57255"/>
                    <a:invGamma/>
                  </a:schemeClr>
                </a:gs>
              </a:gsLst>
              <a:path path="rect">
                <a:fillToRect l="100000" t="10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8638" name="Oval 30"/>
            <p:cNvSpPr>
              <a:spLocks noChangeArrowheads="1"/>
            </p:cNvSpPr>
            <p:nvPr/>
          </p:nvSpPr>
          <p:spPr bwMode="gray">
            <a:xfrm>
              <a:off x="576" y="2846"/>
              <a:ext cx="928" cy="929"/>
            </a:xfrm>
            <a:prstGeom prst="ellipse">
              <a:avLst/>
            </a:prstGeom>
            <a:gradFill rotWithShape="1">
              <a:gsLst>
                <a:gs pos="0">
                  <a:schemeClr val="tx2">
                    <a:alpha val="85001"/>
                  </a:schemeClr>
                </a:gs>
                <a:gs pos="100000">
                  <a:schemeClr val="tx2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8639" name="Oval 31"/>
            <p:cNvSpPr>
              <a:spLocks noChangeArrowheads="1"/>
            </p:cNvSpPr>
            <p:nvPr/>
          </p:nvSpPr>
          <p:spPr bwMode="gray">
            <a:xfrm>
              <a:off x="612" y="2880"/>
              <a:ext cx="839" cy="839"/>
            </a:xfrm>
            <a:prstGeom prst="ellipse">
              <a:avLst/>
            </a:prstGeom>
            <a:gradFill rotWithShape="1">
              <a:gsLst>
                <a:gs pos="0">
                  <a:schemeClr val="tx2"/>
                </a:gs>
                <a:gs pos="100000">
                  <a:schemeClr val="tx2">
                    <a:gamma/>
                    <a:shade val="7254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pic>
          <p:nvPicPr>
            <p:cNvPr id="68640" name="Picture 32" descr="Picture1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gray">
            <a:xfrm>
              <a:off x="576" y="2880"/>
              <a:ext cx="616" cy="616"/>
            </a:xfrm>
            <a:prstGeom prst="rect">
              <a:avLst/>
            </a:prstGeom>
            <a:noFill/>
          </p:spPr>
        </p:pic>
        <p:sp>
          <p:nvSpPr>
            <p:cNvPr id="68641" name="Text Box 33"/>
            <p:cNvSpPr txBox="1">
              <a:spLocks noChangeArrowheads="1"/>
            </p:cNvSpPr>
            <p:nvPr/>
          </p:nvSpPr>
          <p:spPr bwMode="gray">
            <a:xfrm>
              <a:off x="855" y="3207"/>
              <a:ext cx="408" cy="2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US" b="1" dirty="0" err="1" smtClean="0">
                  <a:solidFill>
                    <a:srgbClr val="FFFFFF"/>
                  </a:solidFill>
                  <a:latin typeface="Verdana" pitchFamily="34" charset="0"/>
                </a:rPr>
                <a:t>cpu</a:t>
              </a:r>
              <a:endParaRPr lang="en-US" dirty="0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500042"/>
            <a:ext cx="7391400" cy="563562"/>
          </a:xfrm>
        </p:spPr>
        <p:txBody>
          <a:bodyPr/>
          <a:lstStyle/>
          <a:p>
            <a:r>
              <a:rPr lang="ar-SA" sz="3200" dirty="0" smtClean="0"/>
              <a:t>اهميت </a:t>
            </a:r>
            <a:r>
              <a:rPr lang="en-US" sz="3200" dirty="0" smtClean="0"/>
              <a:t>Grid Computing</a:t>
            </a:r>
            <a:r>
              <a:rPr lang="en-US" sz="4000" dirty="0" smtClean="0">
                <a:solidFill>
                  <a:srgbClr val="000000"/>
                </a:solidFill>
              </a:rPr>
              <a:t/>
            </a:r>
            <a:br>
              <a:rPr lang="en-US" sz="4000" dirty="0" smtClean="0">
                <a:solidFill>
                  <a:srgbClr val="000000"/>
                </a:solidFill>
              </a:rPr>
            </a:br>
            <a:endParaRPr lang="en-US" sz="2400" dirty="0"/>
          </a:p>
        </p:txBody>
      </p:sp>
      <p:sp>
        <p:nvSpPr>
          <p:cNvPr id="51203" name="AutoShape 3"/>
          <p:cNvSpPr>
            <a:spLocks noChangeArrowheads="1"/>
          </p:cNvSpPr>
          <p:nvPr/>
        </p:nvSpPr>
        <p:spPr bwMode="gray">
          <a:xfrm rot="39573186">
            <a:off x="4777581" y="2331244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51204" name="AutoShape 4"/>
          <p:cNvSpPr>
            <a:spLocks noChangeArrowheads="1"/>
          </p:cNvSpPr>
          <p:nvPr/>
        </p:nvSpPr>
        <p:spPr bwMode="gray">
          <a:xfrm rot="3465783">
            <a:off x="4777582" y="4495006"/>
            <a:ext cx="792162" cy="288925"/>
          </a:xfrm>
          <a:prstGeom prst="rightArrow">
            <a:avLst>
              <a:gd name="adj1" fmla="val 35167"/>
              <a:gd name="adj2" fmla="val 111028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51205" name="AutoShape 5"/>
          <p:cNvSpPr>
            <a:spLocks noChangeArrowheads="1"/>
          </p:cNvSpPr>
          <p:nvPr/>
        </p:nvSpPr>
        <p:spPr bwMode="gray">
          <a:xfrm rot="35969022">
            <a:off x="3558381" y="2407444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51206" name="AutoShape 6"/>
          <p:cNvSpPr>
            <a:spLocks noChangeArrowheads="1"/>
          </p:cNvSpPr>
          <p:nvPr/>
        </p:nvSpPr>
        <p:spPr bwMode="gray">
          <a:xfrm rot="7535209">
            <a:off x="3520281" y="4461669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51207" name="AutoShape 7"/>
          <p:cNvSpPr>
            <a:spLocks noChangeArrowheads="1"/>
          </p:cNvSpPr>
          <p:nvPr/>
        </p:nvSpPr>
        <p:spPr bwMode="gray">
          <a:xfrm>
            <a:off x="5356225" y="3459163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51208" name="AutoShape 8"/>
          <p:cNvSpPr>
            <a:spLocks noChangeArrowheads="1"/>
          </p:cNvSpPr>
          <p:nvPr/>
        </p:nvSpPr>
        <p:spPr bwMode="gray">
          <a:xfrm rot="-10800000">
            <a:off x="2946400" y="3452813"/>
            <a:ext cx="863600" cy="288925"/>
          </a:xfrm>
          <a:prstGeom prst="rightArrow">
            <a:avLst>
              <a:gd name="adj1" fmla="val 35167"/>
              <a:gd name="adj2" fmla="val 121041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51209" name="Oval 9"/>
          <p:cNvSpPr>
            <a:spLocks noChangeArrowheads="1"/>
          </p:cNvSpPr>
          <p:nvPr/>
        </p:nvSpPr>
        <p:spPr bwMode="gray">
          <a:xfrm>
            <a:off x="2692400" y="1690688"/>
            <a:ext cx="3743325" cy="3744912"/>
          </a:xfrm>
          <a:prstGeom prst="ellipse">
            <a:avLst/>
          </a:prstGeom>
          <a:noFill/>
          <a:ln w="38100" algn="ctr">
            <a:solidFill>
              <a:schemeClr val="tx2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fa-IR"/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3429000" y="1749425"/>
            <a:ext cx="360363" cy="360363"/>
            <a:chOff x="1973" y="1706"/>
            <a:chExt cx="227" cy="227"/>
          </a:xfrm>
        </p:grpSpPr>
        <p:sp>
          <p:nvSpPr>
            <p:cNvPr id="51211" name="Oval 11"/>
            <p:cNvSpPr>
              <a:spLocks noChangeArrowheads="1"/>
            </p:cNvSpPr>
            <p:nvPr/>
          </p:nvSpPr>
          <p:spPr bwMode="gray">
            <a:xfrm>
              <a:off x="1973" y="1706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3725"/>
                    <a:invGamma/>
                  </a:schemeClr>
                </a:gs>
                <a:gs pos="100000">
                  <a:schemeClr val="hlink"/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51212" name="Oval 12"/>
            <p:cNvSpPr>
              <a:spLocks noChangeArrowheads="1"/>
            </p:cNvSpPr>
            <p:nvPr/>
          </p:nvSpPr>
          <p:spPr bwMode="gray">
            <a:xfrm>
              <a:off x="1983" y="1725"/>
              <a:ext cx="141" cy="142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3725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2484438" y="3405188"/>
            <a:ext cx="360362" cy="360362"/>
            <a:chOff x="1565" y="2659"/>
            <a:chExt cx="227" cy="227"/>
          </a:xfrm>
        </p:grpSpPr>
        <p:sp>
          <p:nvSpPr>
            <p:cNvPr id="51214" name="Oval 14"/>
            <p:cNvSpPr>
              <a:spLocks noChangeArrowheads="1"/>
            </p:cNvSpPr>
            <p:nvPr/>
          </p:nvSpPr>
          <p:spPr bwMode="gray">
            <a:xfrm>
              <a:off x="1565" y="2659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3725"/>
                    <a:invGamma/>
                  </a:schemeClr>
                </a:gs>
                <a:gs pos="100000">
                  <a:schemeClr val="hlink"/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51215" name="Oval 15"/>
            <p:cNvSpPr>
              <a:spLocks noChangeArrowheads="1"/>
            </p:cNvSpPr>
            <p:nvPr/>
          </p:nvSpPr>
          <p:spPr bwMode="gray">
            <a:xfrm>
              <a:off x="1575" y="2678"/>
              <a:ext cx="141" cy="142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3725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3348038" y="4948238"/>
            <a:ext cx="360362" cy="360362"/>
            <a:chOff x="2109" y="3612"/>
            <a:chExt cx="227" cy="227"/>
          </a:xfrm>
        </p:grpSpPr>
        <p:sp>
          <p:nvSpPr>
            <p:cNvPr id="51217" name="Oval 17"/>
            <p:cNvSpPr>
              <a:spLocks noChangeArrowheads="1"/>
            </p:cNvSpPr>
            <p:nvPr/>
          </p:nvSpPr>
          <p:spPr bwMode="gray">
            <a:xfrm>
              <a:off x="2109" y="3612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3725"/>
                    <a:invGamma/>
                  </a:schemeClr>
                </a:gs>
                <a:gs pos="100000">
                  <a:schemeClr val="hlink"/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51218" name="Oval 18"/>
            <p:cNvSpPr>
              <a:spLocks noChangeArrowheads="1"/>
            </p:cNvSpPr>
            <p:nvPr/>
          </p:nvSpPr>
          <p:spPr bwMode="gray">
            <a:xfrm>
              <a:off x="2119" y="3631"/>
              <a:ext cx="141" cy="142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3725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grpSp>
        <p:nvGrpSpPr>
          <p:cNvPr id="5" name="Group 19"/>
          <p:cNvGrpSpPr>
            <a:grpSpLocks/>
          </p:cNvGrpSpPr>
          <p:nvPr/>
        </p:nvGrpSpPr>
        <p:grpSpPr bwMode="auto">
          <a:xfrm>
            <a:off x="5278438" y="1728788"/>
            <a:ext cx="360362" cy="360362"/>
            <a:chOff x="3470" y="1706"/>
            <a:chExt cx="227" cy="227"/>
          </a:xfrm>
        </p:grpSpPr>
        <p:sp>
          <p:nvSpPr>
            <p:cNvPr id="51220" name="Oval 20"/>
            <p:cNvSpPr>
              <a:spLocks noChangeArrowheads="1"/>
            </p:cNvSpPr>
            <p:nvPr/>
          </p:nvSpPr>
          <p:spPr bwMode="gray">
            <a:xfrm>
              <a:off x="3470" y="1706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3725"/>
                    <a:invGamma/>
                  </a:schemeClr>
                </a:gs>
                <a:gs pos="100000">
                  <a:schemeClr val="hlink"/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51221" name="Oval 21"/>
            <p:cNvSpPr>
              <a:spLocks noChangeArrowheads="1"/>
            </p:cNvSpPr>
            <p:nvPr/>
          </p:nvSpPr>
          <p:spPr bwMode="gray">
            <a:xfrm>
              <a:off x="3480" y="1725"/>
              <a:ext cx="141" cy="142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3725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grpSp>
        <p:nvGrpSpPr>
          <p:cNvPr id="6" name="Group 22"/>
          <p:cNvGrpSpPr>
            <a:grpSpLocks/>
          </p:cNvGrpSpPr>
          <p:nvPr/>
        </p:nvGrpSpPr>
        <p:grpSpPr bwMode="auto">
          <a:xfrm>
            <a:off x="6227763" y="3405188"/>
            <a:ext cx="360362" cy="360362"/>
            <a:chOff x="3923" y="2659"/>
            <a:chExt cx="227" cy="227"/>
          </a:xfrm>
        </p:grpSpPr>
        <p:sp>
          <p:nvSpPr>
            <p:cNvPr id="51223" name="Oval 23"/>
            <p:cNvSpPr>
              <a:spLocks noChangeArrowheads="1"/>
            </p:cNvSpPr>
            <p:nvPr/>
          </p:nvSpPr>
          <p:spPr bwMode="gray">
            <a:xfrm>
              <a:off x="3923" y="2659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3725"/>
                    <a:invGamma/>
                  </a:schemeClr>
                </a:gs>
                <a:gs pos="100000">
                  <a:schemeClr val="hlink"/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51224" name="Oval 24"/>
            <p:cNvSpPr>
              <a:spLocks noChangeArrowheads="1"/>
            </p:cNvSpPr>
            <p:nvPr/>
          </p:nvSpPr>
          <p:spPr bwMode="gray">
            <a:xfrm>
              <a:off x="3933" y="2678"/>
              <a:ext cx="141" cy="142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3725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grpSp>
        <p:nvGrpSpPr>
          <p:cNvPr id="7" name="Group 25"/>
          <p:cNvGrpSpPr>
            <a:grpSpLocks/>
          </p:cNvGrpSpPr>
          <p:nvPr/>
        </p:nvGrpSpPr>
        <p:grpSpPr bwMode="auto">
          <a:xfrm>
            <a:off x="5334000" y="5005388"/>
            <a:ext cx="360363" cy="360362"/>
            <a:chOff x="3515" y="3521"/>
            <a:chExt cx="227" cy="227"/>
          </a:xfrm>
        </p:grpSpPr>
        <p:sp>
          <p:nvSpPr>
            <p:cNvPr id="51226" name="Oval 26"/>
            <p:cNvSpPr>
              <a:spLocks noChangeArrowheads="1"/>
            </p:cNvSpPr>
            <p:nvPr/>
          </p:nvSpPr>
          <p:spPr bwMode="gray">
            <a:xfrm>
              <a:off x="3515" y="3521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3725"/>
                    <a:invGamma/>
                  </a:schemeClr>
                </a:gs>
                <a:gs pos="100000">
                  <a:schemeClr val="hlink"/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51227" name="Oval 27"/>
            <p:cNvSpPr>
              <a:spLocks noChangeArrowheads="1"/>
            </p:cNvSpPr>
            <p:nvPr/>
          </p:nvSpPr>
          <p:spPr bwMode="gray">
            <a:xfrm>
              <a:off x="3525" y="3540"/>
              <a:ext cx="141" cy="142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3725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51228" name="Oval 28"/>
          <p:cNvSpPr>
            <a:spLocks noChangeArrowheads="1"/>
          </p:cNvSpPr>
          <p:nvPr/>
        </p:nvSpPr>
        <p:spPr bwMode="gray">
          <a:xfrm>
            <a:off x="3624263" y="2643188"/>
            <a:ext cx="1944687" cy="1944687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tint val="0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fa-IR"/>
          </a:p>
        </p:txBody>
      </p:sp>
      <p:sp>
        <p:nvSpPr>
          <p:cNvPr id="51229" name="Oval 29"/>
          <p:cNvSpPr>
            <a:spLocks noChangeArrowheads="1"/>
          </p:cNvSpPr>
          <p:nvPr/>
        </p:nvSpPr>
        <p:spPr bwMode="gray">
          <a:xfrm>
            <a:off x="3617913" y="2627313"/>
            <a:ext cx="1944687" cy="1944687"/>
          </a:xfrm>
          <a:prstGeom prst="ellipse">
            <a:avLst/>
          </a:prstGeom>
          <a:gradFill rotWithShape="1">
            <a:gsLst>
              <a:gs pos="0">
                <a:schemeClr val="hlink">
                  <a:alpha val="32001"/>
                </a:schemeClr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fa-IR"/>
          </a:p>
        </p:txBody>
      </p:sp>
      <p:sp>
        <p:nvSpPr>
          <p:cNvPr id="51230" name="Oval 30"/>
          <p:cNvSpPr>
            <a:spLocks noChangeArrowheads="1"/>
          </p:cNvSpPr>
          <p:nvPr/>
        </p:nvSpPr>
        <p:spPr bwMode="gray">
          <a:xfrm>
            <a:off x="3751263" y="2770188"/>
            <a:ext cx="1690687" cy="1690687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54118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fa-IR"/>
          </a:p>
        </p:txBody>
      </p:sp>
      <p:sp>
        <p:nvSpPr>
          <p:cNvPr id="51231" name="Oval 31"/>
          <p:cNvSpPr>
            <a:spLocks noChangeArrowheads="1"/>
          </p:cNvSpPr>
          <p:nvPr/>
        </p:nvSpPr>
        <p:spPr bwMode="gray">
          <a:xfrm>
            <a:off x="3733800" y="2743200"/>
            <a:ext cx="1690688" cy="1690688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63529"/>
                  <a:invGamma/>
                </a:schemeClr>
              </a:gs>
              <a:gs pos="100000">
                <a:schemeClr val="hlink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fa-IR"/>
          </a:p>
        </p:txBody>
      </p:sp>
      <p:grpSp>
        <p:nvGrpSpPr>
          <p:cNvPr id="8" name="Group 44"/>
          <p:cNvGrpSpPr>
            <a:grpSpLocks/>
          </p:cNvGrpSpPr>
          <p:nvPr/>
        </p:nvGrpSpPr>
        <p:grpSpPr bwMode="auto">
          <a:xfrm>
            <a:off x="3835400" y="2854325"/>
            <a:ext cx="1522413" cy="1522413"/>
            <a:chOff x="2416" y="1798"/>
            <a:chExt cx="959" cy="959"/>
          </a:xfrm>
        </p:grpSpPr>
        <p:sp>
          <p:nvSpPr>
            <p:cNvPr id="51232" name="Oval 32"/>
            <p:cNvSpPr>
              <a:spLocks noChangeArrowheads="1"/>
            </p:cNvSpPr>
            <p:nvPr/>
          </p:nvSpPr>
          <p:spPr bwMode="gray">
            <a:xfrm>
              <a:off x="2416" y="1798"/>
              <a:ext cx="959" cy="959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fa-IR"/>
            </a:p>
          </p:txBody>
        </p:sp>
        <p:sp>
          <p:nvSpPr>
            <p:cNvPr id="51233" name="Oval 33"/>
            <p:cNvSpPr>
              <a:spLocks noChangeArrowheads="1"/>
            </p:cNvSpPr>
            <p:nvPr/>
          </p:nvSpPr>
          <p:spPr bwMode="gray">
            <a:xfrm>
              <a:off x="2430" y="1810"/>
              <a:ext cx="927" cy="928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  <p:sp>
          <p:nvSpPr>
            <p:cNvPr id="51234" name="Oval 34"/>
            <p:cNvSpPr>
              <a:spLocks noChangeArrowheads="1"/>
            </p:cNvSpPr>
            <p:nvPr/>
          </p:nvSpPr>
          <p:spPr bwMode="gray">
            <a:xfrm>
              <a:off x="2441" y="1816"/>
              <a:ext cx="906" cy="90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  <p:sp>
          <p:nvSpPr>
            <p:cNvPr id="51235" name="Oval 35"/>
            <p:cNvSpPr>
              <a:spLocks noChangeArrowheads="1"/>
            </p:cNvSpPr>
            <p:nvPr/>
          </p:nvSpPr>
          <p:spPr bwMode="gray">
            <a:xfrm>
              <a:off x="2451" y="1825"/>
              <a:ext cx="861" cy="8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  <p:sp>
          <p:nvSpPr>
            <p:cNvPr id="51236" name="Oval 36"/>
            <p:cNvSpPr>
              <a:spLocks noChangeArrowheads="1"/>
            </p:cNvSpPr>
            <p:nvPr/>
          </p:nvSpPr>
          <p:spPr bwMode="gray">
            <a:xfrm>
              <a:off x="2502" y="1848"/>
              <a:ext cx="765" cy="68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</p:grpSp>
      <p:sp>
        <p:nvSpPr>
          <p:cNvPr id="51238" name="Text Box 38"/>
          <p:cNvSpPr txBox="1">
            <a:spLocks noChangeArrowheads="1"/>
          </p:cNvSpPr>
          <p:nvPr/>
        </p:nvSpPr>
        <p:spPr bwMode="auto">
          <a:xfrm>
            <a:off x="5715000" y="1676400"/>
            <a:ext cx="203613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fa-IR" sz="1600" dirty="0" smtClean="0"/>
              <a:t>رفع نياز هاي برنامه نويسان</a:t>
            </a:r>
            <a:endParaRPr lang="en-US" sz="1600" dirty="0"/>
          </a:p>
        </p:txBody>
      </p:sp>
      <p:sp>
        <p:nvSpPr>
          <p:cNvPr id="51239" name="Text Box 39"/>
          <p:cNvSpPr txBox="1">
            <a:spLocks noChangeArrowheads="1"/>
          </p:cNvSpPr>
          <p:nvPr/>
        </p:nvSpPr>
        <p:spPr bwMode="auto">
          <a:xfrm>
            <a:off x="1101382" y="1676400"/>
            <a:ext cx="2295885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0" hangingPunct="0"/>
            <a:r>
              <a:rPr lang="fa-IR" sz="1600" dirty="0" smtClean="0"/>
              <a:t>پشتيباني و رفع نياز سيستم هاي </a:t>
            </a:r>
          </a:p>
          <a:p>
            <a:pPr algn="ctr" eaLnBrk="0" hangingPunct="0"/>
            <a:r>
              <a:rPr lang="fa-IR" sz="1600" dirty="0" smtClean="0"/>
              <a:t>غير متمركز</a:t>
            </a:r>
            <a:endParaRPr lang="en-US" sz="1600" dirty="0"/>
          </a:p>
        </p:txBody>
      </p:sp>
      <p:sp>
        <p:nvSpPr>
          <p:cNvPr id="51240" name="Text Box 40"/>
          <p:cNvSpPr txBox="1">
            <a:spLocks noChangeArrowheads="1"/>
          </p:cNvSpPr>
          <p:nvPr/>
        </p:nvSpPr>
        <p:spPr bwMode="auto">
          <a:xfrm>
            <a:off x="6629400" y="3429000"/>
            <a:ext cx="1439818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fa-IR" sz="1600" dirty="0" smtClean="0"/>
              <a:t>توان توليد نر افزار</a:t>
            </a:r>
            <a:endParaRPr lang="en-US" sz="1600" dirty="0"/>
          </a:p>
        </p:txBody>
      </p:sp>
      <p:sp>
        <p:nvSpPr>
          <p:cNvPr id="51241" name="Text Box 41"/>
          <p:cNvSpPr txBox="1">
            <a:spLocks noChangeArrowheads="1"/>
          </p:cNvSpPr>
          <p:nvPr/>
        </p:nvSpPr>
        <p:spPr bwMode="auto">
          <a:xfrm>
            <a:off x="5072066" y="5429264"/>
            <a:ext cx="177003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fa-IR" sz="1600" dirty="0" smtClean="0"/>
              <a:t>بالا بردن سرعت سيستم</a:t>
            </a:r>
            <a:endParaRPr lang="en-US" sz="1600" dirty="0"/>
          </a:p>
        </p:txBody>
      </p:sp>
      <p:sp>
        <p:nvSpPr>
          <p:cNvPr id="51242" name="Text Box 42"/>
          <p:cNvSpPr txBox="1">
            <a:spLocks noChangeArrowheads="1"/>
          </p:cNvSpPr>
          <p:nvPr/>
        </p:nvSpPr>
        <p:spPr bwMode="auto">
          <a:xfrm>
            <a:off x="695202" y="3429000"/>
            <a:ext cx="178766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0" hangingPunct="0"/>
            <a:r>
              <a:rPr lang="fa-IR" sz="1600" dirty="0" smtClean="0"/>
              <a:t>استفاده از ظرفيت واقعي</a:t>
            </a:r>
            <a:endParaRPr lang="en-US" sz="1600" dirty="0"/>
          </a:p>
        </p:txBody>
      </p:sp>
      <p:sp>
        <p:nvSpPr>
          <p:cNvPr id="51243" name="Text Box 43"/>
          <p:cNvSpPr txBox="1">
            <a:spLocks noChangeArrowheads="1"/>
          </p:cNvSpPr>
          <p:nvPr/>
        </p:nvSpPr>
        <p:spPr bwMode="auto">
          <a:xfrm>
            <a:off x="1571604" y="5429264"/>
            <a:ext cx="2182008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0" hangingPunct="0"/>
            <a:r>
              <a:rPr lang="fa-IR" sz="1600" dirty="0" smtClean="0"/>
              <a:t>جبران كمبود حافظه در سيستم</a:t>
            </a:r>
            <a:endParaRPr lang="en-US" sz="1600" dirty="0"/>
          </a:p>
        </p:txBody>
      </p:sp>
      <p:sp>
        <p:nvSpPr>
          <p:cNvPr id="45" name="Rectangle 44"/>
          <p:cNvSpPr/>
          <p:nvPr/>
        </p:nvSpPr>
        <p:spPr>
          <a:xfrm>
            <a:off x="4286248" y="3429000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b="1" dirty="0" smtClean="0"/>
              <a:t>اهميت</a:t>
            </a:r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r-SA" sz="3200" dirty="0" smtClean="0"/>
              <a:t>نگاهي به‌اجزاي </a:t>
            </a:r>
            <a:r>
              <a:rPr lang="en-US" sz="3200" dirty="0" smtClean="0"/>
              <a:t>Grid</a:t>
            </a:r>
            <a:endParaRPr lang="en-US" sz="3200" dirty="0"/>
          </a:p>
        </p:txBody>
      </p:sp>
      <p:sp>
        <p:nvSpPr>
          <p:cNvPr id="30" name="Freeform 4"/>
          <p:cNvSpPr>
            <a:spLocks noEditPoints="1"/>
          </p:cNvSpPr>
          <p:nvPr/>
        </p:nvSpPr>
        <p:spPr bwMode="gray">
          <a:xfrm flipH="1">
            <a:off x="4832350" y="2727325"/>
            <a:ext cx="3168650" cy="2895600"/>
          </a:xfrm>
          <a:custGeom>
            <a:avLst/>
            <a:gdLst/>
            <a:ahLst/>
            <a:cxnLst>
              <a:cxn ang="0">
                <a:pos x="1092" y="50"/>
              </a:cxn>
              <a:cxn ang="0">
                <a:pos x="822" y="168"/>
              </a:cxn>
              <a:cxn ang="0">
                <a:pos x="594" y="300"/>
              </a:cxn>
              <a:cxn ang="0">
                <a:pos x="406" y="446"/>
              </a:cxn>
              <a:cxn ang="0">
                <a:pos x="254" y="604"/>
              </a:cxn>
              <a:cxn ang="0">
                <a:pos x="140" y="772"/>
              </a:cxn>
              <a:cxn ang="0">
                <a:pos x="60" y="944"/>
              </a:cxn>
              <a:cxn ang="0">
                <a:pos x="14" y="1122"/>
              </a:cxn>
              <a:cxn ang="0">
                <a:pos x="0" y="1300"/>
              </a:cxn>
              <a:cxn ang="0">
                <a:pos x="18" y="1476"/>
              </a:cxn>
              <a:cxn ang="0">
                <a:pos x="64" y="1650"/>
              </a:cxn>
              <a:cxn ang="0">
                <a:pos x="138" y="1818"/>
              </a:cxn>
              <a:cxn ang="0">
                <a:pos x="238" y="1978"/>
              </a:cxn>
              <a:cxn ang="0">
                <a:pos x="364" y="2126"/>
              </a:cxn>
              <a:cxn ang="0">
                <a:pos x="512" y="2262"/>
              </a:cxn>
              <a:cxn ang="0">
                <a:pos x="684" y="2382"/>
              </a:cxn>
              <a:cxn ang="0">
                <a:pos x="874" y="2484"/>
              </a:cxn>
              <a:cxn ang="0">
                <a:pos x="1086" y="2564"/>
              </a:cxn>
              <a:cxn ang="0">
                <a:pos x="1314" y="2622"/>
              </a:cxn>
              <a:cxn ang="0">
                <a:pos x="1558" y="2654"/>
              </a:cxn>
              <a:cxn ang="0">
                <a:pos x="1818" y="2658"/>
              </a:cxn>
              <a:cxn ang="0">
                <a:pos x="2090" y="2632"/>
              </a:cxn>
              <a:cxn ang="0">
                <a:pos x="2374" y="2574"/>
              </a:cxn>
              <a:cxn ang="0">
                <a:pos x="2544" y="2912"/>
              </a:cxn>
              <a:cxn ang="0">
                <a:pos x="1868" y="1552"/>
              </a:cxn>
              <a:cxn ang="0">
                <a:pos x="1956" y="1914"/>
              </a:cxn>
              <a:cxn ang="0">
                <a:pos x="1788" y="1936"/>
              </a:cxn>
              <a:cxn ang="0">
                <a:pos x="1616" y="1934"/>
              </a:cxn>
              <a:cxn ang="0">
                <a:pos x="1442" y="1912"/>
              </a:cxn>
              <a:cxn ang="0">
                <a:pos x="1272" y="1872"/>
              </a:cxn>
              <a:cxn ang="0">
                <a:pos x="1108" y="1812"/>
              </a:cxn>
              <a:cxn ang="0">
                <a:pos x="952" y="1736"/>
              </a:cxn>
              <a:cxn ang="0">
                <a:pos x="810" y="1646"/>
              </a:cxn>
              <a:cxn ang="0">
                <a:pos x="684" y="1542"/>
              </a:cxn>
              <a:cxn ang="0">
                <a:pos x="578" y="1428"/>
              </a:cxn>
              <a:cxn ang="0">
                <a:pos x="494" y="1304"/>
              </a:cxn>
              <a:cxn ang="0">
                <a:pos x="438" y="1170"/>
              </a:cxn>
              <a:cxn ang="0">
                <a:pos x="410" y="1032"/>
              </a:cxn>
              <a:cxn ang="0">
                <a:pos x="416" y="888"/>
              </a:cxn>
              <a:cxn ang="0">
                <a:pos x="460" y="742"/>
              </a:cxn>
              <a:cxn ang="0">
                <a:pos x="544" y="592"/>
              </a:cxn>
              <a:cxn ang="0">
                <a:pos x="670" y="444"/>
              </a:cxn>
              <a:cxn ang="0">
                <a:pos x="844" y="298"/>
              </a:cxn>
              <a:cxn ang="0">
                <a:pos x="1070" y="154"/>
              </a:cxn>
              <a:cxn ang="0">
                <a:pos x="1348" y="16"/>
              </a:cxn>
              <a:cxn ang="0">
                <a:pos x="1244" y="0"/>
              </a:cxn>
              <a:cxn ang="0">
                <a:pos x="2820" y="1934"/>
              </a:cxn>
              <a:cxn ang="0">
                <a:pos x="2820" y="1934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lnTo>
                  <a:pt x="1244" y="0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lnTo>
                  <a:pt x="2820" y="1934"/>
                </a:lnTo>
                <a:close/>
              </a:path>
            </a:pathLst>
          </a:custGeom>
          <a:gradFill rotWithShape="1">
            <a:gsLst>
              <a:gs pos="0">
                <a:schemeClr val="bg2"/>
              </a:gs>
              <a:gs pos="100000">
                <a:schemeClr val="bg2">
                  <a:gamma/>
                  <a:shade val="46275"/>
                  <a:invGamma/>
                </a:scheme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grpSp>
        <p:nvGrpSpPr>
          <p:cNvPr id="31" name="Group 5"/>
          <p:cNvGrpSpPr>
            <a:grpSpLocks/>
          </p:cNvGrpSpPr>
          <p:nvPr/>
        </p:nvGrpSpPr>
        <p:grpSpPr bwMode="auto">
          <a:xfrm>
            <a:off x="882650" y="2025650"/>
            <a:ext cx="4111625" cy="3917950"/>
            <a:chOff x="528" y="1084"/>
            <a:chExt cx="2590" cy="2468"/>
          </a:xfrm>
        </p:grpSpPr>
        <p:sp>
          <p:nvSpPr>
            <p:cNvPr id="32" name="AutoShape 6"/>
            <p:cNvSpPr>
              <a:spLocks noChangeArrowheads="1"/>
            </p:cNvSpPr>
            <p:nvPr/>
          </p:nvSpPr>
          <p:spPr bwMode="gray">
            <a:xfrm rot="5432887">
              <a:off x="2183" y="1830"/>
              <a:ext cx="962" cy="908"/>
            </a:xfrm>
            <a:prstGeom prst="hexagon">
              <a:avLst>
                <a:gd name="adj" fmla="val 26487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9525" algn="ctr">
              <a:miter lim="800000"/>
              <a:headEnd/>
              <a:tailEnd/>
            </a:ln>
            <a:effectLst/>
            <a:scene3d>
              <a:camera prst="legacyObliqueTopLeft">
                <a:rot lat="21299999" lon="20999999" rev="0"/>
              </a:camera>
              <a:lightRig rig="legacyFlat3" dir="t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rot="10800000" vert="eaVert" wrap="none" anchor="ctr">
              <a:flatTx/>
            </a:bodyPr>
            <a:lstStyle/>
            <a:p>
              <a:pPr algn="ctr" eaLnBrk="0" hangingPunct="0"/>
              <a:r>
                <a:rPr lang="ar-SA" dirty="0" smtClean="0">
                  <a:solidFill>
                    <a:schemeClr val="bg1"/>
                  </a:solidFill>
                </a:rPr>
                <a:t>مديريت</a:t>
              </a:r>
              <a:r>
                <a:rPr lang="ar-SA" dirty="0" smtClean="0"/>
                <a:t> </a:t>
              </a:r>
              <a:endParaRPr lang="en-US" dirty="0" smtClean="0">
                <a:solidFill>
                  <a:schemeClr val="bg1"/>
                </a:solidFill>
              </a:endParaRPr>
            </a:p>
            <a:p>
              <a:pPr algn="ctr" eaLnBrk="0" hangingPunct="0"/>
              <a:r>
                <a:rPr lang="ar-SA" dirty="0" smtClean="0">
                  <a:solidFill>
                    <a:schemeClr val="bg1"/>
                  </a:solidFill>
                </a:rPr>
                <a:t>كنترل كار</a:t>
              </a:r>
              <a:endParaRPr lang="en-US" dirty="0" smtClean="0">
                <a:solidFill>
                  <a:schemeClr val="bg1"/>
                </a:solidFill>
              </a:endParaRPr>
            </a:p>
            <a:p>
              <a:pPr algn="ctr" eaLnBrk="0" hangingPunct="0"/>
              <a:r>
                <a:rPr lang="ar-SA" dirty="0" smtClean="0">
                  <a:solidFill>
                    <a:schemeClr val="bg1"/>
                  </a:solidFill>
                </a:rPr>
                <a:t> سيستم</a:t>
              </a:r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33" name="AutoShape 7"/>
            <p:cNvSpPr>
              <a:spLocks noChangeArrowheads="1"/>
            </p:cNvSpPr>
            <p:nvPr/>
          </p:nvSpPr>
          <p:spPr bwMode="gray">
            <a:xfrm rot="5432887">
              <a:off x="1735" y="1111"/>
              <a:ext cx="962" cy="908"/>
            </a:xfrm>
            <a:prstGeom prst="hexagon">
              <a:avLst>
                <a:gd name="adj" fmla="val 26487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9525" algn="ctr">
              <a:miter lim="800000"/>
              <a:headEnd/>
              <a:tailEnd/>
            </a:ln>
            <a:effectLst/>
            <a:scene3d>
              <a:camera prst="legacyObliqueTopLeft">
                <a:rot lat="21299999" lon="20999999" rev="0"/>
              </a:camera>
              <a:lightRig rig="legacyFlat3" dir="t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</p:spPr>
          <p:txBody>
            <a:bodyPr rot="10800000" vert="eaVert" wrap="none" anchor="ctr">
              <a:flatTx/>
            </a:bodyPr>
            <a:lstStyle/>
            <a:p>
              <a:pPr algn="ctr" eaLnBrk="0" hangingPunct="0"/>
              <a:r>
                <a:rPr lang="ar-SA" dirty="0" smtClean="0">
                  <a:solidFill>
                    <a:schemeClr val="bg1"/>
                  </a:solidFill>
                </a:rPr>
                <a:t>اجزاي امنيت‌</a:t>
              </a:r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34" name="AutoShape 8"/>
            <p:cNvSpPr>
              <a:spLocks noChangeArrowheads="1"/>
            </p:cNvSpPr>
            <p:nvPr/>
          </p:nvSpPr>
          <p:spPr bwMode="gray">
            <a:xfrm rot="5432887">
              <a:off x="1783" y="2581"/>
              <a:ext cx="962" cy="908"/>
            </a:xfrm>
            <a:prstGeom prst="hexagon">
              <a:avLst>
                <a:gd name="adj" fmla="val 26487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9525" algn="ctr">
              <a:miter lim="800000"/>
              <a:headEnd/>
              <a:tailEnd/>
            </a:ln>
            <a:effectLst/>
            <a:scene3d>
              <a:camera prst="legacyObliqueTopLeft">
                <a:rot lat="21299999" lon="20999999" rev="0"/>
              </a:camera>
              <a:lightRig rig="legacyFlat3" dir="t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</p:spPr>
          <p:txBody>
            <a:bodyPr rot="10800000" vert="eaVert" wrap="none" anchor="ctr">
              <a:flatTx/>
            </a:bodyPr>
            <a:lstStyle/>
            <a:p>
              <a:pPr algn="ctr" eaLnBrk="0" hangingPunct="0"/>
              <a:r>
                <a:rPr lang="fa-IR" dirty="0" smtClean="0">
                  <a:solidFill>
                    <a:srgbClr val="FFFFFF"/>
                  </a:solidFill>
                </a:rPr>
                <a:t>زمانبند</a:t>
              </a:r>
            </a:p>
            <a:p>
              <a:pPr algn="ctr" eaLnBrk="0" hangingPunct="0"/>
              <a:endParaRPr lang="en-US" dirty="0">
                <a:solidFill>
                  <a:srgbClr val="FFFFFF"/>
                </a:solidFill>
              </a:endParaRPr>
            </a:p>
          </p:txBody>
        </p:sp>
        <p:sp>
          <p:nvSpPr>
            <p:cNvPr id="36" name="AutoShape 10"/>
            <p:cNvSpPr>
              <a:spLocks noChangeArrowheads="1"/>
            </p:cNvSpPr>
            <p:nvPr/>
          </p:nvSpPr>
          <p:spPr bwMode="gray">
            <a:xfrm rot="5432887">
              <a:off x="895" y="1144"/>
              <a:ext cx="962" cy="908"/>
            </a:xfrm>
            <a:prstGeom prst="hexagon">
              <a:avLst>
                <a:gd name="adj" fmla="val 26487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9525" algn="ctr">
              <a:miter lim="800000"/>
              <a:headEnd/>
              <a:tailEnd/>
            </a:ln>
            <a:effectLst/>
            <a:scene3d>
              <a:camera prst="legacyObliqueTopLeft">
                <a:rot lat="21299999" lon="20999999" rev="0"/>
              </a:camera>
              <a:lightRig rig="legacyFlat3" dir="t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rot="10800000" vert="eaVert" wrap="none" anchor="ctr">
              <a:flatTx/>
            </a:bodyPr>
            <a:lstStyle/>
            <a:p>
              <a:pPr algn="ctr" eaLnBrk="0" hangingPunct="0"/>
              <a:r>
                <a:rPr lang="ar-SA" dirty="0" smtClean="0">
                  <a:solidFill>
                    <a:schemeClr val="bg1"/>
                  </a:solidFill>
                </a:rPr>
                <a:t>رابط كاربر</a:t>
              </a:r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37" name="AutoShape 11"/>
            <p:cNvSpPr>
              <a:spLocks noChangeArrowheads="1"/>
            </p:cNvSpPr>
            <p:nvPr/>
          </p:nvSpPr>
          <p:spPr bwMode="gray">
            <a:xfrm rot="5432887">
              <a:off x="940" y="2617"/>
              <a:ext cx="962" cy="908"/>
            </a:xfrm>
            <a:prstGeom prst="hexagon">
              <a:avLst>
                <a:gd name="adj" fmla="val 26487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9525" algn="ctr">
              <a:miter lim="800000"/>
              <a:headEnd/>
              <a:tailEnd/>
            </a:ln>
            <a:effectLst/>
            <a:scene3d>
              <a:camera prst="legacyObliqueTopLeft">
                <a:rot lat="21299999" lon="20999999" rev="0"/>
              </a:camera>
              <a:lightRig rig="legacyFlat3" dir="t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rot="10800000" vert="eaVert" wrap="none" anchor="ctr">
              <a:flatTx/>
            </a:bodyPr>
            <a:lstStyle/>
            <a:p>
              <a:pPr algn="ctr" eaLnBrk="0" hangingPunct="0"/>
              <a:r>
                <a:rPr lang="ar-SA" dirty="0" smtClean="0">
                  <a:solidFill>
                    <a:schemeClr val="bg1"/>
                  </a:solidFill>
                </a:rPr>
                <a:t>مديريت اطلاعات</a:t>
              </a:r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38" name="AutoShape 12"/>
            <p:cNvSpPr>
              <a:spLocks noChangeArrowheads="1"/>
            </p:cNvSpPr>
            <p:nvPr/>
          </p:nvSpPr>
          <p:spPr bwMode="gray">
            <a:xfrm rot="5432887">
              <a:off x="501" y="1899"/>
              <a:ext cx="962" cy="908"/>
            </a:xfrm>
            <a:prstGeom prst="hexagon">
              <a:avLst>
                <a:gd name="adj" fmla="val 26487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9525" algn="ctr">
              <a:miter lim="800000"/>
              <a:headEnd/>
              <a:tailEnd/>
            </a:ln>
            <a:effectLst/>
            <a:scene3d>
              <a:camera prst="legacyObliqueTopLeft">
                <a:rot lat="21299999" lon="20999999" rev="0"/>
              </a:camera>
              <a:lightRig rig="legacyFlat3" dir="t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</p:spPr>
          <p:txBody>
            <a:bodyPr rot="10800000" vert="eaVert" wrap="none" anchor="ctr">
              <a:flatTx/>
            </a:bodyPr>
            <a:lstStyle/>
            <a:p>
              <a:pPr algn="ctr" eaLnBrk="0" hangingPunct="0"/>
              <a:r>
                <a:rPr lang="ar-SA" dirty="0" smtClean="0">
                  <a:solidFill>
                    <a:schemeClr val="bg1"/>
                  </a:solidFill>
                </a:rPr>
                <a:t>مديريت منابع</a:t>
              </a:r>
              <a:endParaRPr 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39" name="Text Box 13"/>
          <p:cNvSpPr txBox="1">
            <a:spLocks noChangeArrowheads="1"/>
          </p:cNvSpPr>
          <p:nvPr/>
        </p:nvSpPr>
        <p:spPr bwMode="auto">
          <a:xfrm>
            <a:off x="5362575" y="2093913"/>
            <a:ext cx="1841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endParaRPr lang="fa-IR" b="0"/>
          </a:p>
        </p:txBody>
      </p:sp>
      <p:sp>
        <p:nvSpPr>
          <p:cNvPr id="40" name="Rectangle 14"/>
          <p:cNvSpPr>
            <a:spLocks noChangeArrowheads="1"/>
          </p:cNvSpPr>
          <p:nvPr/>
        </p:nvSpPr>
        <p:spPr bwMode="auto">
          <a:xfrm>
            <a:off x="5929322" y="2143116"/>
            <a:ext cx="922047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800" b="1" dirty="0" smtClean="0"/>
              <a:t>Grid</a:t>
            </a:r>
            <a:endParaRPr lang="en-US" sz="28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r-SA" sz="3200" dirty="0" smtClean="0"/>
              <a:t>نگاهي به‌اجزاي </a:t>
            </a:r>
            <a:r>
              <a:rPr lang="en-US" sz="3200" dirty="0" smtClean="0"/>
              <a:t>Grid</a:t>
            </a:r>
            <a:endParaRPr lang="en-US" sz="3200" dirty="0"/>
          </a:p>
        </p:txBody>
      </p:sp>
      <p:sp>
        <p:nvSpPr>
          <p:cNvPr id="48131" name="AutoShape 3"/>
          <p:cNvSpPr>
            <a:spLocks noChangeArrowheads="1"/>
          </p:cNvSpPr>
          <p:nvPr/>
        </p:nvSpPr>
        <p:spPr bwMode="gray">
          <a:xfrm>
            <a:off x="533400" y="1295400"/>
            <a:ext cx="5715000" cy="4495800"/>
          </a:xfrm>
          <a:prstGeom prst="rightArrow">
            <a:avLst>
              <a:gd name="adj1" fmla="val 79306"/>
              <a:gd name="adj2" fmla="val 31485"/>
            </a:avLst>
          </a:prstGeom>
          <a:gradFill rotWithShape="1">
            <a:gsLst>
              <a:gs pos="0">
                <a:schemeClr val="bg2">
                  <a:gamma/>
                  <a:tint val="0"/>
                  <a:invGamma/>
                </a:schemeClr>
              </a:gs>
              <a:gs pos="100000">
                <a:schemeClr val="bg2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48132" name="AutoShape 4"/>
          <p:cNvSpPr>
            <a:spLocks noChangeArrowheads="1"/>
          </p:cNvSpPr>
          <p:nvPr/>
        </p:nvSpPr>
        <p:spPr bwMode="blackWhite">
          <a:xfrm>
            <a:off x="838200" y="1905000"/>
            <a:ext cx="4038600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ar-SA" dirty="0" smtClean="0">
                <a:solidFill>
                  <a:schemeClr val="bg1"/>
                </a:solidFill>
              </a:rPr>
              <a:t>دسترسي به ‌اطلاعات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8133" name="AutoShape 5"/>
          <p:cNvSpPr>
            <a:spLocks noChangeArrowheads="1"/>
          </p:cNvSpPr>
          <p:nvPr/>
        </p:nvSpPr>
        <p:spPr bwMode="blackWhite">
          <a:xfrm>
            <a:off x="838200" y="3048000"/>
            <a:ext cx="4038600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rgbClr val="699D5F"/>
              </a:gs>
              <a:gs pos="100000">
                <a:srgbClr val="699D5F">
                  <a:gamma/>
                  <a:shade val="46275"/>
                  <a:invGamma/>
                </a:srgb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fa-IR" dirty="0" smtClean="0">
                <a:solidFill>
                  <a:schemeClr val="bg1"/>
                </a:solidFill>
              </a:rPr>
              <a:t>عدم نياز آشنايي با پيچيدگي ها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8134" name="AutoShape 6"/>
          <p:cNvSpPr>
            <a:spLocks noChangeArrowheads="1"/>
          </p:cNvSpPr>
          <p:nvPr/>
        </p:nvSpPr>
        <p:spPr bwMode="blackWhite">
          <a:xfrm>
            <a:off x="838200" y="4191000"/>
            <a:ext cx="4038600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dirty="0" smtClean="0"/>
              <a:t>Interface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8135" name="AutoShape 7"/>
          <p:cNvSpPr>
            <a:spLocks noChangeArrowheads="1"/>
          </p:cNvSpPr>
          <p:nvPr/>
        </p:nvSpPr>
        <p:spPr bwMode="auto">
          <a:xfrm>
            <a:off x="5943600" y="2895600"/>
            <a:ext cx="2514600" cy="1295400"/>
          </a:xfrm>
          <a:prstGeom prst="roundRect">
            <a:avLst>
              <a:gd name="adj" fmla="val 9106"/>
            </a:avLst>
          </a:prstGeom>
          <a:noFill/>
          <a:ln w="25400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ar-SA" sz="2400" b="1" dirty="0" smtClean="0"/>
              <a:t>رابط كاربر</a:t>
            </a:r>
            <a:endParaRPr lang="en-US" sz="24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85918" y="4500570"/>
            <a:ext cx="6206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Grid</a:t>
            </a:r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r-SA" sz="3200" dirty="0" smtClean="0"/>
              <a:t>نگاهي به‌اجزاي </a:t>
            </a:r>
            <a:r>
              <a:rPr lang="en-US" sz="3200" dirty="0" smtClean="0"/>
              <a:t>Grid</a:t>
            </a:r>
            <a:endParaRPr lang="en-US" sz="3200" dirty="0"/>
          </a:p>
        </p:txBody>
      </p:sp>
      <p:sp>
        <p:nvSpPr>
          <p:cNvPr id="48131" name="AutoShape 3"/>
          <p:cNvSpPr>
            <a:spLocks noChangeArrowheads="1"/>
          </p:cNvSpPr>
          <p:nvPr/>
        </p:nvSpPr>
        <p:spPr bwMode="gray">
          <a:xfrm>
            <a:off x="533400" y="1295400"/>
            <a:ext cx="5715000" cy="4495800"/>
          </a:xfrm>
          <a:prstGeom prst="rightArrow">
            <a:avLst>
              <a:gd name="adj1" fmla="val 79306"/>
              <a:gd name="adj2" fmla="val 31485"/>
            </a:avLst>
          </a:prstGeom>
          <a:gradFill rotWithShape="1">
            <a:gsLst>
              <a:gs pos="0">
                <a:schemeClr val="bg2">
                  <a:gamma/>
                  <a:tint val="0"/>
                  <a:invGamma/>
                </a:schemeClr>
              </a:gs>
              <a:gs pos="100000">
                <a:schemeClr val="bg2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48132" name="AutoShape 4"/>
          <p:cNvSpPr>
            <a:spLocks noChangeArrowheads="1"/>
          </p:cNvSpPr>
          <p:nvPr/>
        </p:nvSpPr>
        <p:spPr bwMode="blackWhite">
          <a:xfrm>
            <a:off x="838200" y="1905000"/>
            <a:ext cx="4038600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ar-SA" dirty="0" smtClean="0">
                <a:solidFill>
                  <a:schemeClr val="bg1"/>
                </a:solidFill>
              </a:rPr>
              <a:t>احراز هويت </a:t>
            </a:r>
            <a:r>
              <a:rPr lang="en-US" dirty="0" smtClean="0">
                <a:solidFill>
                  <a:schemeClr val="bg1"/>
                </a:solidFill>
              </a:rPr>
              <a:t>     authentication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8133" name="AutoShape 5"/>
          <p:cNvSpPr>
            <a:spLocks noChangeArrowheads="1"/>
          </p:cNvSpPr>
          <p:nvPr/>
        </p:nvSpPr>
        <p:spPr bwMode="blackWhite">
          <a:xfrm>
            <a:off x="838200" y="3048000"/>
            <a:ext cx="4038600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rgbClr val="699D5F"/>
              </a:gs>
              <a:gs pos="100000">
                <a:srgbClr val="699D5F">
                  <a:gamma/>
                  <a:shade val="46275"/>
                  <a:invGamma/>
                </a:srgb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ar-SA" dirty="0" smtClean="0">
                <a:solidFill>
                  <a:schemeClr val="bg1"/>
                </a:solidFill>
              </a:rPr>
              <a:t>اختيارات </a:t>
            </a:r>
            <a:r>
              <a:rPr lang="en-US" dirty="0" smtClean="0">
                <a:solidFill>
                  <a:schemeClr val="bg1"/>
                </a:solidFill>
              </a:rPr>
              <a:t>    authorization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8134" name="AutoShape 6"/>
          <p:cNvSpPr>
            <a:spLocks noChangeArrowheads="1"/>
          </p:cNvSpPr>
          <p:nvPr/>
        </p:nvSpPr>
        <p:spPr bwMode="blackWhite">
          <a:xfrm>
            <a:off x="838200" y="4191000"/>
            <a:ext cx="4038600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dirty="0" smtClean="0">
                <a:solidFill>
                  <a:schemeClr val="bg1"/>
                </a:solidFill>
              </a:rPr>
              <a:t>  </a:t>
            </a:r>
            <a:r>
              <a:rPr lang="ar-SA" dirty="0" smtClean="0">
                <a:solidFill>
                  <a:schemeClr val="bg1"/>
                </a:solidFill>
              </a:rPr>
              <a:t>رمزدهي </a:t>
            </a:r>
            <a:r>
              <a:rPr lang="en-US" dirty="0" smtClean="0">
                <a:solidFill>
                  <a:schemeClr val="bg1"/>
                </a:solidFill>
              </a:rPr>
              <a:t>    encryption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8135" name="AutoShape 7"/>
          <p:cNvSpPr>
            <a:spLocks noChangeArrowheads="1"/>
          </p:cNvSpPr>
          <p:nvPr/>
        </p:nvSpPr>
        <p:spPr bwMode="auto">
          <a:xfrm>
            <a:off x="5943600" y="2895600"/>
            <a:ext cx="2514600" cy="1295400"/>
          </a:xfrm>
          <a:prstGeom prst="roundRect">
            <a:avLst>
              <a:gd name="adj" fmla="val 9106"/>
            </a:avLst>
          </a:prstGeom>
          <a:noFill/>
          <a:ln w="25400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ar-SA" sz="2400" b="1" dirty="0" smtClean="0"/>
              <a:t>اجزای امنیت</a:t>
            </a:r>
            <a:endParaRPr lang="en-US" sz="24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Diagram</a:t>
            </a:r>
            <a:endParaRPr lang="en-US" sz="2400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idx="1"/>
          </p:nvPr>
        </p:nvSpPr>
        <p:spPr>
          <a:xfrm>
            <a:off x="722313" y="1214423"/>
            <a:ext cx="7772400" cy="3714775"/>
          </a:xfrm>
        </p:spPr>
        <p:txBody>
          <a:bodyPr/>
          <a:lstStyle/>
          <a:p>
            <a:pPr marL="457200" indent="-457200">
              <a:buFont typeface="+mj-lt"/>
              <a:buAutoNum type="arabicParenR"/>
            </a:pPr>
            <a:r>
              <a:rPr lang="ar-SA" dirty="0" smtClean="0"/>
              <a:t>امنیت گرید بر پایه </a:t>
            </a:r>
            <a:r>
              <a:rPr lang="en-US" dirty="0" smtClean="0"/>
              <a:t>PKI</a:t>
            </a:r>
            <a:r>
              <a:rPr lang="ar-SA" dirty="0" smtClean="0"/>
              <a:t> استوار است</a:t>
            </a:r>
            <a:endParaRPr lang="fa-IR" dirty="0" smtClean="0"/>
          </a:p>
          <a:p>
            <a:pPr marL="457200" indent="-457200">
              <a:buFont typeface="+mj-lt"/>
              <a:buAutoNum type="arabicParenR"/>
            </a:pPr>
            <a:r>
              <a:rPr lang="ar-SA" dirty="0" smtClean="0"/>
              <a:t>اولین گام برای استفاده از گرید اخذ و فراگیری گواهینامه ای به عنوان </a:t>
            </a:r>
            <a:r>
              <a:rPr lang="en-US" dirty="0" smtClean="0"/>
              <a:t>X.509 </a:t>
            </a:r>
            <a:r>
              <a:rPr lang="ar-SA" dirty="0" smtClean="0"/>
              <a:t> میباشد.</a:t>
            </a:r>
            <a:endParaRPr lang="fa-IR" dirty="0" smtClean="0"/>
          </a:p>
          <a:p>
            <a:pPr marL="457200" indent="-457200">
              <a:buFont typeface="+mj-lt"/>
              <a:buAutoNum type="arabicParenR"/>
            </a:pPr>
            <a:r>
              <a:rPr lang="ar-SA" dirty="0" smtClean="0"/>
              <a:t>این گواهینامه به صورت دیجیتالی از سرویس </a:t>
            </a:r>
            <a:r>
              <a:rPr lang="en-US" dirty="0" smtClean="0"/>
              <a:t>CERTIFICATE AUTHORITY</a:t>
            </a:r>
          </a:p>
          <a:p>
            <a:r>
              <a:rPr lang="fa-IR" dirty="0" smtClean="0"/>
              <a:t>       </a:t>
            </a:r>
            <a:r>
              <a:rPr lang="ar-SA" dirty="0" smtClean="0"/>
              <a:t>درخواست و اخذ می شود. </a:t>
            </a:r>
            <a:endParaRPr lang="fa-IR" dirty="0" smtClean="0"/>
          </a:p>
          <a:p>
            <a:pPr marL="457200" indent="-457200">
              <a:buAutoNum type="arabicParenR" startAt="4"/>
            </a:pPr>
            <a:r>
              <a:rPr lang="ar-SA" dirty="0" smtClean="0"/>
              <a:t>هر گواهینامه داری یک کلید شخصی میباشد که مجوز استفاده ار محیط گرید را فراهم می آورد. </a:t>
            </a:r>
            <a:endParaRPr lang="fa-IR" dirty="0" smtClean="0"/>
          </a:p>
          <a:p>
            <a:pPr marL="457200" indent="-457200">
              <a:buAutoNum type="arabicParenR" startAt="4"/>
            </a:pPr>
            <a:r>
              <a:rPr lang="en-US" dirty="0" smtClean="0"/>
              <a:t>Public Key </a:t>
            </a:r>
            <a:r>
              <a:rPr lang="en-US" dirty="0" err="1" smtClean="0"/>
              <a:t>Infrastracture</a:t>
            </a:r>
            <a:r>
              <a:rPr lang="ar-SA" dirty="0" smtClean="0"/>
              <a:t> شیوه ای است که درآن ازکلیدهابرای رمزنگاری استفاده ی شود.</a:t>
            </a:r>
            <a:endParaRPr lang="fa-IR" dirty="0" smtClean="0"/>
          </a:p>
          <a:p>
            <a:pPr marL="457200" indent="-457200">
              <a:buAutoNum type="arabicParenR" startAt="4"/>
            </a:pPr>
            <a:endParaRPr lang="fa-IR" dirty="0" smtClean="0"/>
          </a:p>
          <a:p>
            <a:endParaRPr lang="fa-IR" dirty="0" smtClean="0"/>
          </a:p>
        </p:txBody>
      </p:sp>
      <p:sp>
        <p:nvSpPr>
          <p:cNvPr id="15" name="Rectangle 14"/>
          <p:cNvSpPr/>
          <p:nvPr/>
        </p:nvSpPr>
        <p:spPr>
          <a:xfrm>
            <a:off x="3500430" y="357166"/>
            <a:ext cx="19575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3200" dirty="0" smtClean="0">
                <a:solidFill>
                  <a:schemeClr val="bg1"/>
                </a:solidFill>
              </a:rPr>
              <a:t>احراز هويت </a:t>
            </a:r>
            <a:endParaRPr lang="fa-IR" sz="3200" dirty="0"/>
          </a:p>
        </p:txBody>
      </p:sp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1243036" y="5000636"/>
          <a:ext cx="6353130" cy="7416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1272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272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986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x.500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/>
                        <a:t>ITU-T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/>
                        <a:t>Directory Service</a:t>
                      </a:r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ISO/IEC 9594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سازمان جهانی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ISO 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مدل هفت لایه ای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OSI </a:t>
                      </a:r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r-SA" sz="3200" dirty="0" smtClean="0"/>
              <a:t>نگاهي به‌اجزاي </a:t>
            </a:r>
            <a:r>
              <a:rPr lang="en-US" sz="3200" dirty="0" smtClean="0"/>
              <a:t>Grid</a:t>
            </a:r>
            <a:endParaRPr lang="en-US" sz="1800" dirty="0"/>
          </a:p>
        </p:txBody>
      </p:sp>
      <p:sp>
        <p:nvSpPr>
          <p:cNvPr id="48131" name="AutoShape 3"/>
          <p:cNvSpPr>
            <a:spLocks noChangeArrowheads="1"/>
          </p:cNvSpPr>
          <p:nvPr/>
        </p:nvSpPr>
        <p:spPr bwMode="gray">
          <a:xfrm>
            <a:off x="533400" y="1295400"/>
            <a:ext cx="5715000" cy="4495800"/>
          </a:xfrm>
          <a:prstGeom prst="rightArrow">
            <a:avLst>
              <a:gd name="adj1" fmla="val 79306"/>
              <a:gd name="adj2" fmla="val 31485"/>
            </a:avLst>
          </a:prstGeom>
          <a:gradFill rotWithShape="1">
            <a:gsLst>
              <a:gs pos="0">
                <a:schemeClr val="bg2">
                  <a:gamma/>
                  <a:tint val="0"/>
                  <a:invGamma/>
                </a:schemeClr>
              </a:gs>
              <a:gs pos="100000">
                <a:schemeClr val="bg2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48132" name="AutoShape 4"/>
          <p:cNvSpPr>
            <a:spLocks noChangeArrowheads="1"/>
          </p:cNvSpPr>
          <p:nvPr/>
        </p:nvSpPr>
        <p:spPr bwMode="blackWhite">
          <a:xfrm>
            <a:off x="838200" y="1905000"/>
            <a:ext cx="4038600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ar-SA" sz="2000" dirty="0" smtClean="0">
                <a:solidFill>
                  <a:schemeClr val="bg1"/>
                </a:solidFill>
              </a:rPr>
              <a:t>منابع موجود و قابل دسترس</a:t>
            </a:r>
            <a:r>
              <a:rPr lang="ar-SA" dirty="0" smtClean="0"/>
              <a:t> 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8133" name="AutoShape 5"/>
          <p:cNvSpPr>
            <a:spLocks noChangeArrowheads="1"/>
          </p:cNvSpPr>
          <p:nvPr/>
        </p:nvSpPr>
        <p:spPr bwMode="blackWhite">
          <a:xfrm>
            <a:off x="838200" y="3000372"/>
            <a:ext cx="4662494" cy="107157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rgbClr val="699D5F"/>
              </a:gs>
              <a:gs pos="100000">
                <a:srgbClr val="699D5F">
                  <a:gamma/>
                  <a:shade val="46275"/>
                  <a:invGamma/>
                </a:srgb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8134" name="AutoShape 6"/>
          <p:cNvSpPr>
            <a:spLocks noChangeArrowheads="1"/>
          </p:cNvSpPr>
          <p:nvPr/>
        </p:nvSpPr>
        <p:spPr bwMode="blackWhite">
          <a:xfrm>
            <a:off x="838200" y="4191000"/>
            <a:ext cx="4038600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dirty="0" smtClean="0">
                <a:solidFill>
                  <a:schemeClr val="bg1"/>
                </a:solidFill>
              </a:rPr>
              <a:t>Broker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8135" name="AutoShape 7"/>
          <p:cNvSpPr>
            <a:spLocks noChangeArrowheads="1"/>
          </p:cNvSpPr>
          <p:nvPr/>
        </p:nvSpPr>
        <p:spPr bwMode="auto">
          <a:xfrm>
            <a:off x="5943600" y="2895600"/>
            <a:ext cx="2514600" cy="1295400"/>
          </a:xfrm>
          <a:prstGeom prst="roundRect">
            <a:avLst>
              <a:gd name="adj" fmla="val 9106"/>
            </a:avLst>
          </a:prstGeom>
          <a:noFill/>
          <a:ln w="25400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ar-SA" sz="2400" b="1" dirty="0" smtClean="0"/>
              <a:t>مديريت كنترل كار سيستم</a:t>
            </a:r>
            <a:endParaRPr lang="en-US" sz="24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28728" y="3714752"/>
            <a:ext cx="33522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Grid Information Service) GIS</a:t>
            </a:r>
            <a:r>
              <a:rPr lang="ar-SA" dirty="0" smtClean="0">
                <a:solidFill>
                  <a:schemeClr val="bg1"/>
                </a:solidFill>
              </a:rPr>
              <a:t>) </a:t>
            </a:r>
            <a:endParaRPr lang="fa-IR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57224" y="3000372"/>
            <a:ext cx="45448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 </a:t>
            </a:r>
            <a:r>
              <a:rPr lang="en-US" dirty="0" smtClean="0">
                <a:solidFill>
                  <a:schemeClr val="bg1"/>
                </a:solidFill>
              </a:rPr>
              <a:t>Monitoring and Discovery Service)  MDS </a:t>
            </a:r>
            <a:r>
              <a:rPr lang="ar-SA" dirty="0" smtClean="0">
                <a:solidFill>
                  <a:schemeClr val="bg1"/>
                </a:solidFill>
              </a:rPr>
              <a:t>)</a:t>
            </a:r>
            <a:endParaRPr lang="fa-IR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643174" y="3357562"/>
            <a:ext cx="9156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C00000"/>
                </a:solidFill>
              </a:rPr>
              <a:t>Globus</a:t>
            </a:r>
            <a:endParaRPr lang="fa-IR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r-SA" sz="3200" dirty="0" smtClean="0"/>
              <a:t>نگاهي به‌اجزاي </a:t>
            </a:r>
            <a:r>
              <a:rPr lang="en-US" sz="3200" dirty="0" smtClean="0"/>
              <a:t>Grid</a:t>
            </a:r>
            <a:endParaRPr lang="en-US" sz="3200" dirty="0"/>
          </a:p>
        </p:txBody>
      </p:sp>
      <p:sp>
        <p:nvSpPr>
          <p:cNvPr id="48131" name="AutoShape 3"/>
          <p:cNvSpPr>
            <a:spLocks noChangeArrowheads="1"/>
          </p:cNvSpPr>
          <p:nvPr/>
        </p:nvSpPr>
        <p:spPr bwMode="gray">
          <a:xfrm>
            <a:off x="533400" y="1295400"/>
            <a:ext cx="5715000" cy="4495800"/>
          </a:xfrm>
          <a:prstGeom prst="rightArrow">
            <a:avLst>
              <a:gd name="adj1" fmla="val 79306"/>
              <a:gd name="adj2" fmla="val 31485"/>
            </a:avLst>
          </a:prstGeom>
          <a:gradFill rotWithShape="1">
            <a:gsLst>
              <a:gs pos="0">
                <a:schemeClr val="bg2">
                  <a:gamma/>
                  <a:tint val="0"/>
                  <a:invGamma/>
                </a:schemeClr>
              </a:gs>
              <a:gs pos="100000">
                <a:schemeClr val="bg2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48132" name="AutoShape 4"/>
          <p:cNvSpPr>
            <a:spLocks noChangeArrowheads="1"/>
          </p:cNvSpPr>
          <p:nvPr/>
        </p:nvSpPr>
        <p:spPr bwMode="blackWhite">
          <a:xfrm>
            <a:off x="838200" y="1905000"/>
            <a:ext cx="4038600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fa-IR" dirty="0" smtClean="0">
                <a:solidFill>
                  <a:schemeClr val="bg1"/>
                </a:solidFill>
              </a:rPr>
              <a:t>وظايف مشخص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8133" name="AutoShape 5"/>
          <p:cNvSpPr>
            <a:spLocks noChangeArrowheads="1"/>
          </p:cNvSpPr>
          <p:nvPr/>
        </p:nvSpPr>
        <p:spPr bwMode="blackWhite">
          <a:xfrm>
            <a:off x="838200" y="3048000"/>
            <a:ext cx="4038600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rgbClr val="699D5F"/>
              </a:gs>
              <a:gs pos="100000">
                <a:srgbClr val="699D5F">
                  <a:gamma/>
                  <a:shade val="46275"/>
                  <a:invGamma/>
                </a:srgb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ar-SA" sz="2400" dirty="0" smtClean="0">
                <a:solidFill>
                  <a:schemeClr val="bg1"/>
                </a:solidFill>
              </a:rPr>
              <a:t>اولويت‌بندي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48134" name="AutoShape 6"/>
          <p:cNvSpPr>
            <a:spLocks noChangeArrowheads="1"/>
          </p:cNvSpPr>
          <p:nvPr/>
        </p:nvSpPr>
        <p:spPr bwMode="blackWhite">
          <a:xfrm>
            <a:off x="838200" y="4191000"/>
            <a:ext cx="4038600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fa-IR" dirty="0" smtClean="0">
                <a:solidFill>
                  <a:schemeClr val="bg1"/>
                </a:solidFill>
              </a:rPr>
              <a:t>در اختيار بودن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8135" name="AutoShape 7"/>
          <p:cNvSpPr>
            <a:spLocks noChangeArrowheads="1"/>
          </p:cNvSpPr>
          <p:nvPr/>
        </p:nvSpPr>
        <p:spPr bwMode="auto">
          <a:xfrm>
            <a:off x="5943600" y="2895600"/>
            <a:ext cx="2514600" cy="1295400"/>
          </a:xfrm>
          <a:prstGeom prst="roundRect">
            <a:avLst>
              <a:gd name="adj" fmla="val 9106"/>
            </a:avLst>
          </a:prstGeom>
          <a:noFill/>
          <a:ln w="25400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ar-SA" sz="2400" b="1" dirty="0" smtClean="0"/>
              <a:t>زمانبند</a:t>
            </a:r>
            <a:endParaRPr lang="en-US" sz="24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r-SA" sz="3200" dirty="0" smtClean="0"/>
              <a:t>نگاهي به‌اجزاي </a:t>
            </a:r>
            <a:r>
              <a:rPr lang="en-US" sz="3200" dirty="0" smtClean="0"/>
              <a:t>Grid</a:t>
            </a:r>
            <a:endParaRPr lang="en-US" sz="3200" dirty="0"/>
          </a:p>
        </p:txBody>
      </p:sp>
      <p:sp>
        <p:nvSpPr>
          <p:cNvPr id="48131" name="AutoShape 3"/>
          <p:cNvSpPr>
            <a:spLocks noChangeArrowheads="1"/>
          </p:cNvSpPr>
          <p:nvPr/>
        </p:nvSpPr>
        <p:spPr bwMode="gray">
          <a:xfrm>
            <a:off x="533400" y="1295400"/>
            <a:ext cx="5967426" cy="4495800"/>
          </a:xfrm>
          <a:prstGeom prst="rightArrow">
            <a:avLst>
              <a:gd name="adj1" fmla="val 79306"/>
              <a:gd name="adj2" fmla="val 31485"/>
            </a:avLst>
          </a:prstGeom>
          <a:gradFill rotWithShape="1">
            <a:gsLst>
              <a:gs pos="0">
                <a:schemeClr val="bg2">
                  <a:gamma/>
                  <a:tint val="0"/>
                  <a:invGamma/>
                </a:schemeClr>
              </a:gs>
              <a:gs pos="100000">
                <a:schemeClr val="bg2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48132" name="AutoShape 4"/>
          <p:cNvSpPr>
            <a:spLocks noChangeArrowheads="1"/>
          </p:cNvSpPr>
          <p:nvPr/>
        </p:nvSpPr>
        <p:spPr bwMode="blackWhite">
          <a:xfrm>
            <a:off x="838200" y="1905000"/>
            <a:ext cx="4448180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fa-IR" dirty="0" smtClean="0">
                <a:solidFill>
                  <a:schemeClr val="bg1"/>
                </a:solidFill>
              </a:rPr>
              <a:t>ذخيره سازي ، محافظت و جابجايي اطلاعات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8133" name="AutoShape 5"/>
          <p:cNvSpPr>
            <a:spLocks noChangeArrowheads="1"/>
          </p:cNvSpPr>
          <p:nvPr/>
        </p:nvSpPr>
        <p:spPr bwMode="blackWhite">
          <a:xfrm>
            <a:off x="838200" y="3048000"/>
            <a:ext cx="4448180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rgbClr val="699D5F"/>
              </a:gs>
              <a:gs pos="100000">
                <a:srgbClr val="699D5F">
                  <a:gamma/>
                  <a:shade val="46275"/>
                  <a:invGamma/>
                </a:srgb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rtl="1" eaLnBrk="0" hangingPunct="0"/>
            <a:r>
              <a:rPr lang="ar-SA" dirty="0" smtClean="0">
                <a:solidFill>
                  <a:schemeClr val="bg1"/>
                </a:solidFill>
              </a:rPr>
              <a:t>ابزار</a:t>
            </a:r>
            <a:r>
              <a:rPr lang="ar-SA" dirty="0" smtClean="0"/>
              <a:t> </a:t>
            </a:r>
            <a:r>
              <a:rPr lang="en-US" dirty="0" err="1" smtClean="0">
                <a:solidFill>
                  <a:schemeClr val="bg1"/>
                </a:solidFill>
              </a:rPr>
              <a:t>Globus</a:t>
            </a:r>
            <a:r>
              <a:rPr lang="ar-SA" dirty="0" smtClean="0">
                <a:solidFill>
                  <a:schemeClr val="bg1"/>
                </a:solidFill>
              </a:rPr>
              <a:t> و بخش مديريت اطلاعات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8134" name="AutoShape 6"/>
          <p:cNvSpPr>
            <a:spLocks noChangeArrowheads="1"/>
          </p:cNvSpPr>
          <p:nvPr/>
        </p:nvSpPr>
        <p:spPr bwMode="blackWhite">
          <a:xfrm>
            <a:off x="838200" y="4191000"/>
            <a:ext cx="4519618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dirty="0" smtClean="0"/>
              <a:t>Grid Access to Secondary Storage) GASS</a:t>
            </a:r>
            <a:r>
              <a:rPr lang="ar-SA" dirty="0" smtClean="0"/>
              <a:t>)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8135" name="AutoShape 7"/>
          <p:cNvSpPr>
            <a:spLocks noChangeArrowheads="1"/>
          </p:cNvSpPr>
          <p:nvPr/>
        </p:nvSpPr>
        <p:spPr bwMode="auto">
          <a:xfrm>
            <a:off x="6286512" y="2928934"/>
            <a:ext cx="2514600" cy="1295400"/>
          </a:xfrm>
          <a:prstGeom prst="roundRect">
            <a:avLst>
              <a:gd name="adj" fmla="val 9106"/>
            </a:avLst>
          </a:prstGeom>
          <a:noFill/>
          <a:ln w="25400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ar-SA" sz="2400" b="1" dirty="0" smtClean="0"/>
              <a:t>مدیریت اطلاعات</a:t>
            </a:r>
            <a:endParaRPr lang="en-US" sz="24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r-SA" sz="3200" dirty="0" smtClean="0"/>
              <a:t>نگاهي به‌اجزاي </a:t>
            </a:r>
            <a:r>
              <a:rPr lang="en-US" sz="3200" dirty="0" smtClean="0"/>
              <a:t>Grid</a:t>
            </a:r>
            <a:endParaRPr lang="en-US" sz="3200" dirty="0"/>
          </a:p>
        </p:txBody>
      </p:sp>
      <p:sp>
        <p:nvSpPr>
          <p:cNvPr id="48131" name="AutoShape 3"/>
          <p:cNvSpPr>
            <a:spLocks noChangeArrowheads="1"/>
          </p:cNvSpPr>
          <p:nvPr/>
        </p:nvSpPr>
        <p:spPr bwMode="gray">
          <a:xfrm>
            <a:off x="533400" y="1295400"/>
            <a:ext cx="5967426" cy="4495800"/>
          </a:xfrm>
          <a:prstGeom prst="rightArrow">
            <a:avLst>
              <a:gd name="adj1" fmla="val 79306"/>
              <a:gd name="adj2" fmla="val 31485"/>
            </a:avLst>
          </a:prstGeom>
          <a:gradFill rotWithShape="1">
            <a:gsLst>
              <a:gs pos="0">
                <a:schemeClr val="bg2">
                  <a:gamma/>
                  <a:tint val="0"/>
                  <a:invGamma/>
                </a:schemeClr>
              </a:gs>
              <a:gs pos="100000">
                <a:schemeClr val="bg2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48132" name="AutoShape 4"/>
          <p:cNvSpPr>
            <a:spLocks noChangeArrowheads="1"/>
          </p:cNvSpPr>
          <p:nvPr/>
        </p:nvSpPr>
        <p:spPr bwMode="blackWhite">
          <a:xfrm>
            <a:off x="838200" y="1905000"/>
            <a:ext cx="4519618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dirty="0" smtClean="0">
                <a:solidFill>
                  <a:schemeClr val="bg1"/>
                </a:solidFill>
              </a:rPr>
              <a:t>Grid Resource Allocation Manager) GRAM</a:t>
            </a:r>
            <a:r>
              <a:rPr lang="ar-SA" dirty="0" smtClean="0"/>
              <a:t>)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8133" name="AutoShape 5"/>
          <p:cNvSpPr>
            <a:spLocks noChangeArrowheads="1"/>
          </p:cNvSpPr>
          <p:nvPr/>
        </p:nvSpPr>
        <p:spPr bwMode="blackWhite">
          <a:xfrm>
            <a:off x="838200" y="3048000"/>
            <a:ext cx="4038600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rgbClr val="699D5F"/>
              </a:gs>
              <a:gs pos="100000">
                <a:srgbClr val="699D5F">
                  <a:gamma/>
                  <a:shade val="46275"/>
                  <a:invGamma/>
                </a:srgb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fa-IR" dirty="0" smtClean="0">
                <a:solidFill>
                  <a:schemeClr val="bg1"/>
                </a:solidFill>
              </a:rPr>
              <a:t>تعيين وظايف هر دستگاه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8134" name="AutoShape 6"/>
          <p:cNvSpPr>
            <a:spLocks noChangeArrowheads="1"/>
          </p:cNvSpPr>
          <p:nvPr/>
        </p:nvSpPr>
        <p:spPr bwMode="blackWhite">
          <a:xfrm>
            <a:off x="838200" y="4191000"/>
            <a:ext cx="4038600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fa-IR" dirty="0" smtClean="0">
                <a:solidFill>
                  <a:schemeClr val="bg1"/>
                </a:solidFill>
              </a:rPr>
              <a:t>هماهنگي بين سيستم ها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8135" name="AutoShape 7"/>
          <p:cNvSpPr>
            <a:spLocks noChangeArrowheads="1"/>
          </p:cNvSpPr>
          <p:nvPr/>
        </p:nvSpPr>
        <p:spPr bwMode="auto">
          <a:xfrm>
            <a:off x="5943600" y="2895600"/>
            <a:ext cx="2514600" cy="1295400"/>
          </a:xfrm>
          <a:prstGeom prst="roundRect">
            <a:avLst>
              <a:gd name="adj" fmla="val 9106"/>
            </a:avLst>
          </a:prstGeom>
          <a:noFill/>
          <a:ln w="25400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ar-SA" sz="2400" b="1" dirty="0" smtClean="0"/>
              <a:t>مديريت منابع</a:t>
            </a:r>
            <a:endParaRPr lang="en-US" sz="24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sz="3200" dirty="0" smtClean="0"/>
              <a:t>گريد از ديد برنامه نويسان</a:t>
            </a:r>
            <a:endParaRPr lang="en-US" sz="3200" dirty="0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928662" y="1785926"/>
            <a:ext cx="7467600" cy="3886200"/>
            <a:chOff x="168" y="960"/>
            <a:chExt cx="5367" cy="2792"/>
          </a:xfrm>
        </p:grpSpPr>
        <p:sp>
          <p:nvSpPr>
            <p:cNvPr id="47108" name="Freeform 4"/>
            <p:cNvSpPr>
              <a:spLocks/>
            </p:cNvSpPr>
            <p:nvPr/>
          </p:nvSpPr>
          <p:spPr bwMode="gray">
            <a:xfrm>
              <a:off x="5089" y="960"/>
              <a:ext cx="441" cy="705"/>
            </a:xfrm>
            <a:custGeom>
              <a:avLst/>
              <a:gdLst/>
              <a:ahLst/>
              <a:cxnLst>
                <a:cxn ang="0">
                  <a:pos x="308" y="120"/>
                </a:cxn>
                <a:cxn ang="0">
                  <a:pos x="0" y="444"/>
                </a:cxn>
                <a:cxn ang="0">
                  <a:pos x="0" y="286"/>
                </a:cxn>
                <a:cxn ang="0">
                  <a:pos x="308" y="0"/>
                </a:cxn>
                <a:cxn ang="0">
                  <a:pos x="308" y="120"/>
                </a:cxn>
              </a:cxnLst>
              <a:rect l="0" t="0" r="r" b="b"/>
              <a:pathLst>
                <a:path w="308" h="444">
                  <a:moveTo>
                    <a:pt x="308" y="120"/>
                  </a:moveTo>
                  <a:lnTo>
                    <a:pt x="0" y="444"/>
                  </a:lnTo>
                  <a:lnTo>
                    <a:pt x="0" y="286"/>
                  </a:lnTo>
                  <a:lnTo>
                    <a:pt x="308" y="0"/>
                  </a:lnTo>
                  <a:lnTo>
                    <a:pt x="308" y="120"/>
                  </a:lnTo>
                  <a:close/>
                </a:path>
              </a:pathLst>
            </a:custGeom>
            <a:gradFill rotWithShape="1">
              <a:gsLst>
                <a:gs pos="0">
                  <a:srgbClr val="00563F">
                    <a:gamma/>
                    <a:shade val="46275"/>
                    <a:invGamma/>
                  </a:srgbClr>
                </a:gs>
                <a:gs pos="50000">
                  <a:srgbClr val="00563F"/>
                </a:gs>
                <a:gs pos="100000">
                  <a:srgbClr val="00563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47109" name="Freeform 5"/>
            <p:cNvSpPr>
              <a:spLocks/>
            </p:cNvSpPr>
            <p:nvPr/>
          </p:nvSpPr>
          <p:spPr bwMode="gray">
            <a:xfrm>
              <a:off x="2976" y="960"/>
              <a:ext cx="2559" cy="451"/>
            </a:xfrm>
            <a:custGeom>
              <a:avLst/>
              <a:gdLst/>
              <a:ahLst/>
              <a:cxnLst>
                <a:cxn ang="0">
                  <a:pos x="1478" y="284"/>
                </a:cxn>
                <a:cxn ang="0">
                  <a:pos x="0" y="284"/>
                </a:cxn>
                <a:cxn ang="0">
                  <a:pos x="446" y="0"/>
                </a:cxn>
                <a:cxn ang="0">
                  <a:pos x="1786" y="0"/>
                </a:cxn>
                <a:cxn ang="0">
                  <a:pos x="1478" y="284"/>
                </a:cxn>
              </a:cxnLst>
              <a:rect l="0" t="0" r="r" b="b"/>
              <a:pathLst>
                <a:path w="1786" h="284">
                  <a:moveTo>
                    <a:pt x="1478" y="284"/>
                  </a:moveTo>
                  <a:lnTo>
                    <a:pt x="0" y="284"/>
                  </a:lnTo>
                  <a:lnTo>
                    <a:pt x="446" y="0"/>
                  </a:lnTo>
                  <a:lnTo>
                    <a:pt x="1786" y="0"/>
                  </a:lnTo>
                  <a:lnTo>
                    <a:pt x="1478" y="284"/>
                  </a:lnTo>
                  <a:close/>
                </a:path>
              </a:pathLst>
            </a:custGeom>
            <a:solidFill>
              <a:srgbClr val="00CC99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47110" name="Freeform 6"/>
            <p:cNvSpPr>
              <a:spLocks/>
            </p:cNvSpPr>
            <p:nvPr/>
          </p:nvSpPr>
          <p:spPr bwMode="gray">
            <a:xfrm>
              <a:off x="4645" y="1660"/>
              <a:ext cx="441" cy="701"/>
            </a:xfrm>
            <a:custGeom>
              <a:avLst/>
              <a:gdLst/>
              <a:ahLst/>
              <a:cxnLst>
                <a:cxn ang="0">
                  <a:pos x="308" y="120"/>
                </a:cxn>
                <a:cxn ang="0">
                  <a:pos x="0" y="442"/>
                </a:cxn>
                <a:cxn ang="0">
                  <a:pos x="0" y="286"/>
                </a:cxn>
                <a:cxn ang="0">
                  <a:pos x="308" y="0"/>
                </a:cxn>
                <a:cxn ang="0">
                  <a:pos x="308" y="120"/>
                </a:cxn>
              </a:cxnLst>
              <a:rect l="0" t="0" r="r" b="b"/>
              <a:pathLst>
                <a:path w="308" h="442">
                  <a:moveTo>
                    <a:pt x="308" y="120"/>
                  </a:moveTo>
                  <a:lnTo>
                    <a:pt x="0" y="442"/>
                  </a:lnTo>
                  <a:lnTo>
                    <a:pt x="0" y="286"/>
                  </a:lnTo>
                  <a:lnTo>
                    <a:pt x="308" y="0"/>
                  </a:lnTo>
                  <a:lnTo>
                    <a:pt x="308" y="120"/>
                  </a:lnTo>
                  <a:close/>
                </a:path>
              </a:pathLst>
            </a:custGeom>
            <a:gradFill rotWithShape="1">
              <a:gsLst>
                <a:gs pos="0">
                  <a:srgbClr val="4B1092">
                    <a:gamma/>
                    <a:shade val="46275"/>
                    <a:invGamma/>
                  </a:srgbClr>
                </a:gs>
                <a:gs pos="50000">
                  <a:srgbClr val="4B1092"/>
                </a:gs>
                <a:gs pos="100000">
                  <a:srgbClr val="4B1092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47111" name="Freeform 7"/>
            <p:cNvSpPr>
              <a:spLocks/>
            </p:cNvSpPr>
            <p:nvPr/>
          </p:nvSpPr>
          <p:spPr bwMode="gray">
            <a:xfrm>
              <a:off x="2340" y="1660"/>
              <a:ext cx="2751" cy="450"/>
            </a:xfrm>
            <a:custGeom>
              <a:avLst/>
              <a:gdLst/>
              <a:ahLst/>
              <a:cxnLst>
                <a:cxn ang="0">
                  <a:pos x="1612" y="284"/>
                </a:cxn>
                <a:cxn ang="0">
                  <a:pos x="0" y="284"/>
                </a:cxn>
                <a:cxn ang="0">
                  <a:pos x="446" y="0"/>
                </a:cxn>
                <a:cxn ang="0">
                  <a:pos x="1920" y="0"/>
                </a:cxn>
                <a:cxn ang="0">
                  <a:pos x="1612" y="284"/>
                </a:cxn>
              </a:cxnLst>
              <a:rect l="0" t="0" r="r" b="b"/>
              <a:pathLst>
                <a:path w="1920" h="284">
                  <a:moveTo>
                    <a:pt x="1612" y="284"/>
                  </a:moveTo>
                  <a:lnTo>
                    <a:pt x="0" y="284"/>
                  </a:lnTo>
                  <a:lnTo>
                    <a:pt x="446" y="0"/>
                  </a:lnTo>
                  <a:lnTo>
                    <a:pt x="1920" y="0"/>
                  </a:lnTo>
                  <a:lnTo>
                    <a:pt x="1612" y="284"/>
                  </a:lnTo>
                  <a:close/>
                </a:path>
              </a:pathLst>
            </a:custGeom>
            <a:solidFill>
              <a:srgbClr val="A77B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47112" name="Freeform 8"/>
            <p:cNvSpPr>
              <a:spLocks/>
            </p:cNvSpPr>
            <p:nvPr/>
          </p:nvSpPr>
          <p:spPr bwMode="gray">
            <a:xfrm>
              <a:off x="4200" y="2353"/>
              <a:ext cx="439" cy="704"/>
            </a:xfrm>
            <a:custGeom>
              <a:avLst/>
              <a:gdLst/>
              <a:ahLst/>
              <a:cxnLst>
                <a:cxn ang="0">
                  <a:pos x="306" y="122"/>
                </a:cxn>
                <a:cxn ang="0">
                  <a:pos x="0" y="444"/>
                </a:cxn>
                <a:cxn ang="0">
                  <a:pos x="0" y="286"/>
                </a:cxn>
                <a:cxn ang="0">
                  <a:pos x="306" y="0"/>
                </a:cxn>
                <a:cxn ang="0">
                  <a:pos x="306" y="122"/>
                </a:cxn>
              </a:cxnLst>
              <a:rect l="0" t="0" r="r" b="b"/>
              <a:pathLst>
                <a:path w="306" h="444">
                  <a:moveTo>
                    <a:pt x="306" y="122"/>
                  </a:moveTo>
                  <a:lnTo>
                    <a:pt x="0" y="444"/>
                  </a:lnTo>
                  <a:lnTo>
                    <a:pt x="0" y="286"/>
                  </a:lnTo>
                  <a:lnTo>
                    <a:pt x="306" y="0"/>
                  </a:lnTo>
                  <a:lnTo>
                    <a:pt x="306" y="122"/>
                  </a:lnTo>
                  <a:close/>
                </a:path>
              </a:pathLst>
            </a:custGeom>
            <a:gradFill rotWithShape="1">
              <a:gsLst>
                <a:gs pos="0">
                  <a:srgbClr val="90330A">
                    <a:gamma/>
                    <a:shade val="46275"/>
                    <a:invGamma/>
                  </a:srgbClr>
                </a:gs>
                <a:gs pos="50000">
                  <a:srgbClr val="90330A"/>
                </a:gs>
                <a:gs pos="100000">
                  <a:srgbClr val="90330A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47113" name="Freeform 9"/>
            <p:cNvSpPr>
              <a:spLocks/>
            </p:cNvSpPr>
            <p:nvPr/>
          </p:nvSpPr>
          <p:spPr bwMode="gray">
            <a:xfrm>
              <a:off x="3758" y="3047"/>
              <a:ext cx="442" cy="705"/>
            </a:xfrm>
            <a:custGeom>
              <a:avLst/>
              <a:gdLst/>
              <a:ahLst/>
              <a:cxnLst>
                <a:cxn ang="0">
                  <a:pos x="308" y="122"/>
                </a:cxn>
                <a:cxn ang="0">
                  <a:pos x="0" y="444"/>
                </a:cxn>
                <a:cxn ang="0">
                  <a:pos x="0" y="286"/>
                </a:cxn>
                <a:cxn ang="0">
                  <a:pos x="308" y="0"/>
                </a:cxn>
                <a:cxn ang="0">
                  <a:pos x="308" y="122"/>
                </a:cxn>
              </a:cxnLst>
              <a:rect l="0" t="0" r="r" b="b"/>
              <a:pathLst>
                <a:path w="308" h="444">
                  <a:moveTo>
                    <a:pt x="308" y="122"/>
                  </a:moveTo>
                  <a:lnTo>
                    <a:pt x="0" y="444"/>
                  </a:lnTo>
                  <a:lnTo>
                    <a:pt x="0" y="286"/>
                  </a:lnTo>
                  <a:lnTo>
                    <a:pt x="308" y="0"/>
                  </a:lnTo>
                  <a:lnTo>
                    <a:pt x="308" y="122"/>
                  </a:lnTo>
                  <a:close/>
                </a:path>
              </a:pathLst>
            </a:custGeom>
            <a:gradFill rotWithShape="1">
              <a:gsLst>
                <a:gs pos="0">
                  <a:srgbClr val="906B0E">
                    <a:gamma/>
                    <a:shade val="46275"/>
                    <a:invGamma/>
                  </a:srgbClr>
                </a:gs>
                <a:gs pos="50000">
                  <a:srgbClr val="906B0E"/>
                </a:gs>
                <a:gs pos="100000">
                  <a:srgbClr val="906B0E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47114" name="Freeform 10"/>
            <p:cNvSpPr>
              <a:spLocks/>
            </p:cNvSpPr>
            <p:nvPr/>
          </p:nvSpPr>
          <p:spPr bwMode="gray">
            <a:xfrm>
              <a:off x="1076" y="3051"/>
              <a:ext cx="3124" cy="450"/>
            </a:xfrm>
            <a:custGeom>
              <a:avLst/>
              <a:gdLst/>
              <a:ahLst/>
              <a:cxnLst>
                <a:cxn ang="0">
                  <a:pos x="1872" y="284"/>
                </a:cxn>
                <a:cxn ang="0">
                  <a:pos x="0" y="284"/>
                </a:cxn>
                <a:cxn ang="0">
                  <a:pos x="446" y="0"/>
                </a:cxn>
                <a:cxn ang="0">
                  <a:pos x="2180" y="0"/>
                </a:cxn>
                <a:cxn ang="0">
                  <a:pos x="1872" y="284"/>
                </a:cxn>
              </a:cxnLst>
              <a:rect l="0" t="0" r="r" b="b"/>
              <a:pathLst>
                <a:path w="2180" h="284">
                  <a:moveTo>
                    <a:pt x="1872" y="284"/>
                  </a:moveTo>
                  <a:lnTo>
                    <a:pt x="0" y="284"/>
                  </a:lnTo>
                  <a:lnTo>
                    <a:pt x="446" y="0"/>
                  </a:lnTo>
                  <a:lnTo>
                    <a:pt x="2180" y="0"/>
                  </a:lnTo>
                  <a:lnTo>
                    <a:pt x="1872" y="284"/>
                  </a:lnTo>
                  <a:close/>
                </a:path>
              </a:pathLst>
            </a:custGeom>
            <a:solidFill>
              <a:srgbClr val="F2E16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47115" name="Line 11"/>
            <p:cNvSpPr>
              <a:spLocks noChangeShapeType="1"/>
            </p:cNvSpPr>
            <p:nvPr/>
          </p:nvSpPr>
          <p:spPr bwMode="gray">
            <a:xfrm flipH="1">
              <a:off x="168" y="3747"/>
              <a:ext cx="9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47116" name="Line 12"/>
            <p:cNvSpPr>
              <a:spLocks noChangeShapeType="1"/>
            </p:cNvSpPr>
            <p:nvPr/>
          </p:nvSpPr>
          <p:spPr bwMode="gray">
            <a:xfrm flipH="1">
              <a:off x="168" y="3047"/>
              <a:ext cx="154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47117" name="Line 13"/>
            <p:cNvSpPr>
              <a:spLocks noChangeShapeType="1"/>
            </p:cNvSpPr>
            <p:nvPr/>
          </p:nvSpPr>
          <p:spPr bwMode="gray">
            <a:xfrm flipH="1">
              <a:off x="168" y="2356"/>
              <a:ext cx="217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47118" name="Line 14"/>
            <p:cNvSpPr>
              <a:spLocks noChangeShapeType="1"/>
            </p:cNvSpPr>
            <p:nvPr/>
          </p:nvSpPr>
          <p:spPr bwMode="gray">
            <a:xfrm flipH="1">
              <a:off x="168" y="1666"/>
              <a:ext cx="281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47119" name="Line 15"/>
            <p:cNvSpPr>
              <a:spLocks noChangeShapeType="1"/>
            </p:cNvSpPr>
            <p:nvPr/>
          </p:nvSpPr>
          <p:spPr bwMode="gray">
            <a:xfrm flipH="1">
              <a:off x="168" y="965"/>
              <a:ext cx="344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47120" name="Line 16"/>
            <p:cNvSpPr>
              <a:spLocks noChangeShapeType="1"/>
            </p:cNvSpPr>
            <p:nvPr/>
          </p:nvSpPr>
          <p:spPr bwMode="gray">
            <a:xfrm>
              <a:off x="305" y="960"/>
              <a:ext cx="0" cy="72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47121" name="Line 17"/>
            <p:cNvSpPr>
              <a:spLocks noChangeShapeType="1"/>
            </p:cNvSpPr>
            <p:nvPr/>
          </p:nvSpPr>
          <p:spPr bwMode="gray">
            <a:xfrm>
              <a:off x="305" y="1686"/>
              <a:ext cx="0" cy="6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47122" name="Line 18"/>
            <p:cNvSpPr>
              <a:spLocks noChangeShapeType="1"/>
            </p:cNvSpPr>
            <p:nvPr/>
          </p:nvSpPr>
          <p:spPr bwMode="gray">
            <a:xfrm>
              <a:off x="305" y="2366"/>
              <a:ext cx="0" cy="6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47123" name="Line 19"/>
            <p:cNvSpPr>
              <a:spLocks noChangeShapeType="1"/>
            </p:cNvSpPr>
            <p:nvPr/>
          </p:nvSpPr>
          <p:spPr bwMode="gray">
            <a:xfrm>
              <a:off x="305" y="3047"/>
              <a:ext cx="0" cy="6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47124" name="Freeform 20"/>
            <p:cNvSpPr>
              <a:spLocks/>
            </p:cNvSpPr>
            <p:nvPr/>
          </p:nvSpPr>
          <p:spPr bwMode="gray">
            <a:xfrm>
              <a:off x="1554" y="1268"/>
              <a:ext cx="1407" cy="2147"/>
            </a:xfrm>
            <a:custGeom>
              <a:avLst/>
              <a:gdLst/>
              <a:ahLst/>
              <a:cxnLst>
                <a:cxn ang="0">
                  <a:pos x="12" y="2464"/>
                </a:cxn>
                <a:cxn ang="0">
                  <a:pos x="56" y="2120"/>
                </a:cxn>
                <a:cxn ang="0">
                  <a:pos x="124" y="1808"/>
                </a:cxn>
                <a:cxn ang="0">
                  <a:pos x="212" y="1524"/>
                </a:cxn>
                <a:cxn ang="0">
                  <a:pos x="316" y="1270"/>
                </a:cxn>
                <a:cxn ang="0">
                  <a:pos x="430" y="1044"/>
                </a:cxn>
                <a:cxn ang="0">
                  <a:pos x="550" y="846"/>
                </a:cxn>
                <a:cxn ang="0">
                  <a:pos x="672" y="674"/>
                </a:cxn>
                <a:cxn ang="0">
                  <a:pos x="792" y="528"/>
                </a:cxn>
                <a:cxn ang="0">
                  <a:pos x="906" y="408"/>
                </a:cxn>
                <a:cxn ang="0">
                  <a:pos x="1010" y="310"/>
                </a:cxn>
                <a:cxn ang="0">
                  <a:pos x="1096" y="236"/>
                </a:cxn>
                <a:cxn ang="0">
                  <a:pos x="1164" y="184"/>
                </a:cxn>
                <a:cxn ang="0">
                  <a:pos x="1208" y="154"/>
                </a:cxn>
                <a:cxn ang="0">
                  <a:pos x="1224" y="144"/>
                </a:cxn>
                <a:cxn ang="0">
                  <a:pos x="1728" y="56"/>
                </a:cxn>
                <a:cxn ang="0">
                  <a:pos x="1568" y="328"/>
                </a:cxn>
                <a:cxn ang="0">
                  <a:pos x="1554" y="332"/>
                </a:cxn>
                <a:cxn ang="0">
                  <a:pos x="1514" y="346"/>
                </a:cxn>
                <a:cxn ang="0">
                  <a:pos x="1452" y="370"/>
                </a:cxn>
                <a:cxn ang="0">
                  <a:pos x="1370" y="410"/>
                </a:cxn>
                <a:cxn ang="0">
                  <a:pos x="1270" y="466"/>
                </a:cxn>
                <a:cxn ang="0">
                  <a:pos x="1158" y="540"/>
                </a:cxn>
                <a:cxn ang="0">
                  <a:pos x="1034" y="636"/>
                </a:cxn>
                <a:cxn ang="0">
                  <a:pos x="904" y="756"/>
                </a:cxn>
                <a:cxn ang="0">
                  <a:pos x="770" y="900"/>
                </a:cxn>
                <a:cxn ang="0">
                  <a:pos x="632" y="1076"/>
                </a:cxn>
                <a:cxn ang="0">
                  <a:pos x="498" y="1280"/>
                </a:cxn>
                <a:cxn ang="0">
                  <a:pos x="370" y="1518"/>
                </a:cxn>
                <a:cxn ang="0">
                  <a:pos x="248" y="1792"/>
                </a:cxn>
                <a:cxn ang="0">
                  <a:pos x="138" y="2104"/>
                </a:cxn>
                <a:cxn ang="0">
                  <a:pos x="42" y="2456"/>
                </a:cxn>
              </a:cxnLst>
              <a:rect l="0" t="0" r="r" b="b"/>
              <a:pathLst>
                <a:path w="1824" h="2648">
                  <a:moveTo>
                    <a:pt x="0" y="2648"/>
                  </a:moveTo>
                  <a:lnTo>
                    <a:pt x="12" y="2464"/>
                  </a:lnTo>
                  <a:lnTo>
                    <a:pt x="32" y="2288"/>
                  </a:lnTo>
                  <a:lnTo>
                    <a:pt x="56" y="2120"/>
                  </a:lnTo>
                  <a:lnTo>
                    <a:pt x="88" y="1960"/>
                  </a:lnTo>
                  <a:lnTo>
                    <a:pt x="124" y="1808"/>
                  </a:lnTo>
                  <a:lnTo>
                    <a:pt x="166" y="1662"/>
                  </a:lnTo>
                  <a:lnTo>
                    <a:pt x="212" y="1524"/>
                  </a:lnTo>
                  <a:lnTo>
                    <a:pt x="262" y="1394"/>
                  </a:lnTo>
                  <a:lnTo>
                    <a:pt x="316" y="1270"/>
                  </a:lnTo>
                  <a:lnTo>
                    <a:pt x="372" y="1154"/>
                  </a:lnTo>
                  <a:lnTo>
                    <a:pt x="430" y="1044"/>
                  </a:lnTo>
                  <a:lnTo>
                    <a:pt x="490" y="942"/>
                  </a:lnTo>
                  <a:lnTo>
                    <a:pt x="550" y="846"/>
                  </a:lnTo>
                  <a:lnTo>
                    <a:pt x="612" y="758"/>
                  </a:lnTo>
                  <a:lnTo>
                    <a:pt x="672" y="674"/>
                  </a:lnTo>
                  <a:lnTo>
                    <a:pt x="734" y="598"/>
                  </a:lnTo>
                  <a:lnTo>
                    <a:pt x="792" y="528"/>
                  </a:lnTo>
                  <a:lnTo>
                    <a:pt x="850" y="464"/>
                  </a:lnTo>
                  <a:lnTo>
                    <a:pt x="906" y="408"/>
                  </a:lnTo>
                  <a:lnTo>
                    <a:pt x="960" y="356"/>
                  </a:lnTo>
                  <a:lnTo>
                    <a:pt x="1010" y="310"/>
                  </a:lnTo>
                  <a:lnTo>
                    <a:pt x="1056" y="270"/>
                  </a:lnTo>
                  <a:lnTo>
                    <a:pt x="1096" y="236"/>
                  </a:lnTo>
                  <a:lnTo>
                    <a:pt x="1134" y="208"/>
                  </a:lnTo>
                  <a:lnTo>
                    <a:pt x="1164" y="184"/>
                  </a:lnTo>
                  <a:lnTo>
                    <a:pt x="1190" y="166"/>
                  </a:lnTo>
                  <a:lnTo>
                    <a:pt x="1208" y="154"/>
                  </a:lnTo>
                  <a:lnTo>
                    <a:pt x="1220" y="146"/>
                  </a:lnTo>
                  <a:lnTo>
                    <a:pt x="1224" y="144"/>
                  </a:lnTo>
                  <a:lnTo>
                    <a:pt x="848" y="0"/>
                  </a:lnTo>
                  <a:lnTo>
                    <a:pt x="1728" y="56"/>
                  </a:lnTo>
                  <a:lnTo>
                    <a:pt x="1824" y="480"/>
                  </a:lnTo>
                  <a:lnTo>
                    <a:pt x="1568" y="328"/>
                  </a:lnTo>
                  <a:lnTo>
                    <a:pt x="1564" y="328"/>
                  </a:lnTo>
                  <a:lnTo>
                    <a:pt x="1554" y="332"/>
                  </a:lnTo>
                  <a:lnTo>
                    <a:pt x="1538" y="338"/>
                  </a:lnTo>
                  <a:lnTo>
                    <a:pt x="1514" y="346"/>
                  </a:lnTo>
                  <a:lnTo>
                    <a:pt x="1486" y="356"/>
                  </a:lnTo>
                  <a:lnTo>
                    <a:pt x="1452" y="370"/>
                  </a:lnTo>
                  <a:lnTo>
                    <a:pt x="1412" y="388"/>
                  </a:lnTo>
                  <a:lnTo>
                    <a:pt x="1370" y="410"/>
                  </a:lnTo>
                  <a:lnTo>
                    <a:pt x="1322" y="436"/>
                  </a:lnTo>
                  <a:lnTo>
                    <a:pt x="1270" y="466"/>
                  </a:lnTo>
                  <a:lnTo>
                    <a:pt x="1216" y="500"/>
                  </a:lnTo>
                  <a:lnTo>
                    <a:pt x="1158" y="540"/>
                  </a:lnTo>
                  <a:lnTo>
                    <a:pt x="1098" y="584"/>
                  </a:lnTo>
                  <a:lnTo>
                    <a:pt x="1034" y="636"/>
                  </a:lnTo>
                  <a:lnTo>
                    <a:pt x="970" y="692"/>
                  </a:lnTo>
                  <a:lnTo>
                    <a:pt x="904" y="756"/>
                  </a:lnTo>
                  <a:lnTo>
                    <a:pt x="836" y="824"/>
                  </a:lnTo>
                  <a:lnTo>
                    <a:pt x="770" y="900"/>
                  </a:lnTo>
                  <a:lnTo>
                    <a:pt x="700" y="984"/>
                  </a:lnTo>
                  <a:lnTo>
                    <a:pt x="632" y="1076"/>
                  </a:lnTo>
                  <a:lnTo>
                    <a:pt x="566" y="1174"/>
                  </a:lnTo>
                  <a:lnTo>
                    <a:pt x="498" y="1280"/>
                  </a:lnTo>
                  <a:lnTo>
                    <a:pt x="434" y="1394"/>
                  </a:lnTo>
                  <a:lnTo>
                    <a:pt x="370" y="1518"/>
                  </a:lnTo>
                  <a:lnTo>
                    <a:pt x="308" y="1650"/>
                  </a:lnTo>
                  <a:lnTo>
                    <a:pt x="248" y="1792"/>
                  </a:lnTo>
                  <a:lnTo>
                    <a:pt x="192" y="1944"/>
                  </a:lnTo>
                  <a:lnTo>
                    <a:pt x="138" y="2104"/>
                  </a:lnTo>
                  <a:lnTo>
                    <a:pt x="88" y="2274"/>
                  </a:lnTo>
                  <a:lnTo>
                    <a:pt x="42" y="2456"/>
                  </a:lnTo>
                  <a:lnTo>
                    <a:pt x="0" y="2648"/>
                  </a:lnTo>
                  <a:close/>
                </a:path>
              </a:pathLst>
            </a:custGeom>
            <a:gradFill rotWithShape="1">
              <a:gsLst>
                <a:gs pos="0">
                  <a:srgbClr val="D11364"/>
                </a:gs>
                <a:gs pos="100000">
                  <a:srgbClr val="D11364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47125" name="Rectangle 21"/>
            <p:cNvSpPr>
              <a:spLocks noChangeArrowheads="1"/>
            </p:cNvSpPr>
            <p:nvPr/>
          </p:nvSpPr>
          <p:spPr bwMode="gray">
            <a:xfrm>
              <a:off x="2980" y="1411"/>
              <a:ext cx="2119" cy="253"/>
            </a:xfrm>
            <a:prstGeom prst="rect">
              <a:avLst/>
            </a:prstGeom>
            <a:gradFill rotWithShape="1">
              <a:gsLst>
                <a:gs pos="0">
                  <a:srgbClr val="00906A">
                    <a:gamma/>
                    <a:shade val="72549"/>
                    <a:invGamma/>
                  </a:srgbClr>
                </a:gs>
                <a:gs pos="50000">
                  <a:srgbClr val="00906A"/>
                </a:gs>
                <a:gs pos="100000">
                  <a:srgbClr val="00906A">
                    <a:gamma/>
                    <a:shade val="72549"/>
                    <a:invGamma/>
                  </a:srgb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r>
                <a:rPr lang="en-US" dirty="0" smtClean="0">
                  <a:solidFill>
                    <a:schemeClr val="bg1"/>
                  </a:solidFill>
                  <a:latin typeface="Verdana" pitchFamily="34" charset="0"/>
                </a:rPr>
                <a:t>Grid</a:t>
              </a:r>
              <a:endParaRPr lang="en-US" dirty="0">
                <a:solidFill>
                  <a:schemeClr val="bg1"/>
                </a:solidFill>
                <a:latin typeface="Verdana" pitchFamily="34" charset="0"/>
              </a:endParaRPr>
            </a:p>
          </p:txBody>
        </p:sp>
        <p:sp>
          <p:nvSpPr>
            <p:cNvPr id="47126" name="Rectangle 22"/>
            <p:cNvSpPr>
              <a:spLocks noChangeArrowheads="1"/>
            </p:cNvSpPr>
            <p:nvPr/>
          </p:nvSpPr>
          <p:spPr bwMode="gray">
            <a:xfrm>
              <a:off x="2341" y="2110"/>
              <a:ext cx="2309" cy="248"/>
            </a:xfrm>
            <a:prstGeom prst="rect">
              <a:avLst/>
            </a:prstGeom>
            <a:gradFill rotWithShape="1">
              <a:gsLst>
                <a:gs pos="0">
                  <a:srgbClr val="8041FF">
                    <a:gamma/>
                    <a:shade val="72549"/>
                    <a:invGamma/>
                  </a:srgbClr>
                </a:gs>
                <a:gs pos="50000">
                  <a:srgbClr val="8041FF"/>
                </a:gs>
                <a:gs pos="100000">
                  <a:srgbClr val="8041FF">
                    <a:gamma/>
                    <a:shade val="72549"/>
                    <a:invGamma/>
                  </a:srgb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r>
                <a:rPr lang="fa-IR" dirty="0" smtClean="0">
                  <a:solidFill>
                    <a:schemeClr val="bg1"/>
                  </a:solidFill>
                  <a:latin typeface="Verdana" pitchFamily="34" charset="0"/>
                </a:rPr>
                <a:t>ارئه سرويس هاي خود </a:t>
              </a:r>
              <a:endParaRPr lang="en-US" dirty="0">
                <a:solidFill>
                  <a:schemeClr val="bg1"/>
                </a:solidFill>
                <a:latin typeface="Verdana" pitchFamily="34" charset="0"/>
              </a:endParaRPr>
            </a:p>
          </p:txBody>
        </p:sp>
        <p:sp>
          <p:nvSpPr>
            <p:cNvPr id="47127" name="Freeform 23"/>
            <p:cNvSpPr>
              <a:spLocks/>
            </p:cNvSpPr>
            <p:nvPr/>
          </p:nvSpPr>
          <p:spPr bwMode="gray">
            <a:xfrm>
              <a:off x="1709" y="2353"/>
              <a:ext cx="2935" cy="454"/>
            </a:xfrm>
            <a:custGeom>
              <a:avLst/>
              <a:gdLst/>
              <a:ahLst/>
              <a:cxnLst>
                <a:cxn ang="0">
                  <a:pos x="1742" y="286"/>
                </a:cxn>
                <a:cxn ang="0">
                  <a:pos x="0" y="286"/>
                </a:cxn>
                <a:cxn ang="0">
                  <a:pos x="446" y="0"/>
                </a:cxn>
                <a:cxn ang="0">
                  <a:pos x="2048" y="0"/>
                </a:cxn>
                <a:cxn ang="0">
                  <a:pos x="1742" y="286"/>
                </a:cxn>
              </a:cxnLst>
              <a:rect l="0" t="0" r="r" b="b"/>
              <a:pathLst>
                <a:path w="2048" h="286">
                  <a:moveTo>
                    <a:pt x="1742" y="286"/>
                  </a:moveTo>
                  <a:lnTo>
                    <a:pt x="0" y="286"/>
                  </a:lnTo>
                  <a:lnTo>
                    <a:pt x="446" y="0"/>
                  </a:lnTo>
                  <a:lnTo>
                    <a:pt x="2048" y="0"/>
                  </a:lnTo>
                  <a:lnTo>
                    <a:pt x="1742" y="286"/>
                  </a:lnTo>
                  <a:close/>
                </a:path>
              </a:pathLst>
            </a:custGeom>
            <a:solidFill>
              <a:srgbClr val="FF996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47128" name="Rectangle 24"/>
            <p:cNvSpPr>
              <a:spLocks noChangeArrowheads="1"/>
            </p:cNvSpPr>
            <p:nvPr/>
          </p:nvSpPr>
          <p:spPr bwMode="gray">
            <a:xfrm>
              <a:off x="1711" y="2806"/>
              <a:ext cx="2499" cy="248"/>
            </a:xfrm>
            <a:prstGeom prst="rect">
              <a:avLst/>
            </a:prstGeom>
            <a:gradFill rotWithShape="1">
              <a:gsLst>
                <a:gs pos="0">
                  <a:srgbClr val="DC7150">
                    <a:gamma/>
                    <a:shade val="72549"/>
                    <a:invGamma/>
                  </a:srgbClr>
                </a:gs>
                <a:gs pos="50000">
                  <a:srgbClr val="DC7150"/>
                </a:gs>
                <a:gs pos="100000">
                  <a:srgbClr val="DC7150">
                    <a:gamma/>
                    <a:shade val="72549"/>
                    <a:invGamma/>
                  </a:srgb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r>
                <a:rPr lang="fa-IR" dirty="0" smtClean="0">
                  <a:solidFill>
                    <a:schemeClr val="bg1"/>
                  </a:solidFill>
                  <a:latin typeface="Verdana" pitchFamily="34" charset="0"/>
                </a:rPr>
                <a:t>استفاده از پرتكل مخصوص خود </a:t>
              </a:r>
              <a:endParaRPr lang="en-US" dirty="0">
                <a:solidFill>
                  <a:schemeClr val="bg1"/>
                </a:solidFill>
                <a:latin typeface="Verdana" pitchFamily="34" charset="0"/>
              </a:endParaRPr>
            </a:p>
          </p:txBody>
        </p:sp>
        <p:sp>
          <p:nvSpPr>
            <p:cNvPr id="47129" name="Rectangle 25"/>
            <p:cNvSpPr>
              <a:spLocks noChangeArrowheads="1"/>
            </p:cNvSpPr>
            <p:nvPr/>
          </p:nvSpPr>
          <p:spPr bwMode="gray">
            <a:xfrm>
              <a:off x="1075" y="3502"/>
              <a:ext cx="2689" cy="248"/>
            </a:xfrm>
            <a:prstGeom prst="rect">
              <a:avLst/>
            </a:prstGeom>
            <a:gradFill rotWithShape="1">
              <a:gsLst>
                <a:gs pos="0">
                  <a:srgbClr val="D0A11C">
                    <a:gamma/>
                    <a:shade val="72549"/>
                    <a:invGamma/>
                  </a:srgbClr>
                </a:gs>
                <a:gs pos="50000">
                  <a:srgbClr val="D0A11C"/>
                </a:gs>
                <a:gs pos="100000">
                  <a:srgbClr val="D0A11C">
                    <a:gamma/>
                    <a:shade val="72549"/>
                    <a:invGamma/>
                  </a:srgb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r>
                <a:rPr lang="fa-IR" dirty="0" smtClean="0">
                  <a:solidFill>
                    <a:schemeClr val="bg1"/>
                  </a:solidFill>
                  <a:latin typeface="Verdana" pitchFamily="34" charset="0"/>
                </a:rPr>
                <a:t>متشكل از سازمان هاي مجازي</a:t>
              </a:r>
              <a:endParaRPr lang="en-US" dirty="0">
                <a:solidFill>
                  <a:schemeClr val="bg1"/>
                </a:solidFill>
                <a:latin typeface="Verdana" pitchFamily="34" charset="0"/>
              </a:endParaRPr>
            </a:p>
          </p:txBody>
        </p:sp>
        <p:sp>
          <p:nvSpPr>
            <p:cNvPr id="47130" name="Text Box 26"/>
            <p:cNvSpPr txBox="1">
              <a:spLocks noChangeArrowheads="1"/>
            </p:cNvSpPr>
            <p:nvPr/>
          </p:nvSpPr>
          <p:spPr bwMode="gray">
            <a:xfrm>
              <a:off x="298" y="1230"/>
              <a:ext cx="133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endParaRPr lang="en-US" sz="1400" dirty="0">
                <a:latin typeface="Verdana" pitchFamily="34" charset="0"/>
              </a:endParaRPr>
            </a:p>
          </p:txBody>
        </p:sp>
        <p:sp>
          <p:nvSpPr>
            <p:cNvPr id="47131" name="Text Box 27"/>
            <p:cNvSpPr txBox="1">
              <a:spLocks noChangeArrowheads="1"/>
            </p:cNvSpPr>
            <p:nvPr/>
          </p:nvSpPr>
          <p:spPr bwMode="gray">
            <a:xfrm>
              <a:off x="298" y="1918"/>
              <a:ext cx="133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endParaRPr lang="en-US" sz="1400" dirty="0">
                <a:latin typeface="Verdana" pitchFamily="34" charset="0"/>
              </a:endParaRPr>
            </a:p>
          </p:txBody>
        </p:sp>
        <p:sp>
          <p:nvSpPr>
            <p:cNvPr id="47132" name="Text Box 28"/>
            <p:cNvSpPr txBox="1">
              <a:spLocks noChangeArrowheads="1"/>
            </p:cNvSpPr>
            <p:nvPr/>
          </p:nvSpPr>
          <p:spPr bwMode="gray">
            <a:xfrm>
              <a:off x="298" y="2638"/>
              <a:ext cx="133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endParaRPr lang="en-US" sz="1400" dirty="0">
                <a:latin typeface="Verdana" pitchFamily="34" charset="0"/>
              </a:endParaRPr>
            </a:p>
          </p:txBody>
        </p:sp>
        <p:sp>
          <p:nvSpPr>
            <p:cNvPr id="47133" name="Text Box 29"/>
            <p:cNvSpPr txBox="1">
              <a:spLocks noChangeArrowheads="1"/>
            </p:cNvSpPr>
            <p:nvPr/>
          </p:nvSpPr>
          <p:spPr bwMode="gray">
            <a:xfrm>
              <a:off x="298" y="3309"/>
              <a:ext cx="133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endParaRPr lang="en-US" sz="1400" dirty="0">
                <a:latin typeface="Verdana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r-SA" sz="3200" dirty="0" smtClean="0"/>
              <a:t>سرویسهای </a:t>
            </a:r>
            <a:r>
              <a:rPr lang="en-US" sz="3200" dirty="0" smtClean="0"/>
              <a:t>Grid</a:t>
            </a:r>
            <a:endParaRPr lang="en-US" sz="3200" dirty="0">
              <a:solidFill>
                <a:schemeClr val="accent1"/>
              </a:solidFill>
            </a:endParaRPr>
          </a:p>
        </p:txBody>
      </p:sp>
      <p:sp>
        <p:nvSpPr>
          <p:cNvPr id="40971" name="Line 11"/>
          <p:cNvSpPr>
            <a:spLocks noChangeShapeType="1"/>
          </p:cNvSpPr>
          <p:nvPr/>
        </p:nvSpPr>
        <p:spPr bwMode="auto">
          <a:xfrm>
            <a:off x="2438400" y="2362200"/>
            <a:ext cx="4800600" cy="0"/>
          </a:xfrm>
          <a:prstGeom prst="line">
            <a:avLst/>
          </a:prstGeom>
          <a:noFill/>
          <a:ln w="25400">
            <a:solidFill>
              <a:srgbClr val="C0C0C0"/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pPr algn="ctr"/>
            <a:endParaRPr lang="fa-IR"/>
          </a:p>
        </p:txBody>
      </p:sp>
      <p:sp>
        <p:nvSpPr>
          <p:cNvPr id="40972" name="Text Box 12"/>
          <p:cNvSpPr txBox="1">
            <a:spLocks noChangeArrowheads="1"/>
          </p:cNvSpPr>
          <p:nvPr/>
        </p:nvSpPr>
        <p:spPr bwMode="auto">
          <a:xfrm>
            <a:off x="3276600" y="1828800"/>
            <a:ext cx="336823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rtl="1" eaLnBrk="0" hangingPunct="0"/>
            <a:r>
              <a:rPr lang="ar-SA" sz="2400" dirty="0" smtClean="0"/>
              <a:t>معماري باز سرويس‌هاي </a:t>
            </a:r>
            <a:r>
              <a:rPr lang="en-US" sz="2400" dirty="0" smtClean="0"/>
              <a:t>Grid</a:t>
            </a:r>
            <a:r>
              <a:rPr lang="ar-SA" sz="2400" dirty="0" smtClean="0"/>
              <a:t> </a:t>
            </a:r>
            <a:endParaRPr lang="en-US" sz="2400" dirty="0"/>
          </a:p>
        </p:txBody>
      </p:sp>
      <p:sp>
        <p:nvSpPr>
          <p:cNvPr id="40974" name="Line 14"/>
          <p:cNvSpPr>
            <a:spLocks noChangeShapeType="1"/>
          </p:cNvSpPr>
          <p:nvPr/>
        </p:nvSpPr>
        <p:spPr bwMode="auto">
          <a:xfrm>
            <a:off x="2438400" y="3276600"/>
            <a:ext cx="4800600" cy="0"/>
          </a:xfrm>
          <a:prstGeom prst="line">
            <a:avLst/>
          </a:prstGeom>
          <a:noFill/>
          <a:ln w="25400">
            <a:solidFill>
              <a:srgbClr val="C0C0C0"/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pPr algn="ctr"/>
            <a:endParaRPr lang="fa-IR"/>
          </a:p>
        </p:txBody>
      </p:sp>
      <p:sp>
        <p:nvSpPr>
          <p:cNvPr id="40975" name="Text Box 15"/>
          <p:cNvSpPr txBox="1">
            <a:spLocks noChangeArrowheads="1"/>
          </p:cNvSpPr>
          <p:nvPr/>
        </p:nvSpPr>
        <p:spPr bwMode="auto">
          <a:xfrm>
            <a:off x="2071670" y="2786058"/>
            <a:ext cx="5760551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rtl="1" eaLnBrk="0" hangingPunct="0"/>
            <a:r>
              <a:rPr lang="en-US" sz="2400" dirty="0" smtClean="0"/>
              <a:t>Open Grid Services Architecture) OGSA</a:t>
            </a:r>
            <a:r>
              <a:rPr lang="ar-SA" sz="2400" dirty="0" smtClean="0"/>
              <a:t>)</a:t>
            </a:r>
            <a:endParaRPr lang="en-US" sz="2400" dirty="0"/>
          </a:p>
        </p:txBody>
      </p:sp>
      <p:sp>
        <p:nvSpPr>
          <p:cNvPr id="40985" name="Line 25"/>
          <p:cNvSpPr>
            <a:spLocks noChangeShapeType="1"/>
          </p:cNvSpPr>
          <p:nvPr/>
        </p:nvSpPr>
        <p:spPr bwMode="auto">
          <a:xfrm>
            <a:off x="2438400" y="4168775"/>
            <a:ext cx="4800600" cy="0"/>
          </a:xfrm>
          <a:prstGeom prst="line">
            <a:avLst/>
          </a:prstGeom>
          <a:noFill/>
          <a:ln w="25400">
            <a:solidFill>
              <a:srgbClr val="C0C0C0"/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pPr algn="ctr"/>
            <a:endParaRPr lang="fa-IR"/>
          </a:p>
        </p:txBody>
      </p:sp>
      <p:sp>
        <p:nvSpPr>
          <p:cNvPr id="40986" name="Text Box 26"/>
          <p:cNvSpPr txBox="1">
            <a:spLocks noChangeArrowheads="1"/>
          </p:cNvSpPr>
          <p:nvPr/>
        </p:nvSpPr>
        <p:spPr bwMode="auto">
          <a:xfrm>
            <a:off x="3276600" y="3635375"/>
            <a:ext cx="3097323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ar-SA" sz="2400" dirty="0" smtClean="0"/>
              <a:t>زبان تعريف سرويس‌هاي وب</a:t>
            </a:r>
            <a:endParaRPr lang="en-US" sz="2400" dirty="0"/>
          </a:p>
        </p:txBody>
      </p:sp>
      <p:sp>
        <p:nvSpPr>
          <p:cNvPr id="40988" name="Line 28"/>
          <p:cNvSpPr>
            <a:spLocks noChangeShapeType="1"/>
          </p:cNvSpPr>
          <p:nvPr/>
        </p:nvSpPr>
        <p:spPr bwMode="auto">
          <a:xfrm>
            <a:off x="2438400" y="5083175"/>
            <a:ext cx="4800600" cy="0"/>
          </a:xfrm>
          <a:prstGeom prst="line">
            <a:avLst/>
          </a:prstGeom>
          <a:noFill/>
          <a:ln w="25400">
            <a:solidFill>
              <a:srgbClr val="C0C0C0"/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pPr algn="ctr"/>
            <a:endParaRPr lang="fa-IR"/>
          </a:p>
        </p:txBody>
      </p:sp>
      <p:sp>
        <p:nvSpPr>
          <p:cNvPr id="40989" name="Text Box 29"/>
          <p:cNvSpPr txBox="1">
            <a:spLocks noChangeArrowheads="1"/>
          </p:cNvSpPr>
          <p:nvPr/>
        </p:nvSpPr>
        <p:spPr bwMode="auto">
          <a:xfrm>
            <a:off x="1714480" y="4572008"/>
            <a:ext cx="6342634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rtl="1" eaLnBrk="0" hangingPunct="0"/>
            <a:r>
              <a:rPr lang="en-US" sz="2400" dirty="0" smtClean="0"/>
              <a:t>Web Services Description Language) WSDL</a:t>
            </a:r>
            <a:r>
              <a:rPr lang="ar-SA" sz="2400" dirty="0" smtClean="0"/>
              <a:t>)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515" name="Group 3"/>
          <p:cNvGrpSpPr>
            <a:grpSpLocks/>
          </p:cNvGrpSpPr>
          <p:nvPr/>
        </p:nvGrpSpPr>
        <p:grpSpPr bwMode="auto">
          <a:xfrm>
            <a:off x="571501" y="2079625"/>
            <a:ext cx="7129464" cy="3711575"/>
            <a:chOff x="360" y="1310"/>
            <a:chExt cx="4491" cy="2338"/>
          </a:xfrm>
        </p:grpSpPr>
        <p:sp>
          <p:nvSpPr>
            <p:cNvPr id="64516" name="Oval 4"/>
            <p:cNvSpPr>
              <a:spLocks noChangeArrowheads="1"/>
            </p:cNvSpPr>
            <p:nvPr/>
          </p:nvSpPr>
          <p:spPr bwMode="gray">
            <a:xfrm>
              <a:off x="1347" y="2813"/>
              <a:ext cx="3504" cy="835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rgbClr val="F7F9F2"/>
                </a:gs>
              </a:gsLst>
              <a:lin ang="2700000" scaled="1"/>
            </a:gradFill>
            <a:ln w="3175">
              <a:noFill/>
              <a:round/>
              <a:headEnd/>
              <a:tailEnd type="none" w="sm" len="sm"/>
            </a:ln>
            <a:effectLst/>
          </p:spPr>
          <p:txBody>
            <a:bodyPr vert="eaVert" wrap="none" lIns="92075" tIns="46038" rIns="92075" bIns="46038" anchor="ctr"/>
            <a:lstStyle/>
            <a:p>
              <a:endParaRPr lang="fa-IR"/>
            </a:p>
          </p:txBody>
        </p:sp>
        <p:sp>
          <p:nvSpPr>
            <p:cNvPr id="64517" name="Oval 5"/>
            <p:cNvSpPr>
              <a:spLocks noChangeArrowheads="1"/>
            </p:cNvSpPr>
            <p:nvPr/>
          </p:nvSpPr>
          <p:spPr bwMode="gray">
            <a:xfrm rot="-998297">
              <a:off x="890" y="1482"/>
              <a:ext cx="3630" cy="1900"/>
            </a:xfrm>
            <a:prstGeom prst="ellipse">
              <a:avLst/>
            </a:prstGeom>
            <a:gradFill rotWithShape="0">
              <a:gsLst>
                <a:gs pos="0">
                  <a:srgbClr val="808080"/>
                </a:gs>
                <a:gs pos="50000">
                  <a:srgbClr val="808080">
                    <a:gamma/>
                    <a:tint val="63529"/>
                    <a:invGamma/>
                  </a:srgbClr>
                </a:gs>
                <a:gs pos="100000">
                  <a:srgbClr val="808080"/>
                </a:gs>
              </a:gsLst>
              <a:lin ang="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4518" name="Oval 6"/>
            <p:cNvSpPr>
              <a:spLocks noChangeArrowheads="1"/>
            </p:cNvSpPr>
            <p:nvPr/>
          </p:nvSpPr>
          <p:spPr bwMode="gray">
            <a:xfrm rot="-998297">
              <a:off x="926" y="1380"/>
              <a:ext cx="3504" cy="1841"/>
            </a:xfrm>
            <a:prstGeom prst="ellipse">
              <a:avLst/>
            </a:prstGeom>
            <a:gradFill rotWithShape="1">
              <a:gsLst>
                <a:gs pos="0">
                  <a:srgbClr val="2791BB"/>
                </a:gs>
                <a:gs pos="100000">
                  <a:srgbClr val="2791BB">
                    <a:gamma/>
                    <a:shade val="0"/>
                    <a:invGamma/>
                  </a:srgbClr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4519" name="Arc 7"/>
            <p:cNvSpPr>
              <a:spLocks/>
            </p:cNvSpPr>
            <p:nvPr/>
          </p:nvSpPr>
          <p:spPr bwMode="gray">
            <a:xfrm rot="20601703">
              <a:off x="2599" y="1310"/>
              <a:ext cx="1795" cy="1239"/>
            </a:xfrm>
            <a:custGeom>
              <a:avLst/>
              <a:gdLst>
                <a:gd name="G0" fmla="+- 0 0 0"/>
                <a:gd name="G1" fmla="+- 17105 0 0"/>
                <a:gd name="G2" fmla="+- 21600 0 0"/>
                <a:gd name="T0" fmla="*/ 13190 w 21600"/>
                <a:gd name="T1" fmla="*/ 0 h 29046"/>
                <a:gd name="T2" fmla="*/ 17999 w 21600"/>
                <a:gd name="T3" fmla="*/ 29046 h 29046"/>
                <a:gd name="T4" fmla="*/ 0 w 21600"/>
                <a:gd name="T5" fmla="*/ 17105 h 29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9046" fill="none" extrusionOk="0">
                  <a:moveTo>
                    <a:pt x="13190" y="-1"/>
                  </a:moveTo>
                  <a:cubicBezTo>
                    <a:pt x="18493" y="4089"/>
                    <a:pt x="21600" y="10407"/>
                    <a:pt x="21600" y="17105"/>
                  </a:cubicBezTo>
                  <a:cubicBezTo>
                    <a:pt x="21600" y="21352"/>
                    <a:pt x="20347" y="25506"/>
                    <a:pt x="17999" y="29046"/>
                  </a:cubicBezTo>
                </a:path>
                <a:path w="21600" h="29046" stroke="0" extrusionOk="0">
                  <a:moveTo>
                    <a:pt x="13190" y="-1"/>
                  </a:moveTo>
                  <a:cubicBezTo>
                    <a:pt x="18493" y="4089"/>
                    <a:pt x="21600" y="10407"/>
                    <a:pt x="21600" y="17105"/>
                  </a:cubicBezTo>
                  <a:cubicBezTo>
                    <a:pt x="21600" y="21352"/>
                    <a:pt x="20347" y="25506"/>
                    <a:pt x="17999" y="29046"/>
                  </a:cubicBezTo>
                  <a:lnTo>
                    <a:pt x="0" y="17105"/>
                  </a:lnTo>
                  <a:close/>
                </a:path>
              </a:pathLst>
            </a:cu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tint val="63529"/>
                    <a:invGamma/>
                  </a:schemeClr>
                </a:gs>
              </a:gsLst>
              <a:lin ang="540000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4520" name="Arc 8"/>
            <p:cNvSpPr>
              <a:spLocks/>
            </p:cNvSpPr>
            <p:nvPr/>
          </p:nvSpPr>
          <p:spPr bwMode="gray">
            <a:xfrm rot="20601703" flipH="1">
              <a:off x="1080" y="2491"/>
              <a:ext cx="2067" cy="930"/>
            </a:xfrm>
            <a:custGeom>
              <a:avLst/>
              <a:gdLst>
                <a:gd name="G0" fmla="+- 3659 0 0"/>
                <a:gd name="G1" fmla="+- 0 0 0"/>
                <a:gd name="G2" fmla="+- 21600 0 0"/>
                <a:gd name="T0" fmla="*/ 25114 w 25114"/>
                <a:gd name="T1" fmla="*/ 2497 h 21600"/>
                <a:gd name="T2" fmla="*/ 0 w 25114"/>
                <a:gd name="T3" fmla="*/ 21288 h 21600"/>
                <a:gd name="T4" fmla="*/ 3659 w 25114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114" h="21600" fill="none" extrusionOk="0">
                  <a:moveTo>
                    <a:pt x="25114" y="2497"/>
                  </a:moveTo>
                  <a:cubicBezTo>
                    <a:pt x="23846" y="13386"/>
                    <a:pt x="14622" y="21599"/>
                    <a:pt x="3659" y="21600"/>
                  </a:cubicBezTo>
                  <a:cubicBezTo>
                    <a:pt x="2432" y="21600"/>
                    <a:pt x="1208" y="21495"/>
                    <a:pt x="0" y="21287"/>
                  </a:cubicBezTo>
                </a:path>
                <a:path w="25114" h="21600" stroke="0" extrusionOk="0">
                  <a:moveTo>
                    <a:pt x="25114" y="2497"/>
                  </a:moveTo>
                  <a:cubicBezTo>
                    <a:pt x="23846" y="13386"/>
                    <a:pt x="14622" y="21599"/>
                    <a:pt x="3659" y="21600"/>
                  </a:cubicBezTo>
                  <a:cubicBezTo>
                    <a:pt x="2432" y="21600"/>
                    <a:pt x="1208" y="21495"/>
                    <a:pt x="0" y="21287"/>
                  </a:cubicBezTo>
                  <a:lnTo>
                    <a:pt x="3659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shade val="69804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4521" name="Arc 9"/>
            <p:cNvSpPr>
              <a:spLocks/>
            </p:cNvSpPr>
            <p:nvPr/>
          </p:nvSpPr>
          <p:spPr bwMode="gray">
            <a:xfrm rot="20601703">
              <a:off x="1715" y="1339"/>
              <a:ext cx="2034" cy="893"/>
            </a:xfrm>
            <a:custGeom>
              <a:avLst/>
              <a:gdLst>
                <a:gd name="G0" fmla="+- 9843 0 0"/>
                <a:gd name="G1" fmla="+- 21600 0 0"/>
                <a:gd name="G2" fmla="+- 21600 0 0"/>
                <a:gd name="T0" fmla="*/ 0 w 24549"/>
                <a:gd name="T1" fmla="*/ 2373 h 21600"/>
                <a:gd name="T2" fmla="*/ 24549 w 24549"/>
                <a:gd name="T3" fmla="*/ 5780 h 21600"/>
                <a:gd name="T4" fmla="*/ 9843 w 24549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549" h="21600" fill="none" extrusionOk="0">
                  <a:moveTo>
                    <a:pt x="0" y="2373"/>
                  </a:moveTo>
                  <a:cubicBezTo>
                    <a:pt x="3046" y="813"/>
                    <a:pt x="6420" y="-1"/>
                    <a:pt x="9843" y="0"/>
                  </a:cubicBezTo>
                  <a:cubicBezTo>
                    <a:pt x="15299" y="0"/>
                    <a:pt x="20553" y="2064"/>
                    <a:pt x="24549" y="5779"/>
                  </a:cubicBezTo>
                </a:path>
                <a:path w="24549" h="21600" stroke="0" extrusionOk="0">
                  <a:moveTo>
                    <a:pt x="0" y="2373"/>
                  </a:moveTo>
                  <a:cubicBezTo>
                    <a:pt x="3046" y="813"/>
                    <a:pt x="6420" y="-1"/>
                    <a:pt x="9843" y="0"/>
                  </a:cubicBezTo>
                  <a:cubicBezTo>
                    <a:pt x="15299" y="0"/>
                    <a:pt x="20553" y="2064"/>
                    <a:pt x="24549" y="5779"/>
                  </a:cubicBezTo>
                  <a:lnTo>
                    <a:pt x="9843" y="21600"/>
                  </a:lnTo>
                  <a:close/>
                </a:path>
              </a:pathLst>
            </a:cu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tint val="42353"/>
                    <a:invGamma/>
                  </a:schemeClr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4522" name="Arc 10"/>
            <p:cNvSpPr>
              <a:spLocks/>
            </p:cNvSpPr>
            <p:nvPr/>
          </p:nvSpPr>
          <p:spPr bwMode="gray">
            <a:xfrm rot="20601703" flipH="1">
              <a:off x="864" y="1713"/>
              <a:ext cx="1796" cy="1302"/>
            </a:xfrm>
            <a:custGeom>
              <a:avLst/>
              <a:gdLst>
                <a:gd name="G0" fmla="+- 0 0 0"/>
                <a:gd name="G1" fmla="+- 19945 0 0"/>
                <a:gd name="G2" fmla="+- 21600 0 0"/>
                <a:gd name="T0" fmla="*/ 8292 w 21600"/>
                <a:gd name="T1" fmla="*/ 0 h 30468"/>
                <a:gd name="T2" fmla="*/ 18863 w 21600"/>
                <a:gd name="T3" fmla="*/ 30468 h 30468"/>
                <a:gd name="T4" fmla="*/ 0 w 21600"/>
                <a:gd name="T5" fmla="*/ 19945 h 30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30468" fill="none" extrusionOk="0">
                  <a:moveTo>
                    <a:pt x="8291" y="0"/>
                  </a:moveTo>
                  <a:cubicBezTo>
                    <a:pt x="16349" y="3349"/>
                    <a:pt x="21600" y="11218"/>
                    <a:pt x="21600" y="19945"/>
                  </a:cubicBezTo>
                  <a:cubicBezTo>
                    <a:pt x="21600" y="23628"/>
                    <a:pt x="20657" y="27251"/>
                    <a:pt x="18863" y="30468"/>
                  </a:cubicBezTo>
                </a:path>
                <a:path w="21600" h="30468" stroke="0" extrusionOk="0">
                  <a:moveTo>
                    <a:pt x="8291" y="0"/>
                  </a:moveTo>
                  <a:cubicBezTo>
                    <a:pt x="16349" y="3349"/>
                    <a:pt x="21600" y="11218"/>
                    <a:pt x="21600" y="19945"/>
                  </a:cubicBezTo>
                  <a:cubicBezTo>
                    <a:pt x="21600" y="23628"/>
                    <a:pt x="20657" y="27251"/>
                    <a:pt x="18863" y="30468"/>
                  </a:cubicBezTo>
                  <a:lnTo>
                    <a:pt x="0" y="19945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4523" name="Oval 11"/>
            <p:cNvSpPr>
              <a:spLocks noChangeArrowheads="1"/>
            </p:cNvSpPr>
            <p:nvPr/>
          </p:nvSpPr>
          <p:spPr bwMode="gray">
            <a:xfrm rot="-998297">
              <a:off x="1846" y="1830"/>
              <a:ext cx="1698" cy="84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tint val="2431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4524" name="Text Box 12"/>
            <p:cNvSpPr txBox="1">
              <a:spLocks noChangeArrowheads="1"/>
            </p:cNvSpPr>
            <p:nvPr/>
          </p:nvSpPr>
          <p:spPr bwMode="gray">
            <a:xfrm>
              <a:off x="360" y="1980"/>
              <a:ext cx="2207" cy="58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ar-SA" dirty="0" smtClean="0">
                  <a:solidFill>
                    <a:schemeClr val="bg1"/>
                  </a:solidFill>
                </a:rPr>
                <a:t>سرويس </a:t>
              </a:r>
              <a:endParaRPr lang="en-US" dirty="0" smtClean="0">
                <a:solidFill>
                  <a:schemeClr val="bg1"/>
                </a:solidFill>
              </a:endParaRPr>
            </a:p>
            <a:p>
              <a:pPr algn="ctr" eaLnBrk="0" hangingPunct="0"/>
              <a:r>
                <a:rPr lang="ar-SA" dirty="0" smtClean="0">
                  <a:solidFill>
                    <a:schemeClr val="bg1"/>
                  </a:solidFill>
                </a:rPr>
                <a:t>درخواست‌هاي </a:t>
              </a:r>
              <a:endParaRPr lang="en-US" dirty="0" smtClean="0">
                <a:solidFill>
                  <a:schemeClr val="bg1"/>
                </a:solidFill>
              </a:endParaRPr>
            </a:p>
            <a:p>
              <a:pPr algn="ctr" eaLnBrk="0" hangingPunct="0"/>
              <a:r>
                <a:rPr lang="ar-SA" dirty="0" smtClean="0">
                  <a:solidFill>
                    <a:schemeClr val="bg1"/>
                  </a:solidFill>
                </a:rPr>
                <a:t>پردازنده مركزي</a:t>
              </a:r>
              <a:endParaRPr lang="en-US" b="1" dirty="0">
                <a:solidFill>
                  <a:schemeClr val="bg1"/>
                </a:solidFill>
                <a:latin typeface="Verdana" pitchFamily="34" charset="0"/>
              </a:endParaRPr>
            </a:p>
          </p:txBody>
        </p:sp>
        <p:sp>
          <p:nvSpPr>
            <p:cNvPr id="64525" name="Text Box 13"/>
            <p:cNvSpPr txBox="1">
              <a:spLocks noChangeArrowheads="1"/>
            </p:cNvSpPr>
            <p:nvPr/>
          </p:nvSpPr>
          <p:spPr bwMode="gray">
            <a:xfrm rot="20617168">
              <a:off x="2665" y="1432"/>
              <a:ext cx="116" cy="2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endParaRPr lang="en-US" dirty="0" smtClean="0"/>
            </a:p>
          </p:txBody>
        </p:sp>
        <p:sp>
          <p:nvSpPr>
            <p:cNvPr id="64526" name="Text Box 14"/>
            <p:cNvSpPr txBox="1">
              <a:spLocks noChangeArrowheads="1"/>
            </p:cNvSpPr>
            <p:nvPr/>
          </p:nvSpPr>
          <p:spPr bwMode="gray">
            <a:xfrm>
              <a:off x="3510" y="1485"/>
              <a:ext cx="749" cy="58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ar-SA" dirty="0" smtClean="0">
                  <a:solidFill>
                    <a:schemeClr val="bg1"/>
                  </a:solidFill>
                </a:rPr>
                <a:t>سرويس</a:t>
              </a:r>
              <a:endParaRPr lang="en-US" dirty="0" smtClean="0">
                <a:solidFill>
                  <a:schemeClr val="bg1"/>
                </a:solidFill>
              </a:endParaRPr>
            </a:p>
            <a:p>
              <a:pPr algn="ctr" eaLnBrk="0" hangingPunct="0"/>
              <a:r>
                <a:rPr lang="ar-SA" dirty="0" smtClean="0">
                  <a:solidFill>
                    <a:schemeClr val="bg1"/>
                  </a:solidFill>
                </a:rPr>
                <a:t> جست‌وجوي </a:t>
              </a:r>
              <a:endParaRPr lang="en-US" dirty="0" smtClean="0">
                <a:solidFill>
                  <a:schemeClr val="bg1"/>
                </a:solidFill>
              </a:endParaRPr>
            </a:p>
            <a:p>
              <a:pPr algn="ctr" eaLnBrk="0" hangingPunct="0"/>
              <a:r>
                <a:rPr lang="ar-SA" dirty="0" smtClean="0">
                  <a:solidFill>
                    <a:schemeClr val="bg1"/>
                  </a:solidFill>
                </a:rPr>
                <a:t>اطلاعات</a:t>
              </a:r>
              <a:endParaRPr lang="en-US" b="1" dirty="0">
                <a:solidFill>
                  <a:schemeClr val="bg1"/>
                </a:solidFill>
                <a:latin typeface="Verdana" pitchFamily="34" charset="0"/>
              </a:endParaRPr>
            </a:p>
          </p:txBody>
        </p:sp>
        <p:sp>
          <p:nvSpPr>
            <p:cNvPr id="64527" name="Text Box 15"/>
            <p:cNvSpPr txBox="1">
              <a:spLocks noChangeArrowheads="1"/>
            </p:cNvSpPr>
            <p:nvPr/>
          </p:nvSpPr>
          <p:spPr bwMode="gray">
            <a:xfrm>
              <a:off x="1947" y="2882"/>
              <a:ext cx="116" cy="2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endParaRPr lang="en-US" b="1" dirty="0">
                <a:solidFill>
                  <a:srgbClr val="FFFFFF"/>
                </a:solidFill>
                <a:latin typeface="Verdana" pitchFamily="34" charset="0"/>
              </a:endParaRPr>
            </a:p>
          </p:txBody>
        </p:sp>
        <p:sp>
          <p:nvSpPr>
            <p:cNvPr id="64528" name="Freeform 16"/>
            <p:cNvSpPr>
              <a:spLocks/>
            </p:cNvSpPr>
            <p:nvPr/>
          </p:nvSpPr>
          <p:spPr bwMode="gray">
            <a:xfrm>
              <a:off x="2768" y="2632"/>
              <a:ext cx="544" cy="680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256" y="528"/>
                </a:cxn>
                <a:cxn ang="0">
                  <a:pos x="264" y="680"/>
                </a:cxn>
                <a:cxn ang="0">
                  <a:pos x="448" y="624"/>
                </a:cxn>
                <a:cxn ang="0">
                  <a:pos x="544" y="576"/>
                </a:cxn>
                <a:cxn ang="0">
                  <a:pos x="112" y="0"/>
                </a:cxn>
                <a:cxn ang="0">
                  <a:pos x="0" y="16"/>
                </a:cxn>
              </a:cxnLst>
              <a:rect l="0" t="0" r="r" b="b"/>
              <a:pathLst>
                <a:path w="544" h="680">
                  <a:moveTo>
                    <a:pt x="0" y="16"/>
                  </a:moveTo>
                  <a:lnTo>
                    <a:pt x="256" y="528"/>
                  </a:lnTo>
                  <a:lnTo>
                    <a:pt x="264" y="680"/>
                  </a:lnTo>
                  <a:lnTo>
                    <a:pt x="448" y="624"/>
                  </a:lnTo>
                  <a:lnTo>
                    <a:pt x="544" y="576"/>
                  </a:lnTo>
                  <a:lnTo>
                    <a:pt x="112" y="0"/>
                  </a:lnTo>
                  <a:lnTo>
                    <a:pt x="0" y="16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alpha val="19000"/>
                  </a:schemeClr>
                </a:gs>
                <a:gs pos="100000">
                  <a:schemeClr val="hlink">
                    <a:gamma/>
                    <a:tint val="66667"/>
                    <a:invGamma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4529" name="Freeform 17"/>
            <p:cNvSpPr>
              <a:spLocks/>
            </p:cNvSpPr>
            <p:nvPr/>
          </p:nvSpPr>
          <p:spPr bwMode="gray">
            <a:xfrm>
              <a:off x="3374" y="2209"/>
              <a:ext cx="1117" cy="1119"/>
            </a:xfrm>
            <a:custGeom>
              <a:avLst/>
              <a:gdLst/>
              <a:ahLst/>
              <a:cxnLst>
                <a:cxn ang="0">
                  <a:pos x="21" y="888"/>
                </a:cxn>
                <a:cxn ang="0">
                  <a:pos x="1117" y="0"/>
                </a:cxn>
                <a:cxn ang="0">
                  <a:pos x="1093" y="256"/>
                </a:cxn>
                <a:cxn ang="0">
                  <a:pos x="717" y="704"/>
                </a:cxn>
                <a:cxn ang="0">
                  <a:pos x="17" y="1119"/>
                </a:cxn>
                <a:cxn ang="0">
                  <a:pos x="21" y="888"/>
                </a:cxn>
              </a:cxnLst>
              <a:rect l="0" t="0" r="r" b="b"/>
              <a:pathLst>
                <a:path w="1117" h="1119">
                  <a:moveTo>
                    <a:pt x="21" y="888"/>
                  </a:moveTo>
                  <a:lnTo>
                    <a:pt x="1117" y="0"/>
                  </a:lnTo>
                  <a:lnTo>
                    <a:pt x="1093" y="256"/>
                  </a:lnTo>
                  <a:cubicBezTo>
                    <a:pt x="1026" y="373"/>
                    <a:pt x="896" y="560"/>
                    <a:pt x="717" y="704"/>
                  </a:cubicBezTo>
                  <a:cubicBezTo>
                    <a:pt x="538" y="848"/>
                    <a:pt x="133" y="1088"/>
                    <a:pt x="17" y="1119"/>
                  </a:cubicBezTo>
                  <a:cubicBezTo>
                    <a:pt x="0" y="1037"/>
                    <a:pt x="21" y="888"/>
                    <a:pt x="21" y="88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>
                    <a:gamma/>
                    <a:tint val="72549"/>
                    <a:invGamma/>
                  </a:schemeClr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fa-IR"/>
            </a:p>
          </p:txBody>
        </p:sp>
        <p:sp>
          <p:nvSpPr>
            <p:cNvPr id="64530" name="Arc 18"/>
            <p:cNvSpPr>
              <a:spLocks/>
            </p:cNvSpPr>
            <p:nvPr/>
          </p:nvSpPr>
          <p:spPr bwMode="gray">
            <a:xfrm rot="-1060795">
              <a:off x="2784" y="1824"/>
              <a:ext cx="1719" cy="1171"/>
            </a:xfrm>
            <a:custGeom>
              <a:avLst/>
              <a:gdLst>
                <a:gd name="G0" fmla="+- 0 0 0"/>
                <a:gd name="G1" fmla="+- 0 0 0"/>
                <a:gd name="G2" fmla="+- 21600 0 0"/>
                <a:gd name="T0" fmla="*/ 18016 w 18016"/>
                <a:gd name="T1" fmla="*/ 11915 h 21282"/>
                <a:gd name="T2" fmla="*/ 3695 w 18016"/>
                <a:gd name="T3" fmla="*/ 21282 h 21282"/>
                <a:gd name="T4" fmla="*/ 0 w 18016"/>
                <a:gd name="T5" fmla="*/ 0 h 21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016" h="21282" fill="none" extrusionOk="0">
                  <a:moveTo>
                    <a:pt x="18016" y="11915"/>
                  </a:moveTo>
                  <a:cubicBezTo>
                    <a:pt x="14735" y="16875"/>
                    <a:pt x="9554" y="20264"/>
                    <a:pt x="3694" y="21281"/>
                  </a:cubicBezTo>
                </a:path>
                <a:path w="18016" h="21282" stroke="0" extrusionOk="0">
                  <a:moveTo>
                    <a:pt x="18016" y="11915"/>
                  </a:moveTo>
                  <a:cubicBezTo>
                    <a:pt x="14735" y="16875"/>
                    <a:pt x="9554" y="20264"/>
                    <a:pt x="3694" y="21281"/>
                  </a:cubicBez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57647"/>
                    <a:invGamma/>
                  </a:schemeClr>
                </a:gs>
              </a:gsLst>
              <a:lin ang="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4531" name="Freeform 19"/>
            <p:cNvSpPr>
              <a:spLocks/>
            </p:cNvSpPr>
            <p:nvPr/>
          </p:nvSpPr>
          <p:spPr bwMode="gray">
            <a:xfrm>
              <a:off x="2829" y="2509"/>
              <a:ext cx="582" cy="826"/>
            </a:xfrm>
            <a:custGeom>
              <a:avLst/>
              <a:gdLst/>
              <a:ahLst/>
              <a:cxnLst>
                <a:cxn ang="0">
                  <a:pos x="582" y="572"/>
                </a:cxn>
                <a:cxn ang="0">
                  <a:pos x="562" y="826"/>
                </a:cxn>
                <a:cxn ang="0">
                  <a:pos x="0" y="42"/>
                </a:cxn>
                <a:cxn ang="0">
                  <a:pos x="90" y="0"/>
                </a:cxn>
                <a:cxn ang="0">
                  <a:pos x="582" y="572"/>
                </a:cxn>
              </a:cxnLst>
              <a:rect l="0" t="0" r="r" b="b"/>
              <a:pathLst>
                <a:path w="582" h="826">
                  <a:moveTo>
                    <a:pt x="582" y="572"/>
                  </a:moveTo>
                  <a:lnTo>
                    <a:pt x="562" y="826"/>
                  </a:lnTo>
                  <a:lnTo>
                    <a:pt x="0" y="42"/>
                  </a:lnTo>
                  <a:lnTo>
                    <a:pt x="90" y="0"/>
                  </a:lnTo>
                  <a:lnTo>
                    <a:pt x="582" y="572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tint val="63529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fa-IR"/>
            </a:p>
          </p:txBody>
        </p:sp>
        <p:sp>
          <p:nvSpPr>
            <p:cNvPr id="64532" name="Oval 20"/>
            <p:cNvSpPr>
              <a:spLocks noChangeArrowheads="1"/>
            </p:cNvSpPr>
            <p:nvPr/>
          </p:nvSpPr>
          <p:spPr bwMode="gray">
            <a:xfrm rot="-998297">
              <a:off x="1910" y="1989"/>
              <a:ext cx="1629" cy="687"/>
            </a:xfrm>
            <a:prstGeom prst="ellipse">
              <a:avLst/>
            </a:prstGeom>
            <a:solidFill>
              <a:srgbClr val="FFFFFF"/>
            </a:soli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4533" name="Text Box 21"/>
            <p:cNvSpPr txBox="1">
              <a:spLocks noChangeArrowheads="1"/>
            </p:cNvSpPr>
            <p:nvPr/>
          </p:nvSpPr>
          <p:spPr bwMode="gray">
            <a:xfrm>
              <a:off x="3360" y="2457"/>
              <a:ext cx="116" cy="2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endParaRPr lang="en-US" b="1" dirty="0">
                <a:solidFill>
                  <a:srgbClr val="FFFFFF"/>
                </a:solidFill>
                <a:latin typeface="Verdana" pitchFamily="34" charset="0"/>
              </a:endParaRPr>
            </a:p>
          </p:txBody>
        </p:sp>
      </p:grpSp>
      <p:sp>
        <p:nvSpPr>
          <p:cNvPr id="64534" name="Rectangle 2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r-SA" sz="3200" dirty="0" smtClean="0"/>
              <a:t>سرویسهای </a:t>
            </a:r>
            <a:r>
              <a:rPr lang="en-US" sz="3200" dirty="0" smtClean="0"/>
              <a:t>Grid</a:t>
            </a:r>
            <a:endParaRPr lang="en-US" sz="3200" dirty="0"/>
          </a:p>
        </p:txBody>
      </p:sp>
      <p:sp>
        <p:nvSpPr>
          <p:cNvPr id="23" name="Rectangle 22"/>
          <p:cNvSpPr/>
          <p:nvPr/>
        </p:nvSpPr>
        <p:spPr>
          <a:xfrm>
            <a:off x="4857752" y="3429000"/>
            <a:ext cx="143661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 dirty="0" smtClean="0">
                <a:solidFill>
                  <a:schemeClr val="bg1"/>
                </a:solidFill>
              </a:rPr>
              <a:t>سرويس </a:t>
            </a:r>
            <a:endParaRPr lang="fa-IR" dirty="0" smtClean="0">
              <a:solidFill>
                <a:schemeClr val="bg1"/>
              </a:solidFill>
            </a:endParaRPr>
          </a:p>
          <a:p>
            <a:pPr algn="r" rtl="1"/>
            <a:r>
              <a:rPr lang="ar-SA" dirty="0" smtClean="0">
                <a:solidFill>
                  <a:schemeClr val="bg1"/>
                </a:solidFill>
              </a:rPr>
              <a:t>مديريت </a:t>
            </a:r>
            <a:endParaRPr lang="fa-IR" dirty="0" smtClean="0">
              <a:solidFill>
                <a:schemeClr val="bg1"/>
              </a:solidFill>
            </a:endParaRPr>
          </a:p>
          <a:p>
            <a:pPr algn="r" rtl="1"/>
            <a:r>
              <a:rPr lang="ar-SA" dirty="0" smtClean="0">
                <a:solidFill>
                  <a:schemeClr val="bg1"/>
                </a:solidFill>
              </a:rPr>
              <a:t>كنترل كار سيستم</a:t>
            </a:r>
            <a:endParaRPr lang="fa-IR" dirty="0" smtClean="0">
              <a:solidFill>
                <a:schemeClr val="bg1"/>
              </a:solidFill>
            </a:endParaRPr>
          </a:p>
          <a:p>
            <a:pPr algn="r" rtl="1"/>
            <a:r>
              <a:rPr lang="ar-SA" dirty="0" smtClean="0">
                <a:solidFill>
                  <a:schemeClr val="bg1"/>
                </a:solidFill>
              </a:rPr>
              <a:t> و </a:t>
            </a:r>
            <a:r>
              <a:rPr lang="en-US" dirty="0" smtClean="0">
                <a:solidFill>
                  <a:schemeClr val="bg1"/>
                </a:solidFill>
              </a:rPr>
              <a:t>session</a:t>
            </a:r>
            <a:r>
              <a:rPr lang="ar-SA" dirty="0" smtClean="0">
                <a:solidFill>
                  <a:schemeClr val="bg1"/>
                </a:solidFill>
              </a:rPr>
              <a:t>ها </a:t>
            </a:r>
            <a:endParaRPr lang="fa-IR" dirty="0">
              <a:solidFill>
                <a:schemeClr val="bg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000364" y="4286256"/>
            <a:ext cx="109837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 dirty="0" smtClean="0">
                <a:solidFill>
                  <a:schemeClr val="bg1"/>
                </a:solidFill>
              </a:rPr>
              <a:t>سرويس </a:t>
            </a:r>
            <a:endParaRPr lang="en-US" dirty="0" smtClean="0">
              <a:solidFill>
                <a:schemeClr val="bg1"/>
              </a:solidFill>
            </a:endParaRPr>
          </a:p>
          <a:p>
            <a:pPr algn="r" rtl="1"/>
            <a:r>
              <a:rPr lang="ar-SA" dirty="0" smtClean="0">
                <a:solidFill>
                  <a:schemeClr val="bg1"/>
                </a:solidFill>
              </a:rPr>
              <a:t>تعيين پهناي </a:t>
            </a:r>
            <a:endParaRPr lang="en-US" dirty="0" smtClean="0">
              <a:solidFill>
                <a:schemeClr val="bg1"/>
              </a:solidFill>
            </a:endParaRPr>
          </a:p>
          <a:p>
            <a:pPr algn="r" rtl="1"/>
            <a:r>
              <a:rPr lang="ar-SA" dirty="0" smtClean="0">
                <a:solidFill>
                  <a:schemeClr val="bg1"/>
                </a:solidFill>
              </a:rPr>
              <a:t>باند شبكه</a:t>
            </a:r>
            <a:r>
              <a:rPr lang="ar-SA" dirty="0" smtClean="0"/>
              <a:t>‌</a:t>
            </a:r>
            <a:endParaRPr lang="fa-IR" dirty="0"/>
          </a:p>
        </p:txBody>
      </p:sp>
      <p:sp>
        <p:nvSpPr>
          <p:cNvPr id="25" name="Rectangle 24"/>
          <p:cNvSpPr/>
          <p:nvPr/>
        </p:nvSpPr>
        <p:spPr>
          <a:xfrm rot="21099364">
            <a:off x="3214678" y="2357430"/>
            <a:ext cx="21114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dirty="0" smtClean="0">
                <a:solidFill>
                  <a:schemeClr val="bg1"/>
                </a:solidFill>
              </a:rPr>
              <a:t>سرويس مديريت اطلاعات‌</a:t>
            </a:r>
            <a:endParaRPr lang="fa-IR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sz="3200" dirty="0" smtClean="0"/>
              <a:t>پيچيدگي هاي گريد</a:t>
            </a:r>
            <a:endParaRPr lang="en-US" sz="3200" dirty="0"/>
          </a:p>
        </p:txBody>
      </p:sp>
      <p:sp>
        <p:nvSpPr>
          <p:cNvPr id="61443" name="Freeform 3"/>
          <p:cNvSpPr>
            <a:spLocks noEditPoints="1"/>
          </p:cNvSpPr>
          <p:nvPr/>
        </p:nvSpPr>
        <p:spPr bwMode="gray">
          <a:xfrm>
            <a:off x="1295400" y="1905000"/>
            <a:ext cx="5943600" cy="4038600"/>
          </a:xfrm>
          <a:custGeom>
            <a:avLst/>
            <a:gdLst/>
            <a:ahLst/>
            <a:cxnLst>
              <a:cxn ang="0">
                <a:pos x="1092" y="50"/>
              </a:cxn>
              <a:cxn ang="0">
                <a:pos x="822" y="168"/>
              </a:cxn>
              <a:cxn ang="0">
                <a:pos x="594" y="300"/>
              </a:cxn>
              <a:cxn ang="0">
                <a:pos x="406" y="446"/>
              </a:cxn>
              <a:cxn ang="0">
                <a:pos x="254" y="604"/>
              </a:cxn>
              <a:cxn ang="0">
                <a:pos x="140" y="772"/>
              </a:cxn>
              <a:cxn ang="0">
                <a:pos x="60" y="944"/>
              </a:cxn>
              <a:cxn ang="0">
                <a:pos x="14" y="1122"/>
              </a:cxn>
              <a:cxn ang="0">
                <a:pos x="0" y="1300"/>
              </a:cxn>
              <a:cxn ang="0">
                <a:pos x="18" y="1476"/>
              </a:cxn>
              <a:cxn ang="0">
                <a:pos x="64" y="1650"/>
              </a:cxn>
              <a:cxn ang="0">
                <a:pos x="138" y="1818"/>
              </a:cxn>
              <a:cxn ang="0">
                <a:pos x="238" y="1978"/>
              </a:cxn>
              <a:cxn ang="0">
                <a:pos x="364" y="2126"/>
              </a:cxn>
              <a:cxn ang="0">
                <a:pos x="512" y="2262"/>
              </a:cxn>
              <a:cxn ang="0">
                <a:pos x="684" y="2382"/>
              </a:cxn>
              <a:cxn ang="0">
                <a:pos x="874" y="2484"/>
              </a:cxn>
              <a:cxn ang="0">
                <a:pos x="1086" y="2564"/>
              </a:cxn>
              <a:cxn ang="0">
                <a:pos x="1314" y="2622"/>
              </a:cxn>
              <a:cxn ang="0">
                <a:pos x="1558" y="2654"/>
              </a:cxn>
              <a:cxn ang="0">
                <a:pos x="1818" y="2658"/>
              </a:cxn>
              <a:cxn ang="0">
                <a:pos x="2090" y="2632"/>
              </a:cxn>
              <a:cxn ang="0">
                <a:pos x="2374" y="2574"/>
              </a:cxn>
              <a:cxn ang="0">
                <a:pos x="2544" y="2912"/>
              </a:cxn>
              <a:cxn ang="0">
                <a:pos x="1868" y="1552"/>
              </a:cxn>
              <a:cxn ang="0">
                <a:pos x="1956" y="1914"/>
              </a:cxn>
              <a:cxn ang="0">
                <a:pos x="1788" y="1936"/>
              </a:cxn>
              <a:cxn ang="0">
                <a:pos x="1616" y="1934"/>
              </a:cxn>
              <a:cxn ang="0">
                <a:pos x="1442" y="1912"/>
              </a:cxn>
              <a:cxn ang="0">
                <a:pos x="1272" y="1872"/>
              </a:cxn>
              <a:cxn ang="0">
                <a:pos x="1108" y="1812"/>
              </a:cxn>
              <a:cxn ang="0">
                <a:pos x="952" y="1736"/>
              </a:cxn>
              <a:cxn ang="0">
                <a:pos x="810" y="1646"/>
              </a:cxn>
              <a:cxn ang="0">
                <a:pos x="684" y="1542"/>
              </a:cxn>
              <a:cxn ang="0">
                <a:pos x="578" y="1428"/>
              </a:cxn>
              <a:cxn ang="0">
                <a:pos x="494" y="1304"/>
              </a:cxn>
              <a:cxn ang="0">
                <a:pos x="438" y="1170"/>
              </a:cxn>
              <a:cxn ang="0">
                <a:pos x="410" y="1032"/>
              </a:cxn>
              <a:cxn ang="0">
                <a:pos x="416" y="888"/>
              </a:cxn>
              <a:cxn ang="0">
                <a:pos x="460" y="742"/>
              </a:cxn>
              <a:cxn ang="0">
                <a:pos x="544" y="592"/>
              </a:cxn>
              <a:cxn ang="0">
                <a:pos x="670" y="444"/>
              </a:cxn>
              <a:cxn ang="0">
                <a:pos x="844" y="298"/>
              </a:cxn>
              <a:cxn ang="0">
                <a:pos x="1070" y="154"/>
              </a:cxn>
              <a:cxn ang="0">
                <a:pos x="1348" y="16"/>
              </a:cxn>
              <a:cxn ang="0">
                <a:pos x="1244" y="0"/>
              </a:cxn>
              <a:cxn ang="0">
                <a:pos x="2820" y="1934"/>
              </a:cxn>
              <a:cxn ang="0">
                <a:pos x="2820" y="1934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lnTo>
                  <a:pt x="1244" y="0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lnTo>
                  <a:pt x="2820" y="1934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hlink"/>
              </a:gs>
            </a:gsLst>
            <a:lin ang="5400000" scaled="1"/>
          </a:gradFill>
          <a:ln w="0">
            <a:noFill/>
            <a:prstDash val="solid"/>
            <a:round/>
            <a:headEnd/>
            <a:tailEnd/>
          </a:ln>
          <a:effectLst>
            <a:outerShdw dist="206741" dir="8249373" algn="ctr" rotWithShape="0">
              <a:schemeClr val="bg2"/>
            </a:outerShdw>
          </a:effectLst>
        </p:spPr>
        <p:txBody>
          <a:bodyPr/>
          <a:lstStyle/>
          <a:p>
            <a:endParaRPr lang="fa-IR"/>
          </a:p>
        </p:txBody>
      </p:sp>
      <p:sp>
        <p:nvSpPr>
          <p:cNvPr id="61472" name="Text Box 32"/>
          <p:cNvSpPr txBox="1">
            <a:spLocks noChangeArrowheads="1"/>
          </p:cNvSpPr>
          <p:nvPr/>
        </p:nvSpPr>
        <p:spPr bwMode="auto">
          <a:xfrm>
            <a:off x="6143636" y="3429000"/>
            <a:ext cx="26670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Grid network</a:t>
            </a:r>
            <a:endParaRPr lang="en-US" sz="2800" dirty="0">
              <a:solidFill>
                <a:schemeClr val="tx2"/>
              </a:solidFill>
            </a:endParaRPr>
          </a:p>
        </p:txBody>
      </p:sp>
      <p:sp>
        <p:nvSpPr>
          <p:cNvPr id="61475" name="Oval 35"/>
          <p:cNvSpPr>
            <a:spLocks noChangeArrowheads="1"/>
          </p:cNvSpPr>
          <p:nvPr/>
        </p:nvSpPr>
        <p:spPr bwMode="gray">
          <a:xfrm rot="-723406">
            <a:off x="3316288" y="4953000"/>
            <a:ext cx="1438275" cy="666750"/>
          </a:xfrm>
          <a:prstGeom prst="ellipse">
            <a:avLst/>
          </a:prstGeom>
          <a:solidFill>
            <a:srgbClr val="0F2145">
              <a:alpha val="3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61476" name="Oval 36"/>
          <p:cNvSpPr>
            <a:spLocks noChangeArrowheads="1"/>
          </p:cNvSpPr>
          <p:nvPr/>
        </p:nvSpPr>
        <p:spPr bwMode="gray">
          <a:xfrm>
            <a:off x="3248025" y="3733800"/>
            <a:ext cx="1704975" cy="1706563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46275"/>
                  <a:invGamma/>
                </a:srgbClr>
              </a:gs>
              <a:gs pos="100000">
                <a:srgbClr val="D6E1E2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fa-IR"/>
          </a:p>
        </p:txBody>
      </p:sp>
      <p:sp>
        <p:nvSpPr>
          <p:cNvPr id="61477" name="Oval 37"/>
          <p:cNvSpPr>
            <a:spLocks noChangeArrowheads="1"/>
          </p:cNvSpPr>
          <p:nvPr/>
        </p:nvSpPr>
        <p:spPr bwMode="gray">
          <a:xfrm>
            <a:off x="3268663" y="3743325"/>
            <a:ext cx="1665287" cy="1663700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D6E1E2">
                  <a:gamma/>
                  <a:tint val="34902"/>
                  <a:invGamma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fa-IR"/>
          </a:p>
        </p:txBody>
      </p:sp>
      <p:sp>
        <p:nvSpPr>
          <p:cNvPr id="61478" name="Oval 38"/>
          <p:cNvSpPr>
            <a:spLocks noChangeArrowheads="1"/>
          </p:cNvSpPr>
          <p:nvPr/>
        </p:nvSpPr>
        <p:spPr bwMode="gray">
          <a:xfrm>
            <a:off x="3286125" y="3759200"/>
            <a:ext cx="1584325" cy="1555750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79216"/>
                  <a:invGamma/>
                </a:srgbClr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fa-IR"/>
          </a:p>
        </p:txBody>
      </p:sp>
      <p:sp>
        <p:nvSpPr>
          <p:cNvPr id="61479" name="Oval 39"/>
          <p:cNvSpPr>
            <a:spLocks noChangeArrowheads="1"/>
          </p:cNvSpPr>
          <p:nvPr/>
        </p:nvSpPr>
        <p:spPr bwMode="gray">
          <a:xfrm>
            <a:off x="3378200" y="3803650"/>
            <a:ext cx="1409700" cy="1262063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tint val="0"/>
                  <a:invGamma/>
                </a:srgbClr>
              </a:gs>
              <a:gs pos="100000">
                <a:srgbClr val="D6E1E2">
                  <a:alpha val="38000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fa-IR"/>
          </a:p>
        </p:txBody>
      </p:sp>
      <p:sp>
        <p:nvSpPr>
          <p:cNvPr id="61480" name="Text Box 40"/>
          <p:cNvSpPr txBox="1">
            <a:spLocks noChangeArrowheads="1"/>
          </p:cNvSpPr>
          <p:nvPr/>
        </p:nvSpPr>
        <p:spPr bwMode="gray">
          <a:xfrm>
            <a:off x="3357554" y="4286256"/>
            <a:ext cx="1366080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fa-IR" sz="2000" dirty="0" smtClean="0">
                <a:solidFill>
                  <a:srgbClr val="000000"/>
                </a:solidFill>
              </a:rPr>
              <a:t>قابليت اطمينان</a:t>
            </a:r>
          </a:p>
          <a:p>
            <a:pPr algn="ctr"/>
            <a:r>
              <a:rPr lang="fa-IR" sz="2000" dirty="0" smtClean="0">
                <a:solidFill>
                  <a:srgbClr val="000000"/>
                </a:solidFill>
              </a:rPr>
              <a:t>و سرعت</a:t>
            </a:r>
            <a:endParaRPr lang="en-US" sz="1400" dirty="0"/>
          </a:p>
        </p:txBody>
      </p:sp>
      <p:sp>
        <p:nvSpPr>
          <p:cNvPr id="61481" name="Oval 41"/>
          <p:cNvSpPr>
            <a:spLocks noChangeArrowheads="1"/>
          </p:cNvSpPr>
          <p:nvPr/>
        </p:nvSpPr>
        <p:spPr bwMode="gray">
          <a:xfrm rot="-772996">
            <a:off x="1473200" y="4343400"/>
            <a:ext cx="1133475" cy="609600"/>
          </a:xfrm>
          <a:prstGeom prst="ellipse">
            <a:avLst/>
          </a:prstGeom>
          <a:solidFill>
            <a:srgbClr val="0F2145">
              <a:alpha val="3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grpSp>
        <p:nvGrpSpPr>
          <p:cNvPr id="2" name="Group 42"/>
          <p:cNvGrpSpPr>
            <a:grpSpLocks/>
          </p:cNvGrpSpPr>
          <p:nvPr/>
        </p:nvGrpSpPr>
        <p:grpSpPr bwMode="auto">
          <a:xfrm>
            <a:off x="1397000" y="3352800"/>
            <a:ext cx="1371600" cy="1441450"/>
            <a:chOff x="732" y="2112"/>
            <a:chExt cx="842" cy="860"/>
          </a:xfrm>
        </p:grpSpPr>
        <p:sp>
          <p:nvSpPr>
            <p:cNvPr id="61483" name="Oval 43"/>
            <p:cNvSpPr>
              <a:spLocks noChangeArrowheads="1"/>
            </p:cNvSpPr>
            <p:nvPr/>
          </p:nvSpPr>
          <p:spPr bwMode="gray">
            <a:xfrm>
              <a:off x="732" y="2112"/>
              <a:ext cx="842" cy="86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  <p:sp>
          <p:nvSpPr>
            <p:cNvPr id="61484" name="Oval 44"/>
            <p:cNvSpPr>
              <a:spLocks noChangeArrowheads="1"/>
            </p:cNvSpPr>
            <p:nvPr/>
          </p:nvSpPr>
          <p:spPr bwMode="gray">
            <a:xfrm>
              <a:off x="743" y="2117"/>
              <a:ext cx="821" cy="838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  <p:sp>
          <p:nvSpPr>
            <p:cNvPr id="61485" name="Oval 45"/>
            <p:cNvSpPr>
              <a:spLocks noChangeArrowheads="1"/>
            </p:cNvSpPr>
            <p:nvPr/>
          </p:nvSpPr>
          <p:spPr bwMode="gray">
            <a:xfrm>
              <a:off x="751" y="2125"/>
              <a:ext cx="781" cy="7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  <p:sp>
          <p:nvSpPr>
            <p:cNvPr id="61486" name="Oval 46"/>
            <p:cNvSpPr>
              <a:spLocks noChangeArrowheads="1"/>
            </p:cNvSpPr>
            <p:nvPr/>
          </p:nvSpPr>
          <p:spPr bwMode="gray">
            <a:xfrm>
              <a:off x="795" y="2147"/>
              <a:ext cx="695" cy="63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  <p:sp>
          <p:nvSpPr>
            <p:cNvPr id="61487" name="Text Box 47"/>
            <p:cNvSpPr txBox="1">
              <a:spLocks noChangeArrowheads="1"/>
            </p:cNvSpPr>
            <p:nvPr/>
          </p:nvSpPr>
          <p:spPr bwMode="gray">
            <a:xfrm>
              <a:off x="751" y="2413"/>
              <a:ext cx="765" cy="2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US" sz="2400" dirty="0" smtClean="0">
                  <a:solidFill>
                    <a:srgbClr val="000000"/>
                  </a:solidFill>
                </a:rPr>
                <a:t>security</a:t>
              </a:r>
              <a:endParaRPr lang="en-US" dirty="0"/>
            </a:p>
          </p:txBody>
        </p:sp>
      </p:grpSp>
      <p:sp>
        <p:nvSpPr>
          <p:cNvPr id="61488" name="Oval 48"/>
          <p:cNvSpPr>
            <a:spLocks noChangeArrowheads="1"/>
          </p:cNvSpPr>
          <p:nvPr/>
        </p:nvSpPr>
        <p:spPr bwMode="gray">
          <a:xfrm>
            <a:off x="1295400" y="2587625"/>
            <a:ext cx="914400" cy="533400"/>
          </a:xfrm>
          <a:prstGeom prst="ellipse">
            <a:avLst/>
          </a:prstGeom>
          <a:solidFill>
            <a:srgbClr val="0F2145">
              <a:alpha val="3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61489" name="Oval 49"/>
          <p:cNvSpPr>
            <a:spLocks noChangeArrowheads="1"/>
          </p:cNvSpPr>
          <p:nvPr/>
        </p:nvSpPr>
        <p:spPr bwMode="gray">
          <a:xfrm>
            <a:off x="1371600" y="1981200"/>
            <a:ext cx="1023938" cy="1023938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46275"/>
                  <a:invGamma/>
                </a:srgbClr>
              </a:gs>
              <a:gs pos="100000">
                <a:srgbClr val="D6E1E2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fa-IR"/>
          </a:p>
        </p:txBody>
      </p:sp>
      <p:sp>
        <p:nvSpPr>
          <p:cNvPr id="61490" name="Oval 50"/>
          <p:cNvSpPr>
            <a:spLocks noChangeArrowheads="1"/>
          </p:cNvSpPr>
          <p:nvPr/>
        </p:nvSpPr>
        <p:spPr bwMode="gray">
          <a:xfrm>
            <a:off x="1384300" y="1985963"/>
            <a:ext cx="1000125" cy="1000125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D6E1E2">
                  <a:gamma/>
                  <a:tint val="34902"/>
                  <a:invGamma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fa-IR"/>
          </a:p>
        </p:txBody>
      </p:sp>
      <p:sp>
        <p:nvSpPr>
          <p:cNvPr id="61491" name="Oval 51"/>
          <p:cNvSpPr>
            <a:spLocks noChangeArrowheads="1"/>
          </p:cNvSpPr>
          <p:nvPr/>
        </p:nvSpPr>
        <p:spPr bwMode="gray">
          <a:xfrm>
            <a:off x="1395413" y="1997075"/>
            <a:ext cx="950912" cy="933450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79216"/>
                  <a:invGamma/>
                </a:srgbClr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fa-IR"/>
          </a:p>
        </p:txBody>
      </p:sp>
      <p:sp>
        <p:nvSpPr>
          <p:cNvPr id="61492" name="Oval 52"/>
          <p:cNvSpPr>
            <a:spLocks noChangeArrowheads="1"/>
          </p:cNvSpPr>
          <p:nvPr/>
        </p:nvSpPr>
        <p:spPr bwMode="gray">
          <a:xfrm>
            <a:off x="1449388" y="2022475"/>
            <a:ext cx="847725" cy="757238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tint val="0"/>
                  <a:invGamma/>
                </a:srgbClr>
              </a:gs>
              <a:gs pos="100000">
                <a:srgbClr val="D6E1E2">
                  <a:alpha val="38000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fa-IR"/>
          </a:p>
        </p:txBody>
      </p:sp>
      <p:sp>
        <p:nvSpPr>
          <p:cNvPr id="61493" name="Text Box 53"/>
          <p:cNvSpPr txBox="1">
            <a:spLocks noChangeArrowheads="1"/>
          </p:cNvSpPr>
          <p:nvPr/>
        </p:nvSpPr>
        <p:spPr bwMode="gray">
          <a:xfrm>
            <a:off x="1428728" y="2285992"/>
            <a:ext cx="96693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b="1" dirty="0" smtClean="0">
                <a:solidFill>
                  <a:srgbClr val="000000"/>
                </a:solidFill>
              </a:rPr>
              <a:t>Shared</a:t>
            </a:r>
            <a:endParaRPr lang="en-US" dirty="0"/>
          </a:p>
        </p:txBody>
      </p:sp>
      <p:sp>
        <p:nvSpPr>
          <p:cNvPr id="61494" name="Oval 54"/>
          <p:cNvSpPr>
            <a:spLocks noChangeArrowheads="1"/>
          </p:cNvSpPr>
          <p:nvPr/>
        </p:nvSpPr>
        <p:spPr bwMode="gray">
          <a:xfrm>
            <a:off x="2562225" y="2057400"/>
            <a:ext cx="685800" cy="228600"/>
          </a:xfrm>
          <a:prstGeom prst="ellipse">
            <a:avLst/>
          </a:prstGeom>
          <a:solidFill>
            <a:srgbClr val="0F2145">
              <a:alpha val="3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61495" name="Oval 55"/>
          <p:cNvSpPr>
            <a:spLocks noChangeArrowheads="1"/>
          </p:cNvSpPr>
          <p:nvPr/>
        </p:nvSpPr>
        <p:spPr bwMode="gray">
          <a:xfrm>
            <a:off x="2684463" y="1524000"/>
            <a:ext cx="682625" cy="682625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46275"/>
                  <a:invGamma/>
                </a:srgbClr>
              </a:gs>
              <a:gs pos="100000">
                <a:srgbClr val="D6E1E2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fa-IR"/>
          </a:p>
        </p:txBody>
      </p:sp>
      <p:sp>
        <p:nvSpPr>
          <p:cNvPr id="61496" name="Oval 56"/>
          <p:cNvSpPr>
            <a:spLocks noChangeArrowheads="1"/>
          </p:cNvSpPr>
          <p:nvPr/>
        </p:nvSpPr>
        <p:spPr bwMode="gray">
          <a:xfrm>
            <a:off x="2693988" y="1527175"/>
            <a:ext cx="665162" cy="666750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D6E1E2">
                  <a:gamma/>
                  <a:tint val="34902"/>
                  <a:invGamma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fa-IR"/>
          </a:p>
        </p:txBody>
      </p:sp>
      <p:sp>
        <p:nvSpPr>
          <p:cNvPr id="61497" name="Oval 57"/>
          <p:cNvSpPr>
            <a:spLocks noChangeArrowheads="1"/>
          </p:cNvSpPr>
          <p:nvPr/>
        </p:nvSpPr>
        <p:spPr bwMode="gray">
          <a:xfrm>
            <a:off x="2700338" y="1533525"/>
            <a:ext cx="633412" cy="622300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79216"/>
                  <a:invGamma/>
                </a:srgbClr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fa-IR"/>
          </a:p>
        </p:txBody>
      </p:sp>
      <p:sp>
        <p:nvSpPr>
          <p:cNvPr id="61498" name="Oval 58"/>
          <p:cNvSpPr>
            <a:spLocks noChangeArrowheads="1"/>
          </p:cNvSpPr>
          <p:nvPr/>
        </p:nvSpPr>
        <p:spPr bwMode="gray">
          <a:xfrm>
            <a:off x="2736850" y="1552575"/>
            <a:ext cx="563563" cy="503238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tint val="0"/>
                  <a:invGamma/>
                </a:srgbClr>
              </a:gs>
              <a:gs pos="100000">
                <a:srgbClr val="D6E1E2">
                  <a:alpha val="38000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fa-IR"/>
          </a:p>
        </p:txBody>
      </p:sp>
      <p:sp>
        <p:nvSpPr>
          <p:cNvPr id="61499" name="Text Box 59"/>
          <p:cNvSpPr txBox="1">
            <a:spLocks noChangeArrowheads="1"/>
          </p:cNvSpPr>
          <p:nvPr/>
        </p:nvSpPr>
        <p:spPr bwMode="gray">
          <a:xfrm>
            <a:off x="2643174" y="1714488"/>
            <a:ext cx="710451" cy="24622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1000" b="1" dirty="0" smtClean="0">
                <a:solidFill>
                  <a:srgbClr val="000000"/>
                </a:solidFill>
              </a:rPr>
              <a:t>software</a:t>
            </a:r>
            <a:endParaRPr lang="en-US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r-SA" sz="3200" dirty="0" smtClean="0"/>
              <a:t>ارتباط گريد با ساير تكنولوژي­ها</a:t>
            </a:r>
            <a:endParaRPr lang="en-US" sz="3200" dirty="0"/>
          </a:p>
        </p:txBody>
      </p:sp>
      <p:sp>
        <p:nvSpPr>
          <p:cNvPr id="53251" name="Rectangle 3"/>
          <p:cNvSpPr>
            <a:spLocks noChangeArrowheads="1"/>
          </p:cNvSpPr>
          <p:nvPr/>
        </p:nvSpPr>
        <p:spPr bwMode="gray">
          <a:xfrm>
            <a:off x="0" y="2660650"/>
            <a:ext cx="9144000" cy="53975"/>
          </a:xfrm>
          <a:prstGeom prst="rect">
            <a:avLst/>
          </a:prstGeom>
          <a:gradFill rotWithShape="1">
            <a:gsLst>
              <a:gs pos="0">
                <a:srgbClr val="808080"/>
              </a:gs>
              <a:gs pos="100000">
                <a:srgbClr val="808080">
                  <a:gamma/>
                  <a:tint val="15294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53252" name="Rectangle 4"/>
          <p:cNvSpPr>
            <a:spLocks noChangeArrowheads="1"/>
          </p:cNvSpPr>
          <p:nvPr/>
        </p:nvSpPr>
        <p:spPr bwMode="gray">
          <a:xfrm>
            <a:off x="0" y="2713038"/>
            <a:ext cx="9144000" cy="142875"/>
          </a:xfrm>
          <a:prstGeom prst="rect">
            <a:avLst/>
          </a:prstGeom>
          <a:gradFill rotWithShape="1">
            <a:gsLst>
              <a:gs pos="0">
                <a:srgbClr val="5F5F5F">
                  <a:gamma/>
                  <a:tint val="30196"/>
                  <a:invGamma/>
                </a:srgbClr>
              </a:gs>
              <a:gs pos="100000">
                <a:srgbClr val="5F5F5F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 rot="3877067">
            <a:off x="4654328" y="3852830"/>
            <a:ext cx="2503488" cy="974725"/>
            <a:chOff x="2290" y="2725"/>
            <a:chExt cx="1832" cy="713"/>
          </a:xfrm>
        </p:grpSpPr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2290" y="3030"/>
              <a:ext cx="1832" cy="408"/>
              <a:chOff x="2290" y="3030"/>
              <a:chExt cx="1832" cy="408"/>
            </a:xfrm>
          </p:grpSpPr>
          <p:sp>
            <p:nvSpPr>
              <p:cNvPr id="53255" name="Freeform 7"/>
              <p:cNvSpPr>
                <a:spLocks/>
              </p:cNvSpPr>
              <p:nvPr/>
            </p:nvSpPr>
            <p:spPr bwMode="gray">
              <a:xfrm>
                <a:off x="2290" y="3030"/>
                <a:ext cx="1832" cy="408"/>
              </a:xfrm>
              <a:custGeom>
                <a:avLst/>
                <a:gdLst/>
                <a:ahLst/>
                <a:cxnLst>
                  <a:cxn ang="0">
                    <a:pos x="1832" y="32"/>
                  </a:cxn>
                  <a:cxn ang="0">
                    <a:pos x="1830" y="66"/>
                  </a:cxn>
                  <a:cxn ang="0">
                    <a:pos x="1814" y="128"/>
                  </a:cxn>
                  <a:cxn ang="0">
                    <a:pos x="1788" y="188"/>
                  </a:cxn>
                  <a:cxn ang="0">
                    <a:pos x="1754" y="240"/>
                  </a:cxn>
                  <a:cxn ang="0">
                    <a:pos x="1712" y="288"/>
                  </a:cxn>
                  <a:cxn ang="0">
                    <a:pos x="1664" y="330"/>
                  </a:cxn>
                  <a:cxn ang="0">
                    <a:pos x="1610" y="362"/>
                  </a:cxn>
                  <a:cxn ang="0">
                    <a:pos x="1550" y="388"/>
                  </a:cxn>
                  <a:cxn ang="0">
                    <a:pos x="1486" y="402"/>
                  </a:cxn>
                  <a:cxn ang="0">
                    <a:pos x="1418" y="408"/>
                  </a:cxn>
                  <a:cxn ang="0">
                    <a:pos x="0" y="408"/>
                  </a:cxn>
                  <a:cxn ang="0">
                    <a:pos x="0" y="0"/>
                  </a:cxn>
                  <a:cxn ang="0">
                    <a:pos x="1832" y="0"/>
                  </a:cxn>
                  <a:cxn ang="0">
                    <a:pos x="1832" y="32"/>
                  </a:cxn>
                  <a:cxn ang="0">
                    <a:pos x="1832" y="32"/>
                  </a:cxn>
                </a:cxnLst>
                <a:rect l="0" t="0" r="r" b="b"/>
                <a:pathLst>
                  <a:path w="1832" h="408">
                    <a:moveTo>
                      <a:pt x="1832" y="32"/>
                    </a:moveTo>
                    <a:lnTo>
                      <a:pt x="1830" y="66"/>
                    </a:lnTo>
                    <a:lnTo>
                      <a:pt x="1814" y="128"/>
                    </a:lnTo>
                    <a:lnTo>
                      <a:pt x="1788" y="188"/>
                    </a:lnTo>
                    <a:lnTo>
                      <a:pt x="1754" y="240"/>
                    </a:lnTo>
                    <a:lnTo>
                      <a:pt x="1712" y="288"/>
                    </a:lnTo>
                    <a:lnTo>
                      <a:pt x="1664" y="330"/>
                    </a:lnTo>
                    <a:lnTo>
                      <a:pt x="1610" y="362"/>
                    </a:lnTo>
                    <a:lnTo>
                      <a:pt x="1550" y="388"/>
                    </a:lnTo>
                    <a:lnTo>
                      <a:pt x="1486" y="402"/>
                    </a:lnTo>
                    <a:lnTo>
                      <a:pt x="1418" y="408"/>
                    </a:lnTo>
                    <a:lnTo>
                      <a:pt x="0" y="408"/>
                    </a:lnTo>
                    <a:lnTo>
                      <a:pt x="0" y="0"/>
                    </a:lnTo>
                    <a:lnTo>
                      <a:pt x="1832" y="0"/>
                    </a:lnTo>
                    <a:lnTo>
                      <a:pt x="1832" y="32"/>
                    </a:lnTo>
                    <a:lnTo>
                      <a:pt x="1832" y="32"/>
                    </a:lnTo>
                    <a:close/>
                  </a:path>
                </a:pathLst>
              </a:custGeom>
              <a:solidFill>
                <a:srgbClr val="608788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a-IR"/>
              </a:p>
            </p:txBody>
          </p:sp>
          <p:sp>
            <p:nvSpPr>
              <p:cNvPr id="53256" name="Freeform 8"/>
              <p:cNvSpPr>
                <a:spLocks/>
              </p:cNvSpPr>
              <p:nvPr/>
            </p:nvSpPr>
            <p:spPr bwMode="gray">
              <a:xfrm>
                <a:off x="3810" y="3058"/>
                <a:ext cx="288" cy="334"/>
              </a:xfrm>
              <a:custGeom>
                <a:avLst/>
                <a:gdLst/>
                <a:ahLst/>
                <a:cxnLst>
                  <a:cxn ang="0">
                    <a:pos x="288" y="0"/>
                  </a:cxn>
                  <a:cxn ang="0">
                    <a:pos x="284" y="52"/>
                  </a:cxn>
                  <a:cxn ang="0">
                    <a:pos x="272" y="98"/>
                  </a:cxn>
                  <a:cxn ang="0">
                    <a:pos x="254" y="140"/>
                  </a:cxn>
                  <a:cxn ang="0">
                    <a:pos x="230" y="176"/>
                  </a:cxn>
                  <a:cxn ang="0">
                    <a:pos x="204" y="208"/>
                  </a:cxn>
                  <a:cxn ang="0">
                    <a:pos x="174" y="238"/>
                  </a:cxn>
                  <a:cxn ang="0">
                    <a:pos x="144" y="262"/>
                  </a:cxn>
                  <a:cxn ang="0">
                    <a:pos x="112" y="282"/>
                  </a:cxn>
                  <a:cxn ang="0">
                    <a:pos x="84" y="298"/>
                  </a:cxn>
                  <a:cxn ang="0">
                    <a:pos x="56" y="312"/>
                  </a:cxn>
                  <a:cxn ang="0">
                    <a:pos x="34" y="322"/>
                  </a:cxn>
                  <a:cxn ang="0">
                    <a:pos x="16" y="328"/>
                  </a:cxn>
                  <a:cxn ang="0">
                    <a:pos x="4" y="332"/>
                  </a:cxn>
                  <a:cxn ang="0">
                    <a:pos x="0" y="334"/>
                  </a:cxn>
                  <a:cxn ang="0">
                    <a:pos x="4" y="332"/>
                  </a:cxn>
                  <a:cxn ang="0">
                    <a:pos x="16" y="326"/>
                  </a:cxn>
                  <a:cxn ang="0">
                    <a:pos x="34" y="318"/>
                  </a:cxn>
                  <a:cxn ang="0">
                    <a:pos x="56" y="304"/>
                  </a:cxn>
                  <a:cxn ang="0">
                    <a:pos x="84" y="288"/>
                  </a:cxn>
                  <a:cxn ang="0">
                    <a:pos x="112" y="266"/>
                  </a:cxn>
                  <a:cxn ang="0">
                    <a:pos x="142" y="242"/>
                  </a:cxn>
                  <a:cxn ang="0">
                    <a:pos x="170" y="212"/>
                  </a:cxn>
                  <a:cxn ang="0">
                    <a:pos x="196" y="180"/>
                  </a:cxn>
                  <a:cxn ang="0">
                    <a:pos x="220" y="142"/>
                  </a:cxn>
                  <a:cxn ang="0">
                    <a:pos x="238" y="100"/>
                  </a:cxn>
                  <a:cxn ang="0">
                    <a:pos x="250" y="54"/>
                  </a:cxn>
                  <a:cxn ang="0">
                    <a:pos x="254" y="2"/>
                  </a:cxn>
                  <a:cxn ang="0">
                    <a:pos x="288" y="0"/>
                  </a:cxn>
                </a:cxnLst>
                <a:rect l="0" t="0" r="r" b="b"/>
                <a:pathLst>
                  <a:path w="288" h="334">
                    <a:moveTo>
                      <a:pt x="288" y="0"/>
                    </a:moveTo>
                    <a:lnTo>
                      <a:pt x="284" y="52"/>
                    </a:lnTo>
                    <a:lnTo>
                      <a:pt x="272" y="98"/>
                    </a:lnTo>
                    <a:lnTo>
                      <a:pt x="254" y="140"/>
                    </a:lnTo>
                    <a:lnTo>
                      <a:pt x="230" y="176"/>
                    </a:lnTo>
                    <a:lnTo>
                      <a:pt x="204" y="208"/>
                    </a:lnTo>
                    <a:lnTo>
                      <a:pt x="174" y="238"/>
                    </a:lnTo>
                    <a:lnTo>
                      <a:pt x="144" y="262"/>
                    </a:lnTo>
                    <a:lnTo>
                      <a:pt x="112" y="282"/>
                    </a:lnTo>
                    <a:lnTo>
                      <a:pt x="84" y="298"/>
                    </a:lnTo>
                    <a:lnTo>
                      <a:pt x="56" y="312"/>
                    </a:lnTo>
                    <a:lnTo>
                      <a:pt x="34" y="322"/>
                    </a:lnTo>
                    <a:lnTo>
                      <a:pt x="16" y="328"/>
                    </a:lnTo>
                    <a:lnTo>
                      <a:pt x="4" y="332"/>
                    </a:lnTo>
                    <a:lnTo>
                      <a:pt x="0" y="334"/>
                    </a:lnTo>
                    <a:lnTo>
                      <a:pt x="4" y="332"/>
                    </a:lnTo>
                    <a:lnTo>
                      <a:pt x="16" y="326"/>
                    </a:lnTo>
                    <a:lnTo>
                      <a:pt x="34" y="318"/>
                    </a:lnTo>
                    <a:lnTo>
                      <a:pt x="56" y="304"/>
                    </a:lnTo>
                    <a:lnTo>
                      <a:pt x="84" y="288"/>
                    </a:lnTo>
                    <a:lnTo>
                      <a:pt x="112" y="266"/>
                    </a:lnTo>
                    <a:lnTo>
                      <a:pt x="142" y="242"/>
                    </a:lnTo>
                    <a:lnTo>
                      <a:pt x="170" y="212"/>
                    </a:lnTo>
                    <a:lnTo>
                      <a:pt x="196" y="180"/>
                    </a:lnTo>
                    <a:lnTo>
                      <a:pt x="220" y="142"/>
                    </a:lnTo>
                    <a:lnTo>
                      <a:pt x="238" y="100"/>
                    </a:lnTo>
                    <a:lnTo>
                      <a:pt x="250" y="54"/>
                    </a:lnTo>
                    <a:lnTo>
                      <a:pt x="254" y="2"/>
                    </a:lnTo>
                    <a:lnTo>
                      <a:pt x="288" y="0"/>
                    </a:lnTo>
                    <a:close/>
                  </a:path>
                </a:pathLst>
              </a:custGeom>
              <a:solidFill>
                <a:srgbClr val="FFFFFF">
                  <a:alpha val="49001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a-IR"/>
              </a:p>
            </p:txBody>
          </p:sp>
        </p:grpSp>
        <p:grpSp>
          <p:nvGrpSpPr>
            <p:cNvPr id="4" name="Group 9"/>
            <p:cNvGrpSpPr>
              <a:grpSpLocks/>
            </p:cNvGrpSpPr>
            <p:nvPr/>
          </p:nvGrpSpPr>
          <p:grpSpPr bwMode="auto">
            <a:xfrm flipV="1">
              <a:off x="2290" y="2725"/>
              <a:ext cx="1406" cy="313"/>
              <a:chOff x="2290" y="3030"/>
              <a:chExt cx="1832" cy="408"/>
            </a:xfrm>
          </p:grpSpPr>
          <p:sp>
            <p:nvSpPr>
              <p:cNvPr id="53258" name="Freeform 10"/>
              <p:cNvSpPr>
                <a:spLocks/>
              </p:cNvSpPr>
              <p:nvPr/>
            </p:nvSpPr>
            <p:spPr bwMode="gray">
              <a:xfrm>
                <a:off x="2290" y="3030"/>
                <a:ext cx="1832" cy="408"/>
              </a:xfrm>
              <a:custGeom>
                <a:avLst/>
                <a:gdLst/>
                <a:ahLst/>
                <a:cxnLst>
                  <a:cxn ang="0">
                    <a:pos x="1832" y="32"/>
                  </a:cxn>
                  <a:cxn ang="0">
                    <a:pos x="1830" y="66"/>
                  </a:cxn>
                  <a:cxn ang="0">
                    <a:pos x="1814" y="128"/>
                  </a:cxn>
                  <a:cxn ang="0">
                    <a:pos x="1788" y="188"/>
                  </a:cxn>
                  <a:cxn ang="0">
                    <a:pos x="1754" y="240"/>
                  </a:cxn>
                  <a:cxn ang="0">
                    <a:pos x="1712" y="288"/>
                  </a:cxn>
                  <a:cxn ang="0">
                    <a:pos x="1664" y="330"/>
                  </a:cxn>
                  <a:cxn ang="0">
                    <a:pos x="1610" y="362"/>
                  </a:cxn>
                  <a:cxn ang="0">
                    <a:pos x="1550" y="388"/>
                  </a:cxn>
                  <a:cxn ang="0">
                    <a:pos x="1486" y="402"/>
                  </a:cxn>
                  <a:cxn ang="0">
                    <a:pos x="1418" y="408"/>
                  </a:cxn>
                  <a:cxn ang="0">
                    <a:pos x="0" y="408"/>
                  </a:cxn>
                  <a:cxn ang="0">
                    <a:pos x="0" y="0"/>
                  </a:cxn>
                  <a:cxn ang="0">
                    <a:pos x="1832" y="0"/>
                  </a:cxn>
                  <a:cxn ang="0">
                    <a:pos x="1832" y="32"/>
                  </a:cxn>
                  <a:cxn ang="0">
                    <a:pos x="1832" y="32"/>
                  </a:cxn>
                </a:cxnLst>
                <a:rect l="0" t="0" r="r" b="b"/>
                <a:pathLst>
                  <a:path w="1832" h="408">
                    <a:moveTo>
                      <a:pt x="1832" y="32"/>
                    </a:moveTo>
                    <a:lnTo>
                      <a:pt x="1830" y="66"/>
                    </a:lnTo>
                    <a:lnTo>
                      <a:pt x="1814" y="128"/>
                    </a:lnTo>
                    <a:lnTo>
                      <a:pt x="1788" y="188"/>
                    </a:lnTo>
                    <a:lnTo>
                      <a:pt x="1754" y="240"/>
                    </a:lnTo>
                    <a:lnTo>
                      <a:pt x="1712" y="288"/>
                    </a:lnTo>
                    <a:lnTo>
                      <a:pt x="1664" y="330"/>
                    </a:lnTo>
                    <a:lnTo>
                      <a:pt x="1610" y="362"/>
                    </a:lnTo>
                    <a:lnTo>
                      <a:pt x="1550" y="388"/>
                    </a:lnTo>
                    <a:lnTo>
                      <a:pt x="1486" y="402"/>
                    </a:lnTo>
                    <a:lnTo>
                      <a:pt x="1418" y="408"/>
                    </a:lnTo>
                    <a:lnTo>
                      <a:pt x="0" y="408"/>
                    </a:lnTo>
                    <a:lnTo>
                      <a:pt x="0" y="0"/>
                    </a:lnTo>
                    <a:lnTo>
                      <a:pt x="1832" y="0"/>
                    </a:lnTo>
                    <a:lnTo>
                      <a:pt x="1832" y="32"/>
                    </a:lnTo>
                    <a:lnTo>
                      <a:pt x="1832" y="32"/>
                    </a:lnTo>
                    <a:close/>
                  </a:path>
                </a:pathLst>
              </a:custGeom>
              <a:solidFill>
                <a:srgbClr val="98B5B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a-IR"/>
              </a:p>
            </p:txBody>
          </p:sp>
          <p:sp>
            <p:nvSpPr>
              <p:cNvPr id="53259" name="Freeform 11"/>
              <p:cNvSpPr>
                <a:spLocks/>
              </p:cNvSpPr>
              <p:nvPr/>
            </p:nvSpPr>
            <p:spPr bwMode="gray">
              <a:xfrm>
                <a:off x="3810" y="3058"/>
                <a:ext cx="288" cy="334"/>
              </a:xfrm>
              <a:custGeom>
                <a:avLst/>
                <a:gdLst/>
                <a:ahLst/>
                <a:cxnLst>
                  <a:cxn ang="0">
                    <a:pos x="288" y="0"/>
                  </a:cxn>
                  <a:cxn ang="0">
                    <a:pos x="284" y="52"/>
                  </a:cxn>
                  <a:cxn ang="0">
                    <a:pos x="272" y="98"/>
                  </a:cxn>
                  <a:cxn ang="0">
                    <a:pos x="254" y="140"/>
                  </a:cxn>
                  <a:cxn ang="0">
                    <a:pos x="230" y="176"/>
                  </a:cxn>
                  <a:cxn ang="0">
                    <a:pos x="204" y="208"/>
                  </a:cxn>
                  <a:cxn ang="0">
                    <a:pos x="174" y="238"/>
                  </a:cxn>
                  <a:cxn ang="0">
                    <a:pos x="144" y="262"/>
                  </a:cxn>
                  <a:cxn ang="0">
                    <a:pos x="112" y="282"/>
                  </a:cxn>
                  <a:cxn ang="0">
                    <a:pos x="84" y="298"/>
                  </a:cxn>
                  <a:cxn ang="0">
                    <a:pos x="56" y="312"/>
                  </a:cxn>
                  <a:cxn ang="0">
                    <a:pos x="34" y="322"/>
                  </a:cxn>
                  <a:cxn ang="0">
                    <a:pos x="16" y="328"/>
                  </a:cxn>
                  <a:cxn ang="0">
                    <a:pos x="4" y="332"/>
                  </a:cxn>
                  <a:cxn ang="0">
                    <a:pos x="0" y="334"/>
                  </a:cxn>
                  <a:cxn ang="0">
                    <a:pos x="4" y="332"/>
                  </a:cxn>
                  <a:cxn ang="0">
                    <a:pos x="16" y="326"/>
                  </a:cxn>
                  <a:cxn ang="0">
                    <a:pos x="34" y="318"/>
                  </a:cxn>
                  <a:cxn ang="0">
                    <a:pos x="56" y="304"/>
                  </a:cxn>
                  <a:cxn ang="0">
                    <a:pos x="84" y="288"/>
                  </a:cxn>
                  <a:cxn ang="0">
                    <a:pos x="112" y="266"/>
                  </a:cxn>
                  <a:cxn ang="0">
                    <a:pos x="142" y="242"/>
                  </a:cxn>
                  <a:cxn ang="0">
                    <a:pos x="170" y="212"/>
                  </a:cxn>
                  <a:cxn ang="0">
                    <a:pos x="196" y="180"/>
                  </a:cxn>
                  <a:cxn ang="0">
                    <a:pos x="220" y="142"/>
                  </a:cxn>
                  <a:cxn ang="0">
                    <a:pos x="238" y="100"/>
                  </a:cxn>
                  <a:cxn ang="0">
                    <a:pos x="250" y="54"/>
                  </a:cxn>
                  <a:cxn ang="0">
                    <a:pos x="254" y="2"/>
                  </a:cxn>
                  <a:cxn ang="0">
                    <a:pos x="288" y="0"/>
                  </a:cxn>
                </a:cxnLst>
                <a:rect l="0" t="0" r="r" b="b"/>
                <a:pathLst>
                  <a:path w="288" h="334">
                    <a:moveTo>
                      <a:pt x="288" y="0"/>
                    </a:moveTo>
                    <a:lnTo>
                      <a:pt x="284" y="52"/>
                    </a:lnTo>
                    <a:lnTo>
                      <a:pt x="272" y="98"/>
                    </a:lnTo>
                    <a:lnTo>
                      <a:pt x="254" y="140"/>
                    </a:lnTo>
                    <a:lnTo>
                      <a:pt x="230" y="176"/>
                    </a:lnTo>
                    <a:lnTo>
                      <a:pt x="204" y="208"/>
                    </a:lnTo>
                    <a:lnTo>
                      <a:pt x="174" y="238"/>
                    </a:lnTo>
                    <a:lnTo>
                      <a:pt x="144" y="262"/>
                    </a:lnTo>
                    <a:lnTo>
                      <a:pt x="112" y="282"/>
                    </a:lnTo>
                    <a:lnTo>
                      <a:pt x="84" y="298"/>
                    </a:lnTo>
                    <a:lnTo>
                      <a:pt x="56" y="312"/>
                    </a:lnTo>
                    <a:lnTo>
                      <a:pt x="34" y="322"/>
                    </a:lnTo>
                    <a:lnTo>
                      <a:pt x="16" y="328"/>
                    </a:lnTo>
                    <a:lnTo>
                      <a:pt x="4" y="332"/>
                    </a:lnTo>
                    <a:lnTo>
                      <a:pt x="0" y="334"/>
                    </a:lnTo>
                    <a:lnTo>
                      <a:pt x="4" y="332"/>
                    </a:lnTo>
                    <a:lnTo>
                      <a:pt x="16" y="326"/>
                    </a:lnTo>
                    <a:lnTo>
                      <a:pt x="34" y="318"/>
                    </a:lnTo>
                    <a:lnTo>
                      <a:pt x="56" y="304"/>
                    </a:lnTo>
                    <a:lnTo>
                      <a:pt x="84" y="288"/>
                    </a:lnTo>
                    <a:lnTo>
                      <a:pt x="112" y="266"/>
                    </a:lnTo>
                    <a:lnTo>
                      <a:pt x="142" y="242"/>
                    </a:lnTo>
                    <a:lnTo>
                      <a:pt x="170" y="212"/>
                    </a:lnTo>
                    <a:lnTo>
                      <a:pt x="196" y="180"/>
                    </a:lnTo>
                    <a:lnTo>
                      <a:pt x="220" y="142"/>
                    </a:lnTo>
                    <a:lnTo>
                      <a:pt x="238" y="100"/>
                    </a:lnTo>
                    <a:lnTo>
                      <a:pt x="250" y="54"/>
                    </a:lnTo>
                    <a:lnTo>
                      <a:pt x="254" y="2"/>
                    </a:lnTo>
                    <a:lnTo>
                      <a:pt x="288" y="0"/>
                    </a:lnTo>
                    <a:close/>
                  </a:path>
                </a:pathLst>
              </a:custGeom>
              <a:solidFill>
                <a:srgbClr val="FFFFFF">
                  <a:alpha val="49001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a-IR"/>
              </a:p>
            </p:txBody>
          </p:sp>
        </p:grpSp>
      </p:grpSp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4427538" y="2063750"/>
            <a:ext cx="1439862" cy="1439863"/>
            <a:chOff x="2789" y="1625"/>
            <a:chExt cx="907" cy="907"/>
          </a:xfrm>
        </p:grpSpPr>
        <p:sp>
          <p:nvSpPr>
            <p:cNvPr id="53261" name="Oval 13"/>
            <p:cNvSpPr>
              <a:spLocks noChangeArrowheads="1"/>
            </p:cNvSpPr>
            <p:nvPr/>
          </p:nvSpPr>
          <p:spPr bwMode="gray">
            <a:xfrm>
              <a:off x="2789" y="1625"/>
              <a:ext cx="907" cy="907"/>
            </a:xfrm>
            <a:prstGeom prst="ellipse">
              <a:avLst/>
            </a:prstGeom>
            <a:gradFill rotWithShape="1">
              <a:gsLst>
                <a:gs pos="0">
                  <a:srgbClr val="83A6A7">
                    <a:gamma/>
                    <a:tint val="0"/>
                    <a:invGamma/>
                  </a:srgbClr>
                </a:gs>
                <a:gs pos="50000">
                  <a:srgbClr val="83A6A7"/>
                </a:gs>
                <a:gs pos="100000">
                  <a:srgbClr val="83A6A7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fa-IR"/>
            </a:p>
          </p:txBody>
        </p:sp>
        <p:sp>
          <p:nvSpPr>
            <p:cNvPr id="53262" name="Oval 14"/>
            <p:cNvSpPr>
              <a:spLocks noChangeArrowheads="1"/>
            </p:cNvSpPr>
            <p:nvPr/>
          </p:nvSpPr>
          <p:spPr bwMode="gray">
            <a:xfrm>
              <a:off x="2789" y="1625"/>
              <a:ext cx="907" cy="907"/>
            </a:xfrm>
            <a:prstGeom prst="ellipse">
              <a:avLst/>
            </a:prstGeom>
            <a:gradFill rotWithShape="1">
              <a:gsLst>
                <a:gs pos="0">
                  <a:srgbClr val="83A6A7">
                    <a:alpha val="32001"/>
                  </a:srgbClr>
                </a:gs>
                <a:gs pos="100000">
                  <a:srgbClr val="83A6A7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fa-IR"/>
            </a:p>
          </p:txBody>
        </p:sp>
        <p:sp>
          <p:nvSpPr>
            <p:cNvPr id="53263" name="Oval 15"/>
            <p:cNvSpPr>
              <a:spLocks noChangeArrowheads="1"/>
            </p:cNvSpPr>
            <p:nvPr/>
          </p:nvSpPr>
          <p:spPr bwMode="gray">
            <a:xfrm>
              <a:off x="2849" y="1684"/>
              <a:ext cx="787" cy="788"/>
            </a:xfrm>
            <a:prstGeom prst="ellipse">
              <a:avLst/>
            </a:prstGeom>
            <a:gradFill rotWithShape="1">
              <a:gsLst>
                <a:gs pos="0">
                  <a:srgbClr val="83A6A7">
                    <a:gamma/>
                    <a:shade val="54118"/>
                    <a:invGamma/>
                  </a:srgbClr>
                </a:gs>
                <a:gs pos="50000">
                  <a:srgbClr val="83A6A7"/>
                </a:gs>
                <a:gs pos="100000">
                  <a:srgbClr val="83A6A7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fa-IR"/>
            </a:p>
          </p:txBody>
        </p:sp>
        <p:sp>
          <p:nvSpPr>
            <p:cNvPr id="53264" name="Oval 16"/>
            <p:cNvSpPr>
              <a:spLocks noChangeArrowheads="1"/>
            </p:cNvSpPr>
            <p:nvPr/>
          </p:nvSpPr>
          <p:spPr bwMode="gray">
            <a:xfrm>
              <a:off x="2849" y="1686"/>
              <a:ext cx="787" cy="788"/>
            </a:xfrm>
            <a:prstGeom prst="ellipse">
              <a:avLst/>
            </a:prstGeom>
            <a:gradFill rotWithShape="1">
              <a:gsLst>
                <a:gs pos="0">
                  <a:srgbClr val="83A6A7">
                    <a:gamma/>
                    <a:shade val="63529"/>
                    <a:invGamma/>
                  </a:srgbClr>
                </a:gs>
                <a:gs pos="100000">
                  <a:srgbClr val="83A6A7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fa-IR"/>
            </a:p>
          </p:txBody>
        </p:sp>
        <p:sp>
          <p:nvSpPr>
            <p:cNvPr id="53265" name="Oval 17"/>
            <p:cNvSpPr>
              <a:spLocks noChangeArrowheads="1"/>
            </p:cNvSpPr>
            <p:nvPr/>
          </p:nvSpPr>
          <p:spPr bwMode="gray">
            <a:xfrm>
              <a:off x="2888" y="1724"/>
              <a:ext cx="709" cy="709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fa-IR"/>
            </a:p>
          </p:txBody>
        </p:sp>
        <p:grpSp>
          <p:nvGrpSpPr>
            <p:cNvPr id="6" name="Group 18"/>
            <p:cNvGrpSpPr>
              <a:grpSpLocks/>
            </p:cNvGrpSpPr>
            <p:nvPr/>
          </p:nvGrpSpPr>
          <p:grpSpPr bwMode="auto">
            <a:xfrm>
              <a:off x="2899" y="1735"/>
              <a:ext cx="687" cy="688"/>
              <a:chOff x="4166" y="1706"/>
              <a:chExt cx="1252" cy="1252"/>
            </a:xfrm>
          </p:grpSpPr>
          <p:sp>
            <p:nvSpPr>
              <p:cNvPr id="53267" name="Oval 19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fa-IR"/>
              </a:p>
            </p:txBody>
          </p:sp>
          <p:sp>
            <p:nvSpPr>
              <p:cNvPr id="53268" name="Oval 20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fa-IR"/>
              </a:p>
            </p:txBody>
          </p:sp>
          <p:sp>
            <p:nvSpPr>
              <p:cNvPr id="53269" name="Oval 21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fa-IR"/>
              </a:p>
            </p:txBody>
          </p:sp>
          <p:sp>
            <p:nvSpPr>
              <p:cNvPr id="53270" name="Oval 22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fa-IR"/>
              </a:p>
            </p:txBody>
          </p:sp>
        </p:grpSp>
      </p:grpSp>
      <p:grpSp>
        <p:nvGrpSpPr>
          <p:cNvPr id="7" name="Group 23"/>
          <p:cNvGrpSpPr>
            <a:grpSpLocks/>
          </p:cNvGrpSpPr>
          <p:nvPr/>
        </p:nvGrpSpPr>
        <p:grpSpPr bwMode="auto">
          <a:xfrm rot="3877067">
            <a:off x="6863557" y="3910806"/>
            <a:ext cx="2503488" cy="974725"/>
            <a:chOff x="2290" y="2725"/>
            <a:chExt cx="1832" cy="713"/>
          </a:xfrm>
        </p:grpSpPr>
        <p:grpSp>
          <p:nvGrpSpPr>
            <p:cNvPr id="8" name="Group 24"/>
            <p:cNvGrpSpPr>
              <a:grpSpLocks/>
            </p:cNvGrpSpPr>
            <p:nvPr/>
          </p:nvGrpSpPr>
          <p:grpSpPr bwMode="auto">
            <a:xfrm>
              <a:off x="2290" y="3030"/>
              <a:ext cx="1832" cy="408"/>
              <a:chOff x="2290" y="3030"/>
              <a:chExt cx="1832" cy="408"/>
            </a:xfrm>
          </p:grpSpPr>
          <p:sp>
            <p:nvSpPr>
              <p:cNvPr id="53273" name="Freeform 25"/>
              <p:cNvSpPr>
                <a:spLocks/>
              </p:cNvSpPr>
              <p:nvPr/>
            </p:nvSpPr>
            <p:spPr bwMode="gray">
              <a:xfrm>
                <a:off x="2290" y="3030"/>
                <a:ext cx="1832" cy="408"/>
              </a:xfrm>
              <a:custGeom>
                <a:avLst/>
                <a:gdLst/>
                <a:ahLst/>
                <a:cxnLst>
                  <a:cxn ang="0">
                    <a:pos x="1832" y="32"/>
                  </a:cxn>
                  <a:cxn ang="0">
                    <a:pos x="1830" y="66"/>
                  </a:cxn>
                  <a:cxn ang="0">
                    <a:pos x="1814" y="128"/>
                  </a:cxn>
                  <a:cxn ang="0">
                    <a:pos x="1788" y="188"/>
                  </a:cxn>
                  <a:cxn ang="0">
                    <a:pos x="1754" y="240"/>
                  </a:cxn>
                  <a:cxn ang="0">
                    <a:pos x="1712" y="288"/>
                  </a:cxn>
                  <a:cxn ang="0">
                    <a:pos x="1664" y="330"/>
                  </a:cxn>
                  <a:cxn ang="0">
                    <a:pos x="1610" y="362"/>
                  </a:cxn>
                  <a:cxn ang="0">
                    <a:pos x="1550" y="388"/>
                  </a:cxn>
                  <a:cxn ang="0">
                    <a:pos x="1486" y="402"/>
                  </a:cxn>
                  <a:cxn ang="0">
                    <a:pos x="1418" y="408"/>
                  </a:cxn>
                  <a:cxn ang="0">
                    <a:pos x="0" y="408"/>
                  </a:cxn>
                  <a:cxn ang="0">
                    <a:pos x="0" y="0"/>
                  </a:cxn>
                  <a:cxn ang="0">
                    <a:pos x="1832" y="0"/>
                  </a:cxn>
                  <a:cxn ang="0">
                    <a:pos x="1832" y="32"/>
                  </a:cxn>
                  <a:cxn ang="0">
                    <a:pos x="1832" y="32"/>
                  </a:cxn>
                </a:cxnLst>
                <a:rect l="0" t="0" r="r" b="b"/>
                <a:pathLst>
                  <a:path w="1832" h="408">
                    <a:moveTo>
                      <a:pt x="1832" y="32"/>
                    </a:moveTo>
                    <a:lnTo>
                      <a:pt x="1830" y="66"/>
                    </a:lnTo>
                    <a:lnTo>
                      <a:pt x="1814" y="128"/>
                    </a:lnTo>
                    <a:lnTo>
                      <a:pt x="1788" y="188"/>
                    </a:lnTo>
                    <a:lnTo>
                      <a:pt x="1754" y="240"/>
                    </a:lnTo>
                    <a:lnTo>
                      <a:pt x="1712" y="288"/>
                    </a:lnTo>
                    <a:lnTo>
                      <a:pt x="1664" y="330"/>
                    </a:lnTo>
                    <a:lnTo>
                      <a:pt x="1610" y="362"/>
                    </a:lnTo>
                    <a:lnTo>
                      <a:pt x="1550" y="388"/>
                    </a:lnTo>
                    <a:lnTo>
                      <a:pt x="1486" y="402"/>
                    </a:lnTo>
                    <a:lnTo>
                      <a:pt x="1418" y="408"/>
                    </a:lnTo>
                    <a:lnTo>
                      <a:pt x="0" y="408"/>
                    </a:lnTo>
                    <a:lnTo>
                      <a:pt x="0" y="0"/>
                    </a:lnTo>
                    <a:lnTo>
                      <a:pt x="1832" y="0"/>
                    </a:lnTo>
                    <a:lnTo>
                      <a:pt x="1832" y="32"/>
                    </a:lnTo>
                    <a:lnTo>
                      <a:pt x="1832" y="32"/>
                    </a:lnTo>
                    <a:close/>
                  </a:path>
                </a:pathLst>
              </a:custGeom>
              <a:solidFill>
                <a:srgbClr val="0066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a-IR"/>
              </a:p>
            </p:txBody>
          </p:sp>
          <p:sp>
            <p:nvSpPr>
              <p:cNvPr id="53274" name="Freeform 26"/>
              <p:cNvSpPr>
                <a:spLocks/>
              </p:cNvSpPr>
              <p:nvPr/>
            </p:nvSpPr>
            <p:spPr bwMode="gray">
              <a:xfrm>
                <a:off x="3810" y="3058"/>
                <a:ext cx="288" cy="334"/>
              </a:xfrm>
              <a:custGeom>
                <a:avLst/>
                <a:gdLst/>
                <a:ahLst/>
                <a:cxnLst>
                  <a:cxn ang="0">
                    <a:pos x="288" y="0"/>
                  </a:cxn>
                  <a:cxn ang="0">
                    <a:pos x="284" y="52"/>
                  </a:cxn>
                  <a:cxn ang="0">
                    <a:pos x="272" y="98"/>
                  </a:cxn>
                  <a:cxn ang="0">
                    <a:pos x="254" y="140"/>
                  </a:cxn>
                  <a:cxn ang="0">
                    <a:pos x="230" y="176"/>
                  </a:cxn>
                  <a:cxn ang="0">
                    <a:pos x="204" y="208"/>
                  </a:cxn>
                  <a:cxn ang="0">
                    <a:pos x="174" y="238"/>
                  </a:cxn>
                  <a:cxn ang="0">
                    <a:pos x="144" y="262"/>
                  </a:cxn>
                  <a:cxn ang="0">
                    <a:pos x="112" y="282"/>
                  </a:cxn>
                  <a:cxn ang="0">
                    <a:pos x="84" y="298"/>
                  </a:cxn>
                  <a:cxn ang="0">
                    <a:pos x="56" y="312"/>
                  </a:cxn>
                  <a:cxn ang="0">
                    <a:pos x="34" y="322"/>
                  </a:cxn>
                  <a:cxn ang="0">
                    <a:pos x="16" y="328"/>
                  </a:cxn>
                  <a:cxn ang="0">
                    <a:pos x="4" y="332"/>
                  </a:cxn>
                  <a:cxn ang="0">
                    <a:pos x="0" y="334"/>
                  </a:cxn>
                  <a:cxn ang="0">
                    <a:pos x="4" y="332"/>
                  </a:cxn>
                  <a:cxn ang="0">
                    <a:pos x="16" y="326"/>
                  </a:cxn>
                  <a:cxn ang="0">
                    <a:pos x="34" y="318"/>
                  </a:cxn>
                  <a:cxn ang="0">
                    <a:pos x="56" y="304"/>
                  </a:cxn>
                  <a:cxn ang="0">
                    <a:pos x="84" y="288"/>
                  </a:cxn>
                  <a:cxn ang="0">
                    <a:pos x="112" y="266"/>
                  </a:cxn>
                  <a:cxn ang="0">
                    <a:pos x="142" y="242"/>
                  </a:cxn>
                  <a:cxn ang="0">
                    <a:pos x="170" y="212"/>
                  </a:cxn>
                  <a:cxn ang="0">
                    <a:pos x="196" y="180"/>
                  </a:cxn>
                  <a:cxn ang="0">
                    <a:pos x="220" y="142"/>
                  </a:cxn>
                  <a:cxn ang="0">
                    <a:pos x="238" y="100"/>
                  </a:cxn>
                  <a:cxn ang="0">
                    <a:pos x="250" y="54"/>
                  </a:cxn>
                  <a:cxn ang="0">
                    <a:pos x="254" y="2"/>
                  </a:cxn>
                  <a:cxn ang="0">
                    <a:pos x="288" y="0"/>
                  </a:cxn>
                </a:cxnLst>
                <a:rect l="0" t="0" r="r" b="b"/>
                <a:pathLst>
                  <a:path w="288" h="334">
                    <a:moveTo>
                      <a:pt x="288" y="0"/>
                    </a:moveTo>
                    <a:lnTo>
                      <a:pt x="284" y="52"/>
                    </a:lnTo>
                    <a:lnTo>
                      <a:pt x="272" y="98"/>
                    </a:lnTo>
                    <a:lnTo>
                      <a:pt x="254" y="140"/>
                    </a:lnTo>
                    <a:lnTo>
                      <a:pt x="230" y="176"/>
                    </a:lnTo>
                    <a:lnTo>
                      <a:pt x="204" y="208"/>
                    </a:lnTo>
                    <a:lnTo>
                      <a:pt x="174" y="238"/>
                    </a:lnTo>
                    <a:lnTo>
                      <a:pt x="144" y="262"/>
                    </a:lnTo>
                    <a:lnTo>
                      <a:pt x="112" y="282"/>
                    </a:lnTo>
                    <a:lnTo>
                      <a:pt x="84" y="298"/>
                    </a:lnTo>
                    <a:lnTo>
                      <a:pt x="56" y="312"/>
                    </a:lnTo>
                    <a:lnTo>
                      <a:pt x="34" y="322"/>
                    </a:lnTo>
                    <a:lnTo>
                      <a:pt x="16" y="328"/>
                    </a:lnTo>
                    <a:lnTo>
                      <a:pt x="4" y="332"/>
                    </a:lnTo>
                    <a:lnTo>
                      <a:pt x="0" y="334"/>
                    </a:lnTo>
                    <a:lnTo>
                      <a:pt x="4" y="332"/>
                    </a:lnTo>
                    <a:lnTo>
                      <a:pt x="16" y="326"/>
                    </a:lnTo>
                    <a:lnTo>
                      <a:pt x="34" y="318"/>
                    </a:lnTo>
                    <a:lnTo>
                      <a:pt x="56" y="304"/>
                    </a:lnTo>
                    <a:lnTo>
                      <a:pt x="84" y="288"/>
                    </a:lnTo>
                    <a:lnTo>
                      <a:pt x="112" y="266"/>
                    </a:lnTo>
                    <a:lnTo>
                      <a:pt x="142" y="242"/>
                    </a:lnTo>
                    <a:lnTo>
                      <a:pt x="170" y="212"/>
                    </a:lnTo>
                    <a:lnTo>
                      <a:pt x="196" y="180"/>
                    </a:lnTo>
                    <a:lnTo>
                      <a:pt x="220" y="142"/>
                    </a:lnTo>
                    <a:lnTo>
                      <a:pt x="238" y="100"/>
                    </a:lnTo>
                    <a:lnTo>
                      <a:pt x="250" y="54"/>
                    </a:lnTo>
                    <a:lnTo>
                      <a:pt x="254" y="2"/>
                    </a:lnTo>
                    <a:lnTo>
                      <a:pt x="288" y="0"/>
                    </a:lnTo>
                    <a:close/>
                  </a:path>
                </a:pathLst>
              </a:custGeom>
              <a:solidFill>
                <a:srgbClr val="FFFFFF">
                  <a:alpha val="49001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a-IR"/>
              </a:p>
            </p:txBody>
          </p:sp>
        </p:grpSp>
        <p:grpSp>
          <p:nvGrpSpPr>
            <p:cNvPr id="9" name="Group 27"/>
            <p:cNvGrpSpPr>
              <a:grpSpLocks/>
            </p:cNvGrpSpPr>
            <p:nvPr/>
          </p:nvGrpSpPr>
          <p:grpSpPr bwMode="auto">
            <a:xfrm flipV="1">
              <a:off x="2290" y="2725"/>
              <a:ext cx="1406" cy="313"/>
              <a:chOff x="2290" y="3030"/>
              <a:chExt cx="1832" cy="408"/>
            </a:xfrm>
          </p:grpSpPr>
          <p:sp>
            <p:nvSpPr>
              <p:cNvPr id="53276" name="Freeform 28"/>
              <p:cNvSpPr>
                <a:spLocks/>
              </p:cNvSpPr>
              <p:nvPr/>
            </p:nvSpPr>
            <p:spPr bwMode="gray">
              <a:xfrm>
                <a:off x="2290" y="3030"/>
                <a:ext cx="1832" cy="408"/>
              </a:xfrm>
              <a:custGeom>
                <a:avLst/>
                <a:gdLst/>
                <a:ahLst/>
                <a:cxnLst>
                  <a:cxn ang="0">
                    <a:pos x="1832" y="32"/>
                  </a:cxn>
                  <a:cxn ang="0">
                    <a:pos x="1830" y="66"/>
                  </a:cxn>
                  <a:cxn ang="0">
                    <a:pos x="1814" y="128"/>
                  </a:cxn>
                  <a:cxn ang="0">
                    <a:pos x="1788" y="188"/>
                  </a:cxn>
                  <a:cxn ang="0">
                    <a:pos x="1754" y="240"/>
                  </a:cxn>
                  <a:cxn ang="0">
                    <a:pos x="1712" y="288"/>
                  </a:cxn>
                  <a:cxn ang="0">
                    <a:pos x="1664" y="330"/>
                  </a:cxn>
                  <a:cxn ang="0">
                    <a:pos x="1610" y="362"/>
                  </a:cxn>
                  <a:cxn ang="0">
                    <a:pos x="1550" y="388"/>
                  </a:cxn>
                  <a:cxn ang="0">
                    <a:pos x="1486" y="402"/>
                  </a:cxn>
                  <a:cxn ang="0">
                    <a:pos x="1418" y="408"/>
                  </a:cxn>
                  <a:cxn ang="0">
                    <a:pos x="0" y="408"/>
                  </a:cxn>
                  <a:cxn ang="0">
                    <a:pos x="0" y="0"/>
                  </a:cxn>
                  <a:cxn ang="0">
                    <a:pos x="1832" y="0"/>
                  </a:cxn>
                  <a:cxn ang="0">
                    <a:pos x="1832" y="32"/>
                  </a:cxn>
                  <a:cxn ang="0">
                    <a:pos x="1832" y="32"/>
                  </a:cxn>
                </a:cxnLst>
                <a:rect l="0" t="0" r="r" b="b"/>
                <a:pathLst>
                  <a:path w="1832" h="408">
                    <a:moveTo>
                      <a:pt x="1832" y="32"/>
                    </a:moveTo>
                    <a:lnTo>
                      <a:pt x="1830" y="66"/>
                    </a:lnTo>
                    <a:lnTo>
                      <a:pt x="1814" y="128"/>
                    </a:lnTo>
                    <a:lnTo>
                      <a:pt x="1788" y="188"/>
                    </a:lnTo>
                    <a:lnTo>
                      <a:pt x="1754" y="240"/>
                    </a:lnTo>
                    <a:lnTo>
                      <a:pt x="1712" y="288"/>
                    </a:lnTo>
                    <a:lnTo>
                      <a:pt x="1664" y="330"/>
                    </a:lnTo>
                    <a:lnTo>
                      <a:pt x="1610" y="362"/>
                    </a:lnTo>
                    <a:lnTo>
                      <a:pt x="1550" y="388"/>
                    </a:lnTo>
                    <a:lnTo>
                      <a:pt x="1486" y="402"/>
                    </a:lnTo>
                    <a:lnTo>
                      <a:pt x="1418" y="408"/>
                    </a:lnTo>
                    <a:lnTo>
                      <a:pt x="0" y="408"/>
                    </a:lnTo>
                    <a:lnTo>
                      <a:pt x="0" y="0"/>
                    </a:lnTo>
                    <a:lnTo>
                      <a:pt x="1832" y="0"/>
                    </a:lnTo>
                    <a:lnTo>
                      <a:pt x="1832" y="32"/>
                    </a:lnTo>
                    <a:lnTo>
                      <a:pt x="1832" y="32"/>
                    </a:lnTo>
                    <a:close/>
                  </a:path>
                </a:pathLst>
              </a:custGeom>
              <a:solidFill>
                <a:srgbClr val="6699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a-IR"/>
              </a:p>
            </p:txBody>
          </p:sp>
          <p:sp>
            <p:nvSpPr>
              <p:cNvPr id="53277" name="Freeform 29"/>
              <p:cNvSpPr>
                <a:spLocks/>
              </p:cNvSpPr>
              <p:nvPr/>
            </p:nvSpPr>
            <p:spPr bwMode="gray">
              <a:xfrm>
                <a:off x="3810" y="3058"/>
                <a:ext cx="288" cy="334"/>
              </a:xfrm>
              <a:custGeom>
                <a:avLst/>
                <a:gdLst/>
                <a:ahLst/>
                <a:cxnLst>
                  <a:cxn ang="0">
                    <a:pos x="288" y="0"/>
                  </a:cxn>
                  <a:cxn ang="0">
                    <a:pos x="284" y="52"/>
                  </a:cxn>
                  <a:cxn ang="0">
                    <a:pos x="272" y="98"/>
                  </a:cxn>
                  <a:cxn ang="0">
                    <a:pos x="254" y="140"/>
                  </a:cxn>
                  <a:cxn ang="0">
                    <a:pos x="230" y="176"/>
                  </a:cxn>
                  <a:cxn ang="0">
                    <a:pos x="204" y="208"/>
                  </a:cxn>
                  <a:cxn ang="0">
                    <a:pos x="174" y="238"/>
                  </a:cxn>
                  <a:cxn ang="0">
                    <a:pos x="144" y="262"/>
                  </a:cxn>
                  <a:cxn ang="0">
                    <a:pos x="112" y="282"/>
                  </a:cxn>
                  <a:cxn ang="0">
                    <a:pos x="84" y="298"/>
                  </a:cxn>
                  <a:cxn ang="0">
                    <a:pos x="56" y="312"/>
                  </a:cxn>
                  <a:cxn ang="0">
                    <a:pos x="34" y="322"/>
                  </a:cxn>
                  <a:cxn ang="0">
                    <a:pos x="16" y="328"/>
                  </a:cxn>
                  <a:cxn ang="0">
                    <a:pos x="4" y="332"/>
                  </a:cxn>
                  <a:cxn ang="0">
                    <a:pos x="0" y="334"/>
                  </a:cxn>
                  <a:cxn ang="0">
                    <a:pos x="4" y="332"/>
                  </a:cxn>
                  <a:cxn ang="0">
                    <a:pos x="16" y="326"/>
                  </a:cxn>
                  <a:cxn ang="0">
                    <a:pos x="34" y="318"/>
                  </a:cxn>
                  <a:cxn ang="0">
                    <a:pos x="56" y="304"/>
                  </a:cxn>
                  <a:cxn ang="0">
                    <a:pos x="84" y="288"/>
                  </a:cxn>
                  <a:cxn ang="0">
                    <a:pos x="112" y="266"/>
                  </a:cxn>
                  <a:cxn ang="0">
                    <a:pos x="142" y="242"/>
                  </a:cxn>
                  <a:cxn ang="0">
                    <a:pos x="170" y="212"/>
                  </a:cxn>
                  <a:cxn ang="0">
                    <a:pos x="196" y="180"/>
                  </a:cxn>
                  <a:cxn ang="0">
                    <a:pos x="220" y="142"/>
                  </a:cxn>
                  <a:cxn ang="0">
                    <a:pos x="238" y="100"/>
                  </a:cxn>
                  <a:cxn ang="0">
                    <a:pos x="250" y="54"/>
                  </a:cxn>
                  <a:cxn ang="0">
                    <a:pos x="254" y="2"/>
                  </a:cxn>
                  <a:cxn ang="0">
                    <a:pos x="288" y="0"/>
                  </a:cxn>
                </a:cxnLst>
                <a:rect l="0" t="0" r="r" b="b"/>
                <a:pathLst>
                  <a:path w="288" h="334">
                    <a:moveTo>
                      <a:pt x="288" y="0"/>
                    </a:moveTo>
                    <a:lnTo>
                      <a:pt x="284" y="52"/>
                    </a:lnTo>
                    <a:lnTo>
                      <a:pt x="272" y="98"/>
                    </a:lnTo>
                    <a:lnTo>
                      <a:pt x="254" y="140"/>
                    </a:lnTo>
                    <a:lnTo>
                      <a:pt x="230" y="176"/>
                    </a:lnTo>
                    <a:lnTo>
                      <a:pt x="204" y="208"/>
                    </a:lnTo>
                    <a:lnTo>
                      <a:pt x="174" y="238"/>
                    </a:lnTo>
                    <a:lnTo>
                      <a:pt x="144" y="262"/>
                    </a:lnTo>
                    <a:lnTo>
                      <a:pt x="112" y="282"/>
                    </a:lnTo>
                    <a:lnTo>
                      <a:pt x="84" y="298"/>
                    </a:lnTo>
                    <a:lnTo>
                      <a:pt x="56" y="312"/>
                    </a:lnTo>
                    <a:lnTo>
                      <a:pt x="34" y="322"/>
                    </a:lnTo>
                    <a:lnTo>
                      <a:pt x="16" y="328"/>
                    </a:lnTo>
                    <a:lnTo>
                      <a:pt x="4" y="332"/>
                    </a:lnTo>
                    <a:lnTo>
                      <a:pt x="0" y="334"/>
                    </a:lnTo>
                    <a:lnTo>
                      <a:pt x="4" y="332"/>
                    </a:lnTo>
                    <a:lnTo>
                      <a:pt x="16" y="326"/>
                    </a:lnTo>
                    <a:lnTo>
                      <a:pt x="34" y="318"/>
                    </a:lnTo>
                    <a:lnTo>
                      <a:pt x="56" y="304"/>
                    </a:lnTo>
                    <a:lnTo>
                      <a:pt x="84" y="288"/>
                    </a:lnTo>
                    <a:lnTo>
                      <a:pt x="112" y="266"/>
                    </a:lnTo>
                    <a:lnTo>
                      <a:pt x="142" y="242"/>
                    </a:lnTo>
                    <a:lnTo>
                      <a:pt x="170" y="212"/>
                    </a:lnTo>
                    <a:lnTo>
                      <a:pt x="196" y="180"/>
                    </a:lnTo>
                    <a:lnTo>
                      <a:pt x="220" y="142"/>
                    </a:lnTo>
                    <a:lnTo>
                      <a:pt x="238" y="100"/>
                    </a:lnTo>
                    <a:lnTo>
                      <a:pt x="250" y="54"/>
                    </a:lnTo>
                    <a:lnTo>
                      <a:pt x="254" y="2"/>
                    </a:lnTo>
                    <a:lnTo>
                      <a:pt x="288" y="0"/>
                    </a:lnTo>
                    <a:close/>
                  </a:path>
                </a:pathLst>
              </a:custGeom>
              <a:solidFill>
                <a:srgbClr val="FFFFFF">
                  <a:alpha val="49001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a-IR"/>
              </a:p>
            </p:txBody>
          </p:sp>
        </p:grpSp>
      </p:grpSp>
      <p:sp>
        <p:nvSpPr>
          <p:cNvPr id="53278" name="Oval 30"/>
          <p:cNvSpPr>
            <a:spLocks noChangeArrowheads="1"/>
          </p:cNvSpPr>
          <p:nvPr/>
        </p:nvSpPr>
        <p:spPr bwMode="gray">
          <a:xfrm>
            <a:off x="6442075" y="1905000"/>
            <a:ext cx="1730375" cy="1727200"/>
          </a:xfrm>
          <a:prstGeom prst="ellipse">
            <a:avLst/>
          </a:prstGeom>
          <a:gradFill rotWithShape="1">
            <a:gsLst>
              <a:gs pos="0">
                <a:srgbClr val="3399FF">
                  <a:gamma/>
                  <a:tint val="0"/>
                  <a:invGamma/>
                </a:srgbClr>
              </a:gs>
              <a:gs pos="50000">
                <a:srgbClr val="3399FF"/>
              </a:gs>
              <a:gs pos="100000">
                <a:srgbClr val="3399FF">
                  <a:gamma/>
                  <a:tint val="0"/>
                  <a:invGamma/>
                </a:srgb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fa-IR"/>
          </a:p>
        </p:txBody>
      </p:sp>
      <p:sp>
        <p:nvSpPr>
          <p:cNvPr id="53279" name="Oval 31"/>
          <p:cNvSpPr>
            <a:spLocks noChangeArrowheads="1"/>
          </p:cNvSpPr>
          <p:nvPr/>
        </p:nvSpPr>
        <p:spPr bwMode="gray">
          <a:xfrm>
            <a:off x="6442075" y="1905000"/>
            <a:ext cx="1730375" cy="1727200"/>
          </a:xfrm>
          <a:prstGeom prst="ellipse">
            <a:avLst/>
          </a:prstGeom>
          <a:gradFill rotWithShape="1">
            <a:gsLst>
              <a:gs pos="0">
                <a:srgbClr val="3399FF">
                  <a:alpha val="32001"/>
                </a:srgbClr>
              </a:gs>
              <a:gs pos="100000">
                <a:srgbClr val="3399FF">
                  <a:gamma/>
                  <a:shade val="0"/>
                  <a:invGamma/>
                  <a:alpha val="89999"/>
                </a:srgb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fa-IR"/>
          </a:p>
        </p:txBody>
      </p:sp>
      <p:sp>
        <p:nvSpPr>
          <p:cNvPr id="53280" name="Oval 32"/>
          <p:cNvSpPr>
            <a:spLocks noChangeArrowheads="1"/>
          </p:cNvSpPr>
          <p:nvPr/>
        </p:nvSpPr>
        <p:spPr bwMode="gray">
          <a:xfrm>
            <a:off x="6557963" y="2017713"/>
            <a:ext cx="1501775" cy="1500187"/>
          </a:xfrm>
          <a:prstGeom prst="ellipse">
            <a:avLst/>
          </a:prstGeom>
          <a:gradFill rotWithShape="1">
            <a:gsLst>
              <a:gs pos="0">
                <a:srgbClr val="3399FF">
                  <a:gamma/>
                  <a:shade val="54118"/>
                  <a:invGamma/>
                </a:srgbClr>
              </a:gs>
              <a:gs pos="50000">
                <a:srgbClr val="3399FF"/>
              </a:gs>
              <a:gs pos="100000">
                <a:srgbClr val="3399FF">
                  <a:gamma/>
                  <a:shade val="54118"/>
                  <a:invGamma/>
                </a:srgb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fa-IR"/>
          </a:p>
        </p:txBody>
      </p:sp>
      <p:sp>
        <p:nvSpPr>
          <p:cNvPr id="53281" name="Oval 33"/>
          <p:cNvSpPr>
            <a:spLocks noChangeArrowheads="1"/>
          </p:cNvSpPr>
          <p:nvPr/>
        </p:nvSpPr>
        <p:spPr bwMode="gray">
          <a:xfrm>
            <a:off x="6559550" y="2020888"/>
            <a:ext cx="1501775" cy="1500187"/>
          </a:xfrm>
          <a:prstGeom prst="ellipse">
            <a:avLst/>
          </a:prstGeom>
          <a:gradFill rotWithShape="1">
            <a:gsLst>
              <a:gs pos="0">
                <a:srgbClr val="3399FF">
                  <a:gamma/>
                  <a:shade val="63529"/>
                  <a:invGamma/>
                </a:srgbClr>
              </a:gs>
              <a:gs pos="100000">
                <a:srgbClr val="3399FF">
                  <a:alpha val="0"/>
                </a:srgb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fa-IR"/>
          </a:p>
        </p:txBody>
      </p:sp>
      <p:sp>
        <p:nvSpPr>
          <p:cNvPr id="53282" name="Oval 34"/>
          <p:cNvSpPr>
            <a:spLocks noChangeArrowheads="1"/>
          </p:cNvSpPr>
          <p:nvPr/>
        </p:nvSpPr>
        <p:spPr bwMode="gray">
          <a:xfrm>
            <a:off x="6632575" y="2093913"/>
            <a:ext cx="1352550" cy="1349375"/>
          </a:xfrm>
          <a:prstGeom prst="ellipse">
            <a:avLst/>
          </a:prstGeom>
          <a:solidFill>
            <a:srgbClr val="000000"/>
          </a:soli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fa-IR"/>
          </a:p>
        </p:txBody>
      </p:sp>
      <p:grpSp>
        <p:nvGrpSpPr>
          <p:cNvPr id="10" name="Group 35"/>
          <p:cNvGrpSpPr>
            <a:grpSpLocks/>
          </p:cNvGrpSpPr>
          <p:nvPr/>
        </p:nvGrpSpPr>
        <p:grpSpPr bwMode="auto">
          <a:xfrm>
            <a:off x="6653213" y="2114550"/>
            <a:ext cx="1311275" cy="1309688"/>
            <a:chOff x="4166" y="1706"/>
            <a:chExt cx="1252" cy="1252"/>
          </a:xfrm>
        </p:grpSpPr>
        <p:sp>
          <p:nvSpPr>
            <p:cNvPr id="53284" name="Oval 36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  <p:sp>
          <p:nvSpPr>
            <p:cNvPr id="53285" name="Oval 37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  <p:sp>
          <p:nvSpPr>
            <p:cNvPr id="53286" name="Oval 38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  <p:sp>
          <p:nvSpPr>
            <p:cNvPr id="53287" name="Oval 39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fa-IR"/>
            </a:p>
          </p:txBody>
        </p:sp>
      </p:grpSp>
      <p:grpSp>
        <p:nvGrpSpPr>
          <p:cNvPr id="11" name="Group 40"/>
          <p:cNvGrpSpPr>
            <a:grpSpLocks/>
          </p:cNvGrpSpPr>
          <p:nvPr/>
        </p:nvGrpSpPr>
        <p:grpSpPr bwMode="auto">
          <a:xfrm rot="3877067">
            <a:off x="2583657" y="3837781"/>
            <a:ext cx="2503488" cy="974725"/>
            <a:chOff x="2290" y="2725"/>
            <a:chExt cx="1832" cy="713"/>
          </a:xfrm>
        </p:grpSpPr>
        <p:grpSp>
          <p:nvGrpSpPr>
            <p:cNvPr id="12" name="Group 41"/>
            <p:cNvGrpSpPr>
              <a:grpSpLocks/>
            </p:cNvGrpSpPr>
            <p:nvPr/>
          </p:nvGrpSpPr>
          <p:grpSpPr bwMode="auto">
            <a:xfrm>
              <a:off x="2290" y="3030"/>
              <a:ext cx="1832" cy="408"/>
              <a:chOff x="2290" y="3030"/>
              <a:chExt cx="1832" cy="408"/>
            </a:xfrm>
          </p:grpSpPr>
          <p:sp>
            <p:nvSpPr>
              <p:cNvPr id="53290" name="Freeform 42"/>
              <p:cNvSpPr>
                <a:spLocks/>
              </p:cNvSpPr>
              <p:nvPr/>
            </p:nvSpPr>
            <p:spPr bwMode="gray">
              <a:xfrm>
                <a:off x="2290" y="3030"/>
                <a:ext cx="1832" cy="408"/>
              </a:xfrm>
              <a:custGeom>
                <a:avLst/>
                <a:gdLst/>
                <a:ahLst/>
                <a:cxnLst>
                  <a:cxn ang="0">
                    <a:pos x="1832" y="32"/>
                  </a:cxn>
                  <a:cxn ang="0">
                    <a:pos x="1830" y="66"/>
                  </a:cxn>
                  <a:cxn ang="0">
                    <a:pos x="1814" y="128"/>
                  </a:cxn>
                  <a:cxn ang="0">
                    <a:pos x="1788" y="188"/>
                  </a:cxn>
                  <a:cxn ang="0">
                    <a:pos x="1754" y="240"/>
                  </a:cxn>
                  <a:cxn ang="0">
                    <a:pos x="1712" y="288"/>
                  </a:cxn>
                  <a:cxn ang="0">
                    <a:pos x="1664" y="330"/>
                  </a:cxn>
                  <a:cxn ang="0">
                    <a:pos x="1610" y="362"/>
                  </a:cxn>
                  <a:cxn ang="0">
                    <a:pos x="1550" y="388"/>
                  </a:cxn>
                  <a:cxn ang="0">
                    <a:pos x="1486" y="402"/>
                  </a:cxn>
                  <a:cxn ang="0">
                    <a:pos x="1418" y="408"/>
                  </a:cxn>
                  <a:cxn ang="0">
                    <a:pos x="0" y="408"/>
                  </a:cxn>
                  <a:cxn ang="0">
                    <a:pos x="0" y="0"/>
                  </a:cxn>
                  <a:cxn ang="0">
                    <a:pos x="1832" y="0"/>
                  </a:cxn>
                  <a:cxn ang="0">
                    <a:pos x="1832" y="32"/>
                  </a:cxn>
                  <a:cxn ang="0">
                    <a:pos x="1832" y="32"/>
                  </a:cxn>
                </a:cxnLst>
                <a:rect l="0" t="0" r="r" b="b"/>
                <a:pathLst>
                  <a:path w="1832" h="408">
                    <a:moveTo>
                      <a:pt x="1832" y="32"/>
                    </a:moveTo>
                    <a:lnTo>
                      <a:pt x="1830" y="66"/>
                    </a:lnTo>
                    <a:lnTo>
                      <a:pt x="1814" y="128"/>
                    </a:lnTo>
                    <a:lnTo>
                      <a:pt x="1788" y="188"/>
                    </a:lnTo>
                    <a:lnTo>
                      <a:pt x="1754" y="240"/>
                    </a:lnTo>
                    <a:lnTo>
                      <a:pt x="1712" y="288"/>
                    </a:lnTo>
                    <a:lnTo>
                      <a:pt x="1664" y="330"/>
                    </a:lnTo>
                    <a:lnTo>
                      <a:pt x="1610" y="362"/>
                    </a:lnTo>
                    <a:lnTo>
                      <a:pt x="1550" y="388"/>
                    </a:lnTo>
                    <a:lnTo>
                      <a:pt x="1486" y="402"/>
                    </a:lnTo>
                    <a:lnTo>
                      <a:pt x="1418" y="408"/>
                    </a:lnTo>
                    <a:lnTo>
                      <a:pt x="0" y="408"/>
                    </a:lnTo>
                    <a:lnTo>
                      <a:pt x="0" y="0"/>
                    </a:lnTo>
                    <a:lnTo>
                      <a:pt x="1832" y="0"/>
                    </a:lnTo>
                    <a:lnTo>
                      <a:pt x="1832" y="32"/>
                    </a:lnTo>
                    <a:lnTo>
                      <a:pt x="1832" y="32"/>
                    </a:lnTo>
                    <a:close/>
                  </a:path>
                </a:pathLst>
              </a:custGeom>
              <a:solidFill>
                <a:srgbClr val="608788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a-IR"/>
              </a:p>
            </p:txBody>
          </p:sp>
          <p:sp>
            <p:nvSpPr>
              <p:cNvPr id="53291" name="Freeform 43"/>
              <p:cNvSpPr>
                <a:spLocks/>
              </p:cNvSpPr>
              <p:nvPr/>
            </p:nvSpPr>
            <p:spPr bwMode="gray">
              <a:xfrm>
                <a:off x="3810" y="3058"/>
                <a:ext cx="288" cy="334"/>
              </a:xfrm>
              <a:custGeom>
                <a:avLst/>
                <a:gdLst/>
                <a:ahLst/>
                <a:cxnLst>
                  <a:cxn ang="0">
                    <a:pos x="288" y="0"/>
                  </a:cxn>
                  <a:cxn ang="0">
                    <a:pos x="284" y="52"/>
                  </a:cxn>
                  <a:cxn ang="0">
                    <a:pos x="272" y="98"/>
                  </a:cxn>
                  <a:cxn ang="0">
                    <a:pos x="254" y="140"/>
                  </a:cxn>
                  <a:cxn ang="0">
                    <a:pos x="230" y="176"/>
                  </a:cxn>
                  <a:cxn ang="0">
                    <a:pos x="204" y="208"/>
                  </a:cxn>
                  <a:cxn ang="0">
                    <a:pos x="174" y="238"/>
                  </a:cxn>
                  <a:cxn ang="0">
                    <a:pos x="144" y="262"/>
                  </a:cxn>
                  <a:cxn ang="0">
                    <a:pos x="112" y="282"/>
                  </a:cxn>
                  <a:cxn ang="0">
                    <a:pos x="84" y="298"/>
                  </a:cxn>
                  <a:cxn ang="0">
                    <a:pos x="56" y="312"/>
                  </a:cxn>
                  <a:cxn ang="0">
                    <a:pos x="34" y="322"/>
                  </a:cxn>
                  <a:cxn ang="0">
                    <a:pos x="16" y="328"/>
                  </a:cxn>
                  <a:cxn ang="0">
                    <a:pos x="4" y="332"/>
                  </a:cxn>
                  <a:cxn ang="0">
                    <a:pos x="0" y="334"/>
                  </a:cxn>
                  <a:cxn ang="0">
                    <a:pos x="4" y="332"/>
                  </a:cxn>
                  <a:cxn ang="0">
                    <a:pos x="16" y="326"/>
                  </a:cxn>
                  <a:cxn ang="0">
                    <a:pos x="34" y="318"/>
                  </a:cxn>
                  <a:cxn ang="0">
                    <a:pos x="56" y="304"/>
                  </a:cxn>
                  <a:cxn ang="0">
                    <a:pos x="84" y="288"/>
                  </a:cxn>
                  <a:cxn ang="0">
                    <a:pos x="112" y="266"/>
                  </a:cxn>
                  <a:cxn ang="0">
                    <a:pos x="142" y="242"/>
                  </a:cxn>
                  <a:cxn ang="0">
                    <a:pos x="170" y="212"/>
                  </a:cxn>
                  <a:cxn ang="0">
                    <a:pos x="196" y="180"/>
                  </a:cxn>
                  <a:cxn ang="0">
                    <a:pos x="220" y="142"/>
                  </a:cxn>
                  <a:cxn ang="0">
                    <a:pos x="238" y="100"/>
                  </a:cxn>
                  <a:cxn ang="0">
                    <a:pos x="250" y="54"/>
                  </a:cxn>
                  <a:cxn ang="0">
                    <a:pos x="254" y="2"/>
                  </a:cxn>
                  <a:cxn ang="0">
                    <a:pos x="288" y="0"/>
                  </a:cxn>
                </a:cxnLst>
                <a:rect l="0" t="0" r="r" b="b"/>
                <a:pathLst>
                  <a:path w="288" h="334">
                    <a:moveTo>
                      <a:pt x="288" y="0"/>
                    </a:moveTo>
                    <a:lnTo>
                      <a:pt x="284" y="52"/>
                    </a:lnTo>
                    <a:lnTo>
                      <a:pt x="272" y="98"/>
                    </a:lnTo>
                    <a:lnTo>
                      <a:pt x="254" y="140"/>
                    </a:lnTo>
                    <a:lnTo>
                      <a:pt x="230" y="176"/>
                    </a:lnTo>
                    <a:lnTo>
                      <a:pt x="204" y="208"/>
                    </a:lnTo>
                    <a:lnTo>
                      <a:pt x="174" y="238"/>
                    </a:lnTo>
                    <a:lnTo>
                      <a:pt x="144" y="262"/>
                    </a:lnTo>
                    <a:lnTo>
                      <a:pt x="112" y="282"/>
                    </a:lnTo>
                    <a:lnTo>
                      <a:pt x="84" y="298"/>
                    </a:lnTo>
                    <a:lnTo>
                      <a:pt x="56" y="312"/>
                    </a:lnTo>
                    <a:lnTo>
                      <a:pt x="34" y="322"/>
                    </a:lnTo>
                    <a:lnTo>
                      <a:pt x="16" y="328"/>
                    </a:lnTo>
                    <a:lnTo>
                      <a:pt x="4" y="332"/>
                    </a:lnTo>
                    <a:lnTo>
                      <a:pt x="0" y="334"/>
                    </a:lnTo>
                    <a:lnTo>
                      <a:pt x="4" y="332"/>
                    </a:lnTo>
                    <a:lnTo>
                      <a:pt x="16" y="326"/>
                    </a:lnTo>
                    <a:lnTo>
                      <a:pt x="34" y="318"/>
                    </a:lnTo>
                    <a:lnTo>
                      <a:pt x="56" y="304"/>
                    </a:lnTo>
                    <a:lnTo>
                      <a:pt x="84" y="288"/>
                    </a:lnTo>
                    <a:lnTo>
                      <a:pt x="112" y="266"/>
                    </a:lnTo>
                    <a:lnTo>
                      <a:pt x="142" y="242"/>
                    </a:lnTo>
                    <a:lnTo>
                      <a:pt x="170" y="212"/>
                    </a:lnTo>
                    <a:lnTo>
                      <a:pt x="196" y="180"/>
                    </a:lnTo>
                    <a:lnTo>
                      <a:pt x="220" y="142"/>
                    </a:lnTo>
                    <a:lnTo>
                      <a:pt x="238" y="100"/>
                    </a:lnTo>
                    <a:lnTo>
                      <a:pt x="250" y="54"/>
                    </a:lnTo>
                    <a:lnTo>
                      <a:pt x="254" y="2"/>
                    </a:lnTo>
                    <a:lnTo>
                      <a:pt x="288" y="0"/>
                    </a:lnTo>
                    <a:close/>
                  </a:path>
                </a:pathLst>
              </a:custGeom>
              <a:solidFill>
                <a:srgbClr val="FFFFFF">
                  <a:alpha val="49001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a-IR"/>
              </a:p>
            </p:txBody>
          </p:sp>
        </p:grpSp>
        <p:grpSp>
          <p:nvGrpSpPr>
            <p:cNvPr id="13" name="Group 44"/>
            <p:cNvGrpSpPr>
              <a:grpSpLocks/>
            </p:cNvGrpSpPr>
            <p:nvPr/>
          </p:nvGrpSpPr>
          <p:grpSpPr bwMode="auto">
            <a:xfrm flipV="1">
              <a:off x="2290" y="2725"/>
              <a:ext cx="1406" cy="313"/>
              <a:chOff x="2290" y="3030"/>
              <a:chExt cx="1832" cy="408"/>
            </a:xfrm>
          </p:grpSpPr>
          <p:sp>
            <p:nvSpPr>
              <p:cNvPr id="53293" name="Freeform 45"/>
              <p:cNvSpPr>
                <a:spLocks/>
              </p:cNvSpPr>
              <p:nvPr/>
            </p:nvSpPr>
            <p:spPr bwMode="gray">
              <a:xfrm>
                <a:off x="2290" y="3030"/>
                <a:ext cx="1832" cy="408"/>
              </a:xfrm>
              <a:custGeom>
                <a:avLst/>
                <a:gdLst/>
                <a:ahLst/>
                <a:cxnLst>
                  <a:cxn ang="0">
                    <a:pos x="1832" y="32"/>
                  </a:cxn>
                  <a:cxn ang="0">
                    <a:pos x="1830" y="66"/>
                  </a:cxn>
                  <a:cxn ang="0">
                    <a:pos x="1814" y="128"/>
                  </a:cxn>
                  <a:cxn ang="0">
                    <a:pos x="1788" y="188"/>
                  </a:cxn>
                  <a:cxn ang="0">
                    <a:pos x="1754" y="240"/>
                  </a:cxn>
                  <a:cxn ang="0">
                    <a:pos x="1712" y="288"/>
                  </a:cxn>
                  <a:cxn ang="0">
                    <a:pos x="1664" y="330"/>
                  </a:cxn>
                  <a:cxn ang="0">
                    <a:pos x="1610" y="362"/>
                  </a:cxn>
                  <a:cxn ang="0">
                    <a:pos x="1550" y="388"/>
                  </a:cxn>
                  <a:cxn ang="0">
                    <a:pos x="1486" y="402"/>
                  </a:cxn>
                  <a:cxn ang="0">
                    <a:pos x="1418" y="408"/>
                  </a:cxn>
                  <a:cxn ang="0">
                    <a:pos x="0" y="408"/>
                  </a:cxn>
                  <a:cxn ang="0">
                    <a:pos x="0" y="0"/>
                  </a:cxn>
                  <a:cxn ang="0">
                    <a:pos x="1832" y="0"/>
                  </a:cxn>
                  <a:cxn ang="0">
                    <a:pos x="1832" y="32"/>
                  </a:cxn>
                  <a:cxn ang="0">
                    <a:pos x="1832" y="32"/>
                  </a:cxn>
                </a:cxnLst>
                <a:rect l="0" t="0" r="r" b="b"/>
                <a:pathLst>
                  <a:path w="1832" h="408">
                    <a:moveTo>
                      <a:pt x="1832" y="32"/>
                    </a:moveTo>
                    <a:lnTo>
                      <a:pt x="1830" y="66"/>
                    </a:lnTo>
                    <a:lnTo>
                      <a:pt x="1814" y="128"/>
                    </a:lnTo>
                    <a:lnTo>
                      <a:pt x="1788" y="188"/>
                    </a:lnTo>
                    <a:lnTo>
                      <a:pt x="1754" y="240"/>
                    </a:lnTo>
                    <a:lnTo>
                      <a:pt x="1712" y="288"/>
                    </a:lnTo>
                    <a:lnTo>
                      <a:pt x="1664" y="330"/>
                    </a:lnTo>
                    <a:lnTo>
                      <a:pt x="1610" y="362"/>
                    </a:lnTo>
                    <a:lnTo>
                      <a:pt x="1550" y="388"/>
                    </a:lnTo>
                    <a:lnTo>
                      <a:pt x="1486" y="402"/>
                    </a:lnTo>
                    <a:lnTo>
                      <a:pt x="1418" y="408"/>
                    </a:lnTo>
                    <a:lnTo>
                      <a:pt x="0" y="408"/>
                    </a:lnTo>
                    <a:lnTo>
                      <a:pt x="0" y="0"/>
                    </a:lnTo>
                    <a:lnTo>
                      <a:pt x="1832" y="0"/>
                    </a:lnTo>
                    <a:lnTo>
                      <a:pt x="1832" y="32"/>
                    </a:lnTo>
                    <a:lnTo>
                      <a:pt x="1832" y="32"/>
                    </a:lnTo>
                    <a:close/>
                  </a:path>
                </a:pathLst>
              </a:custGeom>
              <a:solidFill>
                <a:srgbClr val="98B5B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a-IR"/>
              </a:p>
            </p:txBody>
          </p:sp>
          <p:sp>
            <p:nvSpPr>
              <p:cNvPr id="53294" name="Freeform 46"/>
              <p:cNvSpPr>
                <a:spLocks/>
              </p:cNvSpPr>
              <p:nvPr/>
            </p:nvSpPr>
            <p:spPr bwMode="gray">
              <a:xfrm>
                <a:off x="3810" y="3058"/>
                <a:ext cx="288" cy="334"/>
              </a:xfrm>
              <a:custGeom>
                <a:avLst/>
                <a:gdLst/>
                <a:ahLst/>
                <a:cxnLst>
                  <a:cxn ang="0">
                    <a:pos x="288" y="0"/>
                  </a:cxn>
                  <a:cxn ang="0">
                    <a:pos x="284" y="52"/>
                  </a:cxn>
                  <a:cxn ang="0">
                    <a:pos x="272" y="98"/>
                  </a:cxn>
                  <a:cxn ang="0">
                    <a:pos x="254" y="140"/>
                  </a:cxn>
                  <a:cxn ang="0">
                    <a:pos x="230" y="176"/>
                  </a:cxn>
                  <a:cxn ang="0">
                    <a:pos x="204" y="208"/>
                  </a:cxn>
                  <a:cxn ang="0">
                    <a:pos x="174" y="238"/>
                  </a:cxn>
                  <a:cxn ang="0">
                    <a:pos x="144" y="262"/>
                  </a:cxn>
                  <a:cxn ang="0">
                    <a:pos x="112" y="282"/>
                  </a:cxn>
                  <a:cxn ang="0">
                    <a:pos x="84" y="298"/>
                  </a:cxn>
                  <a:cxn ang="0">
                    <a:pos x="56" y="312"/>
                  </a:cxn>
                  <a:cxn ang="0">
                    <a:pos x="34" y="322"/>
                  </a:cxn>
                  <a:cxn ang="0">
                    <a:pos x="16" y="328"/>
                  </a:cxn>
                  <a:cxn ang="0">
                    <a:pos x="4" y="332"/>
                  </a:cxn>
                  <a:cxn ang="0">
                    <a:pos x="0" y="334"/>
                  </a:cxn>
                  <a:cxn ang="0">
                    <a:pos x="4" y="332"/>
                  </a:cxn>
                  <a:cxn ang="0">
                    <a:pos x="16" y="326"/>
                  </a:cxn>
                  <a:cxn ang="0">
                    <a:pos x="34" y="318"/>
                  </a:cxn>
                  <a:cxn ang="0">
                    <a:pos x="56" y="304"/>
                  </a:cxn>
                  <a:cxn ang="0">
                    <a:pos x="84" y="288"/>
                  </a:cxn>
                  <a:cxn ang="0">
                    <a:pos x="112" y="266"/>
                  </a:cxn>
                  <a:cxn ang="0">
                    <a:pos x="142" y="242"/>
                  </a:cxn>
                  <a:cxn ang="0">
                    <a:pos x="170" y="212"/>
                  </a:cxn>
                  <a:cxn ang="0">
                    <a:pos x="196" y="180"/>
                  </a:cxn>
                  <a:cxn ang="0">
                    <a:pos x="220" y="142"/>
                  </a:cxn>
                  <a:cxn ang="0">
                    <a:pos x="238" y="100"/>
                  </a:cxn>
                  <a:cxn ang="0">
                    <a:pos x="250" y="54"/>
                  </a:cxn>
                  <a:cxn ang="0">
                    <a:pos x="254" y="2"/>
                  </a:cxn>
                  <a:cxn ang="0">
                    <a:pos x="288" y="0"/>
                  </a:cxn>
                </a:cxnLst>
                <a:rect l="0" t="0" r="r" b="b"/>
                <a:pathLst>
                  <a:path w="288" h="334">
                    <a:moveTo>
                      <a:pt x="288" y="0"/>
                    </a:moveTo>
                    <a:lnTo>
                      <a:pt x="284" y="52"/>
                    </a:lnTo>
                    <a:lnTo>
                      <a:pt x="272" y="98"/>
                    </a:lnTo>
                    <a:lnTo>
                      <a:pt x="254" y="140"/>
                    </a:lnTo>
                    <a:lnTo>
                      <a:pt x="230" y="176"/>
                    </a:lnTo>
                    <a:lnTo>
                      <a:pt x="204" y="208"/>
                    </a:lnTo>
                    <a:lnTo>
                      <a:pt x="174" y="238"/>
                    </a:lnTo>
                    <a:lnTo>
                      <a:pt x="144" y="262"/>
                    </a:lnTo>
                    <a:lnTo>
                      <a:pt x="112" y="282"/>
                    </a:lnTo>
                    <a:lnTo>
                      <a:pt x="84" y="298"/>
                    </a:lnTo>
                    <a:lnTo>
                      <a:pt x="56" y="312"/>
                    </a:lnTo>
                    <a:lnTo>
                      <a:pt x="34" y="322"/>
                    </a:lnTo>
                    <a:lnTo>
                      <a:pt x="16" y="328"/>
                    </a:lnTo>
                    <a:lnTo>
                      <a:pt x="4" y="332"/>
                    </a:lnTo>
                    <a:lnTo>
                      <a:pt x="0" y="334"/>
                    </a:lnTo>
                    <a:lnTo>
                      <a:pt x="4" y="332"/>
                    </a:lnTo>
                    <a:lnTo>
                      <a:pt x="16" y="326"/>
                    </a:lnTo>
                    <a:lnTo>
                      <a:pt x="34" y="318"/>
                    </a:lnTo>
                    <a:lnTo>
                      <a:pt x="56" y="304"/>
                    </a:lnTo>
                    <a:lnTo>
                      <a:pt x="84" y="288"/>
                    </a:lnTo>
                    <a:lnTo>
                      <a:pt x="112" y="266"/>
                    </a:lnTo>
                    <a:lnTo>
                      <a:pt x="142" y="242"/>
                    </a:lnTo>
                    <a:lnTo>
                      <a:pt x="170" y="212"/>
                    </a:lnTo>
                    <a:lnTo>
                      <a:pt x="196" y="180"/>
                    </a:lnTo>
                    <a:lnTo>
                      <a:pt x="220" y="142"/>
                    </a:lnTo>
                    <a:lnTo>
                      <a:pt x="238" y="100"/>
                    </a:lnTo>
                    <a:lnTo>
                      <a:pt x="250" y="54"/>
                    </a:lnTo>
                    <a:lnTo>
                      <a:pt x="254" y="2"/>
                    </a:lnTo>
                    <a:lnTo>
                      <a:pt x="288" y="0"/>
                    </a:lnTo>
                    <a:close/>
                  </a:path>
                </a:pathLst>
              </a:custGeom>
              <a:solidFill>
                <a:srgbClr val="FFFFFF">
                  <a:alpha val="49001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a-IR"/>
              </a:p>
            </p:txBody>
          </p:sp>
        </p:grpSp>
      </p:grpSp>
      <p:grpSp>
        <p:nvGrpSpPr>
          <p:cNvPr id="14" name="Group 47"/>
          <p:cNvGrpSpPr>
            <a:grpSpLocks/>
          </p:cNvGrpSpPr>
          <p:nvPr/>
        </p:nvGrpSpPr>
        <p:grpSpPr bwMode="auto">
          <a:xfrm>
            <a:off x="2379663" y="2063750"/>
            <a:ext cx="1439862" cy="1439863"/>
            <a:chOff x="2789" y="1625"/>
            <a:chExt cx="907" cy="907"/>
          </a:xfrm>
        </p:grpSpPr>
        <p:sp>
          <p:nvSpPr>
            <p:cNvPr id="53296" name="Oval 48"/>
            <p:cNvSpPr>
              <a:spLocks noChangeArrowheads="1"/>
            </p:cNvSpPr>
            <p:nvPr/>
          </p:nvSpPr>
          <p:spPr bwMode="gray">
            <a:xfrm>
              <a:off x="2789" y="1625"/>
              <a:ext cx="907" cy="907"/>
            </a:xfrm>
            <a:prstGeom prst="ellipse">
              <a:avLst/>
            </a:prstGeom>
            <a:gradFill rotWithShape="1">
              <a:gsLst>
                <a:gs pos="0">
                  <a:srgbClr val="83A6A7">
                    <a:gamma/>
                    <a:tint val="0"/>
                    <a:invGamma/>
                  </a:srgbClr>
                </a:gs>
                <a:gs pos="50000">
                  <a:srgbClr val="83A6A7"/>
                </a:gs>
                <a:gs pos="100000">
                  <a:srgbClr val="83A6A7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fa-IR"/>
            </a:p>
          </p:txBody>
        </p:sp>
        <p:sp>
          <p:nvSpPr>
            <p:cNvPr id="53297" name="Oval 49"/>
            <p:cNvSpPr>
              <a:spLocks noChangeArrowheads="1"/>
            </p:cNvSpPr>
            <p:nvPr/>
          </p:nvSpPr>
          <p:spPr bwMode="gray">
            <a:xfrm>
              <a:off x="2789" y="1625"/>
              <a:ext cx="907" cy="907"/>
            </a:xfrm>
            <a:prstGeom prst="ellipse">
              <a:avLst/>
            </a:prstGeom>
            <a:gradFill rotWithShape="1">
              <a:gsLst>
                <a:gs pos="0">
                  <a:srgbClr val="83A6A7">
                    <a:alpha val="32001"/>
                  </a:srgbClr>
                </a:gs>
                <a:gs pos="100000">
                  <a:srgbClr val="83A6A7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fa-IR"/>
            </a:p>
          </p:txBody>
        </p:sp>
        <p:sp>
          <p:nvSpPr>
            <p:cNvPr id="53298" name="Oval 50"/>
            <p:cNvSpPr>
              <a:spLocks noChangeArrowheads="1"/>
            </p:cNvSpPr>
            <p:nvPr/>
          </p:nvSpPr>
          <p:spPr bwMode="gray">
            <a:xfrm>
              <a:off x="2849" y="1684"/>
              <a:ext cx="787" cy="788"/>
            </a:xfrm>
            <a:prstGeom prst="ellipse">
              <a:avLst/>
            </a:prstGeom>
            <a:gradFill rotWithShape="1">
              <a:gsLst>
                <a:gs pos="0">
                  <a:srgbClr val="83A6A7">
                    <a:gamma/>
                    <a:shade val="54118"/>
                    <a:invGamma/>
                  </a:srgbClr>
                </a:gs>
                <a:gs pos="50000">
                  <a:srgbClr val="83A6A7"/>
                </a:gs>
                <a:gs pos="100000">
                  <a:srgbClr val="83A6A7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fa-IR"/>
            </a:p>
          </p:txBody>
        </p:sp>
        <p:sp>
          <p:nvSpPr>
            <p:cNvPr id="53299" name="Oval 51"/>
            <p:cNvSpPr>
              <a:spLocks noChangeArrowheads="1"/>
            </p:cNvSpPr>
            <p:nvPr/>
          </p:nvSpPr>
          <p:spPr bwMode="gray">
            <a:xfrm>
              <a:off x="2849" y="1686"/>
              <a:ext cx="787" cy="788"/>
            </a:xfrm>
            <a:prstGeom prst="ellipse">
              <a:avLst/>
            </a:prstGeom>
            <a:gradFill rotWithShape="1">
              <a:gsLst>
                <a:gs pos="0">
                  <a:srgbClr val="83A6A7">
                    <a:gamma/>
                    <a:shade val="63529"/>
                    <a:invGamma/>
                  </a:srgbClr>
                </a:gs>
                <a:gs pos="100000">
                  <a:srgbClr val="83A6A7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fa-IR"/>
            </a:p>
          </p:txBody>
        </p:sp>
        <p:sp>
          <p:nvSpPr>
            <p:cNvPr id="53300" name="Oval 52"/>
            <p:cNvSpPr>
              <a:spLocks noChangeArrowheads="1"/>
            </p:cNvSpPr>
            <p:nvPr/>
          </p:nvSpPr>
          <p:spPr bwMode="gray">
            <a:xfrm>
              <a:off x="2888" y="1724"/>
              <a:ext cx="709" cy="709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fa-IR"/>
            </a:p>
          </p:txBody>
        </p:sp>
        <p:grpSp>
          <p:nvGrpSpPr>
            <p:cNvPr id="15" name="Group 53"/>
            <p:cNvGrpSpPr>
              <a:grpSpLocks/>
            </p:cNvGrpSpPr>
            <p:nvPr/>
          </p:nvGrpSpPr>
          <p:grpSpPr bwMode="auto">
            <a:xfrm>
              <a:off x="2899" y="1735"/>
              <a:ext cx="687" cy="688"/>
              <a:chOff x="4166" y="1706"/>
              <a:chExt cx="1252" cy="1252"/>
            </a:xfrm>
          </p:grpSpPr>
          <p:sp>
            <p:nvSpPr>
              <p:cNvPr id="53302" name="Oval 54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fa-IR"/>
              </a:p>
            </p:txBody>
          </p:sp>
          <p:sp>
            <p:nvSpPr>
              <p:cNvPr id="53303" name="Oval 55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fa-IR"/>
              </a:p>
            </p:txBody>
          </p:sp>
          <p:sp>
            <p:nvSpPr>
              <p:cNvPr id="53304" name="Oval 56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fa-IR"/>
              </a:p>
            </p:txBody>
          </p:sp>
          <p:sp>
            <p:nvSpPr>
              <p:cNvPr id="53305" name="Oval 57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fa-IR"/>
              </a:p>
            </p:txBody>
          </p:sp>
        </p:grpSp>
      </p:grpSp>
      <p:grpSp>
        <p:nvGrpSpPr>
          <p:cNvPr id="16" name="Group 58"/>
          <p:cNvGrpSpPr>
            <a:grpSpLocks/>
          </p:cNvGrpSpPr>
          <p:nvPr/>
        </p:nvGrpSpPr>
        <p:grpSpPr bwMode="auto">
          <a:xfrm rot="3877067">
            <a:off x="600869" y="3837781"/>
            <a:ext cx="2503488" cy="974725"/>
            <a:chOff x="2290" y="2725"/>
            <a:chExt cx="1832" cy="713"/>
          </a:xfrm>
        </p:grpSpPr>
        <p:grpSp>
          <p:nvGrpSpPr>
            <p:cNvPr id="17" name="Group 59"/>
            <p:cNvGrpSpPr>
              <a:grpSpLocks/>
            </p:cNvGrpSpPr>
            <p:nvPr/>
          </p:nvGrpSpPr>
          <p:grpSpPr bwMode="auto">
            <a:xfrm>
              <a:off x="2290" y="3030"/>
              <a:ext cx="1832" cy="408"/>
              <a:chOff x="2290" y="3030"/>
              <a:chExt cx="1832" cy="408"/>
            </a:xfrm>
          </p:grpSpPr>
          <p:sp>
            <p:nvSpPr>
              <p:cNvPr id="53308" name="Freeform 60"/>
              <p:cNvSpPr>
                <a:spLocks/>
              </p:cNvSpPr>
              <p:nvPr/>
            </p:nvSpPr>
            <p:spPr bwMode="gray">
              <a:xfrm>
                <a:off x="2290" y="3030"/>
                <a:ext cx="1832" cy="408"/>
              </a:xfrm>
              <a:custGeom>
                <a:avLst/>
                <a:gdLst/>
                <a:ahLst/>
                <a:cxnLst>
                  <a:cxn ang="0">
                    <a:pos x="1832" y="32"/>
                  </a:cxn>
                  <a:cxn ang="0">
                    <a:pos x="1830" y="66"/>
                  </a:cxn>
                  <a:cxn ang="0">
                    <a:pos x="1814" y="128"/>
                  </a:cxn>
                  <a:cxn ang="0">
                    <a:pos x="1788" y="188"/>
                  </a:cxn>
                  <a:cxn ang="0">
                    <a:pos x="1754" y="240"/>
                  </a:cxn>
                  <a:cxn ang="0">
                    <a:pos x="1712" y="288"/>
                  </a:cxn>
                  <a:cxn ang="0">
                    <a:pos x="1664" y="330"/>
                  </a:cxn>
                  <a:cxn ang="0">
                    <a:pos x="1610" y="362"/>
                  </a:cxn>
                  <a:cxn ang="0">
                    <a:pos x="1550" y="388"/>
                  </a:cxn>
                  <a:cxn ang="0">
                    <a:pos x="1486" y="402"/>
                  </a:cxn>
                  <a:cxn ang="0">
                    <a:pos x="1418" y="408"/>
                  </a:cxn>
                  <a:cxn ang="0">
                    <a:pos x="0" y="408"/>
                  </a:cxn>
                  <a:cxn ang="0">
                    <a:pos x="0" y="0"/>
                  </a:cxn>
                  <a:cxn ang="0">
                    <a:pos x="1832" y="0"/>
                  </a:cxn>
                  <a:cxn ang="0">
                    <a:pos x="1832" y="32"/>
                  </a:cxn>
                  <a:cxn ang="0">
                    <a:pos x="1832" y="32"/>
                  </a:cxn>
                </a:cxnLst>
                <a:rect l="0" t="0" r="r" b="b"/>
                <a:pathLst>
                  <a:path w="1832" h="408">
                    <a:moveTo>
                      <a:pt x="1832" y="32"/>
                    </a:moveTo>
                    <a:lnTo>
                      <a:pt x="1830" y="66"/>
                    </a:lnTo>
                    <a:lnTo>
                      <a:pt x="1814" y="128"/>
                    </a:lnTo>
                    <a:lnTo>
                      <a:pt x="1788" y="188"/>
                    </a:lnTo>
                    <a:lnTo>
                      <a:pt x="1754" y="240"/>
                    </a:lnTo>
                    <a:lnTo>
                      <a:pt x="1712" y="288"/>
                    </a:lnTo>
                    <a:lnTo>
                      <a:pt x="1664" y="330"/>
                    </a:lnTo>
                    <a:lnTo>
                      <a:pt x="1610" y="362"/>
                    </a:lnTo>
                    <a:lnTo>
                      <a:pt x="1550" y="388"/>
                    </a:lnTo>
                    <a:lnTo>
                      <a:pt x="1486" y="402"/>
                    </a:lnTo>
                    <a:lnTo>
                      <a:pt x="1418" y="408"/>
                    </a:lnTo>
                    <a:lnTo>
                      <a:pt x="0" y="408"/>
                    </a:lnTo>
                    <a:lnTo>
                      <a:pt x="0" y="0"/>
                    </a:lnTo>
                    <a:lnTo>
                      <a:pt x="1832" y="0"/>
                    </a:lnTo>
                    <a:lnTo>
                      <a:pt x="1832" y="32"/>
                    </a:lnTo>
                    <a:lnTo>
                      <a:pt x="1832" y="32"/>
                    </a:lnTo>
                    <a:close/>
                  </a:path>
                </a:pathLst>
              </a:custGeom>
              <a:solidFill>
                <a:srgbClr val="608788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a-IR"/>
              </a:p>
            </p:txBody>
          </p:sp>
          <p:sp>
            <p:nvSpPr>
              <p:cNvPr id="53309" name="Freeform 61"/>
              <p:cNvSpPr>
                <a:spLocks/>
              </p:cNvSpPr>
              <p:nvPr/>
            </p:nvSpPr>
            <p:spPr bwMode="gray">
              <a:xfrm>
                <a:off x="3810" y="3058"/>
                <a:ext cx="288" cy="334"/>
              </a:xfrm>
              <a:custGeom>
                <a:avLst/>
                <a:gdLst/>
                <a:ahLst/>
                <a:cxnLst>
                  <a:cxn ang="0">
                    <a:pos x="288" y="0"/>
                  </a:cxn>
                  <a:cxn ang="0">
                    <a:pos x="284" y="52"/>
                  </a:cxn>
                  <a:cxn ang="0">
                    <a:pos x="272" y="98"/>
                  </a:cxn>
                  <a:cxn ang="0">
                    <a:pos x="254" y="140"/>
                  </a:cxn>
                  <a:cxn ang="0">
                    <a:pos x="230" y="176"/>
                  </a:cxn>
                  <a:cxn ang="0">
                    <a:pos x="204" y="208"/>
                  </a:cxn>
                  <a:cxn ang="0">
                    <a:pos x="174" y="238"/>
                  </a:cxn>
                  <a:cxn ang="0">
                    <a:pos x="144" y="262"/>
                  </a:cxn>
                  <a:cxn ang="0">
                    <a:pos x="112" y="282"/>
                  </a:cxn>
                  <a:cxn ang="0">
                    <a:pos x="84" y="298"/>
                  </a:cxn>
                  <a:cxn ang="0">
                    <a:pos x="56" y="312"/>
                  </a:cxn>
                  <a:cxn ang="0">
                    <a:pos x="34" y="322"/>
                  </a:cxn>
                  <a:cxn ang="0">
                    <a:pos x="16" y="328"/>
                  </a:cxn>
                  <a:cxn ang="0">
                    <a:pos x="4" y="332"/>
                  </a:cxn>
                  <a:cxn ang="0">
                    <a:pos x="0" y="334"/>
                  </a:cxn>
                  <a:cxn ang="0">
                    <a:pos x="4" y="332"/>
                  </a:cxn>
                  <a:cxn ang="0">
                    <a:pos x="16" y="326"/>
                  </a:cxn>
                  <a:cxn ang="0">
                    <a:pos x="34" y="318"/>
                  </a:cxn>
                  <a:cxn ang="0">
                    <a:pos x="56" y="304"/>
                  </a:cxn>
                  <a:cxn ang="0">
                    <a:pos x="84" y="288"/>
                  </a:cxn>
                  <a:cxn ang="0">
                    <a:pos x="112" y="266"/>
                  </a:cxn>
                  <a:cxn ang="0">
                    <a:pos x="142" y="242"/>
                  </a:cxn>
                  <a:cxn ang="0">
                    <a:pos x="170" y="212"/>
                  </a:cxn>
                  <a:cxn ang="0">
                    <a:pos x="196" y="180"/>
                  </a:cxn>
                  <a:cxn ang="0">
                    <a:pos x="220" y="142"/>
                  </a:cxn>
                  <a:cxn ang="0">
                    <a:pos x="238" y="100"/>
                  </a:cxn>
                  <a:cxn ang="0">
                    <a:pos x="250" y="54"/>
                  </a:cxn>
                  <a:cxn ang="0">
                    <a:pos x="254" y="2"/>
                  </a:cxn>
                  <a:cxn ang="0">
                    <a:pos x="288" y="0"/>
                  </a:cxn>
                </a:cxnLst>
                <a:rect l="0" t="0" r="r" b="b"/>
                <a:pathLst>
                  <a:path w="288" h="334">
                    <a:moveTo>
                      <a:pt x="288" y="0"/>
                    </a:moveTo>
                    <a:lnTo>
                      <a:pt x="284" y="52"/>
                    </a:lnTo>
                    <a:lnTo>
                      <a:pt x="272" y="98"/>
                    </a:lnTo>
                    <a:lnTo>
                      <a:pt x="254" y="140"/>
                    </a:lnTo>
                    <a:lnTo>
                      <a:pt x="230" y="176"/>
                    </a:lnTo>
                    <a:lnTo>
                      <a:pt x="204" y="208"/>
                    </a:lnTo>
                    <a:lnTo>
                      <a:pt x="174" y="238"/>
                    </a:lnTo>
                    <a:lnTo>
                      <a:pt x="144" y="262"/>
                    </a:lnTo>
                    <a:lnTo>
                      <a:pt x="112" y="282"/>
                    </a:lnTo>
                    <a:lnTo>
                      <a:pt x="84" y="298"/>
                    </a:lnTo>
                    <a:lnTo>
                      <a:pt x="56" y="312"/>
                    </a:lnTo>
                    <a:lnTo>
                      <a:pt x="34" y="322"/>
                    </a:lnTo>
                    <a:lnTo>
                      <a:pt x="16" y="328"/>
                    </a:lnTo>
                    <a:lnTo>
                      <a:pt x="4" y="332"/>
                    </a:lnTo>
                    <a:lnTo>
                      <a:pt x="0" y="334"/>
                    </a:lnTo>
                    <a:lnTo>
                      <a:pt x="4" y="332"/>
                    </a:lnTo>
                    <a:lnTo>
                      <a:pt x="16" y="326"/>
                    </a:lnTo>
                    <a:lnTo>
                      <a:pt x="34" y="318"/>
                    </a:lnTo>
                    <a:lnTo>
                      <a:pt x="56" y="304"/>
                    </a:lnTo>
                    <a:lnTo>
                      <a:pt x="84" y="288"/>
                    </a:lnTo>
                    <a:lnTo>
                      <a:pt x="112" y="266"/>
                    </a:lnTo>
                    <a:lnTo>
                      <a:pt x="142" y="242"/>
                    </a:lnTo>
                    <a:lnTo>
                      <a:pt x="170" y="212"/>
                    </a:lnTo>
                    <a:lnTo>
                      <a:pt x="196" y="180"/>
                    </a:lnTo>
                    <a:lnTo>
                      <a:pt x="220" y="142"/>
                    </a:lnTo>
                    <a:lnTo>
                      <a:pt x="238" y="100"/>
                    </a:lnTo>
                    <a:lnTo>
                      <a:pt x="250" y="54"/>
                    </a:lnTo>
                    <a:lnTo>
                      <a:pt x="254" y="2"/>
                    </a:lnTo>
                    <a:lnTo>
                      <a:pt x="288" y="0"/>
                    </a:lnTo>
                    <a:close/>
                  </a:path>
                </a:pathLst>
              </a:custGeom>
              <a:solidFill>
                <a:srgbClr val="FFFFFF">
                  <a:alpha val="49001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a-IR"/>
              </a:p>
            </p:txBody>
          </p:sp>
        </p:grpSp>
        <p:grpSp>
          <p:nvGrpSpPr>
            <p:cNvPr id="18" name="Group 62"/>
            <p:cNvGrpSpPr>
              <a:grpSpLocks/>
            </p:cNvGrpSpPr>
            <p:nvPr/>
          </p:nvGrpSpPr>
          <p:grpSpPr bwMode="auto">
            <a:xfrm flipV="1">
              <a:off x="2290" y="2725"/>
              <a:ext cx="1406" cy="313"/>
              <a:chOff x="2290" y="3030"/>
              <a:chExt cx="1832" cy="408"/>
            </a:xfrm>
          </p:grpSpPr>
          <p:sp>
            <p:nvSpPr>
              <p:cNvPr id="53311" name="Freeform 63"/>
              <p:cNvSpPr>
                <a:spLocks/>
              </p:cNvSpPr>
              <p:nvPr/>
            </p:nvSpPr>
            <p:spPr bwMode="gray">
              <a:xfrm>
                <a:off x="2290" y="3030"/>
                <a:ext cx="1832" cy="408"/>
              </a:xfrm>
              <a:custGeom>
                <a:avLst/>
                <a:gdLst/>
                <a:ahLst/>
                <a:cxnLst>
                  <a:cxn ang="0">
                    <a:pos x="1832" y="32"/>
                  </a:cxn>
                  <a:cxn ang="0">
                    <a:pos x="1830" y="66"/>
                  </a:cxn>
                  <a:cxn ang="0">
                    <a:pos x="1814" y="128"/>
                  </a:cxn>
                  <a:cxn ang="0">
                    <a:pos x="1788" y="188"/>
                  </a:cxn>
                  <a:cxn ang="0">
                    <a:pos x="1754" y="240"/>
                  </a:cxn>
                  <a:cxn ang="0">
                    <a:pos x="1712" y="288"/>
                  </a:cxn>
                  <a:cxn ang="0">
                    <a:pos x="1664" y="330"/>
                  </a:cxn>
                  <a:cxn ang="0">
                    <a:pos x="1610" y="362"/>
                  </a:cxn>
                  <a:cxn ang="0">
                    <a:pos x="1550" y="388"/>
                  </a:cxn>
                  <a:cxn ang="0">
                    <a:pos x="1486" y="402"/>
                  </a:cxn>
                  <a:cxn ang="0">
                    <a:pos x="1418" y="408"/>
                  </a:cxn>
                  <a:cxn ang="0">
                    <a:pos x="0" y="408"/>
                  </a:cxn>
                  <a:cxn ang="0">
                    <a:pos x="0" y="0"/>
                  </a:cxn>
                  <a:cxn ang="0">
                    <a:pos x="1832" y="0"/>
                  </a:cxn>
                  <a:cxn ang="0">
                    <a:pos x="1832" y="32"/>
                  </a:cxn>
                  <a:cxn ang="0">
                    <a:pos x="1832" y="32"/>
                  </a:cxn>
                </a:cxnLst>
                <a:rect l="0" t="0" r="r" b="b"/>
                <a:pathLst>
                  <a:path w="1832" h="408">
                    <a:moveTo>
                      <a:pt x="1832" y="32"/>
                    </a:moveTo>
                    <a:lnTo>
                      <a:pt x="1830" y="66"/>
                    </a:lnTo>
                    <a:lnTo>
                      <a:pt x="1814" y="128"/>
                    </a:lnTo>
                    <a:lnTo>
                      <a:pt x="1788" y="188"/>
                    </a:lnTo>
                    <a:lnTo>
                      <a:pt x="1754" y="240"/>
                    </a:lnTo>
                    <a:lnTo>
                      <a:pt x="1712" y="288"/>
                    </a:lnTo>
                    <a:lnTo>
                      <a:pt x="1664" y="330"/>
                    </a:lnTo>
                    <a:lnTo>
                      <a:pt x="1610" y="362"/>
                    </a:lnTo>
                    <a:lnTo>
                      <a:pt x="1550" y="388"/>
                    </a:lnTo>
                    <a:lnTo>
                      <a:pt x="1486" y="402"/>
                    </a:lnTo>
                    <a:lnTo>
                      <a:pt x="1418" y="408"/>
                    </a:lnTo>
                    <a:lnTo>
                      <a:pt x="0" y="408"/>
                    </a:lnTo>
                    <a:lnTo>
                      <a:pt x="0" y="0"/>
                    </a:lnTo>
                    <a:lnTo>
                      <a:pt x="1832" y="0"/>
                    </a:lnTo>
                    <a:lnTo>
                      <a:pt x="1832" y="32"/>
                    </a:lnTo>
                    <a:lnTo>
                      <a:pt x="1832" y="32"/>
                    </a:lnTo>
                    <a:close/>
                  </a:path>
                </a:pathLst>
              </a:custGeom>
              <a:solidFill>
                <a:srgbClr val="98B5B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a-IR"/>
              </a:p>
            </p:txBody>
          </p:sp>
          <p:sp>
            <p:nvSpPr>
              <p:cNvPr id="53312" name="Freeform 64"/>
              <p:cNvSpPr>
                <a:spLocks/>
              </p:cNvSpPr>
              <p:nvPr/>
            </p:nvSpPr>
            <p:spPr bwMode="gray">
              <a:xfrm>
                <a:off x="3810" y="3058"/>
                <a:ext cx="288" cy="334"/>
              </a:xfrm>
              <a:custGeom>
                <a:avLst/>
                <a:gdLst/>
                <a:ahLst/>
                <a:cxnLst>
                  <a:cxn ang="0">
                    <a:pos x="288" y="0"/>
                  </a:cxn>
                  <a:cxn ang="0">
                    <a:pos x="284" y="52"/>
                  </a:cxn>
                  <a:cxn ang="0">
                    <a:pos x="272" y="98"/>
                  </a:cxn>
                  <a:cxn ang="0">
                    <a:pos x="254" y="140"/>
                  </a:cxn>
                  <a:cxn ang="0">
                    <a:pos x="230" y="176"/>
                  </a:cxn>
                  <a:cxn ang="0">
                    <a:pos x="204" y="208"/>
                  </a:cxn>
                  <a:cxn ang="0">
                    <a:pos x="174" y="238"/>
                  </a:cxn>
                  <a:cxn ang="0">
                    <a:pos x="144" y="262"/>
                  </a:cxn>
                  <a:cxn ang="0">
                    <a:pos x="112" y="282"/>
                  </a:cxn>
                  <a:cxn ang="0">
                    <a:pos x="84" y="298"/>
                  </a:cxn>
                  <a:cxn ang="0">
                    <a:pos x="56" y="312"/>
                  </a:cxn>
                  <a:cxn ang="0">
                    <a:pos x="34" y="322"/>
                  </a:cxn>
                  <a:cxn ang="0">
                    <a:pos x="16" y="328"/>
                  </a:cxn>
                  <a:cxn ang="0">
                    <a:pos x="4" y="332"/>
                  </a:cxn>
                  <a:cxn ang="0">
                    <a:pos x="0" y="334"/>
                  </a:cxn>
                  <a:cxn ang="0">
                    <a:pos x="4" y="332"/>
                  </a:cxn>
                  <a:cxn ang="0">
                    <a:pos x="16" y="326"/>
                  </a:cxn>
                  <a:cxn ang="0">
                    <a:pos x="34" y="318"/>
                  </a:cxn>
                  <a:cxn ang="0">
                    <a:pos x="56" y="304"/>
                  </a:cxn>
                  <a:cxn ang="0">
                    <a:pos x="84" y="288"/>
                  </a:cxn>
                  <a:cxn ang="0">
                    <a:pos x="112" y="266"/>
                  </a:cxn>
                  <a:cxn ang="0">
                    <a:pos x="142" y="242"/>
                  </a:cxn>
                  <a:cxn ang="0">
                    <a:pos x="170" y="212"/>
                  </a:cxn>
                  <a:cxn ang="0">
                    <a:pos x="196" y="180"/>
                  </a:cxn>
                  <a:cxn ang="0">
                    <a:pos x="220" y="142"/>
                  </a:cxn>
                  <a:cxn ang="0">
                    <a:pos x="238" y="100"/>
                  </a:cxn>
                  <a:cxn ang="0">
                    <a:pos x="250" y="54"/>
                  </a:cxn>
                  <a:cxn ang="0">
                    <a:pos x="254" y="2"/>
                  </a:cxn>
                  <a:cxn ang="0">
                    <a:pos x="288" y="0"/>
                  </a:cxn>
                </a:cxnLst>
                <a:rect l="0" t="0" r="r" b="b"/>
                <a:pathLst>
                  <a:path w="288" h="334">
                    <a:moveTo>
                      <a:pt x="288" y="0"/>
                    </a:moveTo>
                    <a:lnTo>
                      <a:pt x="284" y="52"/>
                    </a:lnTo>
                    <a:lnTo>
                      <a:pt x="272" y="98"/>
                    </a:lnTo>
                    <a:lnTo>
                      <a:pt x="254" y="140"/>
                    </a:lnTo>
                    <a:lnTo>
                      <a:pt x="230" y="176"/>
                    </a:lnTo>
                    <a:lnTo>
                      <a:pt x="204" y="208"/>
                    </a:lnTo>
                    <a:lnTo>
                      <a:pt x="174" y="238"/>
                    </a:lnTo>
                    <a:lnTo>
                      <a:pt x="144" y="262"/>
                    </a:lnTo>
                    <a:lnTo>
                      <a:pt x="112" y="282"/>
                    </a:lnTo>
                    <a:lnTo>
                      <a:pt x="84" y="298"/>
                    </a:lnTo>
                    <a:lnTo>
                      <a:pt x="56" y="312"/>
                    </a:lnTo>
                    <a:lnTo>
                      <a:pt x="34" y="322"/>
                    </a:lnTo>
                    <a:lnTo>
                      <a:pt x="16" y="328"/>
                    </a:lnTo>
                    <a:lnTo>
                      <a:pt x="4" y="332"/>
                    </a:lnTo>
                    <a:lnTo>
                      <a:pt x="0" y="334"/>
                    </a:lnTo>
                    <a:lnTo>
                      <a:pt x="4" y="332"/>
                    </a:lnTo>
                    <a:lnTo>
                      <a:pt x="16" y="326"/>
                    </a:lnTo>
                    <a:lnTo>
                      <a:pt x="34" y="318"/>
                    </a:lnTo>
                    <a:lnTo>
                      <a:pt x="56" y="304"/>
                    </a:lnTo>
                    <a:lnTo>
                      <a:pt x="84" y="288"/>
                    </a:lnTo>
                    <a:lnTo>
                      <a:pt x="112" y="266"/>
                    </a:lnTo>
                    <a:lnTo>
                      <a:pt x="142" y="242"/>
                    </a:lnTo>
                    <a:lnTo>
                      <a:pt x="170" y="212"/>
                    </a:lnTo>
                    <a:lnTo>
                      <a:pt x="196" y="180"/>
                    </a:lnTo>
                    <a:lnTo>
                      <a:pt x="220" y="142"/>
                    </a:lnTo>
                    <a:lnTo>
                      <a:pt x="238" y="100"/>
                    </a:lnTo>
                    <a:lnTo>
                      <a:pt x="250" y="54"/>
                    </a:lnTo>
                    <a:lnTo>
                      <a:pt x="254" y="2"/>
                    </a:lnTo>
                    <a:lnTo>
                      <a:pt x="288" y="0"/>
                    </a:lnTo>
                    <a:close/>
                  </a:path>
                </a:pathLst>
              </a:custGeom>
              <a:solidFill>
                <a:srgbClr val="FFFFFF">
                  <a:alpha val="49001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a-IR"/>
              </a:p>
            </p:txBody>
          </p:sp>
        </p:grpSp>
      </p:grpSp>
      <p:grpSp>
        <p:nvGrpSpPr>
          <p:cNvPr id="19" name="Group 65"/>
          <p:cNvGrpSpPr>
            <a:grpSpLocks/>
          </p:cNvGrpSpPr>
          <p:nvPr/>
        </p:nvGrpSpPr>
        <p:grpSpPr bwMode="auto">
          <a:xfrm>
            <a:off x="396875" y="2063750"/>
            <a:ext cx="1439863" cy="1439863"/>
            <a:chOff x="2789" y="1625"/>
            <a:chExt cx="907" cy="907"/>
          </a:xfrm>
        </p:grpSpPr>
        <p:sp>
          <p:nvSpPr>
            <p:cNvPr id="53314" name="Oval 66"/>
            <p:cNvSpPr>
              <a:spLocks noChangeArrowheads="1"/>
            </p:cNvSpPr>
            <p:nvPr/>
          </p:nvSpPr>
          <p:spPr bwMode="gray">
            <a:xfrm>
              <a:off x="2789" y="1625"/>
              <a:ext cx="907" cy="907"/>
            </a:xfrm>
            <a:prstGeom prst="ellipse">
              <a:avLst/>
            </a:prstGeom>
            <a:gradFill rotWithShape="1">
              <a:gsLst>
                <a:gs pos="0">
                  <a:srgbClr val="83A6A7">
                    <a:gamma/>
                    <a:tint val="0"/>
                    <a:invGamma/>
                  </a:srgbClr>
                </a:gs>
                <a:gs pos="50000">
                  <a:srgbClr val="83A6A7"/>
                </a:gs>
                <a:gs pos="100000">
                  <a:srgbClr val="83A6A7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fa-IR"/>
            </a:p>
          </p:txBody>
        </p:sp>
        <p:sp>
          <p:nvSpPr>
            <p:cNvPr id="53315" name="Oval 67"/>
            <p:cNvSpPr>
              <a:spLocks noChangeArrowheads="1"/>
            </p:cNvSpPr>
            <p:nvPr/>
          </p:nvSpPr>
          <p:spPr bwMode="gray">
            <a:xfrm>
              <a:off x="2789" y="1625"/>
              <a:ext cx="907" cy="907"/>
            </a:xfrm>
            <a:prstGeom prst="ellipse">
              <a:avLst/>
            </a:prstGeom>
            <a:gradFill rotWithShape="1">
              <a:gsLst>
                <a:gs pos="0">
                  <a:srgbClr val="83A6A7">
                    <a:alpha val="32001"/>
                  </a:srgbClr>
                </a:gs>
                <a:gs pos="100000">
                  <a:srgbClr val="83A6A7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fa-IR"/>
            </a:p>
          </p:txBody>
        </p:sp>
        <p:sp>
          <p:nvSpPr>
            <p:cNvPr id="53316" name="Oval 68"/>
            <p:cNvSpPr>
              <a:spLocks noChangeArrowheads="1"/>
            </p:cNvSpPr>
            <p:nvPr/>
          </p:nvSpPr>
          <p:spPr bwMode="gray">
            <a:xfrm>
              <a:off x="2849" y="1684"/>
              <a:ext cx="787" cy="788"/>
            </a:xfrm>
            <a:prstGeom prst="ellipse">
              <a:avLst/>
            </a:prstGeom>
            <a:gradFill rotWithShape="1">
              <a:gsLst>
                <a:gs pos="0">
                  <a:srgbClr val="83A6A7">
                    <a:gamma/>
                    <a:shade val="54118"/>
                    <a:invGamma/>
                  </a:srgbClr>
                </a:gs>
                <a:gs pos="50000">
                  <a:srgbClr val="83A6A7"/>
                </a:gs>
                <a:gs pos="100000">
                  <a:srgbClr val="83A6A7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fa-IR"/>
            </a:p>
          </p:txBody>
        </p:sp>
        <p:sp>
          <p:nvSpPr>
            <p:cNvPr id="53317" name="Oval 69"/>
            <p:cNvSpPr>
              <a:spLocks noChangeArrowheads="1"/>
            </p:cNvSpPr>
            <p:nvPr/>
          </p:nvSpPr>
          <p:spPr bwMode="gray">
            <a:xfrm>
              <a:off x="2849" y="1686"/>
              <a:ext cx="787" cy="788"/>
            </a:xfrm>
            <a:prstGeom prst="ellipse">
              <a:avLst/>
            </a:prstGeom>
            <a:gradFill rotWithShape="1">
              <a:gsLst>
                <a:gs pos="0">
                  <a:srgbClr val="83A6A7">
                    <a:gamma/>
                    <a:shade val="63529"/>
                    <a:invGamma/>
                  </a:srgbClr>
                </a:gs>
                <a:gs pos="100000">
                  <a:srgbClr val="83A6A7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fa-IR"/>
            </a:p>
          </p:txBody>
        </p:sp>
        <p:sp>
          <p:nvSpPr>
            <p:cNvPr id="53318" name="Oval 70"/>
            <p:cNvSpPr>
              <a:spLocks noChangeArrowheads="1"/>
            </p:cNvSpPr>
            <p:nvPr/>
          </p:nvSpPr>
          <p:spPr bwMode="gray">
            <a:xfrm>
              <a:off x="2888" y="1724"/>
              <a:ext cx="709" cy="709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fa-IR"/>
            </a:p>
          </p:txBody>
        </p:sp>
        <p:grpSp>
          <p:nvGrpSpPr>
            <p:cNvPr id="20" name="Group 71"/>
            <p:cNvGrpSpPr>
              <a:grpSpLocks/>
            </p:cNvGrpSpPr>
            <p:nvPr/>
          </p:nvGrpSpPr>
          <p:grpSpPr bwMode="auto">
            <a:xfrm>
              <a:off x="2899" y="1735"/>
              <a:ext cx="687" cy="688"/>
              <a:chOff x="4166" y="1706"/>
              <a:chExt cx="1252" cy="1252"/>
            </a:xfrm>
          </p:grpSpPr>
          <p:sp>
            <p:nvSpPr>
              <p:cNvPr id="53320" name="Oval 72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fa-IR"/>
              </a:p>
            </p:txBody>
          </p:sp>
          <p:sp>
            <p:nvSpPr>
              <p:cNvPr id="53321" name="Oval 73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fa-IR"/>
              </a:p>
            </p:txBody>
          </p:sp>
          <p:sp>
            <p:nvSpPr>
              <p:cNvPr id="53322" name="Oval 74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fa-IR"/>
              </a:p>
            </p:txBody>
          </p:sp>
          <p:sp>
            <p:nvSpPr>
              <p:cNvPr id="53323" name="Oval 75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fa-IR"/>
              </a:p>
            </p:txBody>
          </p:sp>
        </p:grpSp>
      </p:grpSp>
      <p:sp>
        <p:nvSpPr>
          <p:cNvPr id="53324" name="Text Box 76"/>
          <p:cNvSpPr txBox="1">
            <a:spLocks noChangeArrowheads="1"/>
          </p:cNvSpPr>
          <p:nvPr/>
        </p:nvSpPr>
        <p:spPr bwMode="gray">
          <a:xfrm rot="3925970">
            <a:off x="722841" y="4138161"/>
            <a:ext cx="181652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rtl="1"/>
            <a:r>
              <a:rPr lang="ar-SA" sz="2000" b="1" dirty="0" smtClean="0">
                <a:solidFill>
                  <a:schemeClr val="bg1"/>
                </a:solidFill>
              </a:rPr>
              <a:t>سرويس جهاني وب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53326" name="Text Box 78"/>
          <p:cNvSpPr txBox="1">
            <a:spLocks noChangeArrowheads="1"/>
          </p:cNvSpPr>
          <p:nvPr/>
        </p:nvSpPr>
        <p:spPr bwMode="gray">
          <a:xfrm rot="3925970">
            <a:off x="2623764" y="4281929"/>
            <a:ext cx="202811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ar-SA" sz="1400" b="1" dirty="0" smtClean="0">
                <a:solidFill>
                  <a:schemeClr val="bg1"/>
                </a:solidFill>
              </a:rPr>
              <a:t>سيستم­هاي محاسباتي حرفه اي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53328" name="Text Box 80"/>
          <p:cNvSpPr txBox="1">
            <a:spLocks noChangeArrowheads="1"/>
          </p:cNvSpPr>
          <p:nvPr/>
        </p:nvSpPr>
        <p:spPr bwMode="gray">
          <a:xfrm rot="3925970">
            <a:off x="4618872" y="4230577"/>
            <a:ext cx="217239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ar-SA" b="1" dirty="0" smtClean="0">
                <a:solidFill>
                  <a:schemeClr val="bg1"/>
                </a:solidFill>
              </a:rPr>
              <a:t>محاسبات همرده و اينترنت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53330" name="Text Box 82"/>
          <p:cNvSpPr txBox="1">
            <a:spLocks noChangeArrowheads="1"/>
          </p:cNvSpPr>
          <p:nvPr/>
        </p:nvSpPr>
        <p:spPr bwMode="gray">
          <a:xfrm rot="3925970">
            <a:off x="7467975" y="4165571"/>
            <a:ext cx="71045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 b="1" dirty="0" smtClean="0">
                <a:solidFill>
                  <a:schemeClr val="bg1"/>
                </a:solidFill>
              </a:rPr>
              <a:t>Grid</a:t>
            </a:r>
            <a:endParaRPr lang="en-US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b="1" smtClean="0"/>
              <a:t>منابع و مراجع</a:t>
            </a:r>
            <a:endParaRPr lang="fa-IR" smtClean="0"/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r>
              <a:rPr lang="ar-SA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  <a:r>
              <a:rPr lang="fa-IR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بنیاد ملی علوم آمریکا</a:t>
            </a:r>
            <a:endParaRPr lang="en-US" sz="24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fa-IR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شرکت "سان مایکروسیستم" </a:t>
            </a:r>
          </a:p>
          <a:p>
            <a:r>
              <a:rPr lang="fa-IR" sz="2400" dirty="0" smtClean="0"/>
              <a:t>شركت ”گوگل“</a:t>
            </a:r>
          </a:p>
          <a:p>
            <a:r>
              <a:rPr lang="ar-SA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پروژه ملي ژاپن به اسم  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NAREGI</a:t>
            </a:r>
            <a:r>
              <a:rPr lang="ar-SA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 (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National Research Grid Initiative</a:t>
            </a:r>
            <a:r>
              <a:rPr lang="ar-SA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  </a:t>
            </a:r>
            <a:endParaRPr lang="fa-IR" sz="2400" dirty="0" smtClean="0"/>
          </a:p>
          <a:p>
            <a:r>
              <a:rPr lang="ar-SA" sz="2400" dirty="0" smtClean="0"/>
              <a:t>پ.حیاتی،مقاله در مورد شبکه های محاسباتی [1]</a:t>
            </a:r>
            <a:endParaRPr lang="en-US" sz="2400" dirty="0" smtClean="0"/>
          </a:p>
          <a:p>
            <a:r>
              <a:rPr lang="ar-SA" sz="2400" dirty="0" smtClean="0"/>
              <a:t>[2]  ح.نیکونیا،شبکه های محاسباتی گرید،پایان نامه دوره کارشناسی کامپیوتر،موسسه آموزش عالی غیر انتفاعی سجاد،1386 .</a:t>
            </a:r>
            <a:endParaRPr lang="en-US" sz="2400" dirty="0" smtClean="0"/>
          </a:p>
          <a:p>
            <a:r>
              <a:rPr lang="ar-SA" sz="2400" dirty="0" smtClean="0"/>
              <a:t>[3]  ا.صفایی،«فناوری گرید انقلابی در فناوری اطلاعات که به وعده های اینترنت عمل می کند» ، ماهنامه شبکه،شماره 59 ،385 .</a:t>
            </a:r>
            <a:endParaRPr lang="en-US" sz="2400" dirty="0" smtClean="0"/>
          </a:p>
          <a:p>
            <a:endParaRPr lang="fa-IR" sz="2800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RT (29)">
  <a:themeElements>
    <a:clrScheme name="Office Theme 1">
      <a:dk1>
        <a:srgbClr val="1D4940"/>
      </a:dk1>
      <a:lt1>
        <a:srgbClr val="FFFFFF"/>
      </a:lt1>
      <a:dk2>
        <a:srgbClr val="3F716F"/>
      </a:dk2>
      <a:lt2>
        <a:srgbClr val="C0C0C0"/>
      </a:lt2>
      <a:accent1>
        <a:srgbClr val="669E86"/>
      </a:accent1>
      <a:accent2>
        <a:srgbClr val="A2CAB4"/>
      </a:accent2>
      <a:accent3>
        <a:srgbClr val="FFFFFF"/>
      </a:accent3>
      <a:accent4>
        <a:srgbClr val="173D35"/>
      </a:accent4>
      <a:accent5>
        <a:srgbClr val="B8CCC3"/>
      </a:accent5>
      <a:accent6>
        <a:srgbClr val="92B7A3"/>
      </a:accent6>
      <a:hlink>
        <a:srgbClr val="8CA35F"/>
      </a:hlink>
      <a:folHlink>
        <a:srgbClr val="C1B05D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Office Theme 1">
        <a:dk1>
          <a:srgbClr val="1D4940"/>
        </a:dk1>
        <a:lt1>
          <a:srgbClr val="FFFFFF"/>
        </a:lt1>
        <a:dk2>
          <a:srgbClr val="3F716F"/>
        </a:dk2>
        <a:lt2>
          <a:srgbClr val="C0C0C0"/>
        </a:lt2>
        <a:accent1>
          <a:srgbClr val="669E86"/>
        </a:accent1>
        <a:accent2>
          <a:srgbClr val="A2CAB4"/>
        </a:accent2>
        <a:accent3>
          <a:srgbClr val="FFFFFF"/>
        </a:accent3>
        <a:accent4>
          <a:srgbClr val="173D35"/>
        </a:accent4>
        <a:accent5>
          <a:srgbClr val="B8CCC3"/>
        </a:accent5>
        <a:accent6>
          <a:srgbClr val="92B7A3"/>
        </a:accent6>
        <a:hlink>
          <a:srgbClr val="8CA35F"/>
        </a:hlink>
        <a:folHlink>
          <a:srgbClr val="C1B05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93575"/>
        </a:dk1>
        <a:lt1>
          <a:srgbClr val="FFFFFF"/>
        </a:lt1>
        <a:dk2>
          <a:srgbClr val="000066"/>
        </a:dk2>
        <a:lt2>
          <a:srgbClr val="808080"/>
        </a:lt2>
        <a:accent1>
          <a:srgbClr val="4B92E1"/>
        </a:accent1>
        <a:accent2>
          <a:srgbClr val="99CCFF"/>
        </a:accent2>
        <a:accent3>
          <a:srgbClr val="FFFFFF"/>
        </a:accent3>
        <a:accent4>
          <a:srgbClr val="062C63"/>
        </a:accent4>
        <a:accent5>
          <a:srgbClr val="B1C7EE"/>
        </a:accent5>
        <a:accent6>
          <a:srgbClr val="8AB9E7"/>
        </a:accent6>
        <a:hlink>
          <a:srgbClr val="0066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B4C5B"/>
        </a:dk1>
        <a:lt1>
          <a:srgbClr val="FFFFFF"/>
        </a:lt1>
        <a:dk2>
          <a:srgbClr val="000000"/>
        </a:dk2>
        <a:lt2>
          <a:srgbClr val="969696"/>
        </a:lt2>
        <a:accent1>
          <a:srgbClr val="E3BE05"/>
        </a:accent1>
        <a:accent2>
          <a:srgbClr val="81C200"/>
        </a:accent2>
        <a:accent3>
          <a:srgbClr val="FFFFFF"/>
        </a:accent3>
        <a:accent4>
          <a:srgbClr val="08404C"/>
        </a:accent4>
        <a:accent5>
          <a:srgbClr val="EFDBAA"/>
        </a:accent5>
        <a:accent6>
          <a:srgbClr val="74B000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MRT (29)</Template>
  <TotalTime>637</TotalTime>
  <Words>838</Words>
  <Application>Microsoft Office PowerPoint</Application>
  <PresentationFormat>On-screen Show (4:3)</PresentationFormat>
  <Paragraphs>272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2  Lotus</vt:lpstr>
      <vt:lpstr>2  Zar</vt:lpstr>
      <vt:lpstr>Arial</vt:lpstr>
      <vt:lpstr>Calibri</vt:lpstr>
      <vt:lpstr>Verdana</vt:lpstr>
      <vt:lpstr>Wingdings</vt:lpstr>
      <vt:lpstr>MRT (29)</vt:lpstr>
      <vt:lpstr>بنام خدا</vt:lpstr>
      <vt:lpstr>شبكه هاي گريد</vt:lpstr>
      <vt:lpstr>موضوع</vt:lpstr>
      <vt:lpstr>نگاهي به مشكلات در گذشته</vt:lpstr>
      <vt:lpstr>آغاز پيشرفت</vt:lpstr>
      <vt:lpstr>جايگزيني پيشنهادي براي سوپركامپيوترهاي متداول </vt:lpstr>
      <vt:lpstr>شكل گيري كلاستر ها</vt:lpstr>
      <vt:lpstr>Diagram</vt:lpstr>
      <vt:lpstr>معرفي شبكه گريد</vt:lpstr>
      <vt:lpstr>انواع گريد از نظر اندازه و شكل</vt:lpstr>
      <vt:lpstr>انواع ارتباط كاربران با مديريت گريد</vt:lpstr>
      <vt:lpstr>انواع گريد</vt:lpstr>
      <vt:lpstr>مزیتهای Grid computing</vt:lpstr>
      <vt:lpstr>مزیتهای Grid computing</vt:lpstr>
      <vt:lpstr>مزیتهای Grid computing</vt:lpstr>
      <vt:lpstr>مزیتهای Grid computing</vt:lpstr>
      <vt:lpstr>اهميت Grid Computing </vt:lpstr>
      <vt:lpstr>نگاهي به‌اجزاي Grid</vt:lpstr>
      <vt:lpstr>نگاهي به‌اجزاي Grid</vt:lpstr>
      <vt:lpstr>نگاهي به‌اجزاي Grid</vt:lpstr>
      <vt:lpstr>Diagram</vt:lpstr>
      <vt:lpstr>نگاهي به‌اجزاي Grid</vt:lpstr>
      <vt:lpstr>نگاهي به‌اجزاي Grid</vt:lpstr>
      <vt:lpstr>نگاهي به‌اجزاي Grid</vt:lpstr>
      <vt:lpstr>نگاهي به‌اجزاي Grid</vt:lpstr>
      <vt:lpstr>گريد از ديد برنامه نويسان</vt:lpstr>
      <vt:lpstr>سرویسهای Grid</vt:lpstr>
      <vt:lpstr>سرویسهای Grid</vt:lpstr>
      <vt:lpstr>پيچيدگي هاي گريد</vt:lpstr>
      <vt:lpstr>ارتباط گريد با ساير تكنولوژي­ها</vt:lpstr>
      <vt:lpstr>منابع و مراجع</vt:lpstr>
    </vt:vector>
  </TitlesOfParts>
  <Company>MRT www.Win2Farsi.com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شبكه هاي گريد</dc:title>
  <dc:creator>MRT</dc:creator>
  <cp:lastModifiedBy>Windows User</cp:lastModifiedBy>
  <cp:revision>83</cp:revision>
  <dcterms:created xsi:type="dcterms:W3CDTF">2011-05-01T19:05:14Z</dcterms:created>
  <dcterms:modified xsi:type="dcterms:W3CDTF">2020-02-20T12:54:47Z</dcterms:modified>
</cp:coreProperties>
</file>