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sldIdLst>
    <p:sldId id="295" r:id="rId2"/>
    <p:sldId id="256" r:id="rId3"/>
    <p:sldId id="257" r:id="rId4"/>
    <p:sldId id="258" r:id="rId5"/>
    <p:sldId id="259" r:id="rId6"/>
    <p:sldId id="260" r:id="rId7"/>
    <p:sldId id="262"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6858000" type="screen4x3"/>
  <p:notesSz cx="6858000" cy="9144000"/>
  <p:defaultTextStyle>
    <a:defPPr>
      <a:defRPr lang="en-US"/>
    </a:defPPr>
    <a:lvl1pPr algn="r"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1pPr>
    <a:lvl2pPr marL="457200" algn="r"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2pPr>
    <a:lvl3pPr marL="914400" algn="r"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3pPr>
    <a:lvl4pPr marL="1371600" algn="r"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4pPr>
    <a:lvl5pPr marL="1828800" algn="r"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5pPr>
    <a:lvl6pPr marL="22860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6pPr>
    <a:lvl7pPr marL="27432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7pPr>
    <a:lvl8pPr marL="32004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8pPr>
    <a:lvl9pPr marL="36576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C0C0"/>
    <a:srgbClr val="FF9900"/>
    <a:srgbClr val="000000"/>
    <a:srgbClr val="FF0066"/>
    <a:srgbClr val="B21414"/>
    <a:srgbClr val="00FF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469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noProof="0" smtClean="0"/>
              <a:t>Click to edit Master title style</a:t>
            </a:r>
          </a:p>
        </p:txBody>
      </p:sp>
      <p:sp>
        <p:nvSpPr>
          <p:cNvPr id="11469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p>
        </p:txBody>
      </p:sp>
      <p:sp>
        <p:nvSpPr>
          <p:cNvPr id="114692"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693" name="Rectangle 5"/>
          <p:cNvSpPr>
            <a:spLocks noGrp="1" noChangeArrowheads="1"/>
          </p:cNvSpPr>
          <p:nvPr>
            <p:ph type="ftr" sz="quarter" idx="3"/>
          </p:nvPr>
        </p:nvSpPr>
        <p:spPr/>
        <p:txBody>
          <a:bodyPr/>
          <a:lstStyle>
            <a:lvl1pPr>
              <a:defRPr/>
            </a:lvl1pPr>
          </a:lstStyle>
          <a:p>
            <a:endParaRPr lang="en-US"/>
          </a:p>
        </p:txBody>
      </p:sp>
      <p:sp>
        <p:nvSpPr>
          <p:cNvPr id="114694" name="Rectangle 6"/>
          <p:cNvSpPr>
            <a:spLocks noGrp="1" noChangeArrowheads="1"/>
          </p:cNvSpPr>
          <p:nvPr>
            <p:ph type="sldNum" sz="quarter" idx="4"/>
          </p:nvPr>
        </p:nvSpPr>
        <p:spPr/>
        <p:txBody>
          <a:bodyPr/>
          <a:lstStyle>
            <a:lvl1pPr>
              <a:defRPr/>
            </a:lvl1pPr>
          </a:lstStyle>
          <a:p>
            <a:fld id="{72D4A9BF-A877-4DCC-9067-A95CE04CD625}" type="slidenum">
              <a:rPr lang="en-US"/>
              <a:pPr/>
              <a:t>‹#›</a:t>
            </a:fld>
            <a:endParaRPr lang="en-US"/>
          </a:p>
        </p:txBody>
      </p:sp>
      <p:sp>
        <p:nvSpPr>
          <p:cNvPr id="114695" name="Rectangle 7"/>
          <p:cNvSpPr>
            <a:spLocks noGrp="1" noChangeArrowheads="1"/>
          </p:cNvSpPr>
          <p:nvPr>
            <p:ph type="dt" sz="quarter" idx="2"/>
          </p:nvPr>
        </p:nvSpPr>
        <p:spPr/>
        <p:txBody>
          <a:bodyPr/>
          <a:lstStyle>
            <a:lvl1pPr>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52125A1-E3A3-440D-B820-FCB266A20A74}" type="slidenum">
              <a:rPr lang="en-US"/>
              <a:pPr/>
              <a:t>‹#›</a:t>
            </a:fld>
            <a:endParaRPr lang="en-US"/>
          </a:p>
        </p:txBody>
      </p:sp>
    </p:spTree>
    <p:extLst>
      <p:ext uri="{BB962C8B-B14F-4D97-AF65-F5344CB8AC3E}">
        <p14:creationId xmlns:p14="http://schemas.microsoft.com/office/powerpoint/2010/main" val="1624105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33E7448-9E35-491E-AFAA-843B0C849D28}" type="slidenum">
              <a:rPr lang="en-US"/>
              <a:pPr/>
              <a:t>‹#›</a:t>
            </a:fld>
            <a:endParaRPr lang="en-US"/>
          </a:p>
        </p:txBody>
      </p:sp>
    </p:spTree>
    <p:extLst>
      <p:ext uri="{BB962C8B-B14F-4D97-AF65-F5344CB8AC3E}">
        <p14:creationId xmlns:p14="http://schemas.microsoft.com/office/powerpoint/2010/main" val="674777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CDE58B6-B761-4E44-9675-FF70C3E29BF1}" type="slidenum">
              <a:rPr lang="en-US"/>
              <a:pPr/>
              <a:t>‹#›</a:t>
            </a:fld>
            <a:endParaRPr lang="en-US"/>
          </a:p>
        </p:txBody>
      </p:sp>
    </p:spTree>
    <p:extLst>
      <p:ext uri="{BB962C8B-B14F-4D97-AF65-F5344CB8AC3E}">
        <p14:creationId xmlns:p14="http://schemas.microsoft.com/office/powerpoint/2010/main" val="1666238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EFB28002-2E20-42C0-B0C1-8E3A31875DFC}" type="slidenum">
              <a:rPr lang="en-US"/>
              <a:pPr/>
              <a:t>‹#›</a:t>
            </a:fld>
            <a:endParaRPr lang="en-US"/>
          </a:p>
        </p:txBody>
      </p:sp>
    </p:spTree>
    <p:extLst>
      <p:ext uri="{BB962C8B-B14F-4D97-AF65-F5344CB8AC3E}">
        <p14:creationId xmlns:p14="http://schemas.microsoft.com/office/powerpoint/2010/main" val="3531429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8E616B08-7F76-48DA-9600-FB9A66753151}" type="slidenum">
              <a:rPr lang="en-US"/>
              <a:pPr/>
              <a:t>‹#›</a:t>
            </a:fld>
            <a:endParaRPr lang="en-US"/>
          </a:p>
        </p:txBody>
      </p:sp>
    </p:spTree>
    <p:extLst>
      <p:ext uri="{BB962C8B-B14F-4D97-AF65-F5344CB8AC3E}">
        <p14:creationId xmlns:p14="http://schemas.microsoft.com/office/powerpoint/2010/main" val="2368561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845039A-7AF3-4E45-9E71-EF13DED39C31}" type="slidenum">
              <a:rPr lang="en-US"/>
              <a:pPr/>
              <a:t>‹#›</a:t>
            </a:fld>
            <a:endParaRPr lang="en-US"/>
          </a:p>
        </p:txBody>
      </p:sp>
    </p:spTree>
    <p:extLst>
      <p:ext uri="{BB962C8B-B14F-4D97-AF65-F5344CB8AC3E}">
        <p14:creationId xmlns:p14="http://schemas.microsoft.com/office/powerpoint/2010/main" val="2887055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83DA6B1-3AB4-44D3-A554-7F165A7C59F1}" type="slidenum">
              <a:rPr lang="en-US"/>
              <a:pPr/>
              <a:t>‹#›</a:t>
            </a:fld>
            <a:endParaRPr lang="en-US"/>
          </a:p>
        </p:txBody>
      </p:sp>
    </p:spTree>
    <p:extLst>
      <p:ext uri="{BB962C8B-B14F-4D97-AF65-F5344CB8AC3E}">
        <p14:creationId xmlns:p14="http://schemas.microsoft.com/office/powerpoint/2010/main" val="100561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D4D5143-7952-4335-A9F3-F589CA7EA87A}" type="slidenum">
              <a:rPr lang="en-US"/>
              <a:pPr/>
              <a:t>‹#›</a:t>
            </a:fld>
            <a:endParaRPr lang="en-US"/>
          </a:p>
        </p:txBody>
      </p:sp>
    </p:spTree>
    <p:extLst>
      <p:ext uri="{BB962C8B-B14F-4D97-AF65-F5344CB8AC3E}">
        <p14:creationId xmlns:p14="http://schemas.microsoft.com/office/powerpoint/2010/main" val="2192969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5006242-6675-4A8F-BC49-86D02B234AD5}" type="slidenum">
              <a:rPr lang="en-US"/>
              <a:pPr/>
              <a:t>‹#›</a:t>
            </a:fld>
            <a:endParaRPr lang="en-US"/>
          </a:p>
        </p:txBody>
      </p:sp>
    </p:spTree>
    <p:extLst>
      <p:ext uri="{BB962C8B-B14F-4D97-AF65-F5344CB8AC3E}">
        <p14:creationId xmlns:p14="http://schemas.microsoft.com/office/powerpoint/2010/main" val="3323640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560BEA9-2155-4896-9A72-D45055656D27}" type="slidenum">
              <a:rPr lang="en-US"/>
              <a:pPr/>
              <a:t>‹#›</a:t>
            </a:fld>
            <a:endParaRPr lang="en-US"/>
          </a:p>
        </p:txBody>
      </p:sp>
    </p:spTree>
    <p:extLst>
      <p:ext uri="{BB962C8B-B14F-4D97-AF65-F5344CB8AC3E}">
        <p14:creationId xmlns:p14="http://schemas.microsoft.com/office/powerpoint/2010/main" val="1275933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905000"/>
            <a:ext cx="8229600" cy="4114800"/>
          </a:xfrm>
        </p:spPr>
        <p:txBody>
          <a:bodyPr/>
          <a:lstStyle/>
          <a:p>
            <a:endParaRPr lang="en-US"/>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5FB3E19E-DFBF-4C71-B796-658882A98C2E}" type="slidenum">
              <a:rPr lang="en-US"/>
              <a:pPr/>
              <a:t>‹#›</a:t>
            </a:fld>
            <a:endParaRPr lang="en-US"/>
          </a:p>
        </p:txBody>
      </p:sp>
    </p:spTree>
    <p:extLst>
      <p:ext uri="{BB962C8B-B14F-4D97-AF65-F5344CB8AC3E}">
        <p14:creationId xmlns:p14="http://schemas.microsoft.com/office/powerpoint/2010/main" val="1673501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92100"/>
            <a:ext cx="8229600" cy="5727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E48CCCF9-8CB4-42D7-B410-97A4F50D6C6B}" type="slidenum">
              <a:rPr lang="en-US"/>
              <a:pPr/>
              <a:t>‹#›</a:t>
            </a:fld>
            <a:endParaRPr lang="en-US"/>
          </a:p>
        </p:txBody>
      </p:sp>
    </p:spTree>
    <p:extLst>
      <p:ext uri="{BB962C8B-B14F-4D97-AF65-F5344CB8AC3E}">
        <p14:creationId xmlns:p14="http://schemas.microsoft.com/office/powerpoint/2010/main" val="33695420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12F3B3F3-CC7A-4693-A07F-E1D1FCD18063}" type="slidenum">
              <a:rPr lang="en-US"/>
              <a:pPr/>
              <a:t>‹#›</a:t>
            </a:fld>
            <a:endParaRPr lang="en-US"/>
          </a:p>
        </p:txBody>
      </p:sp>
    </p:spTree>
    <p:extLst>
      <p:ext uri="{BB962C8B-B14F-4D97-AF65-F5344CB8AC3E}">
        <p14:creationId xmlns:p14="http://schemas.microsoft.com/office/powerpoint/2010/main" val="575213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3667"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366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400">
                <a:effectLst>
                  <a:outerShdw blurRad="38100" dist="38100" dir="2700000" algn="tl">
                    <a:srgbClr val="000000"/>
                  </a:outerShdw>
                </a:effectLst>
                <a:latin typeface="Arial" charset="0"/>
              </a:defRPr>
            </a:lvl1pPr>
          </a:lstStyle>
          <a:p>
            <a:endParaRPr lang="en-US"/>
          </a:p>
        </p:txBody>
      </p:sp>
      <p:sp>
        <p:nvSpPr>
          <p:cNvPr id="11366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endParaRPr lang="en-US"/>
          </a:p>
        </p:txBody>
      </p:sp>
      <p:sp>
        <p:nvSpPr>
          <p:cNvPr id="11367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fld id="{111F2421-3DDF-4579-97DE-253B38E14D5C}"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Lst>
  <p:txStyles>
    <p:titleStyle>
      <a:lvl1pPr algn="l"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fontAlgn="base">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46733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28600" y="1447800"/>
            <a:ext cx="8686800" cy="1431925"/>
          </a:xfrm>
        </p:spPr>
        <p:txBody>
          <a:bodyPr/>
          <a:lstStyle/>
          <a:p>
            <a:pPr algn="r" rtl="1"/>
            <a:r>
              <a:rPr lang="fa-IR" sz="3200" b="1" dirty="0">
                <a:solidFill>
                  <a:srgbClr val="FF0066"/>
                </a:solidFill>
              </a:rPr>
              <a:t>شاخص های ژئوشیمیایی وکاربرد آنها در بررسی های اکتشافی</a:t>
            </a:r>
            <a:endParaRPr lang="en-US" sz="3200" b="1" dirty="0">
              <a:solidFill>
                <a:srgbClr val="FF0066"/>
              </a:solidFill>
            </a:endParaRPr>
          </a:p>
        </p:txBody>
      </p:sp>
      <p:sp>
        <p:nvSpPr>
          <p:cNvPr id="2051" name="Rectangle 3"/>
          <p:cNvSpPr>
            <a:spLocks noGrp="1" noChangeArrowheads="1"/>
          </p:cNvSpPr>
          <p:nvPr>
            <p:ph type="subTitle" idx="1"/>
          </p:nvPr>
        </p:nvSpPr>
        <p:spPr>
          <a:xfrm>
            <a:off x="1600200" y="3200400"/>
            <a:ext cx="7239000" cy="2743200"/>
          </a:xfrm>
        </p:spPr>
        <p:txBody>
          <a:bodyPr/>
          <a:lstStyle/>
          <a:p>
            <a:r>
              <a:rPr lang="en-US">
                <a:solidFill>
                  <a:srgbClr val="00FF00"/>
                </a:solidFill>
              </a:rPr>
              <a:t> </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228600"/>
            <a:ext cx="9144000" cy="1384300"/>
          </a:xfrm>
        </p:spPr>
        <p:txBody>
          <a:bodyPr/>
          <a:lstStyle/>
          <a:p>
            <a:pPr algn="r" rtl="1"/>
            <a:r>
              <a:rPr lang="fa-IR" b="1">
                <a:solidFill>
                  <a:schemeClr val="tx1"/>
                </a:solidFill>
                <a:effectLst/>
              </a:rPr>
              <a:t>1-</a:t>
            </a:r>
            <a:r>
              <a:rPr lang="fa-IR" b="1">
                <a:solidFill>
                  <a:srgbClr val="FF0000"/>
                </a:solidFill>
                <a:effectLst/>
              </a:rPr>
              <a:t> </a:t>
            </a:r>
            <a:r>
              <a:rPr lang="fa-IR" sz="3600" b="1">
                <a:solidFill>
                  <a:srgbClr val="FF0066"/>
                </a:solidFill>
              </a:rPr>
              <a:t>شاخص هایی بر اساس توزیع عناصردر سنگها</a:t>
            </a:r>
            <a:endParaRPr lang="en-US" sz="3600" b="1">
              <a:solidFill>
                <a:srgbClr val="FF0066"/>
              </a:solidFill>
            </a:endParaRPr>
          </a:p>
        </p:txBody>
      </p:sp>
      <p:sp>
        <p:nvSpPr>
          <p:cNvPr id="90115" name="Rectangle 3"/>
          <p:cNvSpPr>
            <a:spLocks noGrp="1" noChangeArrowheads="1"/>
          </p:cNvSpPr>
          <p:nvPr>
            <p:ph type="body" idx="1"/>
          </p:nvPr>
        </p:nvSpPr>
        <p:spPr>
          <a:xfrm>
            <a:off x="228600" y="1524000"/>
            <a:ext cx="8686800" cy="4953000"/>
          </a:xfrm>
        </p:spPr>
        <p:txBody>
          <a:bodyPr/>
          <a:lstStyle/>
          <a:p>
            <a:pPr marL="533400" indent="-533400" algn="r" rtl="1">
              <a:lnSpc>
                <a:spcPct val="90000"/>
              </a:lnSpc>
              <a:buFontTx/>
              <a:buNone/>
            </a:pPr>
            <a:r>
              <a:rPr lang="fa-IR">
                <a:solidFill>
                  <a:srgbClr val="00FF00"/>
                </a:solidFill>
              </a:rPr>
              <a:t>کلیه سنگها از عناصر اصلی و فرعی شکل گرفته اند که </a:t>
            </a:r>
          </a:p>
          <a:p>
            <a:pPr marL="533400" indent="-533400" algn="r" rtl="1">
              <a:lnSpc>
                <a:spcPct val="90000"/>
              </a:lnSpc>
              <a:buFontTx/>
              <a:buNone/>
            </a:pPr>
            <a:r>
              <a:rPr lang="fa-IR">
                <a:solidFill>
                  <a:srgbClr val="00FF00"/>
                </a:solidFill>
              </a:rPr>
              <a:t>توزیع عناصر کمیاب در سنگهای امروزکاربرد وسیعی در</a:t>
            </a:r>
          </a:p>
          <a:p>
            <a:pPr marL="533400" indent="-533400" algn="r" rtl="1">
              <a:lnSpc>
                <a:spcPct val="90000"/>
              </a:lnSpc>
              <a:buFontTx/>
              <a:buNone/>
            </a:pPr>
            <a:r>
              <a:rPr lang="fa-IR">
                <a:solidFill>
                  <a:srgbClr val="00FF00"/>
                </a:solidFill>
              </a:rPr>
              <a:t>بررسیهای اکتشافی پیدا کرده است</a:t>
            </a:r>
          </a:p>
          <a:p>
            <a:pPr marL="533400" indent="-533400" algn="r" rtl="1">
              <a:lnSpc>
                <a:spcPct val="90000"/>
              </a:lnSpc>
              <a:buFontTx/>
              <a:buNone/>
            </a:pPr>
            <a:endParaRPr lang="fa-IR" sz="2800">
              <a:solidFill>
                <a:srgbClr val="00FF00"/>
              </a:solidFill>
            </a:endParaRPr>
          </a:p>
          <a:p>
            <a:pPr marL="533400" indent="-533400" algn="r" rtl="1">
              <a:lnSpc>
                <a:spcPct val="90000"/>
              </a:lnSpc>
              <a:buFontTx/>
              <a:buNone/>
            </a:pPr>
            <a:r>
              <a:rPr lang="fa-IR">
                <a:solidFill>
                  <a:srgbClr val="00FF00"/>
                </a:solidFill>
              </a:rPr>
              <a:t>به سیمای خاص توزیع یک یا چند عنصر کمیاب در سنگها </a:t>
            </a:r>
          </a:p>
          <a:p>
            <a:pPr marL="533400" indent="-533400" algn="r" rtl="1">
              <a:lnSpc>
                <a:spcPct val="90000"/>
              </a:lnSpc>
              <a:buFontTx/>
              <a:buNone/>
            </a:pPr>
            <a:r>
              <a:rPr lang="fa-IR">
                <a:solidFill>
                  <a:srgbClr val="00FF00"/>
                </a:solidFill>
              </a:rPr>
              <a:t>که براساس غلظت زیادتر ویا کمتر این عناصرویا مقادیرغیر</a:t>
            </a:r>
          </a:p>
          <a:p>
            <a:pPr marL="533400" indent="-533400" algn="r" rtl="1">
              <a:lnSpc>
                <a:spcPct val="90000"/>
              </a:lnSpc>
              <a:buFontTx/>
              <a:buNone/>
            </a:pPr>
            <a:r>
              <a:rPr lang="fa-IR">
                <a:solidFill>
                  <a:srgbClr val="00FF00"/>
                </a:solidFill>
              </a:rPr>
              <a:t>عادی پراش آنها بیان می گردد </a:t>
            </a:r>
            <a:r>
              <a:rPr lang="fa-IR" sz="2800"/>
              <a:t>ویژگی ژئوشیمیایی</a:t>
            </a:r>
            <a:r>
              <a:rPr lang="fa-IR" sz="2800">
                <a:solidFill>
                  <a:srgbClr val="00FF00"/>
                </a:solidFill>
              </a:rPr>
              <a:t> گویند</a:t>
            </a:r>
          </a:p>
          <a:p>
            <a:pPr marL="533400" indent="-533400" algn="r" rtl="1">
              <a:lnSpc>
                <a:spcPct val="90000"/>
              </a:lnSpc>
              <a:buFontTx/>
              <a:buNone/>
            </a:pPr>
            <a:r>
              <a:rPr lang="fa-IR">
                <a:solidFill>
                  <a:srgbClr val="00FF00"/>
                </a:solidFill>
              </a:rPr>
              <a:t> که این ویژگی به عنوان ملاکی برای ارزیابی قدرت تولید</a:t>
            </a:r>
          </a:p>
          <a:p>
            <a:pPr marL="533400" indent="-533400" algn="r" rtl="1">
              <a:lnSpc>
                <a:spcPct val="90000"/>
              </a:lnSpc>
              <a:buFontTx/>
              <a:buNone/>
            </a:pPr>
            <a:r>
              <a:rPr lang="fa-IR">
                <a:solidFill>
                  <a:srgbClr val="00FF00"/>
                </a:solidFill>
              </a:rPr>
              <a:t>کانسار</a:t>
            </a:r>
            <a:r>
              <a:rPr lang="fa-IR" sz="2800">
                <a:solidFill>
                  <a:srgbClr val="00FF00"/>
                </a:solidFill>
              </a:rPr>
              <a:t> </a:t>
            </a:r>
            <a:r>
              <a:rPr lang="fa-IR">
                <a:solidFill>
                  <a:srgbClr val="00FF00"/>
                </a:solidFill>
              </a:rPr>
              <a:t>بکار میرود</a:t>
            </a:r>
          </a:p>
          <a:p>
            <a:pPr marL="533400" indent="-533400" algn="r" rtl="1">
              <a:lnSpc>
                <a:spcPct val="90000"/>
              </a:lnSpc>
              <a:buFontTx/>
              <a:buNone/>
            </a:pPr>
            <a:endParaRPr lang="en-US">
              <a:solidFill>
                <a:srgbClr val="00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457200" y="0"/>
            <a:ext cx="8686800" cy="1384300"/>
          </a:xfrm>
        </p:spPr>
        <p:txBody>
          <a:bodyPr/>
          <a:lstStyle/>
          <a:p>
            <a:pPr algn="r" rtl="1"/>
            <a:r>
              <a:rPr lang="fa-IR" sz="3200"/>
              <a:t>ویژگی ژئوشیمیایی سنگهای آذرین به وسیله تعدادی از عوامل تعیین می شود:</a:t>
            </a:r>
            <a:endParaRPr lang="en-US" sz="3200"/>
          </a:p>
        </p:txBody>
      </p:sp>
      <p:sp>
        <p:nvSpPr>
          <p:cNvPr id="91139" name="Rectangle 3"/>
          <p:cNvSpPr>
            <a:spLocks noGrp="1" noChangeArrowheads="1"/>
          </p:cNvSpPr>
          <p:nvPr>
            <p:ph type="body" idx="1"/>
          </p:nvPr>
        </p:nvSpPr>
        <p:spPr>
          <a:xfrm>
            <a:off x="457200" y="1447800"/>
            <a:ext cx="8686800" cy="4572000"/>
          </a:xfrm>
        </p:spPr>
        <p:txBody>
          <a:bodyPr/>
          <a:lstStyle/>
          <a:p>
            <a:pPr algn="r" rtl="1">
              <a:buFontTx/>
              <a:buNone/>
            </a:pPr>
            <a:r>
              <a:rPr lang="fa-IR">
                <a:solidFill>
                  <a:srgbClr val="FF0066"/>
                </a:solidFill>
              </a:rPr>
              <a:t>1)</a:t>
            </a:r>
            <a:r>
              <a:rPr lang="fa-IR">
                <a:solidFill>
                  <a:srgbClr val="00FF00"/>
                </a:solidFill>
              </a:rPr>
              <a:t> اختصاصات ژئوشیمیایی ماگمای مادر</a:t>
            </a:r>
          </a:p>
          <a:p>
            <a:pPr algn="r" rtl="1">
              <a:buFontTx/>
              <a:buNone/>
            </a:pPr>
            <a:r>
              <a:rPr lang="fa-IR">
                <a:solidFill>
                  <a:srgbClr val="FF0066"/>
                </a:solidFill>
              </a:rPr>
              <a:t>2)</a:t>
            </a:r>
            <a:r>
              <a:rPr lang="fa-IR">
                <a:solidFill>
                  <a:srgbClr val="00FF00"/>
                </a:solidFill>
              </a:rPr>
              <a:t> اختصاصات زمین شناسی محیط تبلور به انضمام اثر سنگهای درونگیر</a:t>
            </a:r>
          </a:p>
          <a:p>
            <a:pPr algn="r" rtl="1">
              <a:buFontTx/>
              <a:buNone/>
            </a:pPr>
            <a:r>
              <a:rPr lang="fa-IR">
                <a:solidFill>
                  <a:srgbClr val="FF0066"/>
                </a:solidFill>
              </a:rPr>
              <a:t>3)</a:t>
            </a:r>
            <a:r>
              <a:rPr lang="fa-IR">
                <a:solidFill>
                  <a:srgbClr val="00FF00"/>
                </a:solidFill>
              </a:rPr>
              <a:t> خصلت دگرسانی بعد از مرحله ماگمایی سنگهای مادر</a:t>
            </a:r>
            <a:r>
              <a:rPr lang="fa-IR">
                <a:solidFill>
                  <a:srgbClr val="0000CC"/>
                </a:solidFill>
              </a:rPr>
              <a:t> </a:t>
            </a:r>
            <a:endParaRPr lang="en-ID">
              <a:solidFill>
                <a:srgbClr val="0000CC"/>
              </a:solidFill>
            </a:endParaRPr>
          </a:p>
          <a:p>
            <a:pPr algn="r" rtl="1">
              <a:buFontTx/>
              <a:buNone/>
            </a:pPr>
            <a:endParaRPr lang="en-US"/>
          </a:p>
        </p:txBody>
      </p:sp>
      <p:sp>
        <p:nvSpPr>
          <p:cNvPr id="91140" name="Rectangle 4"/>
          <p:cNvSpPr>
            <a:spLocks noChangeArrowheads="1"/>
          </p:cNvSpPr>
          <p:nvPr/>
        </p:nvSpPr>
        <p:spPr bwMode="auto">
          <a:xfrm>
            <a:off x="0" y="4114800"/>
            <a:ext cx="9144000" cy="272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spcBef>
                <a:spcPct val="20000"/>
              </a:spcBef>
              <a:buClr>
                <a:schemeClr val="folHlink"/>
              </a:buClr>
              <a:buSzPct val="60000"/>
              <a:buFont typeface="Wingdings" pitchFamily="2" charset="2"/>
              <a:buNone/>
            </a:pPr>
            <a:r>
              <a:rPr lang="fa-IR" sz="3200">
                <a:solidFill>
                  <a:srgbClr val="00FF00"/>
                </a:solidFill>
                <a:effectLst/>
              </a:rPr>
              <a:t>ویژگی ژئوشیمیایی در سنگهای رسوبی نتیجه تفریق ژئوشیمیایی مواد در خلال فرآیندهای سوپرژن ورسوب گذاری است که به وسیله تغییر وتبدیل های دیاژنتیک رسوبات تعقیب می شود بنابراین </a:t>
            </a:r>
          </a:p>
          <a:p>
            <a:pPr rtl="1">
              <a:spcBef>
                <a:spcPct val="20000"/>
              </a:spcBef>
              <a:buClr>
                <a:schemeClr val="folHlink"/>
              </a:buClr>
              <a:buSzPct val="60000"/>
              <a:buFont typeface="Wingdings" pitchFamily="2" charset="2"/>
              <a:buNone/>
            </a:pPr>
            <a:r>
              <a:rPr lang="fa-IR" sz="3200">
                <a:solidFill>
                  <a:srgbClr val="00FF00"/>
                </a:solidFill>
                <a:effectLst/>
              </a:rPr>
              <a:t>میتوان گفت که ویژگی شیمیایی سنگهای رسوبی تا حدود زیادی به</a:t>
            </a:r>
          </a:p>
          <a:p>
            <a:pPr rtl="1">
              <a:spcBef>
                <a:spcPct val="20000"/>
              </a:spcBef>
              <a:buClr>
                <a:schemeClr val="folHlink"/>
              </a:buClr>
              <a:buSzPct val="60000"/>
              <a:buFont typeface="Wingdings" pitchFamily="2" charset="2"/>
              <a:buNone/>
            </a:pPr>
            <a:r>
              <a:rPr lang="fa-IR" sz="3200">
                <a:solidFill>
                  <a:srgbClr val="00FF00"/>
                </a:solidFill>
                <a:effectLst/>
              </a:rPr>
              <a:t>رژیم تکتونیکی٫ شرایط آب و هوایی٫شرایط فیزیکو شیمیایی حاکم</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0" y="-1219200"/>
            <a:ext cx="8686800" cy="3505200"/>
          </a:xfrm>
        </p:spPr>
        <p:txBody>
          <a:bodyPr/>
          <a:lstStyle/>
          <a:p>
            <a:pPr algn="r" rtl="1"/>
            <a:r>
              <a:rPr lang="fa-IR" sz="3200">
                <a:solidFill>
                  <a:srgbClr val="00FF00"/>
                </a:solidFill>
              </a:rPr>
              <a:t>برمحیط رسوبی وتبدیل و تغییردیاژنیک رسوبات بستگی دارد</a:t>
            </a:r>
            <a:endParaRPr lang="en-US" sz="3200">
              <a:solidFill>
                <a:srgbClr val="00FF00"/>
              </a:solidFill>
            </a:endParaRPr>
          </a:p>
        </p:txBody>
      </p:sp>
      <p:sp>
        <p:nvSpPr>
          <p:cNvPr id="92163" name="Rectangle 3"/>
          <p:cNvSpPr>
            <a:spLocks noGrp="1" noChangeArrowheads="1"/>
          </p:cNvSpPr>
          <p:nvPr>
            <p:ph type="body" idx="1"/>
          </p:nvPr>
        </p:nvSpPr>
        <p:spPr>
          <a:xfrm>
            <a:off x="381000" y="1143000"/>
            <a:ext cx="8534400" cy="5181600"/>
          </a:xfrm>
        </p:spPr>
        <p:txBody>
          <a:bodyPr/>
          <a:lstStyle/>
          <a:p>
            <a:pPr algn="r" rtl="1">
              <a:buFontTx/>
              <a:buNone/>
            </a:pPr>
            <a:endParaRPr lang="fa-IR"/>
          </a:p>
          <a:p>
            <a:pPr algn="r" rtl="1">
              <a:buFontTx/>
              <a:buNone/>
            </a:pPr>
            <a:r>
              <a:rPr lang="fa-IR">
                <a:solidFill>
                  <a:srgbClr val="00FF00"/>
                </a:solidFill>
              </a:rPr>
              <a:t>بعضی مواقع اصطلاح ویژگی ژئوشیمیایی برای تشخیص غنی </a:t>
            </a:r>
          </a:p>
          <a:p>
            <a:pPr algn="r" rtl="1">
              <a:buFontTx/>
              <a:buNone/>
            </a:pPr>
            <a:r>
              <a:rPr lang="fa-IR">
                <a:solidFill>
                  <a:srgbClr val="00FF00"/>
                </a:solidFill>
              </a:rPr>
              <a:t>شدگی نسبی یک نوع سنگ خاص از یک فلز کمیاب معین به</a:t>
            </a:r>
          </a:p>
          <a:p>
            <a:pPr algn="r" rtl="1">
              <a:buFontTx/>
              <a:buNone/>
            </a:pPr>
            <a:r>
              <a:rPr lang="fa-IR">
                <a:solidFill>
                  <a:srgbClr val="00FF00"/>
                </a:solidFill>
              </a:rPr>
              <a:t>کار رود که بالقوه فلزدار هستند.</a:t>
            </a:r>
          </a:p>
          <a:p>
            <a:pPr algn="r" rtl="1">
              <a:buFontTx/>
              <a:buNone/>
            </a:pPr>
            <a:endParaRPr lang="fa-IR">
              <a:solidFill>
                <a:srgbClr val="00FF00"/>
              </a:solidFill>
            </a:endParaRPr>
          </a:p>
          <a:p>
            <a:pPr algn="r" rtl="1"/>
            <a:r>
              <a:rPr lang="fa-IR">
                <a:solidFill>
                  <a:srgbClr val="00FF00"/>
                </a:solidFill>
              </a:rPr>
              <a:t>این</a:t>
            </a:r>
            <a:r>
              <a:rPr lang="fa-IR"/>
              <a:t> </a:t>
            </a:r>
            <a:r>
              <a:rPr lang="fa-IR">
                <a:solidFill>
                  <a:srgbClr val="00FF00"/>
                </a:solidFill>
              </a:rPr>
              <a:t>شاخص های تعیین کننده قدرت تولید کانسار در  یک </a:t>
            </a:r>
          </a:p>
          <a:p>
            <a:pPr algn="r" rtl="1">
              <a:buFontTx/>
              <a:buNone/>
            </a:pPr>
            <a:r>
              <a:rPr lang="fa-IR">
                <a:solidFill>
                  <a:srgbClr val="00FF00"/>
                </a:solidFill>
              </a:rPr>
              <a:t>کمپلکس زمین شناسی</a:t>
            </a:r>
            <a:r>
              <a:rPr lang="fa-IR">
                <a:solidFill>
                  <a:srgbClr val="0000CC"/>
                </a:solidFill>
              </a:rPr>
              <a:t> </a:t>
            </a:r>
            <a:r>
              <a:rPr lang="fa-IR">
                <a:solidFill>
                  <a:srgbClr val="00FF00"/>
                </a:solidFill>
              </a:rPr>
              <a:t>است</a:t>
            </a:r>
            <a:endParaRPr lang="en-US">
              <a:solidFill>
                <a:srgbClr val="00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224" name="Rectangle 40"/>
          <p:cNvSpPr>
            <a:spLocks noGrp="1" noChangeArrowheads="1"/>
          </p:cNvSpPr>
          <p:nvPr>
            <p:ph type="title"/>
          </p:nvPr>
        </p:nvSpPr>
        <p:spPr/>
        <p:txBody>
          <a:bodyPr/>
          <a:lstStyle/>
          <a:p>
            <a:endParaRPr lang="en-US"/>
          </a:p>
        </p:txBody>
      </p:sp>
      <p:graphicFrame>
        <p:nvGraphicFramePr>
          <p:cNvPr id="93227" name="Group 43"/>
          <p:cNvGraphicFramePr>
            <a:graphicFrameLocks noGrp="1"/>
          </p:cNvGraphicFramePr>
          <p:nvPr>
            <p:ph idx="1"/>
          </p:nvPr>
        </p:nvGraphicFramePr>
        <p:xfrm>
          <a:off x="457200" y="304800"/>
          <a:ext cx="8229600" cy="6187440"/>
        </p:xfrm>
        <a:graphic>
          <a:graphicData uri="http://schemas.openxmlformats.org/drawingml/2006/table">
            <a:tbl>
              <a:tblPr/>
              <a:tblGrid>
                <a:gridCol w="2743200">
                  <a:extLst>
                    <a:ext uri="{9D8B030D-6E8A-4147-A177-3AD203B41FA5}">
                      <a16:colId xmlns:a16="http://schemas.microsoft.com/office/drawing/2014/main" xmlns="" val="20000"/>
                    </a:ext>
                  </a:extLst>
                </a:gridCol>
                <a:gridCol w="2743200">
                  <a:extLst>
                    <a:ext uri="{9D8B030D-6E8A-4147-A177-3AD203B41FA5}">
                      <a16:colId xmlns:a16="http://schemas.microsoft.com/office/drawing/2014/main" xmlns="" val="20001"/>
                    </a:ext>
                  </a:extLst>
                </a:gridCol>
                <a:gridCol w="2743200">
                  <a:extLst>
                    <a:ext uri="{9D8B030D-6E8A-4147-A177-3AD203B41FA5}">
                      <a16:colId xmlns:a16="http://schemas.microsoft.com/office/drawing/2014/main" xmlns="" val="20002"/>
                    </a:ext>
                  </a:extLst>
                </a:gridCol>
              </a:tblGrid>
              <a:tr h="3587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rPr>
                        <a:t>تیپ کانسار محتمل</a:t>
                      </a:r>
                      <a:endParaRPr kumimoji="0" lang="en-ID"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rPr>
                        <a:t>عناصر تمرکز یافته</a:t>
                      </a:r>
                      <a:endParaRPr kumimoji="0" lang="en-ID"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rPr>
                        <a:t>تیپ سنگ درونگیر</a:t>
                      </a:r>
                      <a:endParaRPr kumimoji="0" lang="en-ID"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49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نیکل ومس استیل واتر،کروم بوشویلد،عناصر گروه پلاتین مرنسکی ریف،آهن-تیتان-وانادیوم بوشویلد،مس-نیکل کوماته ایتی،کرومیت انبانی و...</a:t>
                      </a:r>
                      <a:endParaRPr kumimoji="0" lang="en-ID"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Cr-Ni-Cu-Co-Fe-V-Ti-PGE</a:t>
                      </a:r>
                      <a:endParaRPr kumimoji="0" lang="en-ID"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مافیک -اولترامافیک</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1273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کربناتیت،توریم وعناصر نادر خاکی رگه ای</a:t>
                      </a:r>
                      <a:endParaRPr kumimoji="0" lang="en-ID"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REE,Th</a:t>
                      </a:r>
                      <a:endParaRPr kumimoji="0" lang="en-ID"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نفوذی مافیک آلکالن</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49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تنگستن اسکارنی،قلع اسکارنی،قلع جانشینی،تنگستن رگه ای،قلع رگه ای،قلع گرایزنی</a:t>
                      </a:r>
                      <a:endParaRPr kumimoji="0" lang="en-ID"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W,Sn</a:t>
                      </a:r>
                      <a:endParaRPr kumimoji="0" lang="en-ID"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فانروکریستالین فلسیک</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508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مولیبدن کلایمکس،مس پورفیری،مس پرفیری اسکارنی،آهن اسکارنی،مس اسکارنی،سرب وروی اسکارنی،پلی متالیک جانشینی،منگنز جانشینی،قلع پرفیری،مولیبدن پرفیری و...</a:t>
                      </a:r>
                      <a:endParaRPr kumimoji="0" lang="en-ID"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Cu-Mo,Zn-Pb,Fe-Mn,Au-Ag,As-Sb-Te</a:t>
                      </a:r>
                      <a:endParaRPr kumimoji="0" lang="en-ID"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پرفیرو آفانیتیک فلسیک(نیمه عمیق فلسیک)</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49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مس بازالتی،مس-روی ماسیو سولفید قبرسی،مس-روی ماسیو سولفید بشی،منگنز ولکانوژن،کبالت-مس بلا کرد</a:t>
                      </a:r>
                      <a:r>
                        <a:rPr kumimoji="0" lang="fa-IR" sz="20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                          </a:t>
                      </a:r>
                      <a:endParaRPr kumimoji="0" lang="en-ID" sz="20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Cu,Zn,Mn,Co</a:t>
                      </a:r>
                      <a:endParaRPr kumimoji="0" lang="en-ID"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خروجی مافیک</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9112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طلا-نقره چشمه آب گرم،طلای رگه ای اپی ترمال کرید-کومستاک-سادو،منگنز اپی ترمال جیوه چشمه آب گرم،ماسیو سولفید کروکو،آهن آلگوما،جیوه المعدن و...</a:t>
                      </a:r>
                      <a:endParaRPr kumimoji="0" lang="en-ID" sz="1600" b="1"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Au-Ag,Hg,Sb,Pb,Zn,Fe-Mn</a:t>
                      </a:r>
                      <a:endParaRPr kumimoji="0" lang="en-ID" sz="18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خروجی فلسیک تا مافیک</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
        <p:nvSpPr>
          <p:cNvPr id="93228" name="Rectangle 44"/>
          <p:cNvSpPr>
            <a:spLocks noChangeArrowheads="1"/>
          </p:cNvSpPr>
          <p:nvPr/>
        </p:nvSpPr>
        <p:spPr bwMode="auto">
          <a:xfrm>
            <a:off x="1828800" y="6491288"/>
            <a:ext cx="68707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fa-IR">
                <a:effectLst/>
              </a:rPr>
              <a:t>جدول4-1،پاراژنزهای ژئوشیمیایی عناصر کمیاب وفرعی در ارتباط با نوع سنگ درونگیر</a:t>
            </a:r>
            <a:endParaRPr lang="en-US">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idx="4294967295"/>
          </p:nvPr>
        </p:nvSpPr>
        <p:spPr>
          <a:xfrm>
            <a:off x="3851275" y="-315913"/>
            <a:ext cx="8229600" cy="1143001"/>
          </a:xfrm>
        </p:spPr>
        <p:txBody>
          <a:bodyPr/>
          <a:lstStyle/>
          <a:p>
            <a:r>
              <a:rPr lang="fa-IR" sz="2400">
                <a:solidFill>
                  <a:srgbClr val="006600"/>
                </a:solidFill>
              </a:rPr>
              <a:t>ادامه جدول4-1</a:t>
            </a:r>
            <a:endParaRPr lang="en-ID" sz="2400">
              <a:solidFill>
                <a:srgbClr val="006600"/>
              </a:solidFill>
            </a:endParaRPr>
          </a:p>
        </p:txBody>
      </p:sp>
      <p:graphicFrame>
        <p:nvGraphicFramePr>
          <p:cNvPr id="96259" name="Group 3"/>
          <p:cNvGraphicFramePr>
            <a:graphicFrameLocks noGrp="1"/>
          </p:cNvGraphicFramePr>
          <p:nvPr>
            <p:ph/>
          </p:nvPr>
        </p:nvGraphicFramePr>
        <p:xfrm>
          <a:off x="539750" y="546100"/>
          <a:ext cx="8229600" cy="6310313"/>
        </p:xfrm>
        <a:graphic>
          <a:graphicData uri="http://schemas.openxmlformats.org/drawingml/2006/table">
            <a:tbl>
              <a:tblPr/>
              <a:tblGrid>
                <a:gridCol w="2743200">
                  <a:extLst>
                    <a:ext uri="{9D8B030D-6E8A-4147-A177-3AD203B41FA5}">
                      <a16:colId xmlns:a16="http://schemas.microsoft.com/office/drawing/2014/main" xmlns="" val="20000"/>
                    </a:ext>
                  </a:extLst>
                </a:gridCol>
                <a:gridCol w="2743200">
                  <a:extLst>
                    <a:ext uri="{9D8B030D-6E8A-4147-A177-3AD203B41FA5}">
                      <a16:colId xmlns:a16="http://schemas.microsoft.com/office/drawing/2014/main" xmlns="" val="20001"/>
                    </a:ext>
                  </a:extLst>
                </a:gridCol>
                <a:gridCol w="2743200">
                  <a:extLst>
                    <a:ext uri="{9D8B030D-6E8A-4147-A177-3AD203B41FA5}">
                      <a16:colId xmlns:a16="http://schemas.microsoft.com/office/drawing/2014/main" xmlns="" val="20002"/>
                    </a:ext>
                  </a:extLst>
                </a:gridCol>
              </a:tblGrid>
              <a:tr h="4318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rPr>
                        <a:t>تیپ کانسار محتمل</a:t>
                      </a:r>
                      <a:endParaRPr kumimoji="0" lang="en-ID"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rPr>
                        <a:t>عناصر تمرکز یافته</a:t>
                      </a:r>
                      <a:endParaRPr kumimoji="0" lang="en-ID"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rPr>
                        <a:t>تیپ سنگ درونگیر</a:t>
                      </a:r>
                      <a:endParaRPr kumimoji="0" lang="en-ID" sz="2800" b="1" i="0" u="none" strike="noStrike" cap="none" normalizeH="0" baseline="0" smtClean="0">
                        <a:ln>
                          <a:noFill/>
                        </a:ln>
                        <a:solidFill>
                          <a:srgbClr val="0099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2001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طلا-اورانیوم کنگلومرای کوارتزی،مس-اورانیوم-طلای المپیک دم،سرب-روی با میزبان ماسه سنگی،مس با میزبان رسوبی،اورانیوم ماسه سنگی،سرب وروی رسوبی اگزالاتیو</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Pb,Zn,Cu,Au,U</a:t>
                      </a:r>
                      <a:endParaRPr kumimoji="0" lang="fa-IR"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ID"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رسوبی تخریبی</a:t>
                      </a:r>
                      <a:endParaRPr kumimoji="0" lang="en-ID"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8636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سرب وروی دره می سی سی پی،روی آپالاشی،مس-سرب-روی کیپوشی،اورانیوم تنوره برشی ریزشی</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Pb,Zn,Cu,U</a:t>
                      </a:r>
                      <a:endParaRPr kumimoji="0" lang="en-ID"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رسوبی کربناتی</a:t>
                      </a:r>
                      <a:endParaRPr kumimoji="0" lang="en-ID"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6477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آهن سوپریور،منگنز رسوبی،آهن اوولیتی</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Fe-Mn</a:t>
                      </a:r>
                      <a:endParaRPr kumimoji="0" lang="en-ID"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رسوبی-شیمیایی</a:t>
                      </a:r>
                      <a:endParaRPr kumimoji="0" lang="en-ID"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83661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طلای کوارتز رگه ای کم سولفید،طلای هومستیک،اورانیوم-طلای دگر شیبی،طلای مرتبط با گسل های کم شیب</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Au-U</a:t>
                      </a:r>
                      <a:endParaRPr kumimoji="0" lang="en-ID"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دگرگونی ناحیه ای</a:t>
                      </a:r>
                      <a:endParaRPr kumimoji="0" lang="en-ID"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6604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نیکل لاتریتی،بوکسیت لاتریتی،بوکسیت کارستی،طلای لاتریتی-ساپرولیتی</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Fe,Al,Ni,Au</a:t>
                      </a:r>
                      <a:endParaRPr kumimoji="0" lang="en-ID"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پروفیل های عمیقا هوازده</a:t>
                      </a:r>
                      <a:endParaRPr kumimoji="0" lang="en-ID"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83661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طلا-عناصر گروه پلاتین پلاسری،عناصر گروه پلاتین-طلای پلاسری،تیتان ساحلی،قلع پلاسری</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rPr>
                        <a:t>Au,PGE,Sn,Ti</a:t>
                      </a:r>
                      <a:endParaRPr kumimoji="0" lang="en-ID" sz="2000" b="1" i="0" u="none" strike="noStrike" cap="none" normalizeH="0" baseline="0" smtClean="0">
                        <a:ln>
                          <a:noFill/>
                        </a:ln>
                        <a:solidFill>
                          <a:srgbClr val="CC33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پلاسر ها</a:t>
                      </a:r>
                      <a:endParaRPr kumimoji="0" lang="en-ID"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228600" y="304800"/>
            <a:ext cx="9144000" cy="2819400"/>
          </a:xfrm>
        </p:spPr>
        <p:txBody>
          <a:bodyPr/>
          <a:lstStyle/>
          <a:p>
            <a:pPr algn="r" rtl="1"/>
            <a:r>
              <a:rPr lang="fa-IR" sz="3200">
                <a:solidFill>
                  <a:srgbClr val="00FF00"/>
                </a:solidFill>
              </a:rPr>
              <a:t>کمپلکسهای آذرین٫ دگرگونی و رسوبی که تمرکز اقتصادی ازعناصر شیمیایی را همراه دارند الگوی ژئوشیمیایی خاصی را نمایش میدهند که شناخت این الگوها امکان تشخیص تشکیلات </a:t>
            </a:r>
            <a:br>
              <a:rPr lang="fa-IR" sz="3200">
                <a:solidFill>
                  <a:srgbClr val="00FF00"/>
                </a:solidFill>
              </a:rPr>
            </a:br>
            <a:r>
              <a:rPr lang="fa-IR" sz="3200">
                <a:solidFill>
                  <a:srgbClr val="00FF00"/>
                </a:solidFill>
              </a:rPr>
              <a:t> زمین شناسی بالقوه فلزدار را از نوع عقیم فراهم میسازد </a:t>
            </a:r>
            <a:br>
              <a:rPr lang="fa-IR" sz="3200">
                <a:solidFill>
                  <a:srgbClr val="00FF00"/>
                </a:solidFill>
              </a:rPr>
            </a:br>
            <a:r>
              <a:rPr lang="fa-IR" sz="3200">
                <a:solidFill>
                  <a:srgbClr val="00FF00"/>
                </a:solidFill>
              </a:rPr>
              <a:t/>
            </a:r>
            <a:br>
              <a:rPr lang="fa-IR" sz="3200">
                <a:solidFill>
                  <a:srgbClr val="00FF00"/>
                </a:solidFill>
              </a:rPr>
            </a:br>
            <a:r>
              <a:rPr lang="en-US" sz="2800">
                <a:solidFill>
                  <a:srgbClr val="00FF00"/>
                </a:solidFill>
              </a:rPr>
              <a:t> </a:t>
            </a:r>
          </a:p>
        </p:txBody>
      </p:sp>
      <p:sp>
        <p:nvSpPr>
          <p:cNvPr id="95235" name="Rectangle 3"/>
          <p:cNvSpPr>
            <a:spLocks noGrp="1" noChangeArrowheads="1"/>
          </p:cNvSpPr>
          <p:nvPr>
            <p:ph type="body" idx="1"/>
          </p:nvPr>
        </p:nvSpPr>
        <p:spPr>
          <a:xfrm>
            <a:off x="685800" y="3048000"/>
            <a:ext cx="8229600" cy="4114800"/>
          </a:xfrm>
        </p:spPr>
        <p:txBody>
          <a:bodyPr/>
          <a:lstStyle/>
          <a:p>
            <a:pPr algn="r" rtl="1">
              <a:buFontTx/>
              <a:buNone/>
            </a:pPr>
            <a:r>
              <a:rPr lang="fa-IR"/>
              <a:t>با توسعه یک کمپلکس آذرین خاص،عوامل ژئوشیمیایی می</a:t>
            </a:r>
          </a:p>
          <a:p>
            <a:pPr algn="r" rtl="1">
              <a:buFontTx/>
              <a:buNone/>
            </a:pPr>
            <a:r>
              <a:rPr lang="fa-IR"/>
              <a:t>توانند مسئول موارد زیر باشند:</a:t>
            </a:r>
          </a:p>
          <a:p>
            <a:pPr algn="r" rtl="1">
              <a:buFontTx/>
              <a:buNone/>
            </a:pPr>
            <a:endParaRPr lang="en-US"/>
          </a:p>
        </p:txBody>
      </p:sp>
      <p:sp>
        <p:nvSpPr>
          <p:cNvPr id="95236" name="Rectangle 4"/>
          <p:cNvSpPr>
            <a:spLocks noChangeArrowheads="1"/>
          </p:cNvSpPr>
          <p:nvPr/>
        </p:nvSpPr>
        <p:spPr bwMode="auto">
          <a:xfrm>
            <a:off x="0" y="4495800"/>
            <a:ext cx="8991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r>
              <a:rPr lang="fa-IR" sz="2400">
                <a:solidFill>
                  <a:srgbClr val="FF0066"/>
                </a:solidFill>
                <a:effectLst/>
              </a:rPr>
              <a:t>1-</a:t>
            </a:r>
            <a:r>
              <a:rPr lang="fa-IR" sz="2400">
                <a:solidFill>
                  <a:srgbClr val="00FF00"/>
                </a:solidFill>
                <a:effectLst/>
              </a:rPr>
              <a:t> رفتار عناصر شیمیایی سازنده کانه در مذاب ماگمای اولیه.</a:t>
            </a:r>
          </a:p>
          <a:p>
            <a:pPr rtl="1"/>
            <a:r>
              <a:rPr lang="fa-IR" sz="2400">
                <a:solidFill>
                  <a:srgbClr val="FF0066"/>
                </a:solidFill>
                <a:effectLst/>
              </a:rPr>
              <a:t>2-</a:t>
            </a:r>
            <a:r>
              <a:rPr lang="fa-IR" sz="2400">
                <a:solidFill>
                  <a:srgbClr val="00FF00"/>
                </a:solidFill>
                <a:effectLst/>
              </a:rPr>
              <a:t> شکل خاص جدایی کانه ها از مخزن ماگما در خلال مرحله ماگمایی ویا بعد از ماگمایی.</a:t>
            </a:r>
          </a:p>
        </p:txBody>
      </p:sp>
      <p:sp>
        <p:nvSpPr>
          <p:cNvPr id="95237" name="Rectangle 5"/>
          <p:cNvSpPr>
            <a:spLocks noChangeArrowheads="1"/>
          </p:cNvSpPr>
          <p:nvPr/>
        </p:nvSpPr>
        <p:spPr bwMode="auto">
          <a:xfrm>
            <a:off x="5181600" y="5791200"/>
            <a:ext cx="3778250" cy="38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1">
              <a:lnSpc>
                <a:spcPct val="80000"/>
              </a:lnSpc>
              <a:spcBef>
                <a:spcPct val="20000"/>
              </a:spcBef>
              <a:buClr>
                <a:schemeClr val="folHlink"/>
              </a:buClr>
              <a:buSzPct val="60000"/>
              <a:buFont typeface="Wingdings" pitchFamily="2" charset="2"/>
              <a:buNone/>
            </a:pPr>
            <a:r>
              <a:rPr lang="fa-IR" sz="2400">
                <a:solidFill>
                  <a:srgbClr val="FF0066"/>
                </a:solidFill>
                <a:effectLst/>
              </a:rPr>
              <a:t>3-</a:t>
            </a:r>
            <a:r>
              <a:rPr lang="fa-IR" sz="2400">
                <a:solidFill>
                  <a:schemeClr val="hlink"/>
                </a:solidFill>
                <a:effectLst/>
              </a:rPr>
              <a:t> </a:t>
            </a:r>
            <a:r>
              <a:rPr lang="fa-IR" sz="2400">
                <a:solidFill>
                  <a:srgbClr val="FF3399"/>
                </a:solidFill>
                <a:effectLst/>
              </a:rPr>
              <a:t> </a:t>
            </a:r>
            <a:r>
              <a:rPr lang="fa-IR" sz="2400">
                <a:solidFill>
                  <a:srgbClr val="00FF00"/>
                </a:solidFill>
                <a:effectLst/>
              </a:rPr>
              <a:t>مکانیزم انتقال عناصر کانساری.</a:t>
            </a:r>
          </a:p>
        </p:txBody>
      </p:sp>
      <p:sp>
        <p:nvSpPr>
          <p:cNvPr id="95238" name="Rectangle 6"/>
          <p:cNvSpPr>
            <a:spLocks noChangeArrowheads="1"/>
          </p:cNvSpPr>
          <p:nvPr/>
        </p:nvSpPr>
        <p:spPr bwMode="auto">
          <a:xfrm>
            <a:off x="1143000" y="6248400"/>
            <a:ext cx="7769225" cy="38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rtl="1">
              <a:lnSpc>
                <a:spcPct val="80000"/>
              </a:lnSpc>
              <a:spcBef>
                <a:spcPct val="20000"/>
              </a:spcBef>
              <a:buClr>
                <a:schemeClr val="folHlink"/>
              </a:buClr>
              <a:buSzPct val="60000"/>
              <a:buFont typeface="Wingdings" pitchFamily="2" charset="2"/>
              <a:buNone/>
            </a:pPr>
            <a:r>
              <a:rPr lang="fa-IR" sz="2400">
                <a:solidFill>
                  <a:srgbClr val="FF0066"/>
                </a:solidFill>
                <a:effectLst/>
              </a:rPr>
              <a:t>4-</a:t>
            </a:r>
            <a:r>
              <a:rPr lang="fa-IR" sz="2400">
                <a:solidFill>
                  <a:srgbClr val="00FF00"/>
                </a:solidFill>
                <a:effectLst/>
              </a:rPr>
              <a:t>  واکنش های شیمیایی که منجر به تمرکز این عناصر در کانه ها می گردد.</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endParaRPr lang="en-US"/>
          </a:p>
        </p:txBody>
      </p:sp>
      <p:sp>
        <p:nvSpPr>
          <p:cNvPr id="97283" name="Rectangle 3"/>
          <p:cNvSpPr>
            <a:spLocks noGrp="1" noChangeArrowheads="1"/>
          </p:cNvSpPr>
          <p:nvPr>
            <p:ph type="body" idx="1"/>
          </p:nvPr>
        </p:nvSpPr>
        <p:spPr/>
        <p:txBody>
          <a:bodyPr/>
          <a:lstStyle/>
          <a:p>
            <a:pPr algn="r" rtl="1"/>
            <a:r>
              <a:rPr lang="fa-IR">
                <a:solidFill>
                  <a:srgbClr val="00FF00"/>
                </a:solidFill>
              </a:rPr>
              <a:t>عوامل زمین شناسی نیز به نوبه خود پدیده هایی نظیر جدایش وجابجایی مواد مذاب ماگمایی ومحلول های سازنده کانسارها را از طریق ایجاد شرایط مناسب یا نامناسب برای تشکیل تمرکزهای اقتصادی از کانی های کانساری کنترل می کنند.</a:t>
            </a:r>
          </a:p>
          <a:p>
            <a:pPr algn="r" rtl="1">
              <a:buFontTx/>
              <a:buNone/>
            </a:pPr>
            <a:endParaRPr lang="en-US">
              <a:solidFill>
                <a:srgbClr val="00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914400" y="-228600"/>
            <a:ext cx="8229600" cy="1384300"/>
          </a:xfrm>
        </p:spPr>
        <p:txBody>
          <a:bodyPr/>
          <a:lstStyle/>
          <a:p>
            <a:pPr algn="r" rtl="1"/>
            <a:r>
              <a:rPr lang="fa-IR" sz="3600" b="1">
                <a:solidFill>
                  <a:srgbClr val="FF0066"/>
                </a:solidFill>
              </a:rPr>
              <a:t>ملاک های تعیین ویژگی ژئوشیمیایی سنگها</a:t>
            </a:r>
            <a:endParaRPr lang="en-US" sz="3600" b="1">
              <a:solidFill>
                <a:srgbClr val="FF0066"/>
              </a:solidFill>
            </a:endParaRPr>
          </a:p>
        </p:txBody>
      </p:sp>
      <p:sp>
        <p:nvSpPr>
          <p:cNvPr id="98307" name="Rectangle 3"/>
          <p:cNvSpPr>
            <a:spLocks noGrp="1" noChangeArrowheads="1"/>
          </p:cNvSpPr>
          <p:nvPr>
            <p:ph type="body" idx="1"/>
          </p:nvPr>
        </p:nvSpPr>
        <p:spPr>
          <a:xfrm>
            <a:off x="304800" y="1600200"/>
            <a:ext cx="8839200" cy="4114800"/>
          </a:xfrm>
        </p:spPr>
        <p:txBody>
          <a:bodyPr/>
          <a:lstStyle/>
          <a:p>
            <a:pPr algn="r" rtl="1">
              <a:buFontTx/>
              <a:buNone/>
            </a:pPr>
            <a:r>
              <a:rPr lang="fa-IR">
                <a:solidFill>
                  <a:srgbClr val="00FF00"/>
                </a:solidFill>
              </a:rPr>
              <a:t>ملاکهای اصلی در تعیین ویژگی ژئوشیمیایی سنگهای آذرین ،</a:t>
            </a:r>
          </a:p>
          <a:p>
            <a:pPr algn="r" rtl="1">
              <a:buFontTx/>
              <a:buNone/>
            </a:pPr>
            <a:r>
              <a:rPr lang="fa-IR">
                <a:solidFill>
                  <a:srgbClr val="00FF00"/>
                </a:solidFill>
              </a:rPr>
              <a:t>رسوبی ودگرگونی بر اساس دو مورد زیر است:</a:t>
            </a:r>
          </a:p>
          <a:p>
            <a:pPr algn="r" rtl="1">
              <a:buFontTx/>
              <a:buNone/>
            </a:pPr>
            <a:endParaRPr lang="en-US">
              <a:solidFill>
                <a:srgbClr val="00FF00"/>
              </a:solidFill>
            </a:endParaRPr>
          </a:p>
        </p:txBody>
      </p:sp>
      <p:sp>
        <p:nvSpPr>
          <p:cNvPr id="98308" name="Rectangle 4"/>
          <p:cNvSpPr>
            <a:spLocks noChangeArrowheads="1"/>
          </p:cNvSpPr>
          <p:nvPr/>
        </p:nvSpPr>
        <p:spPr bwMode="auto">
          <a:xfrm>
            <a:off x="914400" y="3810000"/>
            <a:ext cx="7783513"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1">
              <a:lnSpc>
                <a:spcPct val="90000"/>
              </a:lnSpc>
              <a:spcBef>
                <a:spcPct val="20000"/>
              </a:spcBef>
              <a:buClr>
                <a:schemeClr val="folHlink"/>
              </a:buClr>
              <a:buSzPct val="60000"/>
              <a:buFont typeface="Wingdings" pitchFamily="2" charset="2"/>
              <a:buNone/>
            </a:pPr>
            <a:r>
              <a:rPr lang="fa-IR" sz="3200" b="1">
                <a:solidFill>
                  <a:srgbClr val="00FF00"/>
                </a:solidFill>
                <a:effectLst/>
              </a:rPr>
              <a:t>1)</a:t>
            </a:r>
            <a:r>
              <a:rPr lang="fa-IR" sz="3200" b="1">
                <a:effectLst/>
              </a:rPr>
              <a:t>الگوی فراوانی مطلق توزیع عناصر کمیاب در سنگها</a:t>
            </a:r>
            <a:r>
              <a:rPr lang="fa-IR" sz="3200" b="1">
                <a:solidFill>
                  <a:srgbClr val="00FF00"/>
                </a:solidFill>
                <a:effectLst/>
              </a:rPr>
              <a:t> </a:t>
            </a:r>
            <a:r>
              <a:rPr lang="fa-IR" sz="3200">
                <a:effectLst/>
              </a:rPr>
              <a:t>:</a:t>
            </a:r>
          </a:p>
        </p:txBody>
      </p:sp>
      <p:sp>
        <p:nvSpPr>
          <p:cNvPr id="98309" name="Rectangle 5"/>
          <p:cNvSpPr>
            <a:spLocks noChangeArrowheads="1"/>
          </p:cNvSpPr>
          <p:nvPr/>
        </p:nvSpPr>
        <p:spPr bwMode="auto">
          <a:xfrm>
            <a:off x="304800" y="4495800"/>
            <a:ext cx="84423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rtl="1"/>
            <a:r>
              <a:rPr lang="fa-IR" sz="3200" b="1">
                <a:solidFill>
                  <a:srgbClr val="00FF00"/>
                </a:solidFill>
                <a:effectLst/>
              </a:rPr>
              <a:t>2) </a:t>
            </a:r>
            <a:r>
              <a:rPr lang="fa-IR" sz="3200" b="1">
                <a:effectLst/>
              </a:rPr>
              <a:t>ملاک هایی براساس نسبت مقدار بعضی ازعناصردر سنگها</a:t>
            </a:r>
            <a:endParaRPr lang="en-US" sz="3200" b="1">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228600" y="228600"/>
            <a:ext cx="8686800" cy="1384300"/>
          </a:xfrm>
        </p:spPr>
        <p:txBody>
          <a:bodyPr/>
          <a:lstStyle/>
          <a:p>
            <a:pPr algn="r" rtl="1"/>
            <a:r>
              <a:rPr lang="fa-IR" sz="3600" b="1">
                <a:solidFill>
                  <a:srgbClr val="00FF00"/>
                </a:solidFill>
                <a:effectLst/>
              </a:rPr>
              <a:t>1)</a:t>
            </a:r>
            <a:r>
              <a:rPr lang="fa-IR" sz="3600" b="1">
                <a:solidFill>
                  <a:srgbClr val="FF0066"/>
                </a:solidFill>
                <a:effectLst/>
              </a:rPr>
              <a:t>الگوی</a:t>
            </a:r>
            <a:r>
              <a:rPr lang="fa-IR" sz="3600" b="1">
                <a:solidFill>
                  <a:schemeClr val="tx1"/>
                </a:solidFill>
                <a:effectLst/>
              </a:rPr>
              <a:t> </a:t>
            </a:r>
            <a:r>
              <a:rPr lang="fa-IR" sz="3600" b="1">
                <a:solidFill>
                  <a:srgbClr val="FF0066"/>
                </a:solidFill>
                <a:effectLst/>
              </a:rPr>
              <a:t>فراوانی مطلق توزیع عناصر کمیاب در سنگها</a:t>
            </a:r>
            <a:r>
              <a:rPr lang="fa-IR" sz="3600" b="1">
                <a:solidFill>
                  <a:srgbClr val="00FF00"/>
                </a:solidFill>
                <a:effectLst/>
              </a:rPr>
              <a:t> </a:t>
            </a:r>
            <a:r>
              <a:rPr lang="fa-IR" sz="3600">
                <a:solidFill>
                  <a:schemeClr val="tx1"/>
                </a:solidFill>
                <a:effectLst/>
              </a:rPr>
              <a:t>:</a:t>
            </a:r>
            <a:endParaRPr lang="en-US" sz="3600">
              <a:solidFill>
                <a:schemeClr val="tx1"/>
              </a:solidFill>
              <a:effectLst/>
            </a:endParaRPr>
          </a:p>
        </p:txBody>
      </p:sp>
      <p:sp>
        <p:nvSpPr>
          <p:cNvPr id="99331" name="Rectangle 3"/>
          <p:cNvSpPr>
            <a:spLocks noGrp="1" noChangeArrowheads="1"/>
          </p:cNvSpPr>
          <p:nvPr>
            <p:ph type="body" idx="1"/>
          </p:nvPr>
        </p:nvSpPr>
        <p:spPr>
          <a:xfrm>
            <a:off x="685800" y="1600200"/>
            <a:ext cx="8229600" cy="5029200"/>
          </a:xfrm>
        </p:spPr>
        <p:txBody>
          <a:bodyPr/>
          <a:lstStyle/>
          <a:p>
            <a:pPr algn="r" rtl="1">
              <a:lnSpc>
                <a:spcPct val="90000"/>
              </a:lnSpc>
              <a:buFontTx/>
              <a:buNone/>
            </a:pPr>
            <a:r>
              <a:rPr lang="fa-IR">
                <a:solidFill>
                  <a:srgbClr val="00FF00"/>
                </a:solidFill>
              </a:rPr>
              <a:t>ویژگی توزیع عناصر کمیاب در سنگها ممکن است بدوتا</a:t>
            </a:r>
          </a:p>
          <a:p>
            <a:pPr algn="r" rtl="1">
              <a:lnSpc>
                <a:spcPct val="90000"/>
              </a:lnSpc>
              <a:buFontTx/>
              <a:buNone/>
            </a:pPr>
            <a:r>
              <a:rPr lang="fa-IR">
                <a:solidFill>
                  <a:srgbClr val="00FF00"/>
                </a:solidFill>
              </a:rPr>
              <a:t> براساس افزایش وکاهش قابل ملاحظه مقدار یک عنصر</a:t>
            </a:r>
          </a:p>
          <a:p>
            <a:pPr algn="r" rtl="1">
              <a:lnSpc>
                <a:spcPct val="90000"/>
              </a:lnSpc>
              <a:buFontTx/>
              <a:buNone/>
            </a:pPr>
            <a:r>
              <a:rPr lang="fa-IR">
                <a:solidFill>
                  <a:srgbClr val="00FF00"/>
                </a:solidFill>
              </a:rPr>
              <a:t>خاص یا گروهی از عناصر در مقایسه با میانگین ناحیه ای یا</a:t>
            </a:r>
          </a:p>
          <a:p>
            <a:pPr algn="r" rtl="1">
              <a:lnSpc>
                <a:spcPct val="90000"/>
              </a:lnSpc>
              <a:buFontTx/>
              <a:buNone/>
            </a:pPr>
            <a:r>
              <a:rPr lang="fa-IR">
                <a:solidFill>
                  <a:srgbClr val="00FF00"/>
                </a:solidFill>
              </a:rPr>
              <a:t>جهانی آن ویا بر اساس افزایش وکاهش قابل ملاحظه مقدار</a:t>
            </a:r>
          </a:p>
          <a:p>
            <a:pPr algn="r" rtl="1">
              <a:lnSpc>
                <a:spcPct val="90000"/>
              </a:lnSpc>
              <a:buFontTx/>
              <a:buNone/>
            </a:pPr>
            <a:r>
              <a:rPr lang="fa-IR">
                <a:solidFill>
                  <a:srgbClr val="00FF00"/>
                </a:solidFill>
              </a:rPr>
              <a:t>پراش توزیع آن عنصر شناسایی شود.</a:t>
            </a:r>
          </a:p>
          <a:p>
            <a:pPr algn="r" rtl="1">
              <a:lnSpc>
                <a:spcPct val="90000"/>
              </a:lnSpc>
              <a:buFontTx/>
              <a:buNone/>
            </a:pPr>
            <a:endParaRPr lang="fa-IR">
              <a:solidFill>
                <a:srgbClr val="00FF00"/>
              </a:solidFill>
            </a:endParaRPr>
          </a:p>
          <a:p>
            <a:pPr algn="r" rtl="1">
              <a:lnSpc>
                <a:spcPct val="90000"/>
              </a:lnSpc>
            </a:pPr>
            <a:r>
              <a:rPr lang="fa-IR">
                <a:solidFill>
                  <a:srgbClr val="00FF00"/>
                </a:solidFill>
              </a:rPr>
              <a:t>بوس از نقطه نظرتئوری نشان داد که در خلال تبلور یک ماگمایی که نسبت به عناصرکانساری خاصی غنی شدگی</a:t>
            </a:r>
          </a:p>
          <a:p>
            <a:pPr algn="r" rtl="1">
              <a:lnSpc>
                <a:spcPct val="90000"/>
              </a:lnSpc>
              <a:buFontTx/>
              <a:buNone/>
            </a:pPr>
            <a:r>
              <a:rPr lang="fa-IR">
                <a:solidFill>
                  <a:srgbClr val="00FF00"/>
                </a:solidFill>
              </a:rPr>
              <a:t>دارد محصولات جامد حاصل از تبلور و همچنین فازهای مایع</a:t>
            </a:r>
          </a:p>
          <a:p>
            <a:pPr algn="r" rtl="1">
              <a:lnSpc>
                <a:spcPct val="90000"/>
              </a:lnSpc>
              <a:buFontTx/>
              <a:buNone/>
            </a:pP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228600" y="0"/>
            <a:ext cx="8763000" cy="1384300"/>
          </a:xfrm>
        </p:spPr>
        <p:txBody>
          <a:bodyPr/>
          <a:lstStyle/>
          <a:p>
            <a:pPr algn="r" rtl="1"/>
            <a:r>
              <a:rPr lang="fa-IR" sz="3200">
                <a:solidFill>
                  <a:srgbClr val="00FF00"/>
                </a:solidFill>
              </a:rPr>
              <a:t>وگازی</a:t>
            </a:r>
            <a:r>
              <a:rPr lang="fa-IR" sz="2800">
                <a:solidFill>
                  <a:srgbClr val="00FF00"/>
                </a:solidFill>
              </a:rPr>
              <a:t> که در خلال آن تشکیل میشوند باید دارای مقادیر نسبتا</a:t>
            </a:r>
            <a:br>
              <a:rPr lang="fa-IR" sz="2800">
                <a:solidFill>
                  <a:srgbClr val="00FF00"/>
                </a:solidFill>
              </a:rPr>
            </a:br>
            <a:r>
              <a:rPr lang="fa-IR" sz="2800">
                <a:solidFill>
                  <a:srgbClr val="00FF00"/>
                </a:solidFill>
              </a:rPr>
              <a:t>بالایی از همانعناصر کانساری باشد</a:t>
            </a:r>
            <a:br>
              <a:rPr lang="fa-IR" sz="2800">
                <a:solidFill>
                  <a:srgbClr val="00FF00"/>
                </a:solidFill>
              </a:rPr>
            </a:br>
            <a:endParaRPr lang="en-US" sz="2800">
              <a:solidFill>
                <a:srgbClr val="00FF00"/>
              </a:solidFill>
            </a:endParaRPr>
          </a:p>
        </p:txBody>
      </p:sp>
      <p:sp>
        <p:nvSpPr>
          <p:cNvPr id="100355" name="Rectangle 3"/>
          <p:cNvSpPr>
            <a:spLocks noGrp="1" noChangeArrowheads="1"/>
          </p:cNvSpPr>
          <p:nvPr>
            <p:ph type="body" idx="1"/>
          </p:nvPr>
        </p:nvSpPr>
        <p:spPr>
          <a:xfrm>
            <a:off x="381000" y="1524000"/>
            <a:ext cx="8534400" cy="5029200"/>
          </a:xfrm>
        </p:spPr>
        <p:txBody>
          <a:bodyPr/>
          <a:lstStyle/>
          <a:p>
            <a:pPr algn="r" rtl="1"/>
            <a:r>
              <a:rPr lang="fa-IR">
                <a:solidFill>
                  <a:srgbClr val="00FF00"/>
                </a:solidFill>
              </a:rPr>
              <a:t>در پدیده خروج عناصر کمیاب کانساری از سنگها در مرحله</a:t>
            </a:r>
          </a:p>
          <a:p>
            <a:pPr algn="r" rtl="1">
              <a:buFontTx/>
              <a:buNone/>
            </a:pPr>
            <a:r>
              <a:rPr lang="fa-IR">
                <a:solidFill>
                  <a:srgbClr val="00FF00"/>
                </a:solidFill>
              </a:rPr>
              <a:t>بعد از ماگمایی وتوزیع دوباره آن در سنگها که نتیجه عمل</a:t>
            </a:r>
          </a:p>
          <a:p>
            <a:pPr algn="r" rtl="1">
              <a:buFontTx/>
              <a:buNone/>
            </a:pPr>
            <a:r>
              <a:rPr lang="fa-IR">
                <a:solidFill>
                  <a:srgbClr val="00FF00"/>
                </a:solidFill>
              </a:rPr>
              <a:t>محلولهای فوق بحرانی و هیدروترمال است به عنوان پایه ای</a:t>
            </a:r>
          </a:p>
          <a:p>
            <a:pPr algn="r" rtl="1">
              <a:buFontTx/>
              <a:buNone/>
            </a:pPr>
            <a:r>
              <a:rPr lang="fa-IR">
                <a:solidFill>
                  <a:srgbClr val="00FF00"/>
                </a:solidFill>
              </a:rPr>
              <a:t>برای فرضیه مشهور تحرک پذیری به کاربرده میشود که </a:t>
            </a:r>
          </a:p>
          <a:p>
            <a:pPr algn="r" rtl="1">
              <a:buFontTx/>
              <a:buNone/>
            </a:pPr>
            <a:r>
              <a:rPr lang="fa-IR">
                <a:solidFill>
                  <a:srgbClr val="00FF00"/>
                </a:solidFill>
              </a:rPr>
              <a:t>عناصری مانند </a:t>
            </a:r>
            <a:r>
              <a:rPr lang="en-US">
                <a:solidFill>
                  <a:srgbClr val="00FF00"/>
                </a:solidFill>
              </a:rPr>
              <a:t>sn</a:t>
            </a:r>
            <a:r>
              <a:rPr lang="ar-SA">
                <a:solidFill>
                  <a:srgbClr val="00FF00"/>
                </a:solidFill>
              </a:rPr>
              <a:t>٫</a:t>
            </a:r>
            <a:r>
              <a:rPr lang="en-US">
                <a:solidFill>
                  <a:srgbClr val="00FF00"/>
                </a:solidFill>
              </a:rPr>
              <a:t>w</a:t>
            </a:r>
            <a:r>
              <a:rPr lang="ar-SA">
                <a:solidFill>
                  <a:srgbClr val="00FF00"/>
                </a:solidFill>
              </a:rPr>
              <a:t>٫</a:t>
            </a:r>
            <a:r>
              <a:rPr lang="en-US">
                <a:solidFill>
                  <a:srgbClr val="00FF00"/>
                </a:solidFill>
              </a:rPr>
              <a:t>Mo</a:t>
            </a:r>
            <a:r>
              <a:rPr lang="ar-SA">
                <a:solidFill>
                  <a:srgbClr val="00FF00"/>
                </a:solidFill>
              </a:rPr>
              <a:t>٫</a:t>
            </a:r>
            <a:r>
              <a:rPr lang="en-US">
                <a:solidFill>
                  <a:srgbClr val="00FF00"/>
                </a:solidFill>
              </a:rPr>
              <a:t> Ta</a:t>
            </a:r>
            <a:r>
              <a:rPr lang="fa-IR">
                <a:solidFill>
                  <a:srgbClr val="00FF00"/>
                </a:solidFill>
              </a:rPr>
              <a:t>به این صورت تشکیل میشود</a:t>
            </a:r>
          </a:p>
          <a:p>
            <a:pPr algn="r" rtl="1">
              <a:buFontTx/>
              <a:buNone/>
            </a:pPr>
            <a:endParaRPr lang="fa-IR">
              <a:solidFill>
                <a:srgbClr val="00FF00"/>
              </a:solidFill>
            </a:endParaRPr>
          </a:p>
          <a:p>
            <a:pPr algn="r" rtl="1">
              <a:buFontTx/>
              <a:buNone/>
            </a:pPr>
            <a:r>
              <a:rPr lang="fa-IR">
                <a:solidFill>
                  <a:srgbClr val="00FF00"/>
                </a:solidFill>
              </a:rPr>
              <a:t>در سنگهای رسوبی هم اگر نهشته های کانساری حین فرایند </a:t>
            </a:r>
          </a:p>
          <a:p>
            <a:pPr algn="r" rtl="1">
              <a:buFontTx/>
              <a:buNone/>
            </a:pPr>
            <a:r>
              <a:rPr lang="fa-IR">
                <a:solidFill>
                  <a:srgbClr val="00FF00"/>
                </a:solidFill>
              </a:rPr>
              <a:t>تغییر وتبدیل دیاژنتیک رسوبات تشکیل شوند پدیده توزیع دوباره</a:t>
            </a:r>
          </a:p>
          <a:p>
            <a:pPr algn="r" rtl="1">
              <a:buFontTx/>
              <a:buNone/>
            </a:pPr>
            <a:r>
              <a:rPr lang="fa-IR">
                <a:solidFill>
                  <a:srgbClr val="00FF00"/>
                </a:solidFill>
              </a:rPr>
              <a:t>عناصرکانساری در آن فعال خواهد بود که این امر خروج</a:t>
            </a:r>
          </a:p>
          <a:p>
            <a:pPr algn="r" rtl="1">
              <a:buFontTx/>
              <a:buNone/>
            </a:pPr>
            <a:endParaRPr lang="ar-SA" sz="2800">
              <a:solidFill>
                <a:srgbClr val="00FF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algn="r" rtl="1"/>
            <a:r>
              <a:rPr lang="fa-IR" sz="2800">
                <a:solidFill>
                  <a:srgbClr val="00FF00"/>
                </a:solidFill>
              </a:rPr>
              <a:t>عناصرکانساری از سنگهای رسوبی نامناسب شروع وبا تمرکز</a:t>
            </a:r>
            <a:br>
              <a:rPr lang="fa-IR" sz="2800">
                <a:solidFill>
                  <a:srgbClr val="00FF00"/>
                </a:solidFill>
              </a:rPr>
            </a:br>
            <a:r>
              <a:rPr lang="fa-IR" sz="2800">
                <a:solidFill>
                  <a:srgbClr val="00FF00"/>
                </a:solidFill>
              </a:rPr>
              <a:t>درسنگها با شرایط ساختمانی مناسب پایان می پذیرد</a:t>
            </a:r>
            <a:endParaRPr lang="en-US" sz="2800">
              <a:solidFill>
                <a:srgbClr val="00FF00"/>
              </a:solidFill>
            </a:endParaRPr>
          </a:p>
        </p:txBody>
      </p:sp>
      <p:sp>
        <p:nvSpPr>
          <p:cNvPr id="102403" name="Rectangle 3"/>
          <p:cNvSpPr>
            <a:spLocks noGrp="1" noChangeArrowheads="1"/>
          </p:cNvSpPr>
          <p:nvPr>
            <p:ph type="body" sz="half" idx="1"/>
          </p:nvPr>
        </p:nvSpPr>
        <p:spPr>
          <a:xfrm>
            <a:off x="762000" y="3886200"/>
            <a:ext cx="8001000" cy="4114800"/>
          </a:xfrm>
        </p:spPr>
        <p:txBody>
          <a:bodyPr/>
          <a:lstStyle/>
          <a:p>
            <a:pPr algn="r" rtl="1">
              <a:buFontTx/>
              <a:buNone/>
            </a:pPr>
            <a:r>
              <a:rPr lang="fa-IR" sz="2800"/>
              <a:t> جدول زیرنسبت بین غلظت عناصرمعرف در سنگهای اولترابازیک نیکل دار وعقیم را نشان می دهد.</a:t>
            </a:r>
            <a:endParaRPr lang="en-US" sz="2800"/>
          </a:p>
        </p:txBody>
      </p:sp>
      <p:sp>
        <p:nvSpPr>
          <p:cNvPr id="102589" name="Rectangle 189"/>
          <p:cNvSpPr>
            <a:spLocks noGrp="1" noChangeArrowheads="1"/>
          </p:cNvSpPr>
          <p:nvPr>
            <p:ph sz="half" idx="2"/>
          </p:nvPr>
        </p:nvSpPr>
        <p:spPr/>
        <p:txBody>
          <a:bodyPr/>
          <a:lstStyle/>
          <a:p>
            <a:endParaRPr lang="en-US" sz="28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630" name="Rectangle 182"/>
          <p:cNvSpPr>
            <a:spLocks noGrp="1" noChangeArrowheads="1"/>
          </p:cNvSpPr>
          <p:nvPr>
            <p:ph type="title"/>
          </p:nvPr>
        </p:nvSpPr>
        <p:spPr/>
        <p:txBody>
          <a:bodyPr/>
          <a:lstStyle/>
          <a:p>
            <a:endParaRPr lang="en-US"/>
          </a:p>
        </p:txBody>
      </p:sp>
      <p:graphicFrame>
        <p:nvGraphicFramePr>
          <p:cNvPr id="104819" name="Group 371"/>
          <p:cNvGraphicFramePr>
            <a:graphicFrameLocks noGrp="1"/>
          </p:cNvGraphicFramePr>
          <p:nvPr>
            <p:ph idx="1"/>
          </p:nvPr>
        </p:nvGraphicFramePr>
        <p:xfrm>
          <a:off x="0" y="0"/>
          <a:ext cx="9144000" cy="6165850"/>
        </p:xfrm>
        <a:graphic>
          <a:graphicData uri="http://schemas.openxmlformats.org/drawingml/2006/table">
            <a:tbl>
              <a:tblPr/>
              <a:tblGrid>
                <a:gridCol w="771525">
                  <a:extLst>
                    <a:ext uri="{9D8B030D-6E8A-4147-A177-3AD203B41FA5}">
                      <a16:colId xmlns:a16="http://schemas.microsoft.com/office/drawing/2014/main" xmlns="" val="20000"/>
                    </a:ext>
                  </a:extLst>
                </a:gridCol>
                <a:gridCol w="777875">
                  <a:extLst>
                    <a:ext uri="{9D8B030D-6E8A-4147-A177-3AD203B41FA5}">
                      <a16:colId xmlns:a16="http://schemas.microsoft.com/office/drawing/2014/main" xmlns="" val="20001"/>
                    </a:ext>
                  </a:extLst>
                </a:gridCol>
                <a:gridCol w="658813">
                  <a:extLst>
                    <a:ext uri="{9D8B030D-6E8A-4147-A177-3AD203B41FA5}">
                      <a16:colId xmlns:a16="http://schemas.microsoft.com/office/drawing/2014/main" xmlns="" val="20002"/>
                    </a:ext>
                  </a:extLst>
                </a:gridCol>
                <a:gridCol w="657225">
                  <a:extLst>
                    <a:ext uri="{9D8B030D-6E8A-4147-A177-3AD203B41FA5}">
                      <a16:colId xmlns:a16="http://schemas.microsoft.com/office/drawing/2014/main" xmlns="" val="20003"/>
                    </a:ext>
                  </a:extLst>
                </a:gridCol>
                <a:gridCol w="735012">
                  <a:extLst>
                    <a:ext uri="{9D8B030D-6E8A-4147-A177-3AD203B41FA5}">
                      <a16:colId xmlns:a16="http://schemas.microsoft.com/office/drawing/2014/main" xmlns="" val="20004"/>
                    </a:ext>
                  </a:extLst>
                </a:gridCol>
                <a:gridCol w="696913">
                  <a:extLst>
                    <a:ext uri="{9D8B030D-6E8A-4147-A177-3AD203B41FA5}">
                      <a16:colId xmlns:a16="http://schemas.microsoft.com/office/drawing/2014/main" xmlns="" val="20005"/>
                    </a:ext>
                  </a:extLst>
                </a:gridCol>
                <a:gridCol w="660400">
                  <a:extLst>
                    <a:ext uri="{9D8B030D-6E8A-4147-A177-3AD203B41FA5}">
                      <a16:colId xmlns:a16="http://schemas.microsoft.com/office/drawing/2014/main" xmlns="" val="20006"/>
                    </a:ext>
                  </a:extLst>
                </a:gridCol>
                <a:gridCol w="696912">
                  <a:extLst>
                    <a:ext uri="{9D8B030D-6E8A-4147-A177-3AD203B41FA5}">
                      <a16:colId xmlns:a16="http://schemas.microsoft.com/office/drawing/2014/main" xmlns="" val="20007"/>
                    </a:ext>
                  </a:extLst>
                </a:gridCol>
                <a:gridCol w="1136650">
                  <a:extLst>
                    <a:ext uri="{9D8B030D-6E8A-4147-A177-3AD203B41FA5}">
                      <a16:colId xmlns:a16="http://schemas.microsoft.com/office/drawing/2014/main" xmlns="" val="20008"/>
                    </a:ext>
                  </a:extLst>
                </a:gridCol>
                <a:gridCol w="1341438">
                  <a:extLst>
                    <a:ext uri="{9D8B030D-6E8A-4147-A177-3AD203B41FA5}">
                      <a16:colId xmlns:a16="http://schemas.microsoft.com/office/drawing/2014/main" xmlns="" val="20009"/>
                    </a:ext>
                  </a:extLst>
                </a:gridCol>
                <a:gridCol w="1011237">
                  <a:extLst>
                    <a:ext uri="{9D8B030D-6E8A-4147-A177-3AD203B41FA5}">
                      <a16:colId xmlns:a16="http://schemas.microsoft.com/office/drawing/2014/main" xmlns="" val="20010"/>
                    </a:ext>
                  </a:extLst>
                </a:gridCol>
              </a:tblGrid>
              <a:tr h="1809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4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H</a:t>
                      </a:r>
                      <a:r>
                        <a:rPr kumimoji="0" lang="en-CA" sz="1400" b="1" i="0" u="none" strike="noStrike" cap="none" normalizeH="0" baseline="-25000" smtClean="0">
                          <a:ln>
                            <a:noFill/>
                          </a:ln>
                          <a:solidFill>
                            <a:srgbClr val="640078"/>
                          </a:solidFill>
                          <a:effectLst>
                            <a:outerShdw blurRad="38100" dist="38100" dir="2700000" algn="tl">
                              <a:srgbClr val="000000"/>
                            </a:outerShdw>
                          </a:effectLst>
                          <a:latin typeface="Tahoma" pitchFamily="34" charset="0"/>
                          <a:cs typeface="Arial" charset="0"/>
                        </a:rPr>
                        <a:t>2</a:t>
                      </a:r>
                      <a:r>
                        <a:rPr kumimoji="0" lang="en-CA" sz="14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O</a:t>
                      </a:r>
                      <a:r>
                        <a:rPr kumimoji="0" lang="en-US" sz="14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6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CCNi/</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6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CCS</a:t>
                      </a:r>
                      <a:endParaRPr kumimoji="0" lang="en-ID" sz="16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S</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Ti</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Cr</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Cu</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Co</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Ni</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ویژگی کانی سازی</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نوع سنگ</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rPr>
                        <a:t>ناحیه</a:t>
                      </a:r>
                      <a:endParaRPr kumimoji="0" lang="en-ID" sz="1800" b="1" i="0" u="none" strike="noStrike" cap="none" normalizeH="0" baseline="0" smtClean="0">
                        <a:ln>
                          <a:noFill/>
                        </a:ln>
                        <a:solidFill>
                          <a:srgbClr val="640078"/>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428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09/0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0/16</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05/0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05/0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2/1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8/0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6/0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8/0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بازیک</a:t>
                      </a:r>
                      <a:endParaRPr kumimoji="0" lang="en-ID"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4">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شبه جزیره کولا</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428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13/2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3/0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2/1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8/0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3/1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02"/>
                  </a:ext>
                </a:extLst>
              </a:tr>
              <a:tr h="23971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38/2</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0/16</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06/0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05/0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7/1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6/0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اولترابازیک</a:t>
                      </a:r>
                      <a:endParaRPr kumimoji="0" lang="en-ID"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a16="http://schemas.microsoft.com/office/drawing/2014/main" xmlns="" val="10003"/>
                  </a:ext>
                </a:extLst>
              </a:tr>
              <a:tr h="2428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03/4</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8/0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3/0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1/5</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3/2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04"/>
                  </a:ext>
                </a:extLst>
              </a:tr>
              <a:tr h="2428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16/1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5/18</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07/0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02/0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9/0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4/0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بازیک</a:t>
                      </a:r>
                      <a:endParaRPr kumimoji="0" lang="en-ID"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4">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بایکال شمالی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444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55/3</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0/59</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10/0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03/0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7/2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5/2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9/5</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06"/>
                  </a:ext>
                </a:extLst>
              </a:tr>
              <a:tr h="30321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72/0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0/60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01/0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15/0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4/1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1/1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5/0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6/0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اولترابازیک</a:t>
                      </a:r>
                      <a:endParaRPr kumimoji="0" lang="en-ID"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a16="http://schemas.microsoft.com/office/drawing/2014/main" xmlns="" val="10007"/>
                  </a:ext>
                </a:extLst>
              </a:tr>
              <a:tr h="33813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33/2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4/23</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08/0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7/0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4/1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08"/>
                  </a:ext>
                </a:extLst>
              </a:tr>
              <a:tr h="2413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0/4</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4/1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9/0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2/1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2/1</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بازیک</a:t>
                      </a:r>
                      <a:endParaRPr kumimoji="0" lang="en-ID" sz="16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نوریلسک</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2444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8/0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9/3</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7/2</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10"/>
                  </a:ext>
                </a:extLst>
              </a:tr>
              <a:tr h="2428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05/0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30/2</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02/0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84/0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31/2</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57/0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12/0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سنگهای اولترایازیک به شدت دگرگون شده</a:t>
                      </a:r>
                      <a:endParaRPr kumimoji="0" lang="en-ID" sz="14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روسیه مرکزی</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r h="23971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56/0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76/0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80/1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89/1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50/0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43/0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12"/>
                  </a:ext>
                </a:extLst>
              </a:tr>
              <a:tr h="3238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20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02/0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007/0</a:t>
                      </a:r>
                      <a:endParaRPr kumimoji="0" lang="en-ID" sz="14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30/0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07/0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10/0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40/0</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rPr>
                        <a:t>وجود ندارد</a:t>
                      </a:r>
                      <a:endParaRPr kumimoji="0" lang="en-ID" sz="1600" b="1" i="0" u="none" strike="noStrike" cap="none" normalizeH="0" baseline="0" smtClean="0">
                        <a:ln>
                          <a:noFill/>
                        </a:ln>
                        <a:solidFill>
                          <a:schemeClr val="accent2"/>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rPr>
                        <a:t>سنگهای اولترابازیک به شدت دگرگون شده</a:t>
                      </a:r>
                      <a:endParaRPr kumimoji="0" lang="en-ID" sz="1400" b="1" i="0" u="none" strike="noStrike" cap="none" normalizeH="0" baseline="0" smtClean="0">
                        <a:ln>
                          <a:noFill/>
                        </a:ln>
                        <a:solidFill>
                          <a:srgbClr val="008000"/>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بایکال شمالی</a:t>
                      </a:r>
                      <a:endParaRPr kumimoji="0" lang="en-ID"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3"/>
                  </a:ext>
                </a:extLst>
              </a:tr>
              <a:tr h="3238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16</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4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064/0</a:t>
                      </a:r>
                      <a:endParaRPr kumimoji="0" lang="en-ID" sz="14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60/0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60/1</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46/0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95/0</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سولفوری</a:t>
                      </a:r>
                      <a:endParaRPr kumimoji="0" lang="en-ID" sz="1600" b="1"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xmlns="" val="10014"/>
                  </a:ext>
                </a:extLst>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304800" y="-152400"/>
            <a:ext cx="8686800" cy="1384300"/>
          </a:xfrm>
        </p:spPr>
        <p:txBody>
          <a:bodyPr/>
          <a:lstStyle/>
          <a:p>
            <a:pPr algn="r" rtl="1"/>
            <a:r>
              <a:rPr lang="fa-IR" sz="3200" b="1">
                <a:solidFill>
                  <a:srgbClr val="00FF00"/>
                </a:solidFill>
                <a:effectLst/>
              </a:rPr>
              <a:t>2) </a:t>
            </a:r>
            <a:r>
              <a:rPr lang="fa-IR" sz="3200" b="1">
                <a:solidFill>
                  <a:srgbClr val="FF0066"/>
                </a:solidFill>
                <a:effectLst/>
              </a:rPr>
              <a:t>ملاک هایی براساس نسبت مقدار بعضی ازعناصردر سنگها</a:t>
            </a:r>
            <a:endParaRPr lang="en-US" sz="3200" b="1">
              <a:solidFill>
                <a:srgbClr val="FF0066"/>
              </a:solidFill>
              <a:effectLst/>
            </a:endParaRPr>
          </a:p>
        </p:txBody>
      </p:sp>
      <p:sp>
        <p:nvSpPr>
          <p:cNvPr id="106499" name="Rectangle 3"/>
          <p:cNvSpPr>
            <a:spLocks noGrp="1" noChangeArrowheads="1"/>
          </p:cNvSpPr>
          <p:nvPr>
            <p:ph type="body" idx="1"/>
          </p:nvPr>
        </p:nvSpPr>
        <p:spPr>
          <a:xfrm>
            <a:off x="457200" y="1447800"/>
            <a:ext cx="8229600" cy="5410200"/>
          </a:xfrm>
        </p:spPr>
        <p:txBody>
          <a:bodyPr/>
          <a:lstStyle/>
          <a:p>
            <a:pPr algn="r" rtl="1">
              <a:lnSpc>
                <a:spcPct val="90000"/>
              </a:lnSpc>
            </a:pPr>
            <a:r>
              <a:rPr lang="fa-IR">
                <a:solidFill>
                  <a:srgbClr val="00FF00"/>
                </a:solidFill>
              </a:rPr>
              <a:t>در اصل این ملاکها بر اساس اختلافاتی است که در روابط بین عناصر ایزومورفیک در سنگها پدید می آید.علل پیدایش چنین اختلافاتی رفتار منحصر به فرد عناصر ایزومورفیک در محیط های گوناگون مهاجرت است.</a:t>
            </a:r>
            <a:r>
              <a:rPr lang="fa-IR" sz="2400">
                <a:solidFill>
                  <a:srgbClr val="00FF00"/>
                </a:solidFill>
              </a:rPr>
              <a:t> </a:t>
            </a:r>
          </a:p>
          <a:p>
            <a:pPr algn="r" rtl="1">
              <a:lnSpc>
                <a:spcPct val="90000"/>
              </a:lnSpc>
            </a:pPr>
            <a:endParaRPr lang="fa-IR" sz="2400">
              <a:solidFill>
                <a:srgbClr val="00FF00"/>
              </a:solidFill>
            </a:endParaRPr>
          </a:p>
          <a:p>
            <a:pPr algn="r" rtl="1">
              <a:lnSpc>
                <a:spcPct val="90000"/>
              </a:lnSpc>
            </a:pPr>
            <a:endParaRPr lang="fa-IR" sz="2400">
              <a:solidFill>
                <a:srgbClr val="00FF00"/>
              </a:solidFill>
            </a:endParaRPr>
          </a:p>
          <a:p>
            <a:pPr algn="r" rtl="1">
              <a:lnSpc>
                <a:spcPct val="90000"/>
              </a:lnSpc>
            </a:pPr>
            <a:endParaRPr lang="fa-IR" sz="2400">
              <a:solidFill>
                <a:srgbClr val="00FF00"/>
              </a:solidFill>
            </a:endParaRPr>
          </a:p>
          <a:p>
            <a:pPr algn="r" rtl="1">
              <a:lnSpc>
                <a:spcPct val="90000"/>
              </a:lnSpc>
            </a:pPr>
            <a:r>
              <a:rPr lang="fa-IR">
                <a:solidFill>
                  <a:srgbClr val="00FF00"/>
                </a:solidFill>
              </a:rPr>
              <a:t>روابط ایزومورفیک بین عناصر شیمیایی در مذاب های ماگمایی عموما به وسیله شعاع یونی،بار الکتریکی ودر نهایت از طریق امکان تشکیل ساختمان های کئوردیناسیون اکسیژنی که از نظر پارامترهای ساختمانی وانرژی شبکه ای که به یکدیگر نزدیک باشند کنترل می شود</a:t>
            </a:r>
          </a:p>
          <a:p>
            <a:pPr algn="r" rtl="1">
              <a:lnSpc>
                <a:spcPct val="90000"/>
              </a:lnSpc>
            </a:pPr>
            <a:endParaRPr lang="en-US" sz="2400">
              <a:solidFill>
                <a:srgbClr val="00FF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304800" y="0"/>
            <a:ext cx="8839200" cy="1905000"/>
          </a:xfrm>
        </p:spPr>
        <p:txBody>
          <a:bodyPr/>
          <a:lstStyle/>
          <a:p>
            <a:pPr algn="r" rtl="1">
              <a:buFontTx/>
              <a:buChar char="•"/>
            </a:pPr>
            <a:r>
              <a:rPr lang="fa-IR" sz="3200"/>
              <a:t> </a:t>
            </a:r>
            <a:r>
              <a:rPr lang="fa-IR" sz="3200">
                <a:solidFill>
                  <a:srgbClr val="00FF00"/>
                </a:solidFill>
              </a:rPr>
              <a:t>در یک توده پایداری شرایط ترمودینامیکی در خلال تبلور ماگما</a:t>
            </a:r>
            <a:br>
              <a:rPr lang="fa-IR" sz="3200">
                <a:solidFill>
                  <a:srgbClr val="00FF00"/>
                </a:solidFill>
              </a:rPr>
            </a:br>
            <a:r>
              <a:rPr lang="fa-IR" sz="3200">
                <a:solidFill>
                  <a:srgbClr val="00FF00"/>
                </a:solidFill>
              </a:rPr>
              <a:t> موجب پایداری نسبی عنصر میزبان و عنصرایزومورفیکی آن در </a:t>
            </a:r>
            <a:r>
              <a:rPr lang="fa-IR" sz="2800">
                <a:solidFill>
                  <a:srgbClr val="00FF00"/>
                </a:solidFill>
              </a:rPr>
              <a:t/>
            </a:r>
            <a:br>
              <a:rPr lang="fa-IR" sz="2800">
                <a:solidFill>
                  <a:srgbClr val="00FF00"/>
                </a:solidFill>
              </a:rPr>
            </a:br>
            <a:r>
              <a:rPr lang="fa-IR" sz="2800">
                <a:solidFill>
                  <a:srgbClr val="00FF00"/>
                </a:solidFill>
              </a:rPr>
              <a:t>مذاب میگردد</a:t>
            </a:r>
            <a:endParaRPr lang="en-US" sz="2800">
              <a:solidFill>
                <a:srgbClr val="00FF00"/>
              </a:solidFill>
            </a:endParaRPr>
          </a:p>
        </p:txBody>
      </p:sp>
      <p:sp>
        <p:nvSpPr>
          <p:cNvPr id="107523" name="Rectangle 3"/>
          <p:cNvSpPr>
            <a:spLocks noGrp="1" noChangeArrowheads="1"/>
          </p:cNvSpPr>
          <p:nvPr>
            <p:ph type="body" idx="1"/>
          </p:nvPr>
        </p:nvSpPr>
        <p:spPr>
          <a:xfrm>
            <a:off x="228600" y="1905000"/>
            <a:ext cx="8686800" cy="4953000"/>
          </a:xfrm>
        </p:spPr>
        <p:txBody>
          <a:bodyPr/>
          <a:lstStyle/>
          <a:p>
            <a:pPr algn="r" rtl="1"/>
            <a:r>
              <a:rPr lang="fa-IR">
                <a:solidFill>
                  <a:srgbClr val="00FF00"/>
                </a:solidFill>
              </a:rPr>
              <a:t>ملاکهایی که بر اساس اختلاف خواص ژئوشیمیایی عناصر ا</a:t>
            </a:r>
          </a:p>
          <a:p>
            <a:pPr algn="r" rtl="1">
              <a:buFontTx/>
              <a:buNone/>
            </a:pPr>
            <a:r>
              <a:rPr lang="fa-IR">
                <a:solidFill>
                  <a:srgbClr val="00FF00"/>
                </a:solidFill>
              </a:rPr>
              <a:t>ایزومورفیک ونه بر اساس تشابهات آنها بنا میشوند بیشترین</a:t>
            </a:r>
          </a:p>
          <a:p>
            <a:pPr algn="r" rtl="1">
              <a:buFontTx/>
              <a:buNone/>
            </a:pPr>
            <a:r>
              <a:rPr lang="fa-IR">
                <a:solidFill>
                  <a:srgbClr val="00FF00"/>
                </a:solidFill>
              </a:rPr>
              <a:t>اهمیت عملی را دارند چون نتایج معینی در مورد شرایط </a:t>
            </a:r>
          </a:p>
          <a:p>
            <a:pPr algn="r" rtl="1">
              <a:buFontTx/>
              <a:buNone/>
            </a:pPr>
            <a:r>
              <a:rPr lang="fa-IR">
                <a:solidFill>
                  <a:srgbClr val="00FF00"/>
                </a:solidFill>
              </a:rPr>
              <a:t>فیزیکوشیمیایی محیط در خلال تشکیل کانی بدست میدهد و در</a:t>
            </a:r>
          </a:p>
          <a:p>
            <a:pPr algn="r" rtl="1">
              <a:buFontTx/>
              <a:buNone/>
            </a:pPr>
            <a:r>
              <a:rPr lang="fa-IR">
                <a:solidFill>
                  <a:srgbClr val="00FF00"/>
                </a:solidFill>
              </a:rPr>
              <a:t>خلال این فرایندها نتیخه ستیز بین عنصر میزبان و عنصرکمیاب</a:t>
            </a:r>
          </a:p>
          <a:p>
            <a:pPr algn="r" rtl="1">
              <a:buFontTx/>
              <a:buNone/>
            </a:pPr>
            <a:r>
              <a:rPr lang="fa-IR">
                <a:solidFill>
                  <a:srgbClr val="00FF00"/>
                </a:solidFill>
              </a:rPr>
              <a:t>ایزومورفیک برای دستیابی به یک مکان معین از ساختمان کانی</a:t>
            </a:r>
          </a:p>
          <a:p>
            <a:pPr algn="r" rtl="1">
              <a:buFontTx/>
              <a:buNone/>
            </a:pPr>
            <a:r>
              <a:rPr lang="fa-IR">
                <a:solidFill>
                  <a:srgbClr val="00FF00"/>
                </a:solidFill>
              </a:rPr>
              <a:t>تازه تشکیل شده تا حدود زیادی به تغییرات فعالیت نسبی این عنصر بستگی دارد(</a:t>
            </a:r>
            <a:r>
              <a:rPr lang="fa-IR" sz="2800">
                <a:solidFill>
                  <a:srgbClr val="00FF00"/>
                </a:solidFill>
              </a:rPr>
              <a:t>شرایط ترمودینامیکی و</a:t>
            </a:r>
            <a:r>
              <a:rPr lang="en-US" sz="2800">
                <a:solidFill>
                  <a:srgbClr val="00FF00"/>
                </a:solidFill>
              </a:rPr>
              <a:t>PH</a:t>
            </a:r>
            <a:r>
              <a:rPr lang="fa-IR" sz="2800">
                <a:solidFill>
                  <a:srgbClr val="00FF00"/>
                </a:solidFill>
              </a:rPr>
              <a:t>)</a:t>
            </a:r>
            <a:r>
              <a:rPr lang="fa-IR">
                <a:solidFill>
                  <a:srgbClr val="00FF00"/>
                </a:solidFill>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59" name="Rectangle 15"/>
          <p:cNvSpPr>
            <a:spLocks noGrp="1" noChangeArrowheads="1"/>
          </p:cNvSpPr>
          <p:nvPr>
            <p:ph type="title"/>
          </p:nvPr>
        </p:nvSpPr>
        <p:spPr/>
        <p:txBody>
          <a:bodyPr/>
          <a:lstStyle/>
          <a:p>
            <a:endParaRPr lang="en-US"/>
          </a:p>
        </p:txBody>
      </p:sp>
      <p:graphicFrame>
        <p:nvGraphicFramePr>
          <p:cNvPr id="108561" name="Group 17"/>
          <p:cNvGraphicFramePr>
            <a:graphicFrameLocks noGrp="1"/>
          </p:cNvGraphicFramePr>
          <p:nvPr>
            <p:ph idx="1"/>
          </p:nvPr>
        </p:nvGraphicFramePr>
        <p:xfrm>
          <a:off x="609600" y="533400"/>
          <a:ext cx="8229600" cy="4749800"/>
        </p:xfrm>
        <a:graphic>
          <a:graphicData uri="http://schemas.openxmlformats.org/drawingml/2006/table">
            <a:tbl>
              <a:tblPr/>
              <a:tblGrid>
                <a:gridCol w="4114800">
                  <a:extLst>
                    <a:ext uri="{9D8B030D-6E8A-4147-A177-3AD203B41FA5}">
                      <a16:colId xmlns:a16="http://schemas.microsoft.com/office/drawing/2014/main" xmlns="" val="20000"/>
                    </a:ext>
                  </a:extLst>
                </a:gridCol>
                <a:gridCol w="4114800">
                  <a:extLst>
                    <a:ext uri="{9D8B030D-6E8A-4147-A177-3AD203B41FA5}">
                      <a16:colId xmlns:a16="http://schemas.microsoft.com/office/drawing/2014/main" xmlns="" val="20001"/>
                    </a:ext>
                  </a:extLst>
                </a:gridCol>
              </a:tblGrid>
              <a:tr h="6667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عنصر میزبان</a:t>
                      </a:r>
                      <a:endParaRPr kumimoji="0" lang="en-ID"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جفت ایزومورفیکی</a:t>
                      </a:r>
                      <a:endParaRPr kumimoji="0" lang="en-ID"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4480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K</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Ca</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Al</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Si</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Zr</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Nb</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Pt</a:t>
                      </a:r>
                      <a:endParaRPr kumimoji="0" lang="en-ID"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K-Rb</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Ca-Sr</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Al-Ga</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Si-Ge</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Zr-Hf</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FF33CC"/>
                          </a:solidFill>
                          <a:effectLst>
                            <a:outerShdw blurRad="38100" dist="38100" dir="2700000" algn="tl">
                              <a:srgbClr val="000000"/>
                            </a:outerShdw>
                          </a:effectLst>
                          <a:latin typeface="Tahoma" pitchFamily="34" charset="0"/>
                          <a:cs typeface="Arial" charset="0"/>
                        </a:rPr>
                        <a:t>Nb-Ta</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rPr>
                        <a:t>Pt-(Ru,Rh,Pd,Os,Tr)</a:t>
                      </a:r>
                      <a:endParaRPr kumimoji="0" lang="en-ID" sz="3200" b="0" i="0" u="none" strike="noStrike" cap="none" normalizeH="0" baseline="0" smtClean="0">
                        <a:ln>
                          <a:noFill/>
                        </a:ln>
                        <a:solidFill>
                          <a:srgbClr val="000099"/>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
        <p:nvSpPr>
          <p:cNvPr id="108562" name="Rectangle 18"/>
          <p:cNvSpPr>
            <a:spLocks noChangeArrowheads="1"/>
          </p:cNvSpPr>
          <p:nvPr/>
        </p:nvSpPr>
        <p:spPr bwMode="auto">
          <a:xfrm>
            <a:off x="1143000" y="5791200"/>
            <a:ext cx="7604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r>
              <a:rPr lang="fa-IR" sz="2400">
                <a:solidFill>
                  <a:srgbClr val="000000"/>
                </a:solidFill>
                <a:effectLst/>
              </a:rPr>
              <a:t>جدول4-8،بعضی از معمولترین جفت های ایزومورفیکی عناصر</a:t>
            </a:r>
            <a:endParaRPr lang="en-US" sz="2400">
              <a:solidFill>
                <a:srgbClr val="000000"/>
              </a:solidFill>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609600" y="-152400"/>
            <a:ext cx="8229600" cy="1384300"/>
          </a:xfrm>
        </p:spPr>
        <p:txBody>
          <a:bodyPr/>
          <a:lstStyle/>
          <a:p>
            <a:pPr algn="r" rtl="1"/>
            <a:r>
              <a:rPr lang="fa-IR" sz="3200" b="1">
                <a:solidFill>
                  <a:srgbClr val="FF0066"/>
                </a:solidFill>
              </a:rPr>
              <a:t>نقشه برداری ژئوشیمیایی</a:t>
            </a:r>
            <a:r>
              <a:rPr lang="en-CA" sz="3200" b="1">
                <a:solidFill>
                  <a:srgbClr val="FF0066"/>
                </a:solidFill>
              </a:rPr>
              <a:t> </a:t>
            </a:r>
            <a:r>
              <a:rPr lang="fa-IR" sz="3200" b="1">
                <a:solidFill>
                  <a:srgbClr val="FF0066"/>
                </a:solidFill>
              </a:rPr>
              <a:t>در مقیاس ناحیه ای</a:t>
            </a:r>
            <a:endParaRPr lang="en-US" sz="3200" b="1">
              <a:solidFill>
                <a:srgbClr val="FF0066"/>
              </a:solidFill>
            </a:endParaRPr>
          </a:p>
        </p:txBody>
      </p:sp>
      <p:sp>
        <p:nvSpPr>
          <p:cNvPr id="116739" name="Rectangle 3"/>
          <p:cNvSpPr>
            <a:spLocks noGrp="1" noChangeArrowheads="1"/>
          </p:cNvSpPr>
          <p:nvPr>
            <p:ph type="body" idx="1"/>
          </p:nvPr>
        </p:nvSpPr>
        <p:spPr>
          <a:xfrm>
            <a:off x="0" y="1295400"/>
            <a:ext cx="8686800" cy="5562600"/>
          </a:xfrm>
        </p:spPr>
        <p:txBody>
          <a:bodyPr/>
          <a:lstStyle/>
          <a:p>
            <a:pPr algn="r" rtl="1"/>
            <a:r>
              <a:rPr lang="fa-IR">
                <a:solidFill>
                  <a:srgbClr val="00FF00"/>
                </a:solidFill>
              </a:rPr>
              <a:t>ویژگیهای ژئوشیمیایی کمپلکسهای زمین شناسی معمولا حین</a:t>
            </a:r>
          </a:p>
          <a:p>
            <a:pPr algn="r" rtl="1">
              <a:buFontTx/>
              <a:buNone/>
            </a:pPr>
            <a:r>
              <a:rPr lang="fa-IR">
                <a:solidFill>
                  <a:srgbClr val="00FF00"/>
                </a:solidFill>
              </a:rPr>
              <a:t>عملیات اکتشافی و نقشه برداری ژئوشیمیایی سنگهای بستر در مقیاس1:200000 و1:50000  تعیین میگردد ونقشه برداری</a:t>
            </a:r>
          </a:p>
          <a:p>
            <a:pPr algn="r" rtl="1">
              <a:buFontTx/>
              <a:buNone/>
            </a:pPr>
            <a:r>
              <a:rPr lang="fa-IR">
                <a:solidFill>
                  <a:srgbClr val="00FF00"/>
                </a:solidFill>
              </a:rPr>
              <a:t>به موازات تحقیقات زمین شناسی انجام میگردد</a:t>
            </a:r>
          </a:p>
        </p:txBody>
      </p:sp>
      <p:sp>
        <p:nvSpPr>
          <p:cNvPr id="116740" name="Rectangle 4"/>
          <p:cNvSpPr>
            <a:spLocks noChangeArrowheads="1"/>
          </p:cNvSpPr>
          <p:nvPr/>
        </p:nvSpPr>
        <p:spPr bwMode="auto">
          <a:xfrm>
            <a:off x="457200" y="4343400"/>
            <a:ext cx="8382000"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buFontTx/>
              <a:buChar char="•"/>
            </a:pPr>
            <a:r>
              <a:rPr lang="fa-IR" sz="3200">
                <a:solidFill>
                  <a:srgbClr val="00FF00"/>
                </a:solidFill>
                <a:effectLst/>
              </a:rPr>
              <a:t>تقسیم بندی جزئی تر کمپلکس های زمین شناسی در نواحی مورد مطالعه بر اساس انواع مختلف شاخص های ژئوشیمیایی،هدف اصلی نقشه برداری ژئوشیمیایی از سنگهای بستر در مقیاس کوچک است</a:t>
            </a:r>
            <a:endParaRPr lang="en-US" sz="3200">
              <a:solidFill>
                <a:srgbClr val="00FF00"/>
              </a:solidFill>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304800" y="292100"/>
            <a:ext cx="8610600" cy="1384300"/>
          </a:xfrm>
        </p:spPr>
        <p:txBody>
          <a:bodyPr/>
          <a:lstStyle/>
          <a:p>
            <a:pPr algn="r" rtl="1"/>
            <a:r>
              <a:rPr lang="fa-IR" sz="3200"/>
              <a:t>مسائل اکتشافی خاصی که ممکن است در این مرحله حل شود عبارتند از:</a:t>
            </a:r>
            <a:r>
              <a:rPr lang="fa-IR"/>
              <a:t/>
            </a:r>
            <a:br>
              <a:rPr lang="fa-IR"/>
            </a:br>
            <a:endParaRPr lang="en-US"/>
          </a:p>
        </p:txBody>
      </p:sp>
      <p:sp>
        <p:nvSpPr>
          <p:cNvPr id="117763" name="Rectangle 3"/>
          <p:cNvSpPr>
            <a:spLocks noGrp="1" noChangeArrowheads="1"/>
          </p:cNvSpPr>
          <p:nvPr>
            <p:ph type="body" idx="1"/>
          </p:nvPr>
        </p:nvSpPr>
        <p:spPr>
          <a:xfrm>
            <a:off x="533400" y="2057400"/>
            <a:ext cx="8229600" cy="4114800"/>
          </a:xfrm>
        </p:spPr>
        <p:txBody>
          <a:bodyPr/>
          <a:lstStyle/>
          <a:p>
            <a:pPr algn="r" rtl="1">
              <a:lnSpc>
                <a:spcPct val="90000"/>
              </a:lnSpc>
              <a:buFontTx/>
              <a:buNone/>
            </a:pPr>
            <a:r>
              <a:rPr lang="fa-IR">
                <a:solidFill>
                  <a:srgbClr val="FF0066"/>
                </a:solidFill>
              </a:rPr>
              <a:t>1</a:t>
            </a:r>
            <a:r>
              <a:rPr lang="fa-IR" sz="2800" b="1">
                <a:solidFill>
                  <a:srgbClr val="FF0066"/>
                </a:solidFill>
              </a:rPr>
              <a:t>-</a:t>
            </a:r>
            <a:r>
              <a:rPr lang="fa-IR" sz="2800" b="1">
                <a:solidFill>
                  <a:srgbClr val="00FF00"/>
                </a:solidFill>
              </a:rPr>
              <a:t> تشخیص کمپلکس های زمین شناسی بالقوه فلزدار،به منظور هدایت هر چه بیشتر کارهای اکتشافی در جهت یافتن نهشته های کانساری.</a:t>
            </a:r>
          </a:p>
          <a:p>
            <a:pPr algn="r" rtl="1">
              <a:lnSpc>
                <a:spcPct val="90000"/>
              </a:lnSpc>
              <a:buFontTx/>
              <a:buNone/>
            </a:pPr>
            <a:r>
              <a:rPr lang="fa-IR" b="1">
                <a:solidFill>
                  <a:srgbClr val="FF0066"/>
                </a:solidFill>
              </a:rPr>
              <a:t>2</a:t>
            </a:r>
            <a:r>
              <a:rPr lang="fa-IR" sz="2800" b="1">
                <a:solidFill>
                  <a:srgbClr val="FF0066"/>
                </a:solidFill>
              </a:rPr>
              <a:t>-</a:t>
            </a:r>
            <a:r>
              <a:rPr lang="fa-IR" sz="2800" b="1">
                <a:solidFill>
                  <a:srgbClr val="00FF00"/>
                </a:solidFill>
              </a:rPr>
              <a:t> تشخیص مناطق بالقوه فلزداری که درون ناحیه نقشه برداری شده قرار دارند.</a:t>
            </a:r>
          </a:p>
          <a:p>
            <a:pPr algn="r" rtl="1">
              <a:lnSpc>
                <a:spcPct val="90000"/>
              </a:lnSpc>
              <a:buFontTx/>
              <a:buNone/>
            </a:pPr>
            <a:r>
              <a:rPr lang="fa-IR" b="1">
                <a:solidFill>
                  <a:srgbClr val="FF0066"/>
                </a:solidFill>
              </a:rPr>
              <a:t>3</a:t>
            </a:r>
            <a:r>
              <a:rPr lang="fa-IR" sz="2800" b="1">
                <a:solidFill>
                  <a:srgbClr val="FF0066"/>
                </a:solidFill>
              </a:rPr>
              <a:t>-</a:t>
            </a:r>
            <a:r>
              <a:rPr lang="fa-IR" sz="2800" b="1">
                <a:solidFill>
                  <a:srgbClr val="00FF00"/>
                </a:solidFill>
              </a:rPr>
              <a:t> ارزیابی پارامترهای توزیع عناصر معرف کانی سازی در سنگهای بستر،بادر نظر گرفتن تغییرات مقدار زمینه ومتعاقب آن به کار بردن این داده ها برای مرحله تفصیلی اکتشاف نهشته های کانساری.</a:t>
            </a:r>
            <a:endParaRPr lang="en-ID" sz="2800" b="1">
              <a:solidFill>
                <a:srgbClr val="00FF00"/>
              </a:solidFill>
            </a:endParaRPr>
          </a:p>
          <a:p>
            <a:pPr>
              <a:lnSpc>
                <a:spcPct val="90000"/>
              </a:lnSpc>
            </a:pPr>
            <a:endParaRPr lang="en-US" sz="2800">
              <a:solidFill>
                <a:srgbClr val="00FF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228600" y="304800"/>
            <a:ext cx="8686800" cy="1384300"/>
          </a:xfrm>
        </p:spPr>
        <p:txBody>
          <a:bodyPr/>
          <a:lstStyle/>
          <a:p>
            <a:pPr algn="r" rtl="1"/>
            <a:r>
              <a:rPr lang="fa-IR" sz="3200">
                <a:solidFill>
                  <a:schemeClr val="tx1"/>
                </a:solidFill>
              </a:rPr>
              <a:t>حین نقشه برداری ژئوشیمیایی ناحیه ای،آنچه که در جهت مطالعه شاخص های ژئوشیمیایی سنگها انجام می گیرد به ترتیب شامل موارد زیر است</a:t>
            </a:r>
            <a:r>
              <a:rPr lang="fa-IR" sz="4000">
                <a:solidFill>
                  <a:srgbClr val="009900"/>
                </a:solidFill>
              </a:rPr>
              <a:t> :</a:t>
            </a:r>
            <a:endParaRPr lang="en-US" sz="4000">
              <a:solidFill>
                <a:srgbClr val="009900"/>
              </a:solidFill>
            </a:endParaRPr>
          </a:p>
        </p:txBody>
      </p:sp>
      <p:sp>
        <p:nvSpPr>
          <p:cNvPr id="118787" name="Rectangle 3"/>
          <p:cNvSpPr>
            <a:spLocks noGrp="1" noChangeArrowheads="1"/>
          </p:cNvSpPr>
          <p:nvPr>
            <p:ph type="body" idx="1"/>
          </p:nvPr>
        </p:nvSpPr>
        <p:spPr>
          <a:xfrm>
            <a:off x="0" y="2514600"/>
            <a:ext cx="8610600" cy="4953000"/>
          </a:xfrm>
        </p:spPr>
        <p:txBody>
          <a:bodyPr/>
          <a:lstStyle/>
          <a:p>
            <a:pPr algn="r" rtl="1">
              <a:buFontTx/>
              <a:buNone/>
            </a:pPr>
            <a:r>
              <a:rPr lang="fa-IR">
                <a:solidFill>
                  <a:srgbClr val="FF0066"/>
                </a:solidFill>
              </a:rPr>
              <a:t>1)</a:t>
            </a:r>
            <a:r>
              <a:rPr lang="fa-IR">
                <a:solidFill>
                  <a:schemeClr val="hlink"/>
                </a:solidFill>
              </a:rPr>
              <a:t> </a:t>
            </a:r>
            <a:r>
              <a:rPr lang="fa-IR">
                <a:solidFill>
                  <a:srgbClr val="00FF00"/>
                </a:solidFill>
              </a:rPr>
              <a:t>شرح زمین شناسی محل نمونه برداری همراه با بررسی کلی در مورد عوامل زمین شناسی موثر در پارامترهای توزیع عناصر شیمیایی</a:t>
            </a:r>
          </a:p>
          <a:p>
            <a:pPr algn="r" rtl="1">
              <a:buFontTx/>
              <a:buNone/>
            </a:pPr>
            <a:r>
              <a:rPr lang="fa-IR">
                <a:solidFill>
                  <a:srgbClr val="FF0066"/>
                </a:solidFill>
              </a:rPr>
              <a:t>2)</a:t>
            </a:r>
            <a:r>
              <a:rPr lang="fa-IR">
                <a:solidFill>
                  <a:srgbClr val="00FF00"/>
                </a:solidFill>
              </a:rPr>
              <a:t>میزان توسعه و ویژگی دگرسانی سوپرژن </a:t>
            </a:r>
          </a:p>
          <a:p>
            <a:pPr algn="r" rtl="1">
              <a:buFontTx/>
              <a:buNone/>
            </a:pPr>
            <a:r>
              <a:rPr lang="fa-IR">
                <a:solidFill>
                  <a:srgbClr val="FF0066"/>
                </a:solidFill>
              </a:rPr>
              <a:t>3)</a:t>
            </a:r>
            <a:r>
              <a:rPr lang="fa-IR">
                <a:solidFill>
                  <a:schemeClr val="hlink"/>
                </a:solidFill>
              </a:rPr>
              <a:t> </a:t>
            </a:r>
            <a:r>
              <a:rPr lang="fa-IR">
                <a:solidFill>
                  <a:srgbClr val="00FF00"/>
                </a:solidFill>
              </a:rPr>
              <a:t>تجزیه شیمیایی نمونه های انتخاب شده</a:t>
            </a:r>
            <a:endParaRPr lang="fa-IR">
              <a:solidFill>
                <a:srgbClr val="0000CC"/>
              </a:solidFill>
            </a:endParaRPr>
          </a:p>
          <a:p>
            <a:pPr algn="r" rtl="1">
              <a:buFontTx/>
              <a:buNone/>
            </a:pPr>
            <a:r>
              <a:rPr lang="fa-IR">
                <a:solidFill>
                  <a:srgbClr val="FF0066"/>
                </a:solidFill>
              </a:rPr>
              <a:t>4)</a:t>
            </a:r>
            <a:r>
              <a:rPr lang="fa-IR">
                <a:solidFill>
                  <a:schemeClr val="hlink"/>
                </a:solidFill>
              </a:rPr>
              <a:t> </a:t>
            </a:r>
            <a:r>
              <a:rPr lang="fa-IR">
                <a:solidFill>
                  <a:srgbClr val="00FF00"/>
                </a:solidFill>
              </a:rPr>
              <a:t>تحلیل نتایج حاصل از تجزیه نمونه ها</a:t>
            </a:r>
            <a:endParaRPr lang="fa-IR"/>
          </a:p>
          <a:p>
            <a:pPr algn="r" rtl="1">
              <a:buFontTx/>
              <a:buNone/>
            </a:pPr>
            <a:r>
              <a:rPr lang="fa-IR">
                <a:solidFill>
                  <a:srgbClr val="FF0066"/>
                </a:solidFill>
              </a:rPr>
              <a:t>5)</a:t>
            </a:r>
            <a:r>
              <a:rPr lang="fa-IR">
                <a:solidFill>
                  <a:schemeClr val="hlink"/>
                </a:solidFill>
              </a:rPr>
              <a:t> </a:t>
            </a:r>
            <a:r>
              <a:rPr lang="fa-IR">
                <a:solidFill>
                  <a:srgbClr val="00FF00"/>
                </a:solidFill>
              </a:rPr>
              <a:t>تهیه نقشه زمین شناسی - ژئوشیمیایی منطقه</a:t>
            </a:r>
            <a:endParaRPr lang="en-US">
              <a:solidFill>
                <a:srgbClr val="0000CC"/>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noChangeArrowheads="1"/>
          </p:cNvSpPr>
          <p:nvPr>
            <p:ph type="body" idx="1"/>
          </p:nvPr>
        </p:nvSpPr>
        <p:spPr>
          <a:xfrm>
            <a:off x="304800" y="152400"/>
            <a:ext cx="8534400" cy="6324600"/>
          </a:xfrm>
        </p:spPr>
        <p:txBody>
          <a:bodyPr/>
          <a:lstStyle/>
          <a:p>
            <a:pPr algn="r" rtl="1">
              <a:lnSpc>
                <a:spcPct val="90000"/>
              </a:lnSpc>
            </a:pPr>
            <a:r>
              <a:rPr lang="fa-IR">
                <a:solidFill>
                  <a:srgbClr val="FF0066"/>
                </a:solidFill>
              </a:rPr>
              <a:t>نقشه های زمین شناسی- ژئو شیمیایی از انواع زیر میتواند بر</a:t>
            </a:r>
          </a:p>
          <a:p>
            <a:pPr algn="r" rtl="1">
              <a:lnSpc>
                <a:spcPct val="90000"/>
              </a:lnSpc>
              <a:buFontTx/>
              <a:buNone/>
            </a:pPr>
            <a:r>
              <a:rPr lang="fa-IR">
                <a:solidFill>
                  <a:srgbClr val="FF0066"/>
                </a:solidFill>
              </a:rPr>
              <a:t> اساس نتایج حاصل از نقشه برداری ژئو شیمیایی در مقیاس</a:t>
            </a:r>
          </a:p>
          <a:p>
            <a:pPr algn="r" rtl="1">
              <a:lnSpc>
                <a:spcPct val="90000"/>
              </a:lnSpc>
              <a:buFontTx/>
              <a:buNone/>
            </a:pPr>
            <a:r>
              <a:rPr lang="fa-IR">
                <a:solidFill>
                  <a:srgbClr val="FF0066"/>
                </a:solidFill>
              </a:rPr>
              <a:t>کوچک از سنگ بسترنتیجه شود:</a:t>
            </a:r>
          </a:p>
          <a:p>
            <a:pPr algn="r" rtl="1">
              <a:lnSpc>
                <a:spcPct val="90000"/>
              </a:lnSpc>
              <a:buFontTx/>
              <a:buNone/>
            </a:pPr>
            <a:endParaRPr lang="fa-IR">
              <a:solidFill>
                <a:srgbClr val="00FF00"/>
              </a:solidFill>
            </a:endParaRPr>
          </a:p>
          <a:p>
            <a:pPr algn="r" rtl="1">
              <a:lnSpc>
                <a:spcPct val="90000"/>
              </a:lnSpc>
              <a:buFontTx/>
              <a:buNone/>
            </a:pPr>
            <a:r>
              <a:rPr lang="fa-IR">
                <a:solidFill>
                  <a:srgbClr val="00FF00"/>
                </a:solidFill>
              </a:rPr>
              <a:t>1) نقشه های شاخصهای ژئو شیمیایی کمپلکسهای زمین شناسی</a:t>
            </a:r>
          </a:p>
          <a:p>
            <a:pPr algn="r" rtl="1">
              <a:lnSpc>
                <a:spcPct val="90000"/>
              </a:lnSpc>
              <a:buFontTx/>
              <a:buNone/>
            </a:pPr>
            <a:endParaRPr lang="fa-IR">
              <a:solidFill>
                <a:srgbClr val="00FF00"/>
              </a:solidFill>
            </a:endParaRPr>
          </a:p>
          <a:p>
            <a:pPr algn="r" rtl="1">
              <a:lnSpc>
                <a:spcPct val="90000"/>
              </a:lnSpc>
              <a:buFontTx/>
              <a:buNone/>
            </a:pPr>
            <a:r>
              <a:rPr lang="fa-IR">
                <a:solidFill>
                  <a:srgbClr val="00FF00"/>
                </a:solidFill>
              </a:rPr>
              <a:t>الف) </a:t>
            </a:r>
            <a:r>
              <a:rPr lang="fa-IR"/>
              <a:t>تک عنصری</a:t>
            </a:r>
          </a:p>
          <a:p>
            <a:pPr algn="r" rtl="1">
              <a:lnSpc>
                <a:spcPct val="90000"/>
              </a:lnSpc>
              <a:buFontTx/>
              <a:buNone/>
            </a:pPr>
            <a:r>
              <a:rPr lang="fa-IR">
                <a:solidFill>
                  <a:srgbClr val="00FF00"/>
                </a:solidFill>
              </a:rPr>
              <a:t>ب) </a:t>
            </a:r>
            <a:r>
              <a:rPr lang="fa-IR"/>
              <a:t>چند عنصری</a:t>
            </a:r>
          </a:p>
          <a:p>
            <a:pPr algn="r" rtl="1">
              <a:lnSpc>
                <a:spcPct val="90000"/>
              </a:lnSpc>
              <a:buFontTx/>
              <a:buNone/>
            </a:pPr>
            <a:endParaRPr lang="fa-IR">
              <a:solidFill>
                <a:srgbClr val="00FF00"/>
              </a:solidFill>
            </a:endParaRPr>
          </a:p>
          <a:p>
            <a:pPr algn="r" rtl="1">
              <a:lnSpc>
                <a:spcPct val="90000"/>
              </a:lnSpc>
              <a:buFontTx/>
              <a:buNone/>
            </a:pPr>
            <a:r>
              <a:rPr lang="fa-IR">
                <a:solidFill>
                  <a:srgbClr val="00FF00"/>
                </a:solidFill>
              </a:rPr>
              <a:t>2) نقشه های شاخصهای ژئو شیمیایی مناطق تکتونیکی و</a:t>
            </a:r>
          </a:p>
          <a:p>
            <a:pPr algn="r" rtl="1">
              <a:lnSpc>
                <a:spcPct val="90000"/>
              </a:lnSpc>
              <a:buFontTx/>
              <a:buNone/>
            </a:pPr>
            <a:r>
              <a:rPr lang="fa-IR">
                <a:solidFill>
                  <a:srgbClr val="00FF00"/>
                </a:solidFill>
              </a:rPr>
              <a:t>تشکیلات بعد از ماگمایی</a:t>
            </a:r>
          </a:p>
          <a:p>
            <a:pPr algn="r" rtl="1">
              <a:lnSpc>
                <a:spcPct val="90000"/>
              </a:lnSpc>
              <a:buFontTx/>
              <a:buNone/>
            </a:pPr>
            <a:endParaRPr lang="fa-IR">
              <a:solidFill>
                <a:srgbClr val="00FF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0" y="0"/>
            <a:ext cx="8839200" cy="1384300"/>
          </a:xfrm>
        </p:spPr>
        <p:txBody>
          <a:bodyPr/>
          <a:lstStyle/>
          <a:p>
            <a:pPr algn="r" rtl="1"/>
            <a:r>
              <a:rPr lang="fa-IR" sz="3200" b="1">
                <a:solidFill>
                  <a:schemeClr val="tx1"/>
                </a:solidFill>
                <a:effectLst/>
              </a:rPr>
              <a:t>2-</a:t>
            </a:r>
            <a:r>
              <a:rPr lang="fa-IR" sz="3200" b="1">
                <a:solidFill>
                  <a:srgbClr val="FF0000"/>
                </a:solidFill>
                <a:effectLst/>
              </a:rPr>
              <a:t> شاخص های که براساس پیدایش کانی ها ویا فراوانی عناصر </a:t>
            </a:r>
            <a:br>
              <a:rPr lang="fa-IR" sz="3200" b="1">
                <a:solidFill>
                  <a:srgbClr val="FF0000"/>
                </a:solidFill>
                <a:effectLst/>
              </a:rPr>
            </a:br>
            <a:r>
              <a:rPr lang="fa-IR" sz="3200" b="1">
                <a:solidFill>
                  <a:srgbClr val="FF0000"/>
                </a:solidFill>
                <a:effectLst/>
              </a:rPr>
              <a:t>خاصی در آنها بنا می شود</a:t>
            </a:r>
            <a:endParaRPr lang="en-US" sz="3200" b="1">
              <a:solidFill>
                <a:srgbClr val="FF0000"/>
              </a:solidFill>
              <a:effectLst/>
            </a:endParaRPr>
          </a:p>
        </p:txBody>
      </p:sp>
      <p:sp>
        <p:nvSpPr>
          <p:cNvPr id="120835" name="Rectangle 3"/>
          <p:cNvSpPr>
            <a:spLocks noGrp="1" noChangeArrowheads="1"/>
          </p:cNvSpPr>
          <p:nvPr>
            <p:ph type="body" idx="1"/>
          </p:nvPr>
        </p:nvSpPr>
        <p:spPr>
          <a:xfrm>
            <a:off x="304800" y="1905000"/>
            <a:ext cx="8610600" cy="4648200"/>
          </a:xfrm>
        </p:spPr>
        <p:txBody>
          <a:bodyPr/>
          <a:lstStyle/>
          <a:p>
            <a:pPr algn="r" rtl="1"/>
            <a:r>
              <a:rPr lang="fa-IR"/>
              <a:t>شاخص های ژئوشیمیایی که بر اساس مطالعه کانی ها حاصل می گردند را می توان به دو گروه تقسیم نمود :</a:t>
            </a:r>
          </a:p>
          <a:p>
            <a:pPr algn="r" rtl="1"/>
            <a:endParaRPr lang="fa-IR"/>
          </a:p>
          <a:p>
            <a:pPr algn="r" rtl="1">
              <a:buFontTx/>
              <a:buNone/>
            </a:pPr>
            <a:endParaRPr lang="fa-IR"/>
          </a:p>
          <a:p>
            <a:pPr algn="r" rtl="1">
              <a:buFontTx/>
              <a:buNone/>
            </a:pPr>
            <a:r>
              <a:rPr lang="fa-IR">
                <a:solidFill>
                  <a:srgbClr val="FF0066"/>
                </a:solidFill>
              </a:rPr>
              <a:t>1)</a:t>
            </a:r>
            <a:r>
              <a:rPr lang="fa-IR"/>
              <a:t> </a:t>
            </a:r>
            <a:r>
              <a:rPr lang="fa-IR">
                <a:solidFill>
                  <a:srgbClr val="00FF00"/>
                </a:solidFill>
              </a:rPr>
              <a:t>شاخص هایی که برمبنای پیدایش ویا از بین رفتن یک کانی خاص قرار دارند.این کانی ها رااصطلاحا</a:t>
            </a:r>
            <a:r>
              <a:rPr lang="fa-IR"/>
              <a:t> </a:t>
            </a:r>
            <a:r>
              <a:rPr lang="en-US">
                <a:latin typeface="Arial" charset="0"/>
              </a:rPr>
              <a:t>"</a:t>
            </a:r>
            <a:r>
              <a:rPr lang="fa-IR"/>
              <a:t>کانی های معرف</a:t>
            </a:r>
            <a:r>
              <a:rPr lang="en-US">
                <a:latin typeface="Arial" charset="0"/>
              </a:rPr>
              <a:t>"</a:t>
            </a:r>
            <a:r>
              <a:rPr lang="fa-IR"/>
              <a:t> </a:t>
            </a:r>
            <a:r>
              <a:rPr lang="en-CA" sz="2800">
                <a:solidFill>
                  <a:srgbClr val="FF33CC"/>
                </a:solidFill>
              </a:rPr>
              <a:t>Indicator</a:t>
            </a:r>
            <a:r>
              <a:rPr lang="en-CA">
                <a:solidFill>
                  <a:srgbClr val="FF33CC"/>
                </a:solidFill>
              </a:rPr>
              <a:t> </a:t>
            </a:r>
            <a:r>
              <a:rPr lang="en-CA" sz="2800">
                <a:solidFill>
                  <a:srgbClr val="FF33CC"/>
                </a:solidFill>
              </a:rPr>
              <a:t>Minerals)</a:t>
            </a:r>
            <a:r>
              <a:rPr lang="fa-IR" sz="2800">
                <a:solidFill>
                  <a:srgbClr val="FF33CC"/>
                </a:solidFill>
              </a:rPr>
              <a:t>)</a:t>
            </a:r>
            <a:r>
              <a:rPr lang="fa-IR"/>
              <a:t>  </a:t>
            </a:r>
            <a:r>
              <a:rPr lang="fa-IR">
                <a:solidFill>
                  <a:srgbClr val="00FF00"/>
                </a:solidFill>
              </a:rPr>
              <a:t>می نامند.</a:t>
            </a:r>
          </a:p>
          <a:p>
            <a:pPr algn="r" rtl="1">
              <a:buFontTx/>
              <a:buNone/>
            </a:pPr>
            <a:endParaRPr lang="fa-IR">
              <a:solidFill>
                <a:srgbClr val="00FF00"/>
              </a:solidFill>
            </a:endParaRPr>
          </a:p>
          <a:p>
            <a:pPr algn="r" rtl="1"/>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endParaRPr lang="en-US"/>
          </a:p>
        </p:txBody>
      </p:sp>
      <p:sp>
        <p:nvSpPr>
          <p:cNvPr id="121859" name="Rectangle 3"/>
          <p:cNvSpPr>
            <a:spLocks noGrp="1" noChangeArrowheads="1"/>
          </p:cNvSpPr>
          <p:nvPr>
            <p:ph type="body" idx="1"/>
          </p:nvPr>
        </p:nvSpPr>
        <p:spPr>
          <a:xfrm>
            <a:off x="609600" y="838200"/>
            <a:ext cx="8229600" cy="4114800"/>
          </a:xfrm>
        </p:spPr>
        <p:txBody>
          <a:bodyPr/>
          <a:lstStyle/>
          <a:p>
            <a:pPr algn="r" rtl="1">
              <a:buFontTx/>
              <a:buNone/>
            </a:pPr>
            <a:r>
              <a:rPr lang="fa-IR">
                <a:solidFill>
                  <a:srgbClr val="FF0066"/>
                </a:solidFill>
              </a:rPr>
              <a:t>2)</a:t>
            </a:r>
            <a:r>
              <a:rPr lang="fa-IR"/>
              <a:t> </a:t>
            </a:r>
            <a:r>
              <a:rPr lang="fa-IR">
                <a:solidFill>
                  <a:srgbClr val="00FF00"/>
                </a:solidFill>
              </a:rPr>
              <a:t>شاخص هایی که بر مبنای فراوانی بعضی از عناصر در بعضی از کانی    ها بنا می شوند.این فراوانی معمولا از قوانین جانشینی ایزومورفیکی  تبعیت می کند ودراین ارتباط مفهوم </a:t>
            </a:r>
            <a:r>
              <a:rPr lang="en-US">
                <a:latin typeface="Arial" charset="0"/>
              </a:rPr>
              <a:t>"</a:t>
            </a:r>
            <a:r>
              <a:rPr lang="fa-IR"/>
              <a:t>کانی های حامل</a:t>
            </a:r>
            <a:r>
              <a:rPr lang="en-US">
                <a:solidFill>
                  <a:srgbClr val="00FF00"/>
                </a:solidFill>
                <a:latin typeface="Arial" charset="0"/>
              </a:rPr>
              <a:t>"</a:t>
            </a:r>
            <a:r>
              <a:rPr lang="fa-IR" sz="2800">
                <a:solidFill>
                  <a:srgbClr val="FF33CC"/>
                </a:solidFill>
                <a:latin typeface="Arial" charset="0"/>
              </a:rPr>
              <a:t>(</a:t>
            </a:r>
            <a:r>
              <a:rPr lang="en-CA" sz="2800">
                <a:solidFill>
                  <a:srgbClr val="FF33CC"/>
                </a:solidFill>
                <a:latin typeface="Arial" charset="0"/>
              </a:rPr>
              <a:t>Carrier Minerals</a:t>
            </a:r>
            <a:r>
              <a:rPr lang="fa-IR" sz="2800">
                <a:solidFill>
                  <a:srgbClr val="FF33CC"/>
                </a:solidFill>
                <a:latin typeface="Arial" charset="0"/>
              </a:rPr>
              <a:t>)</a:t>
            </a:r>
            <a:r>
              <a:rPr lang="fa-IR"/>
              <a:t> </a:t>
            </a:r>
            <a:r>
              <a:rPr lang="fa-IR">
                <a:solidFill>
                  <a:srgbClr val="00FF00"/>
                </a:solidFill>
              </a:rPr>
              <a:t>و</a:t>
            </a:r>
            <a:r>
              <a:rPr lang="en-US">
                <a:latin typeface="Arial" charset="0"/>
              </a:rPr>
              <a:t>"</a:t>
            </a:r>
            <a:r>
              <a:rPr lang="fa-IR"/>
              <a:t>کانی های تمرکزدهنده</a:t>
            </a:r>
            <a:r>
              <a:rPr lang="en-US">
                <a:latin typeface="Arial" charset="0"/>
              </a:rPr>
              <a:t>”</a:t>
            </a:r>
            <a:r>
              <a:rPr lang="fa-IR" sz="2800">
                <a:solidFill>
                  <a:srgbClr val="FF33CC"/>
                </a:solidFill>
                <a:latin typeface="Arial" charset="0"/>
              </a:rPr>
              <a:t>(</a:t>
            </a:r>
            <a:r>
              <a:rPr lang="en-CA" sz="2800">
                <a:solidFill>
                  <a:srgbClr val="FF33CC"/>
                </a:solidFill>
                <a:latin typeface="Arial" charset="0"/>
              </a:rPr>
              <a:t>(Concentrator Minerals</a:t>
            </a:r>
            <a:r>
              <a:rPr lang="fa-IR"/>
              <a:t> </a:t>
            </a:r>
            <a:r>
              <a:rPr lang="fa-IR">
                <a:solidFill>
                  <a:srgbClr val="00FF00"/>
                </a:solidFill>
              </a:rPr>
              <a:t>پیش می آید.</a:t>
            </a:r>
            <a:endParaRPr lang="en-ID">
              <a:solidFill>
                <a:srgbClr val="00FF00"/>
              </a:solidFill>
            </a:endParaRPr>
          </a:p>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685800" y="-228600"/>
            <a:ext cx="8229600" cy="1384300"/>
          </a:xfrm>
        </p:spPr>
        <p:txBody>
          <a:bodyPr/>
          <a:lstStyle/>
          <a:p>
            <a:pPr algn="r" rtl="1"/>
            <a:r>
              <a:rPr lang="fa-IR" sz="4000" b="1">
                <a:solidFill>
                  <a:srgbClr val="FF0066"/>
                </a:solidFill>
              </a:rPr>
              <a:t>کانی های معرف</a:t>
            </a:r>
            <a:endParaRPr lang="en-US" sz="4000" b="1">
              <a:solidFill>
                <a:srgbClr val="FF0066"/>
              </a:solidFill>
            </a:endParaRPr>
          </a:p>
        </p:txBody>
      </p:sp>
      <p:sp>
        <p:nvSpPr>
          <p:cNvPr id="122883" name="Rectangle 3"/>
          <p:cNvSpPr>
            <a:spLocks noGrp="1" noChangeArrowheads="1"/>
          </p:cNvSpPr>
          <p:nvPr>
            <p:ph type="body" idx="1"/>
          </p:nvPr>
        </p:nvSpPr>
        <p:spPr>
          <a:xfrm>
            <a:off x="381000" y="1600200"/>
            <a:ext cx="8458200" cy="5486400"/>
          </a:xfrm>
        </p:spPr>
        <p:txBody>
          <a:bodyPr/>
          <a:lstStyle/>
          <a:p>
            <a:pPr algn="r" rtl="1">
              <a:buFontTx/>
              <a:buNone/>
            </a:pPr>
            <a:r>
              <a:rPr lang="fa-IR">
                <a:solidFill>
                  <a:srgbClr val="00FF00"/>
                </a:solidFill>
              </a:rPr>
              <a:t>درکاربرد کانیهای معرف برای عناصر اکتشافی بندرت از یک</a:t>
            </a:r>
          </a:p>
          <a:p>
            <a:pPr algn="r" rtl="1">
              <a:buFontTx/>
              <a:buNone/>
            </a:pPr>
            <a:r>
              <a:rPr lang="fa-IR">
                <a:solidFill>
                  <a:srgbClr val="00FF00"/>
                </a:solidFill>
              </a:rPr>
              <a:t>کانی به عنوان معرف نوع خاصی از کانی سازی استفاده </a:t>
            </a:r>
          </a:p>
          <a:p>
            <a:pPr algn="r" rtl="1">
              <a:buFontTx/>
              <a:buNone/>
            </a:pPr>
            <a:r>
              <a:rPr lang="fa-IR">
                <a:solidFill>
                  <a:srgbClr val="00FF00"/>
                </a:solidFill>
              </a:rPr>
              <a:t>میشود بلکه در بیشتر موارد از مجموعه ای از کانیها استفاده</a:t>
            </a:r>
          </a:p>
          <a:p>
            <a:pPr algn="r" rtl="1">
              <a:buFontTx/>
              <a:buNone/>
            </a:pPr>
            <a:r>
              <a:rPr lang="fa-IR">
                <a:solidFill>
                  <a:srgbClr val="00FF00"/>
                </a:solidFill>
              </a:rPr>
              <a:t>میکنند چون درجه حرارت وسایر عوامل کنترل کننده کانی-</a:t>
            </a:r>
          </a:p>
          <a:p>
            <a:pPr algn="r" rtl="1">
              <a:buFontTx/>
              <a:buNone/>
            </a:pPr>
            <a:r>
              <a:rPr lang="fa-IR">
                <a:solidFill>
                  <a:srgbClr val="00FF00"/>
                </a:solidFill>
              </a:rPr>
              <a:t>-سازی آنچنان که از طریق مطالعه کانیهای تیپومورفیک </a:t>
            </a:r>
          </a:p>
          <a:p>
            <a:pPr algn="r" rtl="1">
              <a:buFontTx/>
              <a:buNone/>
            </a:pPr>
            <a:r>
              <a:rPr lang="fa-IR">
                <a:solidFill>
                  <a:srgbClr val="00FF00"/>
                </a:solidFill>
              </a:rPr>
              <a:t>ارزیابی میشود از طریق مطالعه یکایک آنها مشخص نمیشود</a:t>
            </a:r>
            <a:endParaRPr lang="en-US">
              <a:solidFill>
                <a:srgbClr val="00FF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914400" y="0"/>
            <a:ext cx="8229600" cy="1384300"/>
          </a:xfrm>
        </p:spPr>
        <p:txBody>
          <a:bodyPr/>
          <a:lstStyle/>
          <a:p>
            <a:pPr algn="r" rtl="1"/>
            <a:r>
              <a:rPr lang="fa-IR" sz="3600" b="1">
                <a:solidFill>
                  <a:srgbClr val="FF0066"/>
                </a:solidFill>
              </a:rPr>
              <a:t>مواردی از کاربرد کانی های معرف</a:t>
            </a:r>
            <a:endParaRPr lang="en-US" sz="3600" b="1">
              <a:solidFill>
                <a:srgbClr val="FF0066"/>
              </a:solidFill>
            </a:endParaRPr>
          </a:p>
        </p:txBody>
      </p:sp>
      <p:sp>
        <p:nvSpPr>
          <p:cNvPr id="123907" name="Rectangle 3"/>
          <p:cNvSpPr>
            <a:spLocks noGrp="1" noChangeArrowheads="1"/>
          </p:cNvSpPr>
          <p:nvPr>
            <p:ph type="body" idx="1"/>
          </p:nvPr>
        </p:nvSpPr>
        <p:spPr>
          <a:xfrm>
            <a:off x="0" y="1600200"/>
            <a:ext cx="8915400" cy="5257800"/>
          </a:xfrm>
        </p:spPr>
        <p:txBody>
          <a:bodyPr/>
          <a:lstStyle/>
          <a:p>
            <a:pPr algn="r" rtl="1">
              <a:buFontTx/>
              <a:buNone/>
            </a:pPr>
            <a:r>
              <a:rPr lang="fa-IR" sz="2800" b="1">
                <a:solidFill>
                  <a:srgbClr val="00FF00"/>
                </a:solidFill>
              </a:rPr>
              <a:t>- بور(</a:t>
            </a:r>
            <a:r>
              <a:rPr lang="en-CA" sz="2800" b="1">
                <a:solidFill>
                  <a:srgbClr val="00FF00"/>
                </a:solidFill>
              </a:rPr>
              <a:t>B</a:t>
            </a:r>
            <a:r>
              <a:rPr lang="fa-IR" sz="2800" b="1">
                <a:solidFill>
                  <a:srgbClr val="00FF00"/>
                </a:solidFill>
              </a:rPr>
              <a:t>) به عنوان معرف کانی سازی اسکارنی پیشنهاد شده است</a:t>
            </a:r>
            <a:endParaRPr lang="en-US" sz="2800" b="1">
              <a:solidFill>
                <a:srgbClr val="00FF00"/>
              </a:solidFill>
            </a:endParaRPr>
          </a:p>
        </p:txBody>
      </p:sp>
      <p:sp>
        <p:nvSpPr>
          <p:cNvPr id="123908" name="Rectangle 4"/>
          <p:cNvSpPr>
            <a:spLocks noChangeArrowheads="1"/>
          </p:cNvSpPr>
          <p:nvPr/>
        </p:nvSpPr>
        <p:spPr bwMode="auto">
          <a:xfrm>
            <a:off x="533400" y="2514600"/>
            <a:ext cx="8415338" cy="444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lnSpc>
                <a:spcPct val="80000"/>
              </a:lnSpc>
              <a:spcBef>
                <a:spcPct val="20000"/>
              </a:spcBef>
              <a:buClr>
                <a:schemeClr val="folHlink"/>
              </a:buClr>
              <a:buSzPct val="60000"/>
              <a:buFontTx/>
              <a:buChar char="-"/>
            </a:pPr>
            <a:r>
              <a:rPr lang="fa-IR" sz="2800">
                <a:solidFill>
                  <a:srgbClr val="00FF00"/>
                </a:solidFill>
                <a:effectLst>
                  <a:outerShdw blurRad="38100" dist="38100" dir="2700000" algn="tl">
                    <a:srgbClr val="000000"/>
                  </a:outerShdw>
                </a:effectLst>
              </a:rPr>
              <a:t>- گرافیت که معمولا در شیلهای کربن دار وسنگهای کربناتی کربن دار یافت می شود در حالات زیادی به عنوان معرفی برای </a:t>
            </a:r>
            <a:r>
              <a:rPr lang="en-US" sz="2800">
                <a:solidFill>
                  <a:srgbClr val="00FF00"/>
                </a:solidFill>
                <a:effectLst>
                  <a:outerShdw blurRad="38100" dist="38100" dir="2700000" algn="tl">
                    <a:srgbClr val="000000"/>
                  </a:outerShdw>
                </a:effectLst>
              </a:rPr>
              <a:t>"</a:t>
            </a:r>
            <a:r>
              <a:rPr lang="fa-IR" sz="2800">
                <a:solidFill>
                  <a:srgbClr val="00FF00"/>
                </a:solidFill>
                <a:effectLst>
                  <a:outerShdw blurRad="38100" dist="38100" dir="2700000" algn="tl">
                    <a:srgbClr val="000000"/>
                  </a:outerShdw>
                </a:effectLst>
              </a:rPr>
              <a:t>کانی سازی چندفلزی</a:t>
            </a:r>
            <a:r>
              <a:rPr lang="en-US" sz="2800">
                <a:solidFill>
                  <a:srgbClr val="00FF00"/>
                </a:solidFill>
                <a:effectLst>
                  <a:outerShdw blurRad="38100" dist="38100" dir="2700000" algn="tl">
                    <a:srgbClr val="000000"/>
                  </a:outerShdw>
                </a:effectLst>
              </a:rPr>
              <a:t>"</a:t>
            </a:r>
            <a:r>
              <a:rPr lang="fa-IR" sz="2800">
                <a:solidFill>
                  <a:srgbClr val="00FF00"/>
                </a:solidFill>
                <a:effectLst>
                  <a:outerShdw blurRad="38100" dist="38100" dir="2700000" algn="tl">
                    <a:srgbClr val="000000"/>
                  </a:outerShdw>
                </a:effectLst>
              </a:rPr>
              <a:t> مورد استفاده قرار گرفته است.</a:t>
            </a:r>
          </a:p>
          <a:p>
            <a:pPr rtl="1">
              <a:lnSpc>
                <a:spcPct val="80000"/>
              </a:lnSpc>
              <a:spcBef>
                <a:spcPct val="20000"/>
              </a:spcBef>
              <a:buClr>
                <a:schemeClr val="folHlink"/>
              </a:buClr>
              <a:buSzPct val="60000"/>
              <a:buFontTx/>
              <a:buChar char="-"/>
            </a:pPr>
            <a:endParaRPr lang="fa-IR" sz="2800">
              <a:solidFill>
                <a:srgbClr val="00FF00"/>
              </a:solidFill>
              <a:effectLst>
                <a:outerShdw blurRad="38100" dist="38100" dir="2700000" algn="tl">
                  <a:srgbClr val="000000"/>
                </a:outerShdw>
              </a:effectLst>
            </a:endParaRPr>
          </a:p>
          <a:p>
            <a:pPr rtl="1">
              <a:buFontTx/>
              <a:buChar char="-"/>
            </a:pPr>
            <a:r>
              <a:rPr lang="fa-IR" sz="2800">
                <a:solidFill>
                  <a:srgbClr val="00FF00"/>
                </a:solidFill>
                <a:effectLst>
                  <a:outerShdw blurRad="38100" dist="38100" dir="2700000" algn="tl">
                    <a:srgbClr val="000000"/>
                  </a:outerShdw>
                </a:effectLst>
              </a:rPr>
              <a:t>آرسنیک وکانی های آن می توانند به عنوان معرف کانی سازی بسیاری از فلزات،به ویژه </a:t>
            </a:r>
            <a:r>
              <a:rPr lang="en-CA" sz="2800">
                <a:solidFill>
                  <a:srgbClr val="00FF00"/>
                </a:solidFill>
                <a:effectLst>
                  <a:outerShdw blurRad="38100" dist="38100" dir="2700000" algn="tl">
                    <a:srgbClr val="000000"/>
                  </a:outerShdw>
                </a:effectLst>
              </a:rPr>
              <a:t>Ag</a:t>
            </a:r>
            <a:r>
              <a:rPr lang="fa-IR" sz="2800">
                <a:solidFill>
                  <a:srgbClr val="00FF00"/>
                </a:solidFill>
                <a:effectLst>
                  <a:outerShdw blurRad="38100" dist="38100" dir="2700000" algn="tl">
                    <a:srgbClr val="000000"/>
                  </a:outerShdw>
                </a:effectLst>
              </a:rPr>
              <a:t> و </a:t>
            </a:r>
            <a:r>
              <a:rPr lang="en-CA" sz="2800">
                <a:solidFill>
                  <a:srgbClr val="00FF00"/>
                </a:solidFill>
                <a:effectLst>
                  <a:outerShdw blurRad="38100" dist="38100" dir="2700000" algn="tl">
                    <a:srgbClr val="000000"/>
                  </a:outerShdw>
                </a:effectLst>
              </a:rPr>
              <a:t>Au</a:t>
            </a:r>
            <a:r>
              <a:rPr lang="fa-IR" sz="2800">
                <a:solidFill>
                  <a:srgbClr val="00FF00"/>
                </a:solidFill>
                <a:effectLst>
                  <a:outerShdw blurRad="38100" dist="38100" dir="2700000" algn="tl">
                    <a:srgbClr val="000000"/>
                  </a:outerShdw>
                </a:effectLst>
              </a:rPr>
              <a:t> به کاررود.آرسنوپیریت</a:t>
            </a:r>
          </a:p>
          <a:p>
            <a:pPr rtl="1">
              <a:buFontTx/>
              <a:buChar char="-"/>
            </a:pPr>
            <a:endParaRPr lang="fa-IR" sz="2800">
              <a:solidFill>
                <a:srgbClr val="00FF00"/>
              </a:solidFill>
              <a:effectLst>
                <a:outerShdw blurRad="38100" dist="38100" dir="2700000" algn="tl">
                  <a:srgbClr val="000000"/>
                </a:outerShdw>
              </a:effectLst>
            </a:endParaRPr>
          </a:p>
          <a:p>
            <a:pPr rtl="1">
              <a:buFontTx/>
              <a:buChar char="-"/>
            </a:pPr>
            <a:endParaRPr lang="fa-IR" sz="2800">
              <a:solidFill>
                <a:srgbClr val="00FF00"/>
              </a:solidFill>
              <a:effectLst>
                <a:outerShdw blurRad="38100" dist="38100" dir="2700000" algn="tl">
                  <a:srgbClr val="000000"/>
                </a:outerShdw>
              </a:effectLst>
            </a:endParaRPr>
          </a:p>
          <a:p>
            <a:pPr rtl="1">
              <a:lnSpc>
                <a:spcPct val="80000"/>
              </a:lnSpc>
              <a:spcBef>
                <a:spcPct val="20000"/>
              </a:spcBef>
              <a:buClr>
                <a:schemeClr val="folHlink"/>
              </a:buClr>
              <a:buSzPct val="60000"/>
              <a:buFont typeface="Wingdings" pitchFamily="2" charset="2"/>
              <a:buNone/>
            </a:pPr>
            <a:r>
              <a:rPr lang="fa-IR" sz="2800">
                <a:solidFill>
                  <a:srgbClr val="00FF00"/>
                </a:solidFill>
                <a:effectLst>
                  <a:outerShdw blurRad="38100" dist="38100" dir="2700000" algn="tl">
                    <a:srgbClr val="000000"/>
                  </a:outerShdw>
                </a:effectLst>
              </a:rPr>
              <a:t>- کانی های معرف می توانند در اکتشاف عناصر کمیاب و پراکنده مفید واقع شوند.</a:t>
            </a:r>
          </a:p>
          <a:p>
            <a:pPr rtl="1"/>
            <a:endParaRPr lang="en-ID" sz="2800">
              <a:solidFill>
                <a:srgbClr val="00FF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0" y="-228600"/>
            <a:ext cx="9144000" cy="1384300"/>
          </a:xfrm>
        </p:spPr>
        <p:txBody>
          <a:bodyPr/>
          <a:lstStyle/>
          <a:p>
            <a:pPr algn="r" rtl="1"/>
            <a:r>
              <a:rPr lang="fa-IR" sz="3200">
                <a:solidFill>
                  <a:srgbClr val="FF0066"/>
                </a:solidFill>
              </a:rPr>
              <a:t>شاخصهایی بر مبنای فراوانی بعضی از عناصر در بعضی از کانیها</a:t>
            </a:r>
            <a:endParaRPr lang="en-US" sz="3200">
              <a:solidFill>
                <a:srgbClr val="FF0066"/>
              </a:solidFill>
            </a:endParaRPr>
          </a:p>
        </p:txBody>
      </p:sp>
      <p:sp>
        <p:nvSpPr>
          <p:cNvPr id="124931" name="Rectangle 3"/>
          <p:cNvSpPr>
            <a:spLocks noGrp="1" noChangeArrowheads="1"/>
          </p:cNvSpPr>
          <p:nvPr>
            <p:ph type="body" idx="1"/>
          </p:nvPr>
        </p:nvSpPr>
        <p:spPr>
          <a:xfrm>
            <a:off x="381000" y="1219200"/>
            <a:ext cx="8534400" cy="5257800"/>
          </a:xfrm>
        </p:spPr>
        <p:txBody>
          <a:bodyPr/>
          <a:lstStyle/>
          <a:p>
            <a:pPr algn="r" rtl="1"/>
            <a:r>
              <a:rPr lang="fa-IR">
                <a:solidFill>
                  <a:srgbClr val="00FF00"/>
                </a:solidFill>
              </a:rPr>
              <a:t>بطورکلی جانشینی ایزومورفیکی عناصر کمیاب در ساختمان</a:t>
            </a:r>
          </a:p>
          <a:p>
            <a:pPr algn="r" rtl="1">
              <a:buFontTx/>
              <a:buNone/>
            </a:pPr>
            <a:r>
              <a:rPr lang="fa-IR">
                <a:solidFill>
                  <a:srgbClr val="00FF00"/>
                </a:solidFill>
              </a:rPr>
              <a:t>بلورین کانیهای میزبان ازطریق سیمای کریستالوشیمیایی </a:t>
            </a:r>
          </a:p>
          <a:p>
            <a:pPr algn="r" rtl="1">
              <a:buFontTx/>
              <a:buNone/>
            </a:pPr>
            <a:r>
              <a:rPr lang="fa-IR">
                <a:solidFill>
                  <a:srgbClr val="00FF00"/>
                </a:solidFill>
              </a:rPr>
              <a:t>ساختمان این کانیها و نسبت فعالیت عنصر کمیاب جانشین شونده</a:t>
            </a:r>
          </a:p>
          <a:p>
            <a:pPr algn="r" rtl="1">
              <a:buFontTx/>
              <a:buNone/>
            </a:pPr>
            <a:r>
              <a:rPr lang="fa-IR">
                <a:solidFill>
                  <a:srgbClr val="00FF00"/>
                </a:solidFill>
              </a:rPr>
              <a:t>به فعالیت عنصر یا عناصری که مورد جانشینی قرار گرفته اند</a:t>
            </a:r>
          </a:p>
          <a:p>
            <a:pPr algn="r" rtl="1">
              <a:buFontTx/>
              <a:buNone/>
            </a:pPr>
            <a:r>
              <a:rPr lang="fa-IR">
                <a:solidFill>
                  <a:srgbClr val="00FF00"/>
                </a:solidFill>
              </a:rPr>
              <a:t>تعیین میشود</a:t>
            </a:r>
          </a:p>
          <a:p>
            <a:pPr algn="r" rtl="1">
              <a:buFontTx/>
              <a:buNone/>
            </a:pPr>
            <a:endParaRPr lang="fa-IR">
              <a:solidFill>
                <a:srgbClr val="00FF00"/>
              </a:solidFill>
            </a:endParaRPr>
          </a:p>
          <a:p>
            <a:pPr algn="r" rtl="1"/>
            <a:r>
              <a:rPr lang="fa-IR"/>
              <a:t>توزیع عناصر کمیاب در کانیها کاهی قضاوت در موارد زیر را امکان پذیرمیسازد:</a:t>
            </a:r>
          </a:p>
          <a:p>
            <a:pPr algn="r" rtl="1">
              <a:buFontTx/>
              <a:buNone/>
            </a:pPr>
            <a:r>
              <a:rPr lang="fa-IR"/>
              <a:t> </a:t>
            </a:r>
          </a:p>
          <a:p>
            <a:pPr algn="r" rtl="1">
              <a:buFontTx/>
              <a:buNone/>
            </a:pPr>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228600" y="381000"/>
            <a:ext cx="8610600" cy="6019800"/>
          </a:xfrm>
        </p:spPr>
        <p:txBody>
          <a:bodyPr/>
          <a:lstStyle/>
          <a:p>
            <a:pPr algn="r" rtl="1">
              <a:buFontTx/>
              <a:buNone/>
            </a:pPr>
            <a:r>
              <a:rPr lang="fa-IR">
                <a:solidFill>
                  <a:srgbClr val="FF0066"/>
                </a:solidFill>
              </a:rPr>
              <a:t>1)</a:t>
            </a:r>
            <a:r>
              <a:rPr lang="fa-IR">
                <a:solidFill>
                  <a:srgbClr val="00FF00"/>
                </a:solidFill>
              </a:rPr>
              <a:t>شرایطی که تحت آن کانیها تشکیل میشوند</a:t>
            </a:r>
          </a:p>
          <a:p>
            <a:pPr algn="r" rtl="1">
              <a:buFontTx/>
              <a:buNone/>
            </a:pPr>
            <a:r>
              <a:rPr lang="fa-IR">
                <a:solidFill>
                  <a:srgbClr val="FF0066"/>
                </a:solidFill>
              </a:rPr>
              <a:t>2)</a:t>
            </a:r>
            <a:r>
              <a:rPr lang="fa-IR">
                <a:solidFill>
                  <a:srgbClr val="00FF00"/>
                </a:solidFill>
              </a:rPr>
              <a:t> محیط ژئوشیمیایی که در زمان تبلور کانیها وجود دارد</a:t>
            </a:r>
          </a:p>
          <a:p>
            <a:pPr algn="r" rtl="1">
              <a:buFontTx/>
              <a:buNone/>
            </a:pPr>
            <a:r>
              <a:rPr lang="fa-IR">
                <a:solidFill>
                  <a:srgbClr val="FF0066"/>
                </a:solidFill>
              </a:rPr>
              <a:t>3)</a:t>
            </a:r>
            <a:r>
              <a:rPr lang="fa-IR">
                <a:solidFill>
                  <a:srgbClr val="00FF00"/>
                </a:solidFill>
              </a:rPr>
              <a:t> میزان فعالیت نسبی عناصر کانساری در محلول یا مذابی که </a:t>
            </a:r>
          </a:p>
          <a:p>
            <a:pPr algn="r" rtl="1">
              <a:buFontTx/>
              <a:buNone/>
            </a:pPr>
            <a:r>
              <a:rPr lang="fa-IR">
                <a:solidFill>
                  <a:srgbClr val="00FF00"/>
                </a:solidFill>
              </a:rPr>
              <a:t>از آن کانی تبلور یافته است</a:t>
            </a:r>
          </a:p>
          <a:p>
            <a:pPr algn="r" rtl="1">
              <a:buFontTx/>
              <a:buNone/>
            </a:pPr>
            <a:endParaRPr lang="fa-IR">
              <a:solidFill>
                <a:srgbClr val="00FF00"/>
              </a:solidFill>
            </a:endParaRPr>
          </a:p>
          <a:p>
            <a:pPr algn="r" rtl="1"/>
            <a:r>
              <a:rPr lang="fa-IR">
                <a:solidFill>
                  <a:srgbClr val="00FF00"/>
                </a:solidFill>
              </a:rPr>
              <a:t>کاربرد و توزیع عناصرکمیاب در کانیهای معین نشان میدهد</a:t>
            </a:r>
          </a:p>
          <a:p>
            <a:pPr algn="r" rtl="1">
              <a:buFontTx/>
              <a:buNone/>
            </a:pPr>
            <a:r>
              <a:rPr lang="fa-IR">
                <a:solidFill>
                  <a:srgbClr val="00FF00"/>
                </a:solidFill>
              </a:rPr>
              <a:t>که جانشینی وتشکیل مخلوطهای ایزومورف عناصرکمیاب در</a:t>
            </a:r>
          </a:p>
          <a:p>
            <a:pPr algn="r" rtl="1">
              <a:buFontTx/>
              <a:buNone/>
            </a:pPr>
            <a:r>
              <a:rPr lang="fa-IR">
                <a:solidFill>
                  <a:srgbClr val="00FF00"/>
                </a:solidFill>
              </a:rPr>
              <a:t>بعضی از کانیهای فرعی که در سنگها یافت میشود مانند</a:t>
            </a:r>
          </a:p>
          <a:p>
            <a:pPr algn="r" rtl="1">
              <a:buFontTx/>
              <a:buNone/>
            </a:pPr>
            <a:r>
              <a:rPr lang="fa-IR">
                <a:solidFill>
                  <a:srgbClr val="00FF00"/>
                </a:solidFill>
              </a:rPr>
              <a:t> کایستریت وزیرکن اطلاعات با ارزشی را دراختیار میگذارد</a:t>
            </a:r>
            <a:r>
              <a:rPr lang="fa-IR">
                <a:solidFill>
                  <a:srgbClr val="FF0066"/>
                </a:solidFill>
              </a:rP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noChangeArrowheads="1"/>
          </p:cNvSpPr>
          <p:nvPr>
            <p:ph type="body" idx="1"/>
          </p:nvPr>
        </p:nvSpPr>
        <p:spPr>
          <a:xfrm>
            <a:off x="228600" y="304800"/>
            <a:ext cx="8610600" cy="6172200"/>
          </a:xfrm>
        </p:spPr>
        <p:txBody>
          <a:bodyPr/>
          <a:lstStyle/>
          <a:p>
            <a:pPr algn="r" rtl="1"/>
            <a:r>
              <a:rPr lang="fa-IR" sz="2800">
                <a:solidFill>
                  <a:schemeClr val="hlink"/>
                </a:solidFill>
              </a:rPr>
              <a:t>کانی تمرکز دهنده</a:t>
            </a:r>
            <a:r>
              <a:rPr lang="fa-IR" sz="2800"/>
              <a:t> </a:t>
            </a:r>
            <a:r>
              <a:rPr lang="fa-IR" sz="2800">
                <a:solidFill>
                  <a:srgbClr val="00FF00"/>
                </a:solidFill>
              </a:rPr>
              <a:t>یک عنصر کمیاب در یک نوع سنگ بخصوص کانی است که حداکثر غلظت آن عنصر را در آن سنگ دارا باشد،در حالیکه </a:t>
            </a:r>
            <a:r>
              <a:rPr lang="fa-IR" sz="2800">
                <a:solidFill>
                  <a:srgbClr val="FF9900"/>
                </a:solidFill>
              </a:rPr>
              <a:t>کانی حامل</a:t>
            </a:r>
            <a:r>
              <a:rPr lang="fa-IR" sz="2800">
                <a:solidFill>
                  <a:srgbClr val="00FF00"/>
                </a:solidFill>
              </a:rPr>
              <a:t> یک عنصر کمیاب در یک سنگ معین کانی است که مقدار عمده ای از آن عنصر در ساختمان آن کانی جای گرفته باشد.این مقدار عمده در مقایسه با کل مقدار آن عنصردر سنگ است.</a:t>
            </a:r>
          </a:p>
          <a:p>
            <a:pPr algn="r" rtl="1"/>
            <a:endParaRPr lang="fa-IR" sz="2800">
              <a:solidFill>
                <a:srgbClr val="00FF00"/>
              </a:solidFill>
            </a:endParaRPr>
          </a:p>
          <a:p>
            <a:pPr algn="r" rtl="1">
              <a:buFontTx/>
              <a:buNone/>
            </a:pPr>
            <a:endParaRPr lang="fa-IR" sz="2800">
              <a:solidFill>
                <a:srgbClr val="00FF00"/>
              </a:solidFill>
            </a:endParaRPr>
          </a:p>
          <a:p>
            <a:pPr algn="r" rtl="1"/>
            <a:r>
              <a:rPr lang="fa-IR" sz="2800">
                <a:solidFill>
                  <a:srgbClr val="00FF00"/>
                </a:solidFill>
              </a:rPr>
              <a:t>برای مثال غلظت عنصر</a:t>
            </a:r>
            <a:r>
              <a:rPr lang="en-CA" sz="2800">
                <a:solidFill>
                  <a:srgbClr val="00FF00"/>
                </a:solidFill>
              </a:rPr>
              <a:t>Rb</a:t>
            </a:r>
            <a:r>
              <a:rPr lang="fa-IR" sz="2800">
                <a:solidFill>
                  <a:srgbClr val="00FF00"/>
                </a:solidFill>
              </a:rPr>
              <a:t> در کانی بیوتیت موجود در گرانیتوئیدها نسبت به مقدار آن در سایر کانی های این سنگ بیشتر است بنابراین بیوتیت کانی تمرکزدهنده </a:t>
            </a:r>
            <a:r>
              <a:rPr lang="en-CA" sz="2800">
                <a:solidFill>
                  <a:srgbClr val="00FF00"/>
                </a:solidFill>
              </a:rPr>
              <a:t>Rb</a:t>
            </a:r>
            <a:r>
              <a:rPr lang="fa-IR" sz="2800">
                <a:solidFill>
                  <a:srgbClr val="00FF00"/>
                </a:solidFill>
              </a:rPr>
              <a:t> در این سنگ محسوب می شود.</a:t>
            </a:r>
          </a:p>
          <a:p>
            <a:pPr algn="r" rtl="1">
              <a:buFontTx/>
              <a:buNone/>
            </a:pPr>
            <a:r>
              <a:rPr lang="fa-IR" sz="2800">
                <a:solidFill>
                  <a:srgbClr val="00FF00"/>
                </a:solidFill>
              </a:rPr>
              <a:t>   ولی به علت بالا بودن درصد فلدسپات پتاسیم نسبت به درصد بیوتیت </a:t>
            </a:r>
          </a:p>
          <a:p>
            <a:pPr algn="r" rtl="1">
              <a:buFontTx/>
              <a:buNone/>
            </a:pPr>
            <a:r>
              <a:rPr lang="fa-IR" sz="2800">
                <a:solidFill>
                  <a:srgbClr val="00FF00"/>
                </a:solidFill>
              </a:rPr>
              <a:t>   کانی حامل عنصر </a:t>
            </a:r>
            <a:r>
              <a:rPr lang="en-CA" sz="2800">
                <a:solidFill>
                  <a:srgbClr val="00FF00"/>
                </a:solidFill>
              </a:rPr>
              <a:t>Rb</a:t>
            </a:r>
            <a:r>
              <a:rPr lang="fa-IR" sz="2800">
                <a:solidFill>
                  <a:srgbClr val="00FF00"/>
                </a:solidFill>
              </a:rPr>
              <a:t> در این سنگ فلدسپات پتاسیم است نه بیوتیت.</a:t>
            </a:r>
          </a:p>
          <a:p>
            <a:pPr algn="r" rtl="1">
              <a:buFontTx/>
              <a:buNone/>
            </a:pPr>
            <a:endParaRPr lang="fa-IR" sz="2800">
              <a:solidFill>
                <a:srgbClr val="00FF00"/>
              </a:solidFill>
            </a:endParaRPr>
          </a:p>
          <a:p>
            <a:pPr algn="r" rtl="1"/>
            <a:endParaRPr lang="en-US" sz="2800">
              <a:solidFill>
                <a:srgbClr val="00FF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a:xfrm>
            <a:off x="228600" y="228600"/>
            <a:ext cx="8686800" cy="6629400"/>
          </a:xfrm>
        </p:spPr>
        <p:txBody>
          <a:bodyPr/>
          <a:lstStyle/>
          <a:p>
            <a:pPr marL="609600" indent="-609600" algn="r" rtl="1"/>
            <a:r>
              <a:rPr lang="fa-IR"/>
              <a:t>بیوتیت</a:t>
            </a:r>
            <a:r>
              <a:rPr lang="fa-IR">
                <a:solidFill>
                  <a:srgbClr val="00FF00"/>
                </a:solidFill>
              </a:rPr>
              <a:t> بهترین کانی معرف عناصر کمیاب در سنگهای سیلیسی</a:t>
            </a:r>
          </a:p>
          <a:p>
            <a:pPr marL="609600" indent="-609600" algn="r" rtl="1">
              <a:buFontTx/>
              <a:buNone/>
            </a:pPr>
            <a:r>
              <a:rPr lang="fa-IR">
                <a:solidFill>
                  <a:srgbClr val="00FF00"/>
                </a:solidFill>
              </a:rPr>
              <a:t>و آذرین متوسط است</a:t>
            </a:r>
          </a:p>
          <a:p>
            <a:pPr marL="609600" indent="-609600" algn="r" rtl="1">
              <a:buFontTx/>
              <a:buNone/>
            </a:pPr>
            <a:endParaRPr lang="fa-IR">
              <a:solidFill>
                <a:srgbClr val="00FF00"/>
              </a:solidFill>
            </a:endParaRPr>
          </a:p>
          <a:p>
            <a:pPr marL="609600" indent="-609600" algn="r" rtl="1">
              <a:buFontTx/>
              <a:buAutoNum type="arabicParenR"/>
            </a:pPr>
            <a:r>
              <a:rPr lang="fa-IR">
                <a:solidFill>
                  <a:srgbClr val="00FF00"/>
                </a:solidFill>
              </a:rPr>
              <a:t>افزایش غلظت عنصر سزیوم در لیپدولیت ها به عنوان شاخص مثبتی برای اکتشاف پلوسیت است</a:t>
            </a:r>
          </a:p>
          <a:p>
            <a:pPr marL="609600" indent="-609600" algn="r" rtl="1">
              <a:buFontTx/>
              <a:buAutoNum type="arabicParenR"/>
            </a:pPr>
            <a:r>
              <a:rPr lang="fa-IR">
                <a:solidFill>
                  <a:srgbClr val="00FF00"/>
                </a:solidFill>
              </a:rPr>
              <a:t>میزان </a:t>
            </a:r>
            <a:r>
              <a:rPr lang="en-US">
                <a:solidFill>
                  <a:srgbClr val="00FF00"/>
                </a:solidFill>
              </a:rPr>
              <a:t>Be</a:t>
            </a:r>
            <a:r>
              <a:rPr lang="ar-SA">
                <a:solidFill>
                  <a:srgbClr val="00FF00"/>
                </a:solidFill>
              </a:rPr>
              <a:t>٫</a:t>
            </a:r>
            <a:r>
              <a:rPr lang="en-US">
                <a:solidFill>
                  <a:srgbClr val="00FF00"/>
                </a:solidFill>
              </a:rPr>
              <a:t>Ta</a:t>
            </a:r>
            <a:r>
              <a:rPr lang="fa-IR">
                <a:solidFill>
                  <a:srgbClr val="00FF00"/>
                </a:solidFill>
              </a:rPr>
              <a:t> ٫</a:t>
            </a:r>
            <a:r>
              <a:rPr lang="en-US">
                <a:solidFill>
                  <a:srgbClr val="00FF00"/>
                </a:solidFill>
              </a:rPr>
              <a:t>Nb</a:t>
            </a:r>
            <a:r>
              <a:rPr lang="fa-IR">
                <a:solidFill>
                  <a:srgbClr val="00FF00"/>
                </a:solidFill>
              </a:rPr>
              <a:t> درمسکویتهای توده پگماتیتی ممکن است به ترتیب دلالت بر حضور بریل٫ تانتالیت- کلمبیت</a:t>
            </a:r>
          </a:p>
          <a:p>
            <a:pPr marL="990600" lvl="1" indent="-533400" algn="r" rtl="1">
              <a:buFontTx/>
              <a:buNone/>
            </a:pPr>
            <a:r>
              <a:rPr lang="fa-IR">
                <a:solidFill>
                  <a:srgbClr val="00FF00"/>
                </a:solidFill>
              </a:rPr>
              <a:t>در آن پگماتیت ها داشته باشد</a:t>
            </a:r>
          </a:p>
          <a:p>
            <a:pPr marL="990600" lvl="1" indent="-533400" algn="r" rtl="1">
              <a:buFontTx/>
              <a:buNone/>
            </a:pPr>
            <a:endParaRPr lang="fa-IR">
              <a:solidFill>
                <a:srgbClr val="00FF00"/>
              </a:solidFill>
            </a:endParaRPr>
          </a:p>
          <a:p>
            <a:pPr marL="990600" lvl="1" indent="-533400" algn="r" rtl="1">
              <a:buFontTx/>
              <a:buNone/>
            </a:pPr>
            <a:r>
              <a:rPr lang="fa-IR" sz="2400" b="1"/>
              <a:t>در</a:t>
            </a:r>
            <a:r>
              <a:rPr lang="fa-IR" sz="2400" b="1">
                <a:solidFill>
                  <a:srgbClr val="FF0066"/>
                </a:solidFill>
              </a:rPr>
              <a:t> جدول زیر</a:t>
            </a:r>
            <a:r>
              <a:rPr lang="fa-IR" sz="2400" b="1"/>
              <a:t>کانی های تمرکزدهنده وحامل برای عناصر کمیاب ذکر گردیده است</a:t>
            </a:r>
            <a:endParaRPr lang="fa-IR">
              <a:solidFill>
                <a:srgbClr val="00FF00"/>
              </a:solidFill>
            </a:endParaRPr>
          </a:p>
          <a:p>
            <a:pPr marL="990600" lvl="1" indent="-533400" algn="r" rtl="1">
              <a:buFontTx/>
              <a:buNone/>
            </a:pPr>
            <a:endParaRPr lang="ar-SA">
              <a:solidFill>
                <a:srgbClr val="00FF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073" name="Group 49"/>
          <p:cNvGraphicFramePr>
            <a:graphicFrameLocks noGrp="1"/>
          </p:cNvGraphicFramePr>
          <p:nvPr>
            <p:ph/>
          </p:nvPr>
        </p:nvGraphicFramePr>
        <p:xfrm>
          <a:off x="457200" y="292100"/>
          <a:ext cx="8229600" cy="5948363"/>
        </p:xfrm>
        <a:graphic>
          <a:graphicData uri="http://schemas.openxmlformats.org/drawingml/2006/table">
            <a:tbl>
              <a:tblPr/>
              <a:tblGrid>
                <a:gridCol w="7024688">
                  <a:extLst>
                    <a:ext uri="{9D8B030D-6E8A-4147-A177-3AD203B41FA5}">
                      <a16:colId xmlns:a16="http://schemas.microsoft.com/office/drawing/2014/main" xmlns="" val="20000"/>
                    </a:ext>
                  </a:extLst>
                </a:gridCol>
                <a:gridCol w="1204912">
                  <a:extLst>
                    <a:ext uri="{9D8B030D-6E8A-4147-A177-3AD203B41FA5}">
                      <a16:colId xmlns:a16="http://schemas.microsoft.com/office/drawing/2014/main" xmlns="" val="20001"/>
                    </a:ext>
                  </a:extLst>
                </a:gridCol>
              </a:tblGrid>
              <a:tr h="4667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کانی حامل ویا تمرکز دهنده</a:t>
                      </a:r>
                      <a:endParaRPr kumimoji="0" lang="en-ID" sz="2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عنصر</a:t>
                      </a:r>
                      <a:endParaRPr kumimoji="0" lang="en-ID" sz="2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0"/>
                  </a:ext>
                </a:extLst>
              </a:tr>
              <a:tr h="412750">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میکا ( در سنگهای اسیدی به ویژه بیوتیت </a:t>
                      </a:r>
                      <a:r>
                        <a:rPr kumimoji="0" lang="en-CA"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a:t>
                      </a: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،هورنبلند ( در سنگهای متوسط وبازیک).</a:t>
                      </a:r>
                      <a:endParaRPr kumimoji="0" lang="en-ID"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Li</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1"/>
                  </a:ext>
                </a:extLst>
              </a:tr>
              <a:tr h="5222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پلاژیوکلازها ( حامل آن در سنگهای نفوذی)، موسکویت ( کانی تمرکز دهنده آن در اغلب سنگها است).</a:t>
                      </a:r>
                      <a:endParaRPr kumimoji="0" lang="en-ID"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Be</a:t>
                      </a:r>
                      <a:endParaRPr kumimoji="0" lang="en-ID"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2"/>
                  </a:ext>
                </a:extLst>
              </a:tr>
              <a:tr h="412750">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میکاها وهورنبلند ( در صورت عدم حضور کانی های خود فلوئور).</a:t>
                      </a:r>
                      <a:endParaRPr kumimoji="0" lang="en-ID"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F</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3"/>
                  </a:ext>
                </a:extLst>
              </a:tr>
              <a:tr h="4111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پیروکسن ها وماگنتیت ( در سنگهای بازیک واولترا بازیک در صورت عدم حضور کرومیت</a:t>
                      </a:r>
                      <a:r>
                        <a:rPr kumimoji="0" lang="en-CA"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a:t>
                      </a: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a:t>
                      </a:r>
                      <a:endParaRPr kumimoji="0" lang="en-ID"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Cr</a:t>
                      </a:r>
                      <a:endParaRPr kumimoji="0" lang="en-ID"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4"/>
                  </a:ext>
                </a:extLst>
              </a:tr>
              <a:tr h="4111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پیروکسن ها وآمفیبول ها وهمچنین ماگنتیت وبیوتیت ( در سنگ های نفوذی).</a:t>
                      </a:r>
                      <a:endParaRPr kumimoji="0" lang="en-ID"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Cu</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5"/>
                  </a:ext>
                </a:extLst>
              </a:tr>
              <a:tr h="4111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بیوتیت وآمفیبول ( در سنگهای متوسط تا اسیدی)، ماگنتیت ( در سنگهای بازیک).</a:t>
                      </a:r>
                      <a:endParaRPr kumimoji="0" lang="en-ID"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Zn</a:t>
                      </a:r>
                      <a:endParaRPr kumimoji="0" lang="en-ID"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6"/>
                  </a:ext>
                </a:extLst>
              </a:tr>
              <a:tr h="522288">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ایلمنیت،زیرکن،کاسیتریت،اسفن ( در سنگهای گرانیتوئید)، بیوتیت در این مورد معرف بسیار جالبی است.</a:t>
                      </a:r>
                      <a:endParaRPr kumimoji="0" lang="en-ID"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Nb,Ta</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7"/>
                  </a:ext>
                </a:extLst>
              </a:tr>
              <a:tr h="523875">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فلدسپات پتاسیم وپلاژیوکلاز (حامل در سنگهای آذرین). ماگنتیت،ایلمنیت واسفن از تمرکز دهنده ترین کانی های آن محسوب می شوند.</a:t>
                      </a:r>
                      <a:endParaRPr kumimoji="0" lang="en-ID"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Mo</a:t>
                      </a:r>
                      <a:endParaRPr kumimoji="0" lang="en-ID"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8"/>
                  </a:ext>
                </a:extLst>
              </a:tr>
              <a:tr h="4111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بیوتیت ( در گرانیتوئیدها )،موسکویت ( در گرانیتهای موسکویت دار) ،تورمالین.</a:t>
                      </a:r>
                      <a:endParaRPr kumimoji="0" lang="en-ID"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Sn</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09"/>
                  </a:ext>
                </a:extLst>
              </a:tr>
              <a:tr h="4111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بیوتیت و تا حد کمتری موسکویت ( در گرانیت ها).</a:t>
                      </a:r>
                      <a:endParaRPr kumimoji="0" lang="en-ID"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Cs</a:t>
                      </a:r>
                      <a:endParaRPr kumimoji="0" lang="en-ID"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10"/>
                  </a:ext>
                </a:extLst>
              </a:tr>
              <a:tr h="4111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بیوتیت ( در گرانیتوئیدها ).</a:t>
                      </a:r>
                      <a:endParaRPr kumimoji="0" lang="en-ID"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W</a:t>
                      </a:r>
                      <a:endParaRPr kumimoji="0" lang="en-ID"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11"/>
                  </a:ext>
                </a:extLst>
              </a:tr>
              <a:tr h="400050">
                <a:tc>
                  <a:txBody>
                    <a:bodyPr/>
                    <a:lstStyle/>
                    <a:p>
                      <a:pPr marL="0" marR="0" lvl="0" indent="0" algn="l" defTabSz="914400" rtl="0" eaLnBrk="1" fontAlgn="base" latinLnBrk="0" hangingPunct="1">
                        <a:lnSpc>
                          <a:spcPct val="100000"/>
                        </a:lnSpc>
                        <a:spcBef>
                          <a:spcPct val="20000"/>
                        </a:spcBef>
                        <a:spcAft>
                          <a:spcPct val="0"/>
                        </a:spcAft>
                        <a:buClr>
                          <a:schemeClr val="hlink"/>
                        </a:buClr>
                        <a:buSzPct val="120000"/>
                        <a:buFontTx/>
                        <a:buNone/>
                        <a:tabLst/>
                      </a:pPr>
                      <a:r>
                        <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ارتوز( در سنگهای اسیدی تا متوسط )، حداکثر تمرکز آن در زیرکن است.</a:t>
                      </a:r>
                      <a:endParaRPr kumimoji="0" lang="en-ID"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Pb</a:t>
                      </a:r>
                      <a:endParaRPr kumimoji="0" lang="en-ID"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xmlns="" val="10012"/>
                  </a:ext>
                </a:extLst>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685800" y="-228600"/>
            <a:ext cx="8229600" cy="1384300"/>
          </a:xfrm>
        </p:spPr>
        <p:txBody>
          <a:bodyPr/>
          <a:lstStyle/>
          <a:p>
            <a:pPr algn="r" rtl="1"/>
            <a:r>
              <a:rPr lang="fa-IR">
                <a:solidFill>
                  <a:schemeClr val="hlink"/>
                </a:solidFill>
                <a:effectLst/>
              </a:rPr>
              <a:t>3-</a:t>
            </a:r>
            <a:r>
              <a:rPr lang="fa-IR">
                <a:solidFill>
                  <a:srgbClr val="FF0000"/>
                </a:solidFill>
                <a:effectLst/>
              </a:rPr>
              <a:t> شاخص های عنصری</a:t>
            </a:r>
            <a:endParaRPr lang="en-US">
              <a:solidFill>
                <a:srgbClr val="FF0000"/>
              </a:solidFill>
              <a:effectLst/>
            </a:endParaRPr>
          </a:p>
        </p:txBody>
      </p:sp>
      <p:sp>
        <p:nvSpPr>
          <p:cNvPr id="133123" name="Rectangle 3"/>
          <p:cNvSpPr>
            <a:spLocks noGrp="1" noChangeArrowheads="1"/>
          </p:cNvSpPr>
          <p:nvPr>
            <p:ph type="body" idx="1"/>
          </p:nvPr>
        </p:nvSpPr>
        <p:spPr>
          <a:xfrm>
            <a:off x="0" y="1600200"/>
            <a:ext cx="8991600" cy="5257800"/>
          </a:xfrm>
        </p:spPr>
        <p:txBody>
          <a:bodyPr/>
          <a:lstStyle/>
          <a:p>
            <a:pPr algn="r" rtl="1">
              <a:buFontTx/>
              <a:buNone/>
            </a:pPr>
            <a:r>
              <a:rPr lang="fa-IR"/>
              <a:t>از نقطه نظر فراوانی می توان عناصر را به سه گروه تقسیم نمود:</a:t>
            </a:r>
          </a:p>
          <a:p>
            <a:pPr algn="r" rtl="1">
              <a:buFontTx/>
              <a:buNone/>
            </a:pPr>
            <a:endParaRPr lang="fa-IR"/>
          </a:p>
          <a:p>
            <a:pPr algn="r" rtl="1">
              <a:buFontTx/>
              <a:buNone/>
            </a:pPr>
            <a:r>
              <a:rPr lang="fa-IR">
                <a:solidFill>
                  <a:srgbClr val="FF0000"/>
                </a:solidFill>
              </a:rPr>
              <a:t>1-</a:t>
            </a:r>
            <a:r>
              <a:rPr lang="fa-IR"/>
              <a:t> </a:t>
            </a:r>
            <a:r>
              <a:rPr lang="fa-IR">
                <a:solidFill>
                  <a:srgbClr val="00FF00"/>
                </a:solidFill>
              </a:rPr>
              <a:t>عناصری که فراوانی آنها در یک محیط معین مساوی ویا بیش از 1٪ است </a:t>
            </a:r>
            <a:r>
              <a:rPr lang="fa-IR">
                <a:solidFill>
                  <a:srgbClr val="FF9900"/>
                </a:solidFill>
              </a:rPr>
              <a:t>عناصر اصلی</a:t>
            </a:r>
          </a:p>
          <a:p>
            <a:pPr algn="r" rtl="1">
              <a:buFontTx/>
              <a:buNone/>
            </a:pPr>
            <a:endParaRPr lang="fa-IR">
              <a:solidFill>
                <a:srgbClr val="00FF00"/>
              </a:solidFill>
            </a:endParaRPr>
          </a:p>
          <a:p>
            <a:pPr algn="r" rtl="1">
              <a:buFontTx/>
              <a:buNone/>
            </a:pPr>
            <a:r>
              <a:rPr lang="fa-IR">
                <a:solidFill>
                  <a:srgbClr val="FF0000"/>
                </a:solidFill>
              </a:rPr>
              <a:t>2- </a:t>
            </a:r>
            <a:r>
              <a:rPr lang="fa-IR">
                <a:solidFill>
                  <a:srgbClr val="00FF00"/>
                </a:solidFill>
              </a:rPr>
              <a:t>عناصری که فراوانی آنها در دامنه دهم است (</a:t>
            </a:r>
            <a:r>
              <a:rPr lang="en-CA">
                <a:solidFill>
                  <a:srgbClr val="00FF00"/>
                </a:solidFill>
              </a:rPr>
              <a:t>n</a:t>
            </a:r>
            <a:r>
              <a:rPr lang="fa-IR">
                <a:solidFill>
                  <a:srgbClr val="00FF00"/>
                </a:solidFill>
              </a:rPr>
              <a:t>/0٪) اصطلاحا </a:t>
            </a:r>
            <a:r>
              <a:rPr lang="fa-IR">
                <a:solidFill>
                  <a:srgbClr val="FF9900"/>
                </a:solidFill>
              </a:rPr>
              <a:t>عناصر فرعی</a:t>
            </a:r>
            <a:r>
              <a:rPr lang="fa-IR">
                <a:solidFill>
                  <a:srgbClr val="00FF00"/>
                </a:solidFill>
              </a:rPr>
              <a:t> نامیده می شوند.</a:t>
            </a:r>
          </a:p>
          <a:p>
            <a:pPr algn="r" rtl="1">
              <a:buFontTx/>
              <a:buNone/>
            </a:pPr>
            <a:r>
              <a:rPr lang="fa-IR">
                <a:solidFill>
                  <a:srgbClr val="FF0000"/>
                </a:solidFill>
              </a:rPr>
              <a:t>3- </a:t>
            </a:r>
            <a:r>
              <a:rPr lang="fa-IR">
                <a:solidFill>
                  <a:srgbClr val="00FF00"/>
                </a:solidFill>
              </a:rPr>
              <a:t>تمام عناصری که فراوانی آنها کمتراز( 1/0٪) است تحت عنوان </a:t>
            </a:r>
            <a:r>
              <a:rPr lang="fa-IR">
                <a:solidFill>
                  <a:srgbClr val="FF9900"/>
                </a:solidFill>
              </a:rPr>
              <a:t>عناصر کمیاب</a:t>
            </a:r>
            <a:r>
              <a:rPr lang="fa-IR">
                <a:solidFill>
                  <a:srgbClr val="00FF00"/>
                </a:solidFill>
              </a:rPr>
              <a:t> نامیده می شوند.</a:t>
            </a:r>
            <a:endParaRPr lang="en-ID">
              <a:solidFill>
                <a:srgbClr val="00FF00"/>
              </a:solidFill>
            </a:endParaRPr>
          </a:p>
          <a:p>
            <a:pPr algn="r" rtl="1">
              <a:buFontTx/>
              <a:buNone/>
            </a:pPr>
            <a:endParaRPr lang="en-US">
              <a:solidFill>
                <a:srgbClr val="00FF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914400" y="0"/>
            <a:ext cx="8229600" cy="1384300"/>
          </a:xfrm>
        </p:spPr>
        <p:txBody>
          <a:bodyPr/>
          <a:lstStyle/>
          <a:p>
            <a:pPr algn="r" rtl="1"/>
            <a:r>
              <a:rPr lang="fa-IR" sz="3200">
                <a:solidFill>
                  <a:srgbClr val="FF0066"/>
                </a:solidFill>
              </a:rPr>
              <a:t>عناصر کمیاب خود به دو دسته تقسیم می شوند:</a:t>
            </a:r>
            <a:endParaRPr lang="en-US" sz="3200">
              <a:solidFill>
                <a:srgbClr val="FF0066"/>
              </a:solidFill>
            </a:endParaRPr>
          </a:p>
        </p:txBody>
      </p:sp>
      <p:sp>
        <p:nvSpPr>
          <p:cNvPr id="134147" name="Rectangle 3"/>
          <p:cNvSpPr>
            <a:spLocks noGrp="1" noChangeArrowheads="1"/>
          </p:cNvSpPr>
          <p:nvPr>
            <p:ph type="body" idx="1"/>
          </p:nvPr>
        </p:nvSpPr>
        <p:spPr>
          <a:xfrm>
            <a:off x="228600" y="1371600"/>
            <a:ext cx="8686800" cy="5257800"/>
          </a:xfrm>
        </p:spPr>
        <p:txBody>
          <a:bodyPr/>
          <a:lstStyle/>
          <a:p>
            <a:pPr marL="609600" indent="-609600" algn="r" rtl="1">
              <a:buFontTx/>
              <a:buAutoNum type="arabicPeriod"/>
            </a:pPr>
            <a:r>
              <a:rPr lang="fa-IR">
                <a:solidFill>
                  <a:srgbClr val="00FF00"/>
                </a:solidFill>
              </a:rPr>
              <a:t>عناصر کمیابی که تشکیل کانی های مستقل می دهند</a:t>
            </a:r>
          </a:p>
          <a:p>
            <a:pPr marL="609600" indent="-609600" algn="r" rtl="1">
              <a:buFontTx/>
              <a:buAutoNum type="arabicPeriod"/>
            </a:pPr>
            <a:endParaRPr lang="en-US">
              <a:solidFill>
                <a:srgbClr val="00FF00"/>
              </a:solidFill>
            </a:endParaRPr>
          </a:p>
        </p:txBody>
      </p:sp>
      <p:sp>
        <p:nvSpPr>
          <p:cNvPr id="134148" name="Rectangle 4"/>
          <p:cNvSpPr>
            <a:spLocks noChangeArrowheads="1"/>
          </p:cNvSpPr>
          <p:nvPr/>
        </p:nvSpPr>
        <p:spPr bwMode="auto">
          <a:xfrm>
            <a:off x="0" y="2057400"/>
            <a:ext cx="8850313" cy="5259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rtl="1">
              <a:lnSpc>
                <a:spcPct val="80000"/>
              </a:lnSpc>
              <a:spcBef>
                <a:spcPct val="20000"/>
              </a:spcBef>
              <a:buClr>
                <a:schemeClr val="folHlink"/>
              </a:buClr>
              <a:buSzPct val="60000"/>
              <a:buFont typeface="Wingdings" pitchFamily="2" charset="2"/>
              <a:buNone/>
            </a:pPr>
            <a:r>
              <a:rPr lang="fa-IR" sz="3200">
                <a:solidFill>
                  <a:srgbClr val="FF9900"/>
                </a:solidFill>
                <a:effectLst>
                  <a:outerShdw blurRad="38100" dist="38100" dir="2700000" algn="tl">
                    <a:srgbClr val="000000"/>
                  </a:outerShdw>
                </a:effectLst>
              </a:rPr>
              <a:t>2.</a:t>
            </a:r>
            <a:r>
              <a:rPr lang="fa-IR" sz="3200">
                <a:solidFill>
                  <a:srgbClr val="00FF00"/>
                </a:solidFill>
                <a:effectLst>
                  <a:outerShdw blurRad="38100" dist="38100" dir="2700000" algn="tl">
                    <a:srgbClr val="000000"/>
                  </a:outerShdw>
                </a:effectLst>
              </a:rPr>
              <a:t>عناصر کمیابی که اغلب در ساختمان کانی های دیگربه صورت</a:t>
            </a:r>
          </a:p>
          <a:p>
            <a:pPr marL="342900" indent="-342900" rtl="1">
              <a:lnSpc>
                <a:spcPct val="80000"/>
              </a:lnSpc>
              <a:spcBef>
                <a:spcPct val="20000"/>
              </a:spcBef>
              <a:buClr>
                <a:schemeClr val="folHlink"/>
              </a:buClr>
              <a:buSzPct val="60000"/>
              <a:buFont typeface="Wingdings" pitchFamily="2" charset="2"/>
              <a:buNone/>
            </a:pPr>
            <a:r>
              <a:rPr lang="fa-IR" sz="3200">
                <a:solidFill>
                  <a:srgbClr val="00FF00"/>
                </a:solidFill>
                <a:effectLst>
                  <a:outerShdw blurRad="38100" dist="38100" dir="2700000" algn="tl">
                    <a:srgbClr val="000000"/>
                  </a:outerShdw>
                </a:effectLst>
              </a:rPr>
              <a:t> مخلوط های ایزومورف جای می گیرند واصطلاحا </a:t>
            </a:r>
            <a:r>
              <a:rPr lang="en-US" sz="3200">
                <a:solidFill>
                  <a:srgbClr val="FF9900"/>
                </a:solidFill>
                <a:effectLst>
                  <a:outerShdw blurRad="38100" dist="38100" dir="2700000" algn="tl">
                    <a:srgbClr val="000000"/>
                  </a:outerShdw>
                </a:effectLst>
              </a:rPr>
              <a:t>"</a:t>
            </a:r>
            <a:r>
              <a:rPr lang="fa-IR" sz="3200">
                <a:solidFill>
                  <a:srgbClr val="FF9900"/>
                </a:solidFill>
                <a:effectLst>
                  <a:outerShdw blurRad="38100" dist="38100" dir="2700000" algn="tl">
                    <a:srgbClr val="000000"/>
                  </a:outerShdw>
                </a:effectLst>
              </a:rPr>
              <a:t>عناصر</a:t>
            </a:r>
            <a:r>
              <a:rPr lang="fa-IR" sz="3200">
                <a:solidFill>
                  <a:srgbClr val="00FF00"/>
                </a:solidFill>
                <a:effectLst>
                  <a:outerShdw blurRad="38100" dist="38100" dir="2700000" algn="tl">
                    <a:srgbClr val="000000"/>
                  </a:outerShdw>
                </a:effectLst>
              </a:rPr>
              <a:t> </a:t>
            </a:r>
            <a:r>
              <a:rPr lang="fa-IR" sz="3200">
                <a:solidFill>
                  <a:srgbClr val="FF9900"/>
                </a:solidFill>
                <a:effectLst>
                  <a:outerShdw blurRad="38100" dist="38100" dir="2700000" algn="tl">
                    <a:srgbClr val="000000"/>
                  </a:outerShdw>
                </a:effectLst>
              </a:rPr>
              <a:t>پراکنده</a:t>
            </a:r>
            <a:r>
              <a:rPr lang="en-US" sz="3200">
                <a:solidFill>
                  <a:srgbClr val="FF9900"/>
                </a:solidFill>
                <a:effectLst>
                  <a:outerShdw blurRad="38100" dist="38100" dir="2700000" algn="tl">
                    <a:srgbClr val="000000"/>
                  </a:outerShdw>
                </a:effectLst>
              </a:rPr>
              <a:t>"</a:t>
            </a:r>
            <a:r>
              <a:rPr lang="fa-IR" sz="3200">
                <a:solidFill>
                  <a:srgbClr val="00FF00"/>
                </a:solidFill>
                <a:effectLst>
                  <a:outerShdw blurRad="38100" dist="38100" dir="2700000" algn="tl">
                    <a:srgbClr val="000000"/>
                  </a:outerShdw>
                </a:effectLst>
              </a:rPr>
              <a:t>(</a:t>
            </a:r>
            <a:r>
              <a:rPr lang="en-CA" sz="3200">
                <a:solidFill>
                  <a:srgbClr val="00FF00"/>
                </a:solidFill>
                <a:effectLst>
                  <a:outerShdw blurRad="38100" dist="38100" dir="2700000" algn="tl">
                    <a:srgbClr val="000000"/>
                  </a:outerShdw>
                </a:effectLst>
              </a:rPr>
              <a:t>Elements</a:t>
            </a:r>
            <a:r>
              <a:rPr lang="fa-IR" sz="3200">
                <a:solidFill>
                  <a:srgbClr val="00FF00"/>
                </a:solidFill>
                <a:effectLst>
                  <a:outerShdw blurRad="38100" dist="38100" dir="2700000" algn="tl">
                    <a:srgbClr val="000000"/>
                  </a:outerShdw>
                </a:effectLst>
              </a:rPr>
              <a:t> </a:t>
            </a:r>
            <a:r>
              <a:rPr lang="en-CA" sz="3200">
                <a:solidFill>
                  <a:srgbClr val="00FF00"/>
                </a:solidFill>
                <a:effectLst>
                  <a:outerShdw blurRad="38100" dist="38100" dir="2700000" algn="tl">
                    <a:srgbClr val="000000"/>
                  </a:outerShdw>
                </a:effectLst>
              </a:rPr>
              <a:t>Dispersed </a:t>
            </a:r>
            <a:r>
              <a:rPr lang="fa-IR" sz="3200">
                <a:solidFill>
                  <a:srgbClr val="00FF00"/>
                </a:solidFill>
                <a:effectLst>
                  <a:outerShdw blurRad="38100" dist="38100" dir="2700000" algn="tl">
                    <a:srgbClr val="000000"/>
                  </a:outerShdw>
                </a:effectLst>
              </a:rPr>
              <a:t>)نامیده می شوند</a:t>
            </a:r>
            <a:r>
              <a:rPr lang="fa-IR" sz="3200">
                <a:solidFill>
                  <a:srgbClr val="00FF00"/>
                </a:solidFill>
                <a:effectLst/>
              </a:rPr>
              <a:t>.</a:t>
            </a:r>
          </a:p>
          <a:p>
            <a:pPr marL="342900" indent="-342900" rtl="1">
              <a:lnSpc>
                <a:spcPct val="80000"/>
              </a:lnSpc>
              <a:spcBef>
                <a:spcPct val="20000"/>
              </a:spcBef>
              <a:buClr>
                <a:schemeClr val="folHlink"/>
              </a:buClr>
              <a:buSzPct val="60000"/>
              <a:buFont typeface="Wingdings" pitchFamily="2" charset="2"/>
              <a:buNone/>
            </a:pPr>
            <a:endParaRPr lang="fa-IR" sz="3200">
              <a:solidFill>
                <a:srgbClr val="00FF00"/>
              </a:solidFill>
              <a:effectLst/>
            </a:endParaRPr>
          </a:p>
          <a:p>
            <a:pPr marL="342900" indent="-342900" rtl="1">
              <a:lnSpc>
                <a:spcPct val="80000"/>
              </a:lnSpc>
              <a:spcBef>
                <a:spcPct val="20000"/>
              </a:spcBef>
              <a:buClr>
                <a:schemeClr val="folHlink"/>
              </a:buClr>
              <a:buSzPct val="60000"/>
              <a:buFont typeface="Wingdings" pitchFamily="2" charset="2"/>
              <a:buNone/>
            </a:pPr>
            <a:r>
              <a:rPr lang="fa-IR" sz="3200">
                <a:solidFill>
                  <a:srgbClr val="00FF00"/>
                </a:solidFill>
                <a:effectLst>
                  <a:outerShdw blurRad="38100" dist="38100" dir="2700000" algn="tl">
                    <a:srgbClr val="000000"/>
                  </a:outerShdw>
                </a:effectLst>
              </a:rPr>
              <a:t>حضور یک ویا چند عنصر از یک پاراژنز معین می تواند دلالت</a:t>
            </a:r>
          </a:p>
          <a:p>
            <a:pPr marL="342900" indent="-342900" rtl="1">
              <a:lnSpc>
                <a:spcPct val="80000"/>
              </a:lnSpc>
              <a:spcBef>
                <a:spcPct val="20000"/>
              </a:spcBef>
              <a:buClr>
                <a:schemeClr val="folHlink"/>
              </a:buClr>
              <a:buSzPct val="60000"/>
              <a:buFont typeface="Wingdings" pitchFamily="2" charset="2"/>
              <a:buNone/>
            </a:pPr>
            <a:r>
              <a:rPr lang="fa-IR" sz="3200">
                <a:solidFill>
                  <a:srgbClr val="00FF00"/>
                </a:solidFill>
                <a:effectLst>
                  <a:outerShdw blurRad="38100" dist="38100" dir="2700000" algn="tl">
                    <a:srgbClr val="000000"/>
                  </a:outerShdw>
                </a:effectLst>
              </a:rPr>
              <a:t> بر حضور احتمالی اعضای دیگر آن پاراژنز داشته باشد.این</a:t>
            </a:r>
          </a:p>
          <a:p>
            <a:pPr marL="342900" indent="-342900" rtl="1">
              <a:lnSpc>
                <a:spcPct val="80000"/>
              </a:lnSpc>
              <a:spcBef>
                <a:spcPct val="20000"/>
              </a:spcBef>
              <a:buClr>
                <a:schemeClr val="folHlink"/>
              </a:buClr>
              <a:buSzPct val="60000"/>
              <a:buFont typeface="Wingdings" pitchFamily="2" charset="2"/>
              <a:buNone/>
            </a:pPr>
            <a:r>
              <a:rPr lang="fa-IR" sz="3200">
                <a:solidFill>
                  <a:srgbClr val="00FF00"/>
                </a:solidFill>
                <a:effectLst>
                  <a:outerShdw blurRad="38100" dist="38100" dir="2700000" algn="tl">
                    <a:srgbClr val="000000"/>
                  </a:outerShdw>
                </a:effectLst>
              </a:rPr>
              <a:t> حالت در تمرکز عناصر،موجب پیدایش ایده</a:t>
            </a:r>
            <a:r>
              <a:rPr lang="en-US" sz="3200">
                <a:solidFill>
                  <a:srgbClr val="00FF00"/>
                </a:solidFill>
                <a:effectLst>
                  <a:outerShdw blurRad="38100" dist="38100" dir="2700000" algn="tl">
                    <a:srgbClr val="000000"/>
                  </a:outerShdw>
                </a:effectLst>
              </a:rPr>
              <a:t>" </a:t>
            </a:r>
            <a:r>
              <a:rPr lang="fa-IR" sz="3200">
                <a:solidFill>
                  <a:srgbClr val="00FF00"/>
                </a:solidFill>
                <a:effectLst>
                  <a:outerShdw blurRad="38100" dist="38100" dir="2700000" algn="tl">
                    <a:srgbClr val="000000"/>
                  </a:outerShdw>
                </a:effectLst>
              </a:rPr>
              <a:t> </a:t>
            </a:r>
            <a:r>
              <a:rPr lang="fa-IR" sz="3200">
                <a:solidFill>
                  <a:srgbClr val="FF0066"/>
                </a:solidFill>
                <a:effectLst>
                  <a:outerShdw blurRad="38100" dist="38100" dir="2700000" algn="tl">
                    <a:srgbClr val="000000"/>
                  </a:outerShdw>
                </a:effectLst>
              </a:rPr>
              <a:t>ردیاب </a:t>
            </a:r>
          </a:p>
          <a:p>
            <a:pPr marL="342900" indent="-342900" rtl="1">
              <a:lnSpc>
                <a:spcPct val="80000"/>
              </a:lnSpc>
              <a:spcBef>
                <a:spcPct val="20000"/>
              </a:spcBef>
              <a:buClr>
                <a:schemeClr val="folHlink"/>
              </a:buClr>
              <a:buSzPct val="60000"/>
              <a:buFont typeface="Wingdings" pitchFamily="2" charset="2"/>
              <a:buNone/>
            </a:pPr>
            <a:r>
              <a:rPr lang="fa-IR" sz="3200">
                <a:solidFill>
                  <a:srgbClr val="FF0066"/>
                </a:solidFill>
                <a:effectLst>
                  <a:outerShdw blurRad="38100" dist="38100" dir="2700000" algn="tl">
                    <a:srgbClr val="000000"/>
                  </a:outerShdw>
                </a:effectLst>
              </a:rPr>
              <a:t>ژئوشیمیایی</a:t>
            </a:r>
            <a:r>
              <a:rPr lang="fa-IR" sz="3200">
                <a:solidFill>
                  <a:srgbClr val="00FF00"/>
                </a:solidFill>
                <a:effectLst>
                  <a:outerShdw blurRad="38100" dist="38100" dir="2700000" algn="tl">
                    <a:srgbClr val="000000"/>
                  </a:outerShdw>
                </a:effectLst>
              </a:rPr>
              <a:t> شده است که به ویژه در اکتشاف نهشته های پنهانی </a:t>
            </a:r>
          </a:p>
          <a:p>
            <a:pPr marL="342900" indent="-342900" rtl="1">
              <a:lnSpc>
                <a:spcPct val="80000"/>
              </a:lnSpc>
              <a:spcBef>
                <a:spcPct val="20000"/>
              </a:spcBef>
              <a:buClr>
                <a:schemeClr val="folHlink"/>
              </a:buClr>
              <a:buSzPct val="60000"/>
              <a:buFont typeface="Wingdings" pitchFamily="2" charset="2"/>
              <a:buNone/>
            </a:pPr>
            <a:r>
              <a:rPr lang="fa-IR" sz="3200">
                <a:solidFill>
                  <a:srgbClr val="00FF00"/>
                </a:solidFill>
                <a:effectLst>
                  <a:outerShdw blurRad="38100" dist="38100" dir="2700000" algn="tl">
                    <a:srgbClr val="000000"/>
                  </a:outerShdw>
                </a:effectLst>
              </a:rPr>
              <a:t>که در فلزات اصلی کانسار به آسانی قابل ثبت نیستند کاربرد با</a:t>
            </a:r>
          </a:p>
          <a:p>
            <a:pPr marL="342900" indent="-342900" rtl="1">
              <a:lnSpc>
                <a:spcPct val="80000"/>
              </a:lnSpc>
              <a:spcBef>
                <a:spcPct val="20000"/>
              </a:spcBef>
              <a:buClr>
                <a:schemeClr val="folHlink"/>
              </a:buClr>
              <a:buSzPct val="60000"/>
              <a:buFont typeface="Wingdings" pitchFamily="2" charset="2"/>
              <a:buNone/>
            </a:pPr>
            <a:r>
              <a:rPr lang="fa-IR" sz="3200">
                <a:solidFill>
                  <a:srgbClr val="00FF00"/>
                </a:solidFill>
                <a:effectLst>
                  <a:outerShdw blurRad="38100" dist="38100" dir="2700000" algn="tl">
                    <a:srgbClr val="000000"/>
                  </a:outerShdw>
                </a:effectLst>
              </a:rPr>
              <a:t> ارزشی دارد.</a:t>
            </a:r>
            <a:endParaRPr lang="en-ID" sz="3200">
              <a:solidFill>
                <a:srgbClr val="00FF00"/>
              </a:solidFill>
              <a:effectLst>
                <a:outerShdw blurRad="38100" dist="38100" dir="2700000" algn="tl">
                  <a:srgbClr val="000000"/>
                </a:outerShdw>
              </a:effectLst>
            </a:endParaRPr>
          </a:p>
          <a:p>
            <a:pPr marL="342900" indent="-342900" rtl="1">
              <a:lnSpc>
                <a:spcPct val="80000"/>
              </a:lnSpc>
              <a:spcBef>
                <a:spcPct val="20000"/>
              </a:spcBef>
              <a:buClr>
                <a:schemeClr val="folHlink"/>
              </a:buClr>
              <a:buSzPct val="60000"/>
              <a:buFont typeface="Wingdings" pitchFamily="2" charset="2"/>
              <a:buNone/>
            </a:pPr>
            <a:endParaRPr lang="fa-IR" sz="3200">
              <a:solidFill>
                <a:srgbClr val="00FF00"/>
              </a:solidFill>
              <a:effectLs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noChangeArrowheads="1"/>
          </p:cNvSpPr>
          <p:nvPr>
            <p:ph type="body" idx="1"/>
          </p:nvPr>
        </p:nvSpPr>
        <p:spPr>
          <a:xfrm>
            <a:off x="228600" y="228600"/>
            <a:ext cx="8686800" cy="6248400"/>
          </a:xfrm>
        </p:spPr>
        <p:txBody>
          <a:bodyPr/>
          <a:lstStyle/>
          <a:p>
            <a:pPr algn="r" rtl="1">
              <a:lnSpc>
                <a:spcPct val="90000"/>
              </a:lnSpc>
            </a:pPr>
            <a:r>
              <a:rPr lang="fa-IR">
                <a:solidFill>
                  <a:srgbClr val="00FF00"/>
                </a:solidFill>
              </a:rPr>
              <a:t>تمرکز یک </a:t>
            </a:r>
            <a:r>
              <a:rPr lang="en-US">
                <a:solidFill>
                  <a:srgbClr val="00FF00"/>
                </a:solidFill>
                <a:latin typeface="Arial" charset="0"/>
              </a:rPr>
              <a:t>"</a:t>
            </a:r>
            <a:r>
              <a:rPr lang="fa-IR">
                <a:solidFill>
                  <a:srgbClr val="00FF00"/>
                </a:solidFill>
              </a:rPr>
              <a:t>عنصر پراکنده</a:t>
            </a:r>
            <a:r>
              <a:rPr lang="en-US">
                <a:solidFill>
                  <a:srgbClr val="00FF00"/>
                </a:solidFill>
                <a:latin typeface="Arial" charset="0"/>
              </a:rPr>
              <a:t>"</a:t>
            </a:r>
            <a:r>
              <a:rPr lang="en-CA">
                <a:solidFill>
                  <a:srgbClr val="00FF00"/>
                </a:solidFill>
                <a:latin typeface="Arial" charset="0"/>
              </a:rPr>
              <a:t> </a:t>
            </a:r>
            <a:r>
              <a:rPr lang="fa-IR">
                <a:solidFill>
                  <a:srgbClr val="00FF00"/>
                </a:solidFill>
              </a:rPr>
              <a:t> در ساختمان یک </a:t>
            </a:r>
            <a:r>
              <a:rPr lang="en-US">
                <a:solidFill>
                  <a:srgbClr val="00FF00"/>
                </a:solidFill>
                <a:latin typeface="Arial" charset="0"/>
              </a:rPr>
              <a:t>"</a:t>
            </a:r>
            <a:r>
              <a:rPr lang="fa-IR">
                <a:solidFill>
                  <a:srgbClr val="00FF00"/>
                </a:solidFill>
              </a:rPr>
              <a:t>کانی میزبان</a:t>
            </a:r>
            <a:r>
              <a:rPr lang="en-US">
                <a:solidFill>
                  <a:srgbClr val="00FF00"/>
                </a:solidFill>
                <a:latin typeface="Arial" charset="0"/>
              </a:rPr>
              <a:t>"</a:t>
            </a:r>
            <a:r>
              <a:rPr lang="fa-IR">
                <a:solidFill>
                  <a:srgbClr val="00FF00"/>
                </a:solidFill>
              </a:rPr>
              <a:t> از طریق ویژگی های فیزیکوشیمیایی</a:t>
            </a:r>
            <a:r>
              <a:rPr lang="en-US">
                <a:solidFill>
                  <a:srgbClr val="00FF00"/>
                </a:solidFill>
                <a:latin typeface="Arial" charset="0"/>
              </a:rPr>
              <a:t>"</a:t>
            </a:r>
            <a:r>
              <a:rPr lang="fa-IR">
                <a:solidFill>
                  <a:srgbClr val="00FF00"/>
                </a:solidFill>
              </a:rPr>
              <a:t> فرآیندهای کانی ساز</a:t>
            </a:r>
            <a:r>
              <a:rPr lang="en-US">
                <a:solidFill>
                  <a:srgbClr val="00FF00"/>
                </a:solidFill>
                <a:latin typeface="Arial" charset="0"/>
              </a:rPr>
              <a:t>"</a:t>
            </a:r>
            <a:r>
              <a:rPr lang="fa-IR">
                <a:solidFill>
                  <a:srgbClr val="00FF00"/>
                </a:solidFill>
              </a:rPr>
              <a:t> تعیین می شود.</a:t>
            </a:r>
          </a:p>
          <a:p>
            <a:pPr algn="r" rtl="1">
              <a:lnSpc>
                <a:spcPct val="90000"/>
              </a:lnSpc>
            </a:pPr>
            <a:endParaRPr lang="fa-IR">
              <a:solidFill>
                <a:srgbClr val="00FF00"/>
              </a:solidFill>
            </a:endParaRPr>
          </a:p>
          <a:p>
            <a:pPr algn="r" rtl="1">
              <a:lnSpc>
                <a:spcPct val="90000"/>
              </a:lnSpc>
            </a:pPr>
            <a:endParaRPr lang="fa-IR">
              <a:solidFill>
                <a:srgbClr val="00FF00"/>
              </a:solidFill>
            </a:endParaRPr>
          </a:p>
          <a:p>
            <a:pPr algn="r" rtl="1">
              <a:lnSpc>
                <a:spcPct val="90000"/>
              </a:lnSpc>
              <a:buFontTx/>
              <a:buNone/>
            </a:pPr>
            <a:r>
              <a:rPr lang="fa-IR" sz="3600" b="1">
                <a:solidFill>
                  <a:srgbClr val="FF0066"/>
                </a:solidFill>
              </a:rPr>
              <a:t>عناصر ردیاب ومعرف</a:t>
            </a:r>
          </a:p>
          <a:p>
            <a:pPr algn="r" rtl="1">
              <a:lnSpc>
                <a:spcPct val="90000"/>
              </a:lnSpc>
              <a:buFontTx/>
              <a:buNone/>
            </a:pPr>
            <a:endParaRPr lang="fa-IR" sz="3600" b="1">
              <a:solidFill>
                <a:srgbClr val="FF0066"/>
              </a:solidFill>
            </a:endParaRPr>
          </a:p>
          <a:p>
            <a:pPr algn="r" rtl="1">
              <a:lnSpc>
                <a:spcPct val="90000"/>
              </a:lnSpc>
              <a:buFontTx/>
              <a:buNone/>
            </a:pPr>
            <a:r>
              <a:rPr lang="fa-IR">
                <a:solidFill>
                  <a:srgbClr val="00FF00"/>
                </a:solidFill>
              </a:rPr>
              <a:t>عناصر ردیاب ومعرف ممکن است فراوانی ناچیزی داشته باشند، ولی می توانند به عنوان معرف های حساسی برای تعیین حدود </a:t>
            </a:r>
          </a:p>
          <a:p>
            <a:pPr algn="r" rtl="1">
              <a:lnSpc>
                <a:spcPct val="90000"/>
              </a:lnSpc>
              <a:buFontTx/>
              <a:buNone/>
            </a:pPr>
            <a:r>
              <a:rPr lang="fa-IR">
                <a:solidFill>
                  <a:srgbClr val="00FF00"/>
                </a:solidFill>
              </a:rPr>
              <a:t>شرایط فیزیکو شیمیایی که تحت آن کانی سازی خاصی فعال بوده </a:t>
            </a:r>
          </a:p>
          <a:p>
            <a:pPr algn="r" rtl="1">
              <a:lnSpc>
                <a:spcPct val="90000"/>
              </a:lnSpc>
              <a:buFontTx/>
              <a:buNone/>
            </a:pPr>
            <a:r>
              <a:rPr lang="fa-IR">
                <a:solidFill>
                  <a:srgbClr val="00FF00"/>
                </a:solidFill>
              </a:rPr>
              <a:t>است ودر نتیجه تعیین نوع خاصی از کانی سازی به کار روند.</a:t>
            </a:r>
            <a:endParaRPr lang="fa-IR" sz="3600" b="1">
              <a:solidFill>
                <a:srgbClr val="00FF00"/>
              </a:solidFill>
            </a:endParaRPr>
          </a:p>
          <a:p>
            <a:pPr algn="r" rtl="1">
              <a:lnSpc>
                <a:spcPct val="90000"/>
              </a:lnSpc>
              <a:buFontTx/>
              <a:buNone/>
            </a:pPr>
            <a:endParaRPr lang="fa-IR">
              <a:solidFill>
                <a:srgbClr val="00FF00"/>
              </a:solidFill>
            </a:endParaRPr>
          </a:p>
          <a:p>
            <a:pPr algn="r" rtl="1">
              <a:lnSpc>
                <a:spcPct val="90000"/>
              </a:lnSpc>
              <a:buFontTx/>
              <a:buNone/>
            </a:pPr>
            <a:endParaRPr lang="fa-IR">
              <a:solidFill>
                <a:srgbClr val="00FF00"/>
              </a:solidFill>
            </a:endParaRPr>
          </a:p>
          <a:p>
            <a:pPr algn="r" rtl="1">
              <a:lnSpc>
                <a:spcPct val="90000"/>
              </a:lnSpc>
              <a:buFontTx/>
              <a:buNone/>
            </a:pPr>
            <a:endParaRPr lang="fa-IR">
              <a:solidFill>
                <a:srgbClr val="00FF00"/>
              </a:solidFill>
            </a:endParaRPr>
          </a:p>
          <a:p>
            <a:pPr algn="r" rtl="1">
              <a:lnSpc>
                <a:spcPct val="90000"/>
              </a:lnSpc>
              <a:buFontTx/>
              <a:buNone/>
            </a:pPr>
            <a:endParaRPr lang="fa-IR" sz="3600" b="1">
              <a:solidFill>
                <a:srgbClr val="00FF00"/>
              </a:solidFill>
            </a:endParaRPr>
          </a:p>
          <a:p>
            <a:pPr algn="r" rtl="1">
              <a:lnSpc>
                <a:spcPct val="90000"/>
              </a:lnSpc>
              <a:buFontTx/>
              <a:buNone/>
            </a:pPr>
            <a:endParaRPr lang="en-US" sz="3600" b="1">
              <a:solidFill>
                <a:srgbClr val="FF0066"/>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Grp="1" noChangeArrowheads="1"/>
          </p:cNvSpPr>
          <p:nvPr>
            <p:ph type="body" idx="1"/>
          </p:nvPr>
        </p:nvSpPr>
        <p:spPr>
          <a:xfrm>
            <a:off x="304800" y="381000"/>
            <a:ext cx="8382000" cy="6172200"/>
          </a:xfrm>
        </p:spPr>
        <p:txBody>
          <a:bodyPr/>
          <a:lstStyle/>
          <a:p>
            <a:pPr algn="r" rtl="1"/>
            <a:r>
              <a:rPr lang="fa-IR" sz="4000">
                <a:solidFill>
                  <a:srgbClr val="FF0066"/>
                </a:solidFill>
              </a:rPr>
              <a:t>تعریف عنصر ردیاب </a:t>
            </a:r>
            <a:r>
              <a:rPr lang="fa-IR">
                <a:solidFill>
                  <a:srgbClr val="FF33CC"/>
                </a:solidFill>
              </a:rPr>
              <a:t>(</a:t>
            </a:r>
            <a:r>
              <a:rPr lang="en-CA">
                <a:solidFill>
                  <a:srgbClr val="FF33CC"/>
                </a:solidFill>
              </a:rPr>
              <a:t>Pathfinder Element</a:t>
            </a:r>
            <a:r>
              <a:rPr lang="fa-IR">
                <a:solidFill>
                  <a:srgbClr val="FF33CC"/>
                </a:solidFill>
              </a:rPr>
              <a:t>) :</a:t>
            </a:r>
            <a:r>
              <a:rPr lang="fa-IR" sz="4400">
                <a:solidFill>
                  <a:srgbClr val="FF0066"/>
                </a:solidFill>
              </a:rPr>
              <a:t> </a:t>
            </a:r>
            <a:r>
              <a:rPr lang="fa-IR">
                <a:solidFill>
                  <a:srgbClr val="00FF00"/>
                </a:solidFill>
              </a:rPr>
              <a:t>به عنصر نسبتا متحرکی اطلاق می شود که در ارتباط ژنتیکی نزدیک با عنصر یا عناصر مورد اکتشاف بوده وبه آسانی قابل تشخیص است</a:t>
            </a:r>
            <a:r>
              <a:rPr lang="fa-IR" sz="3600">
                <a:solidFill>
                  <a:srgbClr val="00FF00"/>
                </a:solidFill>
              </a:rPr>
              <a:t>.</a:t>
            </a:r>
          </a:p>
          <a:p>
            <a:pPr algn="r" rtl="1">
              <a:buFontTx/>
              <a:buNone/>
            </a:pPr>
            <a:endParaRPr lang="en-CA" sz="4000">
              <a:solidFill>
                <a:srgbClr val="00FF00"/>
              </a:solidFill>
            </a:endParaRPr>
          </a:p>
          <a:p>
            <a:pPr algn="r" rtl="1"/>
            <a:r>
              <a:rPr lang="fa-IR">
                <a:solidFill>
                  <a:srgbClr val="00FF00"/>
                </a:solidFill>
              </a:rPr>
              <a:t>در یک نهشته چند فلزی ممکن است یکی از تشکیل دهنده های اصلی کانسار به عنوان ردیاب آن بکار میرود</a:t>
            </a:r>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xfrm>
            <a:off x="457200" y="0"/>
            <a:ext cx="8458200" cy="6705600"/>
          </a:xfrm>
        </p:spPr>
        <p:txBody>
          <a:bodyPr/>
          <a:lstStyle/>
          <a:p>
            <a:pPr algn="r" rtl="1">
              <a:buFontTx/>
              <a:buNone/>
            </a:pPr>
            <a:r>
              <a:rPr lang="fa-IR">
                <a:solidFill>
                  <a:srgbClr val="FF0066"/>
                </a:solidFill>
              </a:rPr>
              <a:t>آنچه که یک عنصر را در مقام یک ردیاب ژئوشیمیایی قرار</a:t>
            </a:r>
          </a:p>
          <a:p>
            <a:pPr algn="r" rtl="1">
              <a:buFontTx/>
              <a:buNone/>
            </a:pPr>
            <a:r>
              <a:rPr lang="fa-IR">
                <a:solidFill>
                  <a:srgbClr val="FF0066"/>
                </a:solidFill>
              </a:rPr>
              <a:t>می دهد عبارت است از:</a:t>
            </a:r>
          </a:p>
          <a:p>
            <a:pPr algn="r" rtl="1">
              <a:buFontTx/>
              <a:buNone/>
            </a:pPr>
            <a:endParaRPr lang="fa-IR">
              <a:solidFill>
                <a:srgbClr val="FF0066"/>
              </a:solidFill>
            </a:endParaRPr>
          </a:p>
          <a:p>
            <a:pPr algn="r" rtl="1">
              <a:buFontTx/>
              <a:buNone/>
            </a:pPr>
            <a:r>
              <a:rPr lang="fa-IR">
                <a:solidFill>
                  <a:srgbClr val="FF0000"/>
                </a:solidFill>
              </a:rPr>
              <a:t>1-</a:t>
            </a:r>
            <a:r>
              <a:rPr lang="fa-IR">
                <a:solidFill>
                  <a:srgbClr val="FF0066"/>
                </a:solidFill>
              </a:rPr>
              <a:t> </a:t>
            </a:r>
            <a:r>
              <a:rPr lang="fa-IR">
                <a:solidFill>
                  <a:srgbClr val="00FF00"/>
                </a:solidFill>
              </a:rPr>
              <a:t>وجود تحرک ژئوشیمیایی و در نتیجه هاله پراکندگی وسیعتر نسبت به عنصر مورد اکتشاف.</a:t>
            </a:r>
          </a:p>
          <a:p>
            <a:pPr algn="r" rtl="1">
              <a:buFontTx/>
              <a:buNone/>
            </a:pPr>
            <a:r>
              <a:rPr lang="fa-IR">
                <a:solidFill>
                  <a:srgbClr val="FF0066"/>
                </a:solidFill>
              </a:rPr>
              <a:t>2-</a:t>
            </a:r>
            <a:r>
              <a:rPr lang="fa-IR">
                <a:solidFill>
                  <a:srgbClr val="0000CC"/>
                </a:solidFill>
              </a:rPr>
              <a:t> </a:t>
            </a:r>
            <a:r>
              <a:rPr lang="fa-IR">
                <a:solidFill>
                  <a:srgbClr val="00FF00"/>
                </a:solidFill>
              </a:rPr>
              <a:t>وجود روش تجزیه ای آسانتر، ارزانتر و حساس تر برای آن نسبت به عنصر مورد اکتشاف.</a:t>
            </a:r>
          </a:p>
          <a:p>
            <a:pPr algn="r" rtl="1">
              <a:buFontTx/>
              <a:buNone/>
            </a:pPr>
            <a:endParaRPr lang="fa-IR">
              <a:solidFill>
                <a:srgbClr val="00FF00"/>
              </a:solidFill>
            </a:endParaRPr>
          </a:p>
          <a:p>
            <a:pPr algn="r" rtl="1"/>
            <a:r>
              <a:rPr lang="fa-IR">
                <a:solidFill>
                  <a:srgbClr val="00FF00"/>
                </a:solidFill>
              </a:rPr>
              <a:t>عناصر ردیاب تقریبا در تمام فازهای اکتشافی ژئوشیمیایی به </a:t>
            </a:r>
          </a:p>
          <a:p>
            <a:pPr algn="r" rtl="1">
              <a:buFontTx/>
              <a:buNone/>
            </a:pPr>
            <a:r>
              <a:rPr lang="fa-IR">
                <a:solidFill>
                  <a:srgbClr val="00FF00"/>
                </a:solidFill>
              </a:rPr>
              <a:t>کار می روند.این عناصر ممکن است در بخش گانگ و یا در</a:t>
            </a:r>
          </a:p>
          <a:p>
            <a:pPr algn="r" rtl="1">
              <a:buFontTx/>
              <a:buNone/>
            </a:pPr>
            <a:r>
              <a:rPr lang="fa-IR">
                <a:solidFill>
                  <a:srgbClr val="00FF00"/>
                </a:solidFill>
              </a:rPr>
              <a:t> بخش کانه اصلی یافت شوند. </a:t>
            </a:r>
            <a:endParaRPr lang="fa-IR" sz="2000">
              <a:solidFill>
                <a:srgbClr val="00FF00"/>
              </a:solidFill>
            </a:endParaRPr>
          </a:p>
          <a:p>
            <a:pPr algn="r" rtl="1">
              <a:buFontTx/>
              <a:buNone/>
            </a:pPr>
            <a:endParaRPr lang="fa-IR" sz="1800">
              <a:solidFill>
                <a:srgbClr val="00FF00"/>
              </a:solidFill>
            </a:endParaRPr>
          </a:p>
          <a:p>
            <a:pPr algn="r" rtl="1">
              <a:buFontTx/>
              <a:buNone/>
            </a:pPr>
            <a:endParaRPr lang="fa-IR">
              <a:solidFill>
                <a:srgbClr val="00FF00"/>
              </a:solidFill>
            </a:endParaRPr>
          </a:p>
          <a:p>
            <a:pPr algn="r" rtl="1">
              <a:buFontTx/>
              <a:buNone/>
            </a:pPr>
            <a:endParaRPr lang="en-US">
              <a:solidFill>
                <a:srgbClr val="00FF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3" name="Rectangle 3"/>
          <p:cNvSpPr>
            <a:spLocks noGrp="1" noChangeArrowheads="1"/>
          </p:cNvSpPr>
          <p:nvPr>
            <p:ph type="body" sz="half" idx="1"/>
          </p:nvPr>
        </p:nvSpPr>
        <p:spPr>
          <a:xfrm>
            <a:off x="0" y="0"/>
            <a:ext cx="9144000" cy="4114800"/>
          </a:xfrm>
        </p:spPr>
        <p:txBody>
          <a:bodyPr/>
          <a:lstStyle/>
          <a:p>
            <a:pPr algn="r" rtl="1">
              <a:buFontTx/>
              <a:buNone/>
            </a:pPr>
            <a:r>
              <a:rPr lang="fa-IR" sz="2000">
                <a:solidFill>
                  <a:srgbClr val="FF0066"/>
                </a:solidFill>
              </a:rPr>
              <a:t>مثالی از مقدار آرسنیک موجود در خاک به عنوان ردیاب کانسار طلا</a:t>
            </a:r>
            <a:endParaRPr lang="en-US" sz="2000">
              <a:solidFill>
                <a:srgbClr val="FF0066"/>
              </a:solidFill>
            </a:endParaRPr>
          </a:p>
        </p:txBody>
      </p:sp>
      <p:graphicFrame>
        <p:nvGraphicFramePr>
          <p:cNvPr id="138277" name="Group 37"/>
          <p:cNvGraphicFramePr>
            <a:graphicFrameLocks noGrp="1"/>
          </p:cNvGraphicFramePr>
          <p:nvPr>
            <p:ph sz="half" idx="2"/>
          </p:nvPr>
        </p:nvGraphicFramePr>
        <p:xfrm>
          <a:off x="0" y="403225"/>
          <a:ext cx="9144000" cy="6455664"/>
        </p:xfrm>
        <a:graphic>
          <a:graphicData uri="http://schemas.openxmlformats.org/drawingml/2006/table">
            <a:tbl>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5810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0" i="0" u="none" strike="noStrike" cap="none" normalizeH="0" baseline="0" smtClean="0">
                          <a:ln>
                            <a:noFill/>
                          </a:ln>
                          <a:solidFill>
                            <a:srgbClr val="FF6600"/>
                          </a:solidFill>
                          <a:effectLst>
                            <a:outerShdw blurRad="38100" dist="38100" dir="2700000" algn="tl">
                              <a:srgbClr val="000000"/>
                            </a:outerShdw>
                          </a:effectLst>
                          <a:latin typeface="Tahoma" pitchFamily="34" charset="0"/>
                          <a:cs typeface="Arial" charset="0"/>
                        </a:rPr>
                        <a:t>مقدار طلا در خاک</a:t>
                      </a:r>
                      <a:endParaRPr kumimoji="0" lang="en-CA" sz="2400" b="0" i="0" u="none" strike="noStrike" cap="none" normalizeH="0" baseline="0" smtClean="0">
                        <a:ln>
                          <a:noFill/>
                        </a:ln>
                        <a:solidFill>
                          <a:srgbClr val="FF6600"/>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0" i="0" u="none" strike="noStrike" cap="none" normalizeH="0" baseline="0" smtClean="0">
                          <a:ln>
                            <a:noFill/>
                          </a:ln>
                          <a:solidFill>
                            <a:srgbClr val="FF6600"/>
                          </a:solidFill>
                          <a:effectLst>
                            <a:outerShdw blurRad="38100" dist="38100" dir="2700000" algn="tl">
                              <a:srgbClr val="000000"/>
                            </a:outerShdw>
                          </a:effectLst>
                          <a:latin typeface="Tahoma" pitchFamily="34" charset="0"/>
                          <a:cs typeface="Arial" charset="0"/>
                        </a:rPr>
                        <a:t>(</a:t>
                      </a:r>
                      <a:r>
                        <a:rPr kumimoji="0" lang="en-CA" sz="2000" b="0" i="0" u="none" strike="noStrike" cap="none" normalizeH="0" baseline="0" smtClean="0">
                          <a:ln>
                            <a:noFill/>
                          </a:ln>
                          <a:solidFill>
                            <a:srgbClr val="FF6600"/>
                          </a:solidFill>
                          <a:effectLst>
                            <a:outerShdw blurRad="38100" dist="38100" dir="2700000" algn="tl">
                              <a:srgbClr val="000000"/>
                            </a:outerShdw>
                          </a:effectLst>
                          <a:latin typeface="Tahoma" pitchFamily="34" charset="0"/>
                          <a:cs typeface="Arial" charset="0"/>
                        </a:rPr>
                        <a:t>PPM</a:t>
                      </a:r>
                      <a:r>
                        <a:rPr kumimoji="0" lang="fa-IR" sz="2000" b="0" i="0" u="none" strike="noStrike" cap="none" normalizeH="0" baseline="0" smtClean="0">
                          <a:ln>
                            <a:noFill/>
                          </a:ln>
                          <a:solidFill>
                            <a:srgbClr val="FF6600"/>
                          </a:solidFill>
                          <a:effectLst>
                            <a:outerShdw blurRad="38100" dist="38100" dir="2700000" algn="tl">
                              <a:srgbClr val="000000"/>
                            </a:outerShdw>
                          </a:effectLst>
                          <a:latin typeface="Tahoma" pitchFamily="34" charset="0"/>
                          <a:cs typeface="Arial" charset="0"/>
                        </a:rPr>
                        <a:t>)</a:t>
                      </a:r>
                      <a:endParaRPr kumimoji="0" lang="en-ID" sz="2000" b="0" i="0" u="none" strike="noStrike" cap="none" normalizeH="0" baseline="0" smtClean="0">
                        <a:ln>
                          <a:noFill/>
                        </a:ln>
                        <a:solidFill>
                          <a:srgbClr val="FF6600"/>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0"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مقدار آرسنیک در خاک</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0"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a:t>
                      </a:r>
                      <a:r>
                        <a:rPr kumimoji="0" lang="en-CA" sz="2000" b="0"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PPM</a:t>
                      </a:r>
                      <a:r>
                        <a:rPr kumimoji="0" lang="fa-IR" sz="2000" b="0"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a:t>
                      </a:r>
                      <a:endParaRPr kumimoji="0" lang="en-ID" sz="2000" b="0"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0" i="0" u="none" strike="noStrike" cap="none" normalizeH="0" baseline="0" smtClean="0">
                          <a:ln>
                            <a:noFill/>
                          </a:ln>
                          <a:solidFill>
                            <a:srgbClr val="660066"/>
                          </a:solidFill>
                          <a:effectLst>
                            <a:outerShdw blurRad="38100" dist="38100" dir="2700000" algn="tl">
                              <a:srgbClr val="000000"/>
                            </a:outerShdw>
                          </a:effectLst>
                          <a:latin typeface="Tahoma" pitchFamily="34" charset="0"/>
                          <a:cs typeface="Arial" charset="0"/>
                        </a:rPr>
                        <a:t>موقعیت نمونه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0" i="0" u="none" strike="noStrike" cap="none" normalizeH="0" baseline="0" smtClean="0">
                          <a:ln>
                            <a:noFill/>
                          </a:ln>
                          <a:solidFill>
                            <a:srgbClr val="660066"/>
                          </a:solidFill>
                          <a:effectLst>
                            <a:outerShdw blurRad="38100" dist="38100" dir="2700000" algn="tl">
                              <a:srgbClr val="000000"/>
                            </a:outerShdw>
                          </a:effectLst>
                          <a:latin typeface="Tahoma" pitchFamily="34" charset="0"/>
                          <a:cs typeface="Arial" charset="0"/>
                        </a:rPr>
                        <a:t>درمسیرپیمایش</a:t>
                      </a:r>
                      <a:endParaRPr kumimoji="0" lang="en-ID" sz="2400" b="0" i="0" u="none" strike="noStrike" cap="none" normalizeH="0" baseline="0" smtClean="0">
                        <a:ln>
                          <a:noFill/>
                        </a:ln>
                        <a:solidFill>
                          <a:srgbClr val="660066"/>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6099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1/0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1/0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en-CA"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0/1</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0/3</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0/1</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5/0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0/1</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25/0</a:t>
                      </a:r>
                      <a:endParaRPr kumimoji="0" lang="en-ID"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40</a:t>
                      </a:r>
                      <a:endPar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100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480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1000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560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190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90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4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10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N </a:t>
                      </a:r>
                      <a:r>
                        <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300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N</a:t>
                      </a:r>
                      <a:r>
                        <a:rPr kumimoji="0" lang="en-CA" sz="18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 </a:t>
                      </a:r>
                      <a:r>
                        <a:rPr kumimoji="0" lang="fa-IR"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50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N</a:t>
                      </a: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0</a:t>
                      </a:r>
                      <a:r>
                        <a:rPr kumimoji="0" lang="en-CA"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rPr>
                        <a:t> </a:t>
                      </a: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1</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S</a:t>
                      </a:r>
                      <a:r>
                        <a:rPr kumimoji="0" lang="en-CA"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     </a:t>
                      </a: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15 </a:t>
                      </a:r>
                      <a:r>
                        <a:rPr kumimoji="0" lang="en-CA"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 </a:t>
                      </a: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6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16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 </a:t>
                      </a:r>
                      <a:r>
                        <a:rPr kumimoji="0" lang="en-CA"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S </a:t>
                      </a:r>
                      <a:r>
                        <a:rPr kumimoji="0" lang="en-CA" sz="16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   </a:t>
                      </a:r>
                      <a:r>
                        <a:rPr kumimoji="0" lang="fa-IR"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50 </a:t>
                      </a:r>
                      <a:r>
                        <a:rPr kumimoji="0" lang="en-CA"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 </a:t>
                      </a:r>
                      <a:r>
                        <a:rPr kumimoji="0" lang="fa-IR"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fa-IR" sz="18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      </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S  </a:t>
                      </a:r>
                      <a:r>
                        <a:rPr kumimoji="0" lang="fa-IR" sz="20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rPr>
                        <a:t> 300</a:t>
                      </a: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1800" b="1" i="0" u="none" strike="noStrike" cap="none" normalizeH="0" baseline="0" smtClean="0">
                        <a:ln>
                          <a:noFill/>
                        </a:ln>
                        <a:solidFill>
                          <a:srgbClr val="0000CC"/>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r>
                        <a:rPr kumimoji="0" lang="en-CA"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S</a:t>
                      </a:r>
                      <a:r>
                        <a:rPr kumimoji="0" lang="en-CA" sz="14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  </a:t>
                      </a:r>
                      <a:r>
                        <a:rPr kumimoji="0" lang="fa-IR" sz="20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rPr>
                        <a:t>400</a:t>
                      </a:r>
                      <a:endParaRPr kumimoji="0" lang="fa-IR" sz="2400" b="1" i="0" u="none" strike="noStrike" cap="none" normalizeH="0" baseline="0" smtClean="0">
                        <a:ln>
                          <a:noFill/>
                        </a:ln>
                        <a:solidFill>
                          <a:srgbClr val="FF0066"/>
                        </a:solidFill>
                        <a:effectLst>
                          <a:outerShdw blurRad="38100" dist="38100" dir="2700000" algn="tl">
                            <a:srgbClr val="000000"/>
                          </a:outerShdw>
                        </a:effectLst>
                        <a:latin typeface="Tahoma" pitchFamily="34" charset="0"/>
                        <a:cs typeface="Arial" charset="0"/>
                      </a:endParaRPr>
                    </a:p>
                    <a:p>
                      <a:pPr marL="0" marR="0" lvl="0" indent="0" algn="ctr" defTabSz="914400" rtl="0" eaLnBrk="1" fontAlgn="base" latinLnBrk="0" hangingPunct="1">
                        <a:lnSpc>
                          <a:spcPct val="100000"/>
                        </a:lnSpc>
                        <a:spcBef>
                          <a:spcPct val="20000"/>
                        </a:spcBef>
                        <a:spcAft>
                          <a:spcPct val="0"/>
                        </a:spcAft>
                        <a:buClr>
                          <a:schemeClr val="hlink"/>
                        </a:buClr>
                        <a:buSzPct val="120000"/>
                        <a:buFontTx/>
                        <a:buNone/>
                        <a:tabLst/>
                      </a:pPr>
                      <a:endParaRPr kumimoji="0" lang="fa-IR" sz="2400" b="1" i="0" u="none" strike="noStrike" cap="none" normalizeH="0" baseline="0" smtClean="0">
                        <a:ln>
                          <a:noFill/>
                        </a:ln>
                        <a:solidFill>
                          <a:schemeClr val="tx1"/>
                        </a:solidFill>
                        <a:effectLst>
                          <a:outerShdw blurRad="38100" dist="38100" dir="2700000" algn="tl">
                            <a:srgbClr val="000000"/>
                          </a:outerShdw>
                        </a:effectLst>
                        <a:latin typeface="Tahoma"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228600" y="304800"/>
            <a:ext cx="8686800" cy="6324600"/>
          </a:xfrm>
        </p:spPr>
        <p:txBody>
          <a:bodyPr/>
          <a:lstStyle/>
          <a:p>
            <a:pPr algn="r" rtl="1"/>
            <a:r>
              <a:rPr lang="fa-IR" sz="4000">
                <a:solidFill>
                  <a:srgbClr val="FF0066"/>
                </a:solidFill>
              </a:rPr>
              <a:t>تعریف عنصرمعرف </a:t>
            </a:r>
            <a:r>
              <a:rPr lang="fa-IR">
                <a:solidFill>
                  <a:srgbClr val="FF33CC"/>
                </a:solidFill>
              </a:rPr>
              <a:t>(</a:t>
            </a:r>
            <a:r>
              <a:rPr lang="en-CA">
                <a:solidFill>
                  <a:srgbClr val="FF33CC"/>
                </a:solidFill>
              </a:rPr>
              <a:t>Indicator Element</a:t>
            </a:r>
            <a:r>
              <a:rPr lang="fa-IR">
                <a:solidFill>
                  <a:srgbClr val="FF33CC"/>
                </a:solidFill>
              </a:rPr>
              <a:t>) :</a:t>
            </a:r>
            <a:r>
              <a:rPr lang="fa-IR">
                <a:solidFill>
                  <a:srgbClr val="00FF00"/>
                </a:solidFill>
              </a:rPr>
              <a:t>عنصر معرف یا شاخص به عنصری اطلاق می شود که درعین اینکه یکی ازتشکیل دهنده های اصلی توده کانسار است تا حدودی هم ویژگی های عنصرردیاب را دارا باشد. بنابراین می تواند در تعیین نوع کانی سازی به کار گرفته شود.</a:t>
            </a:r>
          </a:p>
          <a:p>
            <a:pPr algn="r" rtl="1"/>
            <a:endParaRPr lang="fa-IR">
              <a:solidFill>
                <a:srgbClr val="00FF00"/>
              </a:solidFill>
            </a:endParaRPr>
          </a:p>
          <a:p>
            <a:pPr algn="r" rtl="1"/>
            <a:r>
              <a:rPr lang="fa-IR">
                <a:solidFill>
                  <a:srgbClr val="00FF00"/>
                </a:solidFill>
              </a:rPr>
              <a:t>بر خلاف عناصرکمیاب در بیشتر موارد این عناصر٫ معرف مرحله خاصی از انی سازی است</a:t>
            </a:r>
          </a:p>
          <a:p>
            <a:pPr algn="r" rtl="1">
              <a:buFontTx/>
              <a:buNone/>
            </a:pPr>
            <a:endParaRPr lang="en-US">
              <a:solidFill>
                <a:srgbClr val="00FF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noChangeArrowheads="1"/>
          </p:cNvSpPr>
          <p:nvPr>
            <p:ph type="body" idx="1"/>
          </p:nvPr>
        </p:nvSpPr>
        <p:spPr>
          <a:xfrm>
            <a:off x="228600" y="381000"/>
            <a:ext cx="8686800" cy="6248400"/>
          </a:xfrm>
        </p:spPr>
        <p:txBody>
          <a:bodyPr/>
          <a:lstStyle/>
          <a:p>
            <a:pPr algn="r" rtl="1"/>
            <a:r>
              <a:rPr lang="fa-IR">
                <a:solidFill>
                  <a:srgbClr val="00FF00"/>
                </a:solidFill>
              </a:rPr>
              <a:t>در سنگهای آذرین،دگرگونی ورسوبی وهمچنین در خاکها وآبها</a:t>
            </a:r>
          </a:p>
          <a:p>
            <a:pPr algn="r" rtl="1">
              <a:buFontTx/>
              <a:buNone/>
            </a:pPr>
            <a:r>
              <a:rPr lang="fa-IR">
                <a:solidFill>
                  <a:srgbClr val="00FF00"/>
                </a:solidFill>
              </a:rPr>
              <a:t>حضور عناصر معرف به عنوان عامل اصلی تعیین کننده منشا</a:t>
            </a:r>
          </a:p>
          <a:p>
            <a:pPr algn="r" rtl="1">
              <a:buFontTx/>
              <a:buNone/>
            </a:pPr>
            <a:r>
              <a:rPr lang="fa-IR">
                <a:solidFill>
                  <a:srgbClr val="00FF00"/>
                </a:solidFill>
              </a:rPr>
              <a:t> تشکیلات مورد مطالعه به کار رود.این عناصر در انجام</a:t>
            </a:r>
          </a:p>
          <a:p>
            <a:pPr algn="r" rtl="1">
              <a:buFontTx/>
              <a:buNone/>
            </a:pPr>
            <a:r>
              <a:rPr lang="fa-IR">
                <a:solidFill>
                  <a:srgbClr val="00FF00"/>
                </a:solidFill>
              </a:rPr>
              <a:t> صحیح مطالعات اکتشافی نیز به کار می روند</a:t>
            </a:r>
          </a:p>
          <a:p>
            <a:pPr algn="r" rtl="1">
              <a:buFontTx/>
              <a:buNone/>
            </a:pPr>
            <a:endParaRPr lang="fa-IR">
              <a:solidFill>
                <a:srgbClr val="00FF00"/>
              </a:solidFill>
            </a:endParaRPr>
          </a:p>
          <a:p>
            <a:pPr algn="r" rtl="1">
              <a:buFontTx/>
              <a:buNone/>
            </a:pPr>
            <a:r>
              <a:rPr lang="fa-IR">
                <a:solidFill>
                  <a:srgbClr val="FF0066"/>
                </a:solidFill>
              </a:rPr>
              <a:t>مثالی از کاربرد این عناصر:</a:t>
            </a:r>
          </a:p>
          <a:p>
            <a:pPr algn="r" rtl="1">
              <a:buFontTx/>
              <a:buNone/>
            </a:pPr>
            <a:endParaRPr lang="en-US">
              <a:solidFill>
                <a:srgbClr val="FF0066"/>
              </a:solidFill>
            </a:endParaRPr>
          </a:p>
        </p:txBody>
      </p:sp>
      <p:sp>
        <p:nvSpPr>
          <p:cNvPr id="141316" name="Rectangle 4"/>
          <p:cNvSpPr>
            <a:spLocks noChangeArrowheads="1"/>
          </p:cNvSpPr>
          <p:nvPr/>
        </p:nvSpPr>
        <p:spPr bwMode="auto">
          <a:xfrm>
            <a:off x="0" y="4038600"/>
            <a:ext cx="8763000" cy="269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lnSpc>
                <a:spcPct val="80000"/>
              </a:lnSpc>
              <a:spcBef>
                <a:spcPct val="50000"/>
              </a:spcBef>
              <a:buClr>
                <a:schemeClr val="folHlink"/>
              </a:buClr>
              <a:buSzPct val="60000"/>
              <a:buFont typeface="Wingdings" pitchFamily="2" charset="2"/>
              <a:buNone/>
            </a:pPr>
            <a:r>
              <a:rPr lang="fa-IR" sz="2800">
                <a:solidFill>
                  <a:srgbClr val="00FF00"/>
                </a:solidFill>
                <a:effectLst/>
              </a:rPr>
              <a:t>بالا بودن میزان </a:t>
            </a:r>
            <a:r>
              <a:rPr lang="en-CA" sz="2800">
                <a:solidFill>
                  <a:srgbClr val="00FF00"/>
                </a:solidFill>
                <a:effectLst/>
              </a:rPr>
              <a:t>Hg</a:t>
            </a:r>
            <a:r>
              <a:rPr lang="fa-IR" sz="2800">
                <a:solidFill>
                  <a:srgbClr val="00FF00"/>
                </a:solidFill>
                <a:effectLst/>
              </a:rPr>
              <a:t> در هوا (نسبت به مقدار زمینه) ممکن است به عنوان معرف ژئوشیمیایی برای کانی سازی جیوه به کار رود.</a:t>
            </a:r>
          </a:p>
          <a:p>
            <a:endParaRPr lang="fa-IR" sz="2800">
              <a:solidFill>
                <a:srgbClr val="0000CC"/>
              </a:solidFill>
              <a:effectLst/>
            </a:endParaRPr>
          </a:p>
          <a:p>
            <a:r>
              <a:rPr lang="fa-IR" sz="2800">
                <a:solidFill>
                  <a:srgbClr val="0000CC"/>
                </a:solidFill>
                <a:effectLst/>
              </a:rPr>
              <a:t> </a:t>
            </a:r>
            <a:r>
              <a:rPr lang="fa-IR" sz="2800">
                <a:solidFill>
                  <a:srgbClr val="00FF00"/>
                </a:solidFill>
                <a:effectLst/>
              </a:rPr>
              <a:t>بالا بودن میزان غلظت فلزات خاصی در آبهای یک منطقه وپایین بودن</a:t>
            </a:r>
          </a:p>
          <a:p>
            <a:pPr rtl="1"/>
            <a:r>
              <a:rPr lang="en-CA" sz="2800">
                <a:solidFill>
                  <a:srgbClr val="00FF00"/>
                </a:solidFill>
                <a:effectLst/>
              </a:rPr>
              <a:t>PH</a:t>
            </a:r>
            <a:r>
              <a:rPr lang="fa-IR" sz="2800">
                <a:solidFill>
                  <a:srgbClr val="00FF00"/>
                </a:solidFill>
                <a:effectLst/>
              </a:rPr>
              <a:t> این آبها ممکن است معرف وجود تمرکزی از آن فلزات در ناحیه باشد</a:t>
            </a:r>
            <a:r>
              <a:rPr lang="fa-IR" sz="2800">
                <a:solidFill>
                  <a:srgbClr val="640064"/>
                </a:solidFill>
                <a:effectLst/>
              </a:rPr>
              <a:t>.</a:t>
            </a:r>
          </a:p>
          <a:p>
            <a:pPr rtl="1">
              <a:lnSpc>
                <a:spcPct val="80000"/>
              </a:lnSpc>
              <a:spcBef>
                <a:spcPct val="50000"/>
              </a:spcBef>
              <a:buClr>
                <a:schemeClr val="folHlink"/>
              </a:buClr>
              <a:buSzPct val="60000"/>
              <a:buFont typeface="Wingdings" pitchFamily="2" charset="2"/>
              <a:buNone/>
            </a:pPr>
            <a:endParaRPr lang="fa-IR" sz="3200">
              <a:effectLs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457200" y="457200"/>
            <a:ext cx="8458200" cy="6096000"/>
          </a:xfrm>
        </p:spPr>
        <p:txBody>
          <a:bodyPr/>
          <a:lstStyle/>
          <a:p>
            <a:pPr algn="r" rtl="1">
              <a:buFontTx/>
              <a:buNone/>
            </a:pPr>
            <a:r>
              <a:rPr lang="fa-IR" sz="3600" b="1">
                <a:solidFill>
                  <a:srgbClr val="FF0066"/>
                </a:solidFill>
              </a:rPr>
              <a:t>توانایی ردیابی عناصر در ارتباط با محیط نمونه برداری</a:t>
            </a:r>
          </a:p>
          <a:p>
            <a:pPr algn="r" rtl="1">
              <a:buFontTx/>
              <a:buNone/>
            </a:pPr>
            <a:endParaRPr lang="fa-IR" sz="3600" b="1">
              <a:solidFill>
                <a:srgbClr val="FF0066"/>
              </a:solidFill>
            </a:endParaRPr>
          </a:p>
          <a:p>
            <a:pPr algn="r" rtl="1">
              <a:buFontTx/>
              <a:buNone/>
            </a:pPr>
            <a:endParaRPr lang="fa-IR" sz="3600" b="1">
              <a:solidFill>
                <a:srgbClr val="FF0066"/>
              </a:solidFill>
            </a:endParaRPr>
          </a:p>
          <a:p>
            <a:pPr algn="r" rtl="1"/>
            <a:r>
              <a:rPr lang="fa-IR">
                <a:solidFill>
                  <a:srgbClr val="00FF00"/>
                </a:solidFill>
              </a:rPr>
              <a:t>در برسی های اکتشافی مناسبترین محیط نمونه برداری برای یک عنصر خاص محیطی است که ازطریق مطالعه فراوانی وپراکندگی آن عنصر در آن محیط بتوان به بیشترین اختلاف بین مقدار آنومالی ومقدار زمینه دست یافت.</a:t>
            </a:r>
          </a:p>
          <a:p>
            <a:pPr algn="r" rtl="1">
              <a:buFontTx/>
              <a:buNone/>
            </a:pPr>
            <a:endParaRPr lang="en-US" sz="3600" b="1">
              <a:solidFill>
                <a:srgbClr val="00FF00"/>
              </a:solidFill>
            </a:endParaRPr>
          </a:p>
        </p:txBody>
      </p:sp>
      <p:sp>
        <p:nvSpPr>
          <p:cNvPr id="142340" name="Rectangle 4"/>
          <p:cNvSpPr>
            <a:spLocks noChangeArrowheads="1"/>
          </p:cNvSpPr>
          <p:nvPr/>
        </p:nvSpPr>
        <p:spPr bwMode="auto">
          <a:xfrm>
            <a:off x="685800" y="6096000"/>
            <a:ext cx="987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rtl="1">
              <a:spcBef>
                <a:spcPct val="20000"/>
              </a:spcBef>
              <a:buClr>
                <a:schemeClr val="hlink"/>
              </a:buClr>
              <a:buSzPct val="120000"/>
            </a:pPr>
            <a:r>
              <a:rPr lang="fa-IR" sz="2800">
                <a:solidFill>
                  <a:srgbClr val="FF9900"/>
                </a:solidFill>
                <a:effectLst>
                  <a:outerShdw blurRad="38100" dist="38100" dir="2700000" algn="tl">
                    <a:srgbClr val="000000"/>
                  </a:outerShdw>
                </a:effectLst>
              </a:rPr>
              <a:t>پایان</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cs typeface="Arial"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Ocean</Template>
  <TotalTime>435</TotalTime>
  <Words>2930</Words>
  <Application>Microsoft Office PowerPoint</Application>
  <PresentationFormat>On-screen Show (4:3)</PresentationFormat>
  <Paragraphs>509</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Ocean</vt:lpstr>
      <vt:lpstr>بنام خدا</vt:lpstr>
      <vt:lpstr>شاخص های ژئوشیمیایی وکاربرد آنها در بررسی های اکتشافی</vt:lpstr>
      <vt:lpstr>1- شاخص هایی بر اساس توزیع عناصردر سنگها</vt:lpstr>
      <vt:lpstr>ویژگی ژئوشیمیایی سنگهای آذرین به وسیله تعدادی از عوامل تعیین می شود:</vt:lpstr>
      <vt:lpstr>برمحیط رسوبی وتبدیل و تغییردیاژنیک رسوبات بستگی دارد</vt:lpstr>
      <vt:lpstr>PowerPoint Presentation</vt:lpstr>
      <vt:lpstr>ادامه جدول4-1</vt:lpstr>
      <vt:lpstr>کمپلکسهای آذرین٫ دگرگونی و رسوبی که تمرکز اقتصادی ازعناصر شیمیایی را همراه دارند الگوی ژئوشیمیایی خاصی را نمایش میدهند که شناخت این الگوها امکان تشخیص تشکیلات   زمین شناسی بالقوه فلزدار را از نوع عقیم فراهم میسازد    </vt:lpstr>
      <vt:lpstr>PowerPoint Presentation</vt:lpstr>
      <vt:lpstr>ملاک های تعیین ویژگی ژئوشیمیایی سنگها</vt:lpstr>
      <vt:lpstr>1)الگوی فراوانی مطلق توزیع عناصر کمیاب در سنگها :</vt:lpstr>
      <vt:lpstr>وگازی که در خلال آن تشکیل میشوند باید دارای مقادیر نسبتا بالایی از همانعناصر کانساری باشد </vt:lpstr>
      <vt:lpstr>عناصرکانساری از سنگهای رسوبی نامناسب شروع وبا تمرکز درسنگها با شرایط ساختمانی مناسب پایان می پذیرد</vt:lpstr>
      <vt:lpstr>PowerPoint Presentation</vt:lpstr>
      <vt:lpstr>2) ملاک هایی براساس نسبت مقدار بعضی ازعناصردر سنگها</vt:lpstr>
      <vt:lpstr> در یک توده پایداری شرایط ترمودینامیکی در خلال تبلور ماگما  موجب پایداری نسبی عنصر میزبان و عنصرایزومورفیکی آن در  مذاب میگردد</vt:lpstr>
      <vt:lpstr>PowerPoint Presentation</vt:lpstr>
      <vt:lpstr>نقشه برداری ژئوشیمیایی در مقیاس ناحیه ای</vt:lpstr>
      <vt:lpstr>مسائل اکتشافی خاصی که ممکن است در این مرحله حل شود عبارتند از: </vt:lpstr>
      <vt:lpstr>حین نقشه برداری ژئوشیمیایی ناحیه ای،آنچه که در جهت مطالعه شاخص های ژئوشیمیایی سنگها انجام می گیرد به ترتیب شامل موارد زیر است :</vt:lpstr>
      <vt:lpstr>PowerPoint Presentation</vt:lpstr>
      <vt:lpstr>2- شاخص های که براساس پیدایش کانی ها ویا فراوانی عناصر  خاصی در آنها بنا می شود</vt:lpstr>
      <vt:lpstr>PowerPoint Presentation</vt:lpstr>
      <vt:lpstr>کانی های معرف</vt:lpstr>
      <vt:lpstr>مواردی از کاربرد کانی های معرف</vt:lpstr>
      <vt:lpstr>شاخصهایی بر مبنای فراوانی بعضی از عناصر در بعضی از کانیها</vt:lpstr>
      <vt:lpstr>PowerPoint Presentation</vt:lpstr>
      <vt:lpstr>PowerPoint Presentation</vt:lpstr>
      <vt:lpstr>PowerPoint Presentation</vt:lpstr>
      <vt:lpstr>PowerPoint Presentation</vt:lpstr>
      <vt:lpstr>3- شاخص های عنصری</vt:lpstr>
      <vt:lpstr>عناصر کمیاب خود به دو دسته تقسیم می شوند: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شاخص های ژئوشیمیایی وکاربرد آنها در بررسی های اکتشافی</dc:title>
  <dc:creator>Rz</dc:creator>
  <cp:lastModifiedBy>Windows User</cp:lastModifiedBy>
  <cp:revision>12</cp:revision>
  <dcterms:created xsi:type="dcterms:W3CDTF">2004-01-03T23:21:20Z</dcterms:created>
  <dcterms:modified xsi:type="dcterms:W3CDTF">2020-05-09T13:57:08Z</dcterms:modified>
</cp:coreProperties>
</file>