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notesMasterIdLst>
    <p:notesMasterId r:id="rId61"/>
  </p:notes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17" r:id="rId44"/>
    <p:sldId id="319" r:id="rId45"/>
    <p:sldId id="301" r:id="rId46"/>
    <p:sldId id="302" r:id="rId47"/>
    <p:sldId id="303" r:id="rId48"/>
    <p:sldId id="304" r:id="rId49"/>
    <p:sldId id="305" r:id="rId50"/>
    <p:sldId id="306" r:id="rId51"/>
    <p:sldId id="322" r:id="rId52"/>
    <p:sldId id="308" r:id="rId53"/>
    <p:sldId id="309" r:id="rId54"/>
    <p:sldId id="323" r:id="rId55"/>
    <p:sldId id="310" r:id="rId56"/>
    <p:sldId id="311" r:id="rId57"/>
    <p:sldId id="312" r:id="rId58"/>
    <p:sldId id="315" r:id="rId59"/>
    <p:sldId id="313" r:id="rId60"/>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0" autoAdjust="0"/>
    <p:restoredTop sz="94660"/>
  </p:normalViewPr>
  <p:slideViewPr>
    <p:cSldViewPr snapToGrid="0">
      <p:cViewPr varScale="1">
        <p:scale>
          <a:sx n="43" d="100"/>
          <a:sy n="43" d="100"/>
        </p:scale>
        <p:origin x="24" y="288"/>
      </p:cViewPr>
      <p:guideLst/>
    </p:cSldViewPr>
  </p:slideViewPr>
  <p:notesTextViewPr>
    <p:cViewPr>
      <p:scale>
        <a:sx n="1" d="1"/>
        <a:sy n="1" d="1"/>
      </p:scale>
      <p:origin x="0" y="0"/>
    </p:cViewPr>
  </p:notesTextViewPr>
  <p:sorterViewPr>
    <p:cViewPr>
      <p:scale>
        <a:sx n="100" d="100"/>
        <a:sy n="100" d="100"/>
      </p:scale>
      <p:origin x="0" y="-2055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B73B59A9-C7EE-4F2B-8A5A-3CF9552DB52E}" type="datetimeFigureOut">
              <a:rPr lang="fa-IR" smtClean="0"/>
              <a:t>17/11/1444</a:t>
            </a:fld>
            <a:endParaRPr lang="fa-I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6" name="Footer Placeholder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0ACB3189-DC05-4A52-B675-EF822B4AFEFC}" type="slidenum">
              <a:rPr lang="fa-IR" smtClean="0"/>
              <a:t>‹#›</a:t>
            </a:fld>
            <a:endParaRPr lang="fa-IR"/>
          </a:p>
        </p:txBody>
      </p:sp>
    </p:spTree>
    <p:extLst>
      <p:ext uri="{BB962C8B-B14F-4D97-AF65-F5344CB8AC3E}">
        <p14:creationId xmlns:p14="http://schemas.microsoft.com/office/powerpoint/2010/main" val="126135992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074" name="Group 2"/>
          <p:cNvGrpSpPr>
            <a:grpSpLocks/>
          </p:cNvGrpSpPr>
          <p:nvPr/>
        </p:nvGrpSpPr>
        <p:grpSpPr bwMode="auto">
          <a:xfrm>
            <a:off x="273051" y="1"/>
            <a:ext cx="11709400" cy="6753225"/>
            <a:chOff x="129" y="0"/>
            <a:chExt cx="5532" cy="4254"/>
          </a:xfrm>
        </p:grpSpPr>
        <p:sp>
          <p:nvSpPr>
            <p:cNvPr id="3075" name="Freeform 3"/>
            <p:cNvSpPr>
              <a:spLocks/>
            </p:cNvSpPr>
            <p:nvPr/>
          </p:nvSpPr>
          <p:spPr bwMode="auto">
            <a:xfrm>
              <a:off x="129" y="411"/>
              <a:ext cx="5532" cy="3843"/>
            </a:xfrm>
            <a:custGeom>
              <a:avLst/>
              <a:gdLst>
                <a:gd name="T0" fmla="*/ 674 w 5532"/>
                <a:gd name="T1" fmla="*/ 2 h 3843"/>
                <a:gd name="T2" fmla="*/ 5531 w 5532"/>
                <a:gd name="T3" fmla="*/ 0 h 3843"/>
                <a:gd name="T4" fmla="*/ 5531 w 5532"/>
                <a:gd name="T5" fmla="*/ 3832 h 3843"/>
                <a:gd name="T6" fmla="*/ 0 w 5532"/>
                <a:gd name="T7" fmla="*/ 3842 h 3843"/>
                <a:gd name="T8" fmla="*/ 6 w 5532"/>
                <a:gd name="T9" fmla="*/ 580 h 3843"/>
                <a:gd name="T10" fmla="*/ 14 w 5532"/>
                <a:gd name="T11" fmla="*/ 547 h 3843"/>
                <a:gd name="T12" fmla="*/ 25 w 5532"/>
                <a:gd name="T13" fmla="*/ 504 h 3843"/>
                <a:gd name="T14" fmla="*/ 36 w 5532"/>
                <a:gd name="T15" fmla="*/ 473 h 3843"/>
                <a:gd name="T16" fmla="*/ 51 w 5532"/>
                <a:gd name="T17" fmla="*/ 458 h 3843"/>
                <a:gd name="T18" fmla="*/ 64 w 5532"/>
                <a:gd name="T19" fmla="*/ 448 h 3843"/>
                <a:gd name="T20" fmla="*/ 656 w 5532"/>
                <a:gd name="T21" fmla="*/ 5 h 3843"/>
                <a:gd name="T22" fmla="*/ 674 w 5532"/>
                <a:gd name="T23" fmla="*/ 2 h 3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32" h="3843">
                  <a:moveTo>
                    <a:pt x="674" y="2"/>
                  </a:moveTo>
                  <a:lnTo>
                    <a:pt x="5531" y="0"/>
                  </a:lnTo>
                  <a:lnTo>
                    <a:pt x="5531" y="3832"/>
                  </a:lnTo>
                  <a:lnTo>
                    <a:pt x="0" y="3842"/>
                  </a:lnTo>
                  <a:lnTo>
                    <a:pt x="6" y="580"/>
                  </a:lnTo>
                  <a:lnTo>
                    <a:pt x="14" y="547"/>
                  </a:lnTo>
                  <a:lnTo>
                    <a:pt x="25" y="504"/>
                  </a:lnTo>
                  <a:lnTo>
                    <a:pt x="36" y="473"/>
                  </a:lnTo>
                  <a:lnTo>
                    <a:pt x="51" y="458"/>
                  </a:lnTo>
                  <a:lnTo>
                    <a:pt x="64" y="448"/>
                  </a:lnTo>
                  <a:lnTo>
                    <a:pt x="656" y="5"/>
                  </a:lnTo>
                  <a:lnTo>
                    <a:pt x="674" y="2"/>
                  </a:lnTo>
                </a:path>
              </a:pathLst>
            </a:custGeom>
            <a:solidFill>
              <a:srgbClr val="FFFF99"/>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round/>
                  <a:headEnd type="none" w="sm" len="sm"/>
                  <a:tailEnd type="none" w="sm" len="sm"/>
                </a14:hiddenLine>
              </a:ext>
            </a:extLst>
          </p:spPr>
          <p:txBody>
            <a:bodyPr/>
            <a:lstStyle/>
            <a:p>
              <a:endParaRPr lang="fa-IR" sz="1800"/>
            </a:p>
          </p:txBody>
        </p:sp>
        <p:grpSp>
          <p:nvGrpSpPr>
            <p:cNvPr id="3076" name="Group 4"/>
            <p:cNvGrpSpPr>
              <a:grpSpLocks/>
            </p:cNvGrpSpPr>
            <p:nvPr/>
          </p:nvGrpSpPr>
          <p:grpSpPr bwMode="auto">
            <a:xfrm>
              <a:off x="2079" y="0"/>
              <a:ext cx="1640" cy="623"/>
              <a:chOff x="2079" y="0"/>
              <a:chExt cx="1640" cy="623"/>
            </a:xfrm>
          </p:grpSpPr>
          <p:sp>
            <p:nvSpPr>
              <p:cNvPr id="3077" name="Rectangle 5"/>
              <p:cNvSpPr>
                <a:spLocks noChangeArrowheads="1"/>
              </p:cNvSpPr>
              <p:nvPr/>
            </p:nvSpPr>
            <p:spPr bwMode="auto">
              <a:xfrm>
                <a:off x="2079" y="344"/>
                <a:ext cx="1640" cy="72"/>
              </a:xfrm>
              <a:prstGeom prst="rect">
                <a:avLst/>
              </a:prstGeom>
              <a:gradFill rotWithShape="0">
                <a:gsLst>
                  <a:gs pos="0">
                    <a:srgbClr val="FFFFFF"/>
                  </a:gs>
                  <a:gs pos="50000">
                    <a:srgbClr val="5F5F5F"/>
                  </a:gs>
                  <a:gs pos="100000">
                    <a:srgbClr val="FFFF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78" name="Rectangle 6"/>
              <p:cNvSpPr>
                <a:spLocks noChangeArrowheads="1"/>
              </p:cNvSpPr>
              <p:nvPr/>
            </p:nvSpPr>
            <p:spPr bwMode="auto">
              <a:xfrm>
                <a:off x="2383" y="311"/>
                <a:ext cx="232" cy="33"/>
              </a:xfrm>
              <a:prstGeom prst="rect">
                <a:avLst/>
              </a:prstGeom>
              <a:gradFill rotWithShape="0">
                <a:gsLst>
                  <a:gs pos="0">
                    <a:srgbClr val="FFFFFF"/>
                  </a:gs>
                  <a:gs pos="50000">
                    <a:srgbClr val="1C1C1C"/>
                  </a:gs>
                  <a:gs pos="100000">
                    <a:srgbClr val="FFFF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79" name="Rectangle 7"/>
              <p:cNvSpPr>
                <a:spLocks noChangeArrowheads="1"/>
              </p:cNvSpPr>
              <p:nvPr/>
            </p:nvSpPr>
            <p:spPr bwMode="auto">
              <a:xfrm>
                <a:off x="3134" y="320"/>
                <a:ext cx="232" cy="32"/>
              </a:xfrm>
              <a:prstGeom prst="rect">
                <a:avLst/>
              </a:prstGeom>
              <a:gradFill rotWithShape="0">
                <a:gsLst>
                  <a:gs pos="0">
                    <a:srgbClr val="FFFFFF"/>
                  </a:gs>
                  <a:gs pos="50000">
                    <a:srgbClr val="1C1C1C"/>
                  </a:gs>
                  <a:gs pos="100000">
                    <a:srgbClr val="FFFF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0" name="Oval 8"/>
              <p:cNvSpPr>
                <a:spLocks noChangeArrowheads="1"/>
              </p:cNvSpPr>
              <p:nvPr/>
            </p:nvSpPr>
            <p:spPr bwMode="auto">
              <a:xfrm>
                <a:off x="2693" y="0"/>
                <a:ext cx="379" cy="370"/>
              </a:xfrm>
              <a:prstGeom prst="ellipse">
                <a:avLst/>
              </a:prstGeom>
              <a:gradFill rotWithShape="0">
                <a:gsLst>
                  <a:gs pos="0">
                    <a:srgbClr val="FFFFFF"/>
                  </a:gs>
                  <a:gs pos="100000">
                    <a:srgbClr val="1C1C1C"/>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1" name="Oval 9"/>
              <p:cNvSpPr>
                <a:spLocks noChangeArrowheads="1"/>
              </p:cNvSpPr>
              <p:nvPr/>
            </p:nvSpPr>
            <p:spPr bwMode="auto">
              <a:xfrm>
                <a:off x="2711" y="13"/>
                <a:ext cx="344" cy="347"/>
              </a:xfrm>
              <a:prstGeom prst="ellipse">
                <a:avLst/>
              </a:prstGeom>
              <a:gradFill rotWithShape="0">
                <a:gsLst>
                  <a:gs pos="0">
                    <a:srgbClr val="FFFFFF"/>
                  </a:gs>
                  <a:gs pos="100000">
                    <a:srgbClr val="1C1C1C"/>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2" name="Freeform 10"/>
              <p:cNvSpPr>
                <a:spLocks/>
              </p:cNvSpPr>
              <p:nvPr/>
            </p:nvSpPr>
            <p:spPr bwMode="auto">
              <a:xfrm>
                <a:off x="2737" y="10"/>
                <a:ext cx="279" cy="82"/>
              </a:xfrm>
              <a:custGeom>
                <a:avLst/>
                <a:gdLst>
                  <a:gd name="T0" fmla="*/ 278 w 279"/>
                  <a:gd name="T1" fmla="*/ 65 h 82"/>
                  <a:gd name="T2" fmla="*/ 271 w 279"/>
                  <a:gd name="T3" fmla="*/ 49 h 82"/>
                  <a:gd name="T4" fmla="*/ 254 w 279"/>
                  <a:gd name="T5" fmla="*/ 32 h 82"/>
                  <a:gd name="T6" fmla="*/ 232 w 279"/>
                  <a:gd name="T7" fmla="*/ 20 h 82"/>
                  <a:gd name="T8" fmla="*/ 203 w 279"/>
                  <a:gd name="T9" fmla="*/ 7 h 82"/>
                  <a:gd name="T10" fmla="*/ 168 w 279"/>
                  <a:gd name="T11" fmla="*/ 0 h 82"/>
                  <a:gd name="T12" fmla="*/ 127 w 279"/>
                  <a:gd name="T13" fmla="*/ 0 h 82"/>
                  <a:gd name="T14" fmla="*/ 95 w 279"/>
                  <a:gd name="T15" fmla="*/ 3 h 82"/>
                  <a:gd name="T16" fmla="*/ 63 w 279"/>
                  <a:gd name="T17" fmla="*/ 14 h 82"/>
                  <a:gd name="T18" fmla="*/ 41 w 279"/>
                  <a:gd name="T19" fmla="*/ 29 h 82"/>
                  <a:gd name="T20" fmla="*/ 21 w 279"/>
                  <a:gd name="T21" fmla="*/ 43 h 82"/>
                  <a:gd name="T22" fmla="*/ 5 w 279"/>
                  <a:gd name="T23" fmla="*/ 62 h 82"/>
                  <a:gd name="T24" fmla="*/ 0 w 279"/>
                  <a:gd name="T25" fmla="*/ 71 h 82"/>
                  <a:gd name="T26" fmla="*/ 1 w 279"/>
                  <a:gd name="T27" fmla="*/ 81 h 82"/>
                  <a:gd name="T28" fmla="*/ 14 w 279"/>
                  <a:gd name="T29" fmla="*/ 62 h 82"/>
                  <a:gd name="T30" fmla="*/ 28 w 279"/>
                  <a:gd name="T31" fmla="*/ 51 h 82"/>
                  <a:gd name="T32" fmla="*/ 55 w 279"/>
                  <a:gd name="T33" fmla="*/ 33 h 82"/>
                  <a:gd name="T34" fmla="*/ 78 w 279"/>
                  <a:gd name="T35" fmla="*/ 23 h 82"/>
                  <a:gd name="T36" fmla="*/ 105 w 279"/>
                  <a:gd name="T37" fmla="*/ 14 h 82"/>
                  <a:gd name="T38" fmla="*/ 131 w 279"/>
                  <a:gd name="T39" fmla="*/ 11 h 82"/>
                  <a:gd name="T40" fmla="*/ 147 w 279"/>
                  <a:gd name="T41" fmla="*/ 11 h 82"/>
                  <a:gd name="T42" fmla="*/ 167 w 279"/>
                  <a:gd name="T43" fmla="*/ 13 h 82"/>
                  <a:gd name="T44" fmla="*/ 186 w 279"/>
                  <a:gd name="T45" fmla="*/ 14 h 82"/>
                  <a:gd name="T46" fmla="*/ 206 w 279"/>
                  <a:gd name="T47" fmla="*/ 20 h 82"/>
                  <a:gd name="T48" fmla="*/ 239 w 279"/>
                  <a:gd name="T49" fmla="*/ 35 h 82"/>
                  <a:gd name="T50" fmla="*/ 255 w 279"/>
                  <a:gd name="T51" fmla="*/ 49 h 82"/>
                  <a:gd name="T52" fmla="*/ 278 w 279"/>
                  <a:gd name="T53" fmla="*/ 65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9" h="82">
                    <a:moveTo>
                      <a:pt x="278" y="65"/>
                    </a:moveTo>
                    <a:lnTo>
                      <a:pt x="271" y="49"/>
                    </a:lnTo>
                    <a:lnTo>
                      <a:pt x="254" y="32"/>
                    </a:lnTo>
                    <a:lnTo>
                      <a:pt x="232" y="20"/>
                    </a:lnTo>
                    <a:lnTo>
                      <a:pt x="203" y="7"/>
                    </a:lnTo>
                    <a:lnTo>
                      <a:pt x="168" y="0"/>
                    </a:lnTo>
                    <a:lnTo>
                      <a:pt x="127" y="0"/>
                    </a:lnTo>
                    <a:lnTo>
                      <a:pt x="95" y="3"/>
                    </a:lnTo>
                    <a:lnTo>
                      <a:pt x="63" y="14"/>
                    </a:lnTo>
                    <a:lnTo>
                      <a:pt x="41" y="29"/>
                    </a:lnTo>
                    <a:lnTo>
                      <a:pt x="21" y="43"/>
                    </a:lnTo>
                    <a:lnTo>
                      <a:pt x="5" y="62"/>
                    </a:lnTo>
                    <a:lnTo>
                      <a:pt x="0" y="71"/>
                    </a:lnTo>
                    <a:lnTo>
                      <a:pt x="1" y="81"/>
                    </a:lnTo>
                    <a:lnTo>
                      <a:pt x="14" y="62"/>
                    </a:lnTo>
                    <a:lnTo>
                      <a:pt x="28" y="51"/>
                    </a:lnTo>
                    <a:lnTo>
                      <a:pt x="55" y="33"/>
                    </a:lnTo>
                    <a:lnTo>
                      <a:pt x="78" y="23"/>
                    </a:lnTo>
                    <a:lnTo>
                      <a:pt x="105" y="14"/>
                    </a:lnTo>
                    <a:lnTo>
                      <a:pt x="131" y="11"/>
                    </a:lnTo>
                    <a:lnTo>
                      <a:pt x="147" y="11"/>
                    </a:lnTo>
                    <a:lnTo>
                      <a:pt x="167" y="13"/>
                    </a:lnTo>
                    <a:lnTo>
                      <a:pt x="186" y="14"/>
                    </a:lnTo>
                    <a:lnTo>
                      <a:pt x="206" y="20"/>
                    </a:lnTo>
                    <a:lnTo>
                      <a:pt x="239" y="35"/>
                    </a:lnTo>
                    <a:lnTo>
                      <a:pt x="255" y="49"/>
                    </a:lnTo>
                    <a:lnTo>
                      <a:pt x="278" y="65"/>
                    </a:lnTo>
                  </a:path>
                </a:pathLst>
              </a:custGeom>
              <a:solidFill>
                <a:srgbClr val="FFFFFF"/>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3" name="Oval 11"/>
              <p:cNvSpPr>
                <a:spLocks noChangeArrowheads="1"/>
              </p:cNvSpPr>
              <p:nvPr/>
            </p:nvSpPr>
            <p:spPr bwMode="auto">
              <a:xfrm>
                <a:off x="2738" y="43"/>
                <a:ext cx="289" cy="281"/>
              </a:xfrm>
              <a:prstGeom prst="ellipse">
                <a:avLst/>
              </a:prstGeom>
              <a:gradFill rotWithShape="0">
                <a:gsLst>
                  <a:gs pos="0">
                    <a:srgbClr val="1C1C1C"/>
                  </a:gs>
                  <a:gs pos="50000">
                    <a:srgbClr val="FFFFFF"/>
                  </a:gs>
                  <a:gs pos="100000">
                    <a:srgbClr val="1C1C1C"/>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4" name="Oval 12" descr="Walnut"/>
              <p:cNvSpPr>
                <a:spLocks noChangeArrowheads="1"/>
              </p:cNvSpPr>
              <p:nvPr/>
            </p:nvSpPr>
            <p:spPr bwMode="auto">
              <a:xfrm>
                <a:off x="2758" y="60"/>
                <a:ext cx="247" cy="238"/>
              </a:xfrm>
              <a:prstGeom prst="ellipse">
                <a:avLst/>
              </a:prstGeom>
              <a:blipFill dpi="0" rotWithShape="0">
                <a:blip r:embed="rId2"/>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5" name="Freeform 13"/>
              <p:cNvSpPr>
                <a:spLocks/>
              </p:cNvSpPr>
              <p:nvPr/>
            </p:nvSpPr>
            <p:spPr bwMode="auto">
              <a:xfrm>
                <a:off x="2211" y="267"/>
                <a:ext cx="1358" cy="356"/>
              </a:xfrm>
              <a:custGeom>
                <a:avLst/>
                <a:gdLst>
                  <a:gd name="T0" fmla="*/ 10 w 1358"/>
                  <a:gd name="T1" fmla="*/ 345 h 356"/>
                  <a:gd name="T2" fmla="*/ 28 w 1358"/>
                  <a:gd name="T3" fmla="*/ 351 h 356"/>
                  <a:gd name="T4" fmla="*/ 1357 w 1358"/>
                  <a:gd name="T5" fmla="*/ 355 h 356"/>
                  <a:gd name="T6" fmla="*/ 1357 w 1358"/>
                  <a:gd name="T7" fmla="*/ 279 h 356"/>
                  <a:gd name="T8" fmla="*/ 1351 w 1358"/>
                  <a:gd name="T9" fmla="*/ 248 h 356"/>
                  <a:gd name="T10" fmla="*/ 1338 w 1358"/>
                  <a:gd name="T11" fmla="*/ 220 h 356"/>
                  <a:gd name="T12" fmla="*/ 1324 w 1358"/>
                  <a:gd name="T13" fmla="*/ 192 h 356"/>
                  <a:gd name="T14" fmla="*/ 1282 w 1358"/>
                  <a:gd name="T15" fmla="*/ 147 h 356"/>
                  <a:gd name="T16" fmla="*/ 1214 w 1358"/>
                  <a:gd name="T17" fmla="*/ 119 h 356"/>
                  <a:gd name="T18" fmla="*/ 1141 w 1358"/>
                  <a:gd name="T19" fmla="*/ 106 h 356"/>
                  <a:gd name="T20" fmla="*/ 1073 w 1358"/>
                  <a:gd name="T21" fmla="*/ 96 h 356"/>
                  <a:gd name="T22" fmla="*/ 996 w 1358"/>
                  <a:gd name="T23" fmla="*/ 87 h 356"/>
                  <a:gd name="T24" fmla="*/ 906 w 1358"/>
                  <a:gd name="T25" fmla="*/ 81 h 356"/>
                  <a:gd name="T26" fmla="*/ 782 w 1358"/>
                  <a:gd name="T27" fmla="*/ 69 h 356"/>
                  <a:gd name="T28" fmla="*/ 817 w 1358"/>
                  <a:gd name="T29" fmla="*/ 22 h 356"/>
                  <a:gd name="T30" fmla="*/ 823 w 1358"/>
                  <a:gd name="T31" fmla="*/ 2 h 356"/>
                  <a:gd name="T32" fmla="*/ 795 w 1358"/>
                  <a:gd name="T33" fmla="*/ 28 h 356"/>
                  <a:gd name="T34" fmla="*/ 779 w 1358"/>
                  <a:gd name="T35" fmla="*/ 41 h 356"/>
                  <a:gd name="T36" fmla="*/ 762 w 1358"/>
                  <a:gd name="T37" fmla="*/ 57 h 356"/>
                  <a:gd name="T38" fmla="*/ 746 w 1358"/>
                  <a:gd name="T39" fmla="*/ 62 h 356"/>
                  <a:gd name="T40" fmla="*/ 714 w 1358"/>
                  <a:gd name="T41" fmla="*/ 71 h 356"/>
                  <a:gd name="T42" fmla="*/ 661 w 1358"/>
                  <a:gd name="T43" fmla="*/ 72 h 356"/>
                  <a:gd name="T44" fmla="*/ 612 w 1358"/>
                  <a:gd name="T45" fmla="*/ 70 h 356"/>
                  <a:gd name="T46" fmla="*/ 587 w 1358"/>
                  <a:gd name="T47" fmla="*/ 57 h 356"/>
                  <a:gd name="T48" fmla="*/ 571 w 1358"/>
                  <a:gd name="T49" fmla="*/ 46 h 356"/>
                  <a:gd name="T50" fmla="*/ 548 w 1358"/>
                  <a:gd name="T51" fmla="*/ 28 h 356"/>
                  <a:gd name="T52" fmla="*/ 519 w 1358"/>
                  <a:gd name="T53" fmla="*/ 0 h 356"/>
                  <a:gd name="T54" fmla="*/ 527 w 1358"/>
                  <a:gd name="T55" fmla="*/ 24 h 356"/>
                  <a:gd name="T56" fmla="*/ 539 w 1358"/>
                  <a:gd name="T57" fmla="*/ 64 h 356"/>
                  <a:gd name="T58" fmla="*/ 525 w 1358"/>
                  <a:gd name="T59" fmla="*/ 72 h 356"/>
                  <a:gd name="T60" fmla="*/ 379 w 1358"/>
                  <a:gd name="T61" fmla="*/ 80 h 356"/>
                  <a:gd name="T62" fmla="*/ 259 w 1358"/>
                  <a:gd name="T63" fmla="*/ 96 h 356"/>
                  <a:gd name="T64" fmla="*/ 190 w 1358"/>
                  <a:gd name="T65" fmla="*/ 106 h 356"/>
                  <a:gd name="T66" fmla="*/ 123 w 1358"/>
                  <a:gd name="T67" fmla="*/ 119 h 356"/>
                  <a:gd name="T68" fmla="*/ 94 w 1358"/>
                  <a:gd name="T69" fmla="*/ 129 h 356"/>
                  <a:gd name="T70" fmla="*/ 72 w 1358"/>
                  <a:gd name="T71" fmla="*/ 144 h 356"/>
                  <a:gd name="T72" fmla="*/ 43 w 1358"/>
                  <a:gd name="T73" fmla="*/ 171 h 356"/>
                  <a:gd name="T74" fmla="*/ 24 w 1358"/>
                  <a:gd name="T75" fmla="*/ 202 h 356"/>
                  <a:gd name="T76" fmla="*/ 11 w 1358"/>
                  <a:gd name="T77" fmla="*/ 239 h 356"/>
                  <a:gd name="T78" fmla="*/ 4 w 1358"/>
                  <a:gd name="T79" fmla="*/ 267 h 356"/>
                  <a:gd name="T80" fmla="*/ 1 w 1358"/>
                  <a:gd name="T81" fmla="*/ 299 h 356"/>
                  <a:gd name="T82" fmla="*/ 0 w 1358"/>
                  <a:gd name="T83" fmla="*/ 320 h 356"/>
                  <a:gd name="T84" fmla="*/ 10 w 1358"/>
                  <a:gd name="T85" fmla="*/ 34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58" h="356">
                    <a:moveTo>
                      <a:pt x="10" y="345"/>
                    </a:moveTo>
                    <a:lnTo>
                      <a:pt x="28" y="351"/>
                    </a:lnTo>
                    <a:lnTo>
                      <a:pt x="1357" y="355"/>
                    </a:lnTo>
                    <a:lnTo>
                      <a:pt x="1357" y="279"/>
                    </a:lnTo>
                    <a:lnTo>
                      <a:pt x="1351" y="248"/>
                    </a:lnTo>
                    <a:lnTo>
                      <a:pt x="1338" y="220"/>
                    </a:lnTo>
                    <a:lnTo>
                      <a:pt x="1324" y="192"/>
                    </a:lnTo>
                    <a:lnTo>
                      <a:pt x="1282" y="147"/>
                    </a:lnTo>
                    <a:lnTo>
                      <a:pt x="1214" y="119"/>
                    </a:lnTo>
                    <a:lnTo>
                      <a:pt x="1141" y="106"/>
                    </a:lnTo>
                    <a:lnTo>
                      <a:pt x="1073" y="96"/>
                    </a:lnTo>
                    <a:lnTo>
                      <a:pt x="996" y="87"/>
                    </a:lnTo>
                    <a:lnTo>
                      <a:pt x="906" y="81"/>
                    </a:lnTo>
                    <a:lnTo>
                      <a:pt x="782" y="69"/>
                    </a:lnTo>
                    <a:lnTo>
                      <a:pt x="817" y="22"/>
                    </a:lnTo>
                    <a:lnTo>
                      <a:pt x="823" y="2"/>
                    </a:lnTo>
                    <a:lnTo>
                      <a:pt x="795" y="28"/>
                    </a:lnTo>
                    <a:lnTo>
                      <a:pt x="779" y="41"/>
                    </a:lnTo>
                    <a:lnTo>
                      <a:pt x="762" y="57"/>
                    </a:lnTo>
                    <a:lnTo>
                      <a:pt x="746" y="62"/>
                    </a:lnTo>
                    <a:lnTo>
                      <a:pt x="714" y="71"/>
                    </a:lnTo>
                    <a:lnTo>
                      <a:pt x="661" y="72"/>
                    </a:lnTo>
                    <a:lnTo>
                      <a:pt x="612" y="70"/>
                    </a:lnTo>
                    <a:lnTo>
                      <a:pt x="587" y="57"/>
                    </a:lnTo>
                    <a:lnTo>
                      <a:pt x="571" y="46"/>
                    </a:lnTo>
                    <a:lnTo>
                      <a:pt x="548" y="28"/>
                    </a:lnTo>
                    <a:lnTo>
                      <a:pt x="519" y="0"/>
                    </a:lnTo>
                    <a:lnTo>
                      <a:pt x="527" y="24"/>
                    </a:lnTo>
                    <a:lnTo>
                      <a:pt x="539" y="64"/>
                    </a:lnTo>
                    <a:lnTo>
                      <a:pt x="525" y="72"/>
                    </a:lnTo>
                    <a:lnTo>
                      <a:pt x="379" y="80"/>
                    </a:lnTo>
                    <a:lnTo>
                      <a:pt x="259" y="96"/>
                    </a:lnTo>
                    <a:lnTo>
                      <a:pt x="190" y="106"/>
                    </a:lnTo>
                    <a:lnTo>
                      <a:pt x="123" y="119"/>
                    </a:lnTo>
                    <a:lnTo>
                      <a:pt x="94" y="129"/>
                    </a:lnTo>
                    <a:lnTo>
                      <a:pt x="72" y="144"/>
                    </a:lnTo>
                    <a:lnTo>
                      <a:pt x="43" y="171"/>
                    </a:lnTo>
                    <a:lnTo>
                      <a:pt x="24" y="202"/>
                    </a:lnTo>
                    <a:lnTo>
                      <a:pt x="11" y="239"/>
                    </a:lnTo>
                    <a:lnTo>
                      <a:pt x="4" y="267"/>
                    </a:lnTo>
                    <a:lnTo>
                      <a:pt x="1" y="299"/>
                    </a:lnTo>
                    <a:lnTo>
                      <a:pt x="0" y="320"/>
                    </a:lnTo>
                    <a:lnTo>
                      <a:pt x="10" y="345"/>
                    </a:lnTo>
                  </a:path>
                </a:pathLst>
              </a:custGeom>
              <a:gradFill rotWithShape="0">
                <a:gsLst>
                  <a:gs pos="0">
                    <a:srgbClr val="FFFFFF"/>
                  </a:gs>
                  <a:gs pos="100000">
                    <a:srgbClr val="1C1C1C"/>
                  </a:gs>
                </a:gsLst>
                <a:lin ang="5400000" scaled="1"/>
              </a:gra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6" name="Freeform 14"/>
              <p:cNvSpPr>
                <a:spLocks/>
              </p:cNvSpPr>
              <p:nvPr/>
            </p:nvSpPr>
            <p:spPr bwMode="auto">
              <a:xfrm>
                <a:off x="2242" y="308"/>
                <a:ext cx="536" cy="184"/>
              </a:xfrm>
              <a:custGeom>
                <a:avLst/>
                <a:gdLst>
                  <a:gd name="T0" fmla="*/ 0 w 536"/>
                  <a:gd name="T1" fmla="*/ 183 h 184"/>
                  <a:gd name="T2" fmla="*/ 7 w 536"/>
                  <a:gd name="T3" fmla="*/ 153 h 184"/>
                  <a:gd name="T4" fmla="*/ 17 w 536"/>
                  <a:gd name="T5" fmla="*/ 133 h 184"/>
                  <a:gd name="T6" fmla="*/ 49 w 536"/>
                  <a:gd name="T7" fmla="*/ 110 h 184"/>
                  <a:gd name="T8" fmla="*/ 105 w 536"/>
                  <a:gd name="T9" fmla="*/ 88 h 184"/>
                  <a:gd name="T10" fmla="*/ 147 w 536"/>
                  <a:gd name="T11" fmla="*/ 82 h 184"/>
                  <a:gd name="T12" fmla="*/ 182 w 536"/>
                  <a:gd name="T13" fmla="*/ 74 h 184"/>
                  <a:gd name="T14" fmla="*/ 237 w 536"/>
                  <a:gd name="T15" fmla="*/ 69 h 184"/>
                  <a:gd name="T16" fmla="*/ 279 w 536"/>
                  <a:gd name="T17" fmla="*/ 61 h 184"/>
                  <a:gd name="T18" fmla="*/ 320 w 536"/>
                  <a:gd name="T19" fmla="*/ 54 h 184"/>
                  <a:gd name="T20" fmla="*/ 359 w 536"/>
                  <a:gd name="T21" fmla="*/ 49 h 184"/>
                  <a:gd name="T22" fmla="*/ 405 w 536"/>
                  <a:gd name="T23" fmla="*/ 43 h 184"/>
                  <a:gd name="T24" fmla="*/ 473 w 536"/>
                  <a:gd name="T25" fmla="*/ 42 h 184"/>
                  <a:gd name="T26" fmla="*/ 470 w 536"/>
                  <a:gd name="T27" fmla="*/ 44 h 184"/>
                  <a:gd name="T28" fmla="*/ 506 w 536"/>
                  <a:gd name="T29" fmla="*/ 41 h 184"/>
                  <a:gd name="T30" fmla="*/ 518 w 536"/>
                  <a:gd name="T31" fmla="*/ 27 h 184"/>
                  <a:gd name="T32" fmla="*/ 513 w 536"/>
                  <a:gd name="T33" fmla="*/ 0 h 184"/>
                  <a:gd name="T34" fmla="*/ 533 w 536"/>
                  <a:gd name="T35" fmla="*/ 23 h 184"/>
                  <a:gd name="T36" fmla="*/ 535 w 536"/>
                  <a:gd name="T37" fmla="*/ 39 h 184"/>
                  <a:gd name="T38" fmla="*/ 513 w 536"/>
                  <a:gd name="T39" fmla="*/ 52 h 184"/>
                  <a:gd name="T40" fmla="*/ 470 w 536"/>
                  <a:gd name="T41" fmla="*/ 57 h 184"/>
                  <a:gd name="T42" fmla="*/ 399 w 536"/>
                  <a:gd name="T43" fmla="*/ 61 h 184"/>
                  <a:gd name="T44" fmla="*/ 323 w 536"/>
                  <a:gd name="T45" fmla="*/ 70 h 184"/>
                  <a:gd name="T46" fmla="*/ 263 w 536"/>
                  <a:gd name="T47" fmla="*/ 80 h 184"/>
                  <a:gd name="T48" fmla="*/ 193 w 536"/>
                  <a:gd name="T49" fmla="*/ 90 h 184"/>
                  <a:gd name="T50" fmla="*/ 135 w 536"/>
                  <a:gd name="T51" fmla="*/ 99 h 184"/>
                  <a:gd name="T52" fmla="*/ 92 w 536"/>
                  <a:gd name="T53" fmla="*/ 109 h 184"/>
                  <a:gd name="T54" fmla="*/ 56 w 536"/>
                  <a:gd name="T55" fmla="*/ 128 h 184"/>
                  <a:gd name="T56" fmla="*/ 30 w 536"/>
                  <a:gd name="T57" fmla="*/ 140 h 184"/>
                  <a:gd name="T58" fmla="*/ 15 w 536"/>
                  <a:gd name="T59" fmla="*/ 164 h 184"/>
                  <a:gd name="T60" fmla="*/ 0 w 536"/>
                  <a:gd name="T61" fmla="*/ 18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36" h="184">
                    <a:moveTo>
                      <a:pt x="0" y="183"/>
                    </a:moveTo>
                    <a:lnTo>
                      <a:pt x="7" y="153"/>
                    </a:lnTo>
                    <a:lnTo>
                      <a:pt x="17" y="133"/>
                    </a:lnTo>
                    <a:lnTo>
                      <a:pt x="49" y="110"/>
                    </a:lnTo>
                    <a:lnTo>
                      <a:pt x="105" y="88"/>
                    </a:lnTo>
                    <a:lnTo>
                      <a:pt x="147" y="82"/>
                    </a:lnTo>
                    <a:lnTo>
                      <a:pt x="182" y="74"/>
                    </a:lnTo>
                    <a:lnTo>
                      <a:pt x="237" y="69"/>
                    </a:lnTo>
                    <a:lnTo>
                      <a:pt x="279" y="61"/>
                    </a:lnTo>
                    <a:lnTo>
                      <a:pt x="320" y="54"/>
                    </a:lnTo>
                    <a:lnTo>
                      <a:pt x="359" y="49"/>
                    </a:lnTo>
                    <a:lnTo>
                      <a:pt x="405" y="43"/>
                    </a:lnTo>
                    <a:lnTo>
                      <a:pt x="473" y="42"/>
                    </a:lnTo>
                    <a:lnTo>
                      <a:pt x="470" y="44"/>
                    </a:lnTo>
                    <a:lnTo>
                      <a:pt x="506" y="41"/>
                    </a:lnTo>
                    <a:lnTo>
                      <a:pt x="518" y="27"/>
                    </a:lnTo>
                    <a:lnTo>
                      <a:pt x="513" y="0"/>
                    </a:lnTo>
                    <a:lnTo>
                      <a:pt x="533" y="23"/>
                    </a:lnTo>
                    <a:lnTo>
                      <a:pt x="535" y="39"/>
                    </a:lnTo>
                    <a:lnTo>
                      <a:pt x="513" y="52"/>
                    </a:lnTo>
                    <a:lnTo>
                      <a:pt x="470" y="57"/>
                    </a:lnTo>
                    <a:lnTo>
                      <a:pt x="399" y="61"/>
                    </a:lnTo>
                    <a:lnTo>
                      <a:pt x="323" y="70"/>
                    </a:lnTo>
                    <a:lnTo>
                      <a:pt x="263" y="80"/>
                    </a:lnTo>
                    <a:lnTo>
                      <a:pt x="193" y="90"/>
                    </a:lnTo>
                    <a:lnTo>
                      <a:pt x="135" y="99"/>
                    </a:lnTo>
                    <a:lnTo>
                      <a:pt x="92" y="109"/>
                    </a:lnTo>
                    <a:lnTo>
                      <a:pt x="56" y="128"/>
                    </a:lnTo>
                    <a:lnTo>
                      <a:pt x="30" y="140"/>
                    </a:lnTo>
                    <a:lnTo>
                      <a:pt x="15" y="164"/>
                    </a:lnTo>
                    <a:lnTo>
                      <a:pt x="0" y="183"/>
                    </a:lnTo>
                  </a:path>
                </a:pathLst>
              </a:custGeom>
              <a:solidFill>
                <a:srgbClr val="FFFFFF"/>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7" name="Freeform 15"/>
              <p:cNvSpPr>
                <a:spLocks/>
              </p:cNvSpPr>
              <p:nvPr/>
            </p:nvSpPr>
            <p:spPr bwMode="auto">
              <a:xfrm>
                <a:off x="2226" y="574"/>
                <a:ext cx="1326" cy="40"/>
              </a:xfrm>
              <a:custGeom>
                <a:avLst/>
                <a:gdLst>
                  <a:gd name="T0" fmla="*/ 0 w 1326"/>
                  <a:gd name="T1" fmla="*/ 10 h 40"/>
                  <a:gd name="T2" fmla="*/ 17 w 1326"/>
                  <a:gd name="T3" fmla="*/ 30 h 40"/>
                  <a:gd name="T4" fmla="*/ 114 w 1326"/>
                  <a:gd name="T5" fmla="*/ 37 h 40"/>
                  <a:gd name="T6" fmla="*/ 381 w 1326"/>
                  <a:gd name="T7" fmla="*/ 36 h 40"/>
                  <a:gd name="T8" fmla="*/ 438 w 1326"/>
                  <a:gd name="T9" fmla="*/ 37 h 40"/>
                  <a:gd name="T10" fmla="*/ 480 w 1326"/>
                  <a:gd name="T11" fmla="*/ 38 h 40"/>
                  <a:gd name="T12" fmla="*/ 578 w 1326"/>
                  <a:gd name="T13" fmla="*/ 38 h 40"/>
                  <a:gd name="T14" fmla="*/ 686 w 1326"/>
                  <a:gd name="T15" fmla="*/ 36 h 40"/>
                  <a:gd name="T16" fmla="*/ 724 w 1326"/>
                  <a:gd name="T17" fmla="*/ 36 h 40"/>
                  <a:gd name="T18" fmla="*/ 819 w 1326"/>
                  <a:gd name="T19" fmla="*/ 38 h 40"/>
                  <a:gd name="T20" fmla="*/ 859 w 1326"/>
                  <a:gd name="T21" fmla="*/ 39 h 40"/>
                  <a:gd name="T22" fmla="*/ 888 w 1326"/>
                  <a:gd name="T23" fmla="*/ 38 h 40"/>
                  <a:gd name="T24" fmla="*/ 962 w 1326"/>
                  <a:gd name="T25" fmla="*/ 36 h 40"/>
                  <a:gd name="T26" fmla="*/ 1004 w 1326"/>
                  <a:gd name="T27" fmla="*/ 38 h 40"/>
                  <a:gd name="T28" fmla="*/ 1045 w 1326"/>
                  <a:gd name="T29" fmla="*/ 37 h 40"/>
                  <a:gd name="T30" fmla="*/ 1072 w 1326"/>
                  <a:gd name="T31" fmla="*/ 36 h 40"/>
                  <a:gd name="T32" fmla="*/ 1119 w 1326"/>
                  <a:gd name="T33" fmla="*/ 36 h 40"/>
                  <a:gd name="T34" fmla="*/ 1145 w 1326"/>
                  <a:gd name="T35" fmla="*/ 37 h 40"/>
                  <a:gd name="T36" fmla="*/ 1171 w 1326"/>
                  <a:gd name="T37" fmla="*/ 38 h 40"/>
                  <a:gd name="T38" fmla="*/ 1233 w 1326"/>
                  <a:gd name="T39" fmla="*/ 37 h 40"/>
                  <a:gd name="T40" fmla="*/ 1257 w 1326"/>
                  <a:gd name="T41" fmla="*/ 37 h 40"/>
                  <a:gd name="T42" fmla="*/ 1325 w 1326"/>
                  <a:gd name="T43" fmla="*/ 32 h 40"/>
                  <a:gd name="T44" fmla="*/ 1291 w 1326"/>
                  <a:gd name="T45" fmla="*/ 22 h 40"/>
                  <a:gd name="T46" fmla="*/ 1271 w 1326"/>
                  <a:gd name="T47" fmla="*/ 22 h 40"/>
                  <a:gd name="T48" fmla="*/ 1249 w 1326"/>
                  <a:gd name="T49" fmla="*/ 23 h 40"/>
                  <a:gd name="T50" fmla="*/ 1081 w 1326"/>
                  <a:gd name="T51" fmla="*/ 15 h 40"/>
                  <a:gd name="T52" fmla="*/ 1015 w 1326"/>
                  <a:gd name="T53" fmla="*/ 17 h 40"/>
                  <a:gd name="T54" fmla="*/ 943 w 1326"/>
                  <a:gd name="T55" fmla="*/ 21 h 40"/>
                  <a:gd name="T56" fmla="*/ 874 w 1326"/>
                  <a:gd name="T57" fmla="*/ 20 h 40"/>
                  <a:gd name="T58" fmla="*/ 819 w 1326"/>
                  <a:gd name="T59" fmla="*/ 18 h 40"/>
                  <a:gd name="T60" fmla="*/ 732 w 1326"/>
                  <a:gd name="T61" fmla="*/ 19 h 40"/>
                  <a:gd name="T62" fmla="*/ 683 w 1326"/>
                  <a:gd name="T63" fmla="*/ 20 h 40"/>
                  <a:gd name="T64" fmla="*/ 655 w 1326"/>
                  <a:gd name="T65" fmla="*/ 21 h 40"/>
                  <a:gd name="T66" fmla="*/ 605 w 1326"/>
                  <a:gd name="T67" fmla="*/ 22 h 40"/>
                  <a:gd name="T68" fmla="*/ 553 w 1326"/>
                  <a:gd name="T69" fmla="*/ 20 h 40"/>
                  <a:gd name="T70" fmla="*/ 524 w 1326"/>
                  <a:gd name="T71" fmla="*/ 19 h 40"/>
                  <a:gd name="T72" fmla="*/ 462 w 1326"/>
                  <a:gd name="T73" fmla="*/ 17 h 40"/>
                  <a:gd name="T74" fmla="*/ 436 w 1326"/>
                  <a:gd name="T75" fmla="*/ 18 h 40"/>
                  <a:gd name="T76" fmla="*/ 378 w 1326"/>
                  <a:gd name="T77" fmla="*/ 21 h 40"/>
                  <a:gd name="T78" fmla="*/ 340 w 1326"/>
                  <a:gd name="T79" fmla="*/ 23 h 40"/>
                  <a:gd name="T80" fmla="*/ 302 w 1326"/>
                  <a:gd name="T81" fmla="*/ 24 h 40"/>
                  <a:gd name="T82" fmla="*/ 258 w 1326"/>
                  <a:gd name="T83" fmla="*/ 22 h 40"/>
                  <a:gd name="T84" fmla="*/ 205 w 1326"/>
                  <a:gd name="T85" fmla="*/ 20 h 40"/>
                  <a:gd name="T86" fmla="*/ 147 w 1326"/>
                  <a:gd name="T87" fmla="*/ 23 h 40"/>
                  <a:gd name="T88" fmla="*/ 133 w 1326"/>
                  <a:gd name="T89" fmla="*/ 23 h 40"/>
                  <a:gd name="T90" fmla="*/ 82 w 1326"/>
                  <a:gd name="T91" fmla="*/ 20 h 40"/>
                  <a:gd name="T92" fmla="*/ 53 w 1326"/>
                  <a:gd name="T93" fmla="*/ 19 h 40"/>
                  <a:gd name="T94" fmla="*/ 38 w 1326"/>
                  <a:gd name="T95" fmla="*/ 2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26" h="40">
                    <a:moveTo>
                      <a:pt x="6" y="0"/>
                    </a:moveTo>
                    <a:lnTo>
                      <a:pt x="0" y="10"/>
                    </a:lnTo>
                    <a:lnTo>
                      <a:pt x="6" y="25"/>
                    </a:lnTo>
                    <a:lnTo>
                      <a:pt x="17" y="30"/>
                    </a:lnTo>
                    <a:lnTo>
                      <a:pt x="36" y="36"/>
                    </a:lnTo>
                    <a:lnTo>
                      <a:pt x="114" y="37"/>
                    </a:lnTo>
                    <a:lnTo>
                      <a:pt x="275" y="38"/>
                    </a:lnTo>
                    <a:lnTo>
                      <a:pt x="381" y="36"/>
                    </a:lnTo>
                    <a:lnTo>
                      <a:pt x="415" y="37"/>
                    </a:lnTo>
                    <a:lnTo>
                      <a:pt x="438" y="37"/>
                    </a:lnTo>
                    <a:lnTo>
                      <a:pt x="474" y="38"/>
                    </a:lnTo>
                    <a:lnTo>
                      <a:pt x="480" y="38"/>
                    </a:lnTo>
                    <a:lnTo>
                      <a:pt x="545" y="38"/>
                    </a:lnTo>
                    <a:lnTo>
                      <a:pt x="578" y="38"/>
                    </a:lnTo>
                    <a:lnTo>
                      <a:pt x="598" y="37"/>
                    </a:lnTo>
                    <a:lnTo>
                      <a:pt x="686" y="36"/>
                    </a:lnTo>
                    <a:lnTo>
                      <a:pt x="691" y="36"/>
                    </a:lnTo>
                    <a:lnTo>
                      <a:pt x="724" y="36"/>
                    </a:lnTo>
                    <a:lnTo>
                      <a:pt x="777" y="38"/>
                    </a:lnTo>
                    <a:lnTo>
                      <a:pt x="819" y="38"/>
                    </a:lnTo>
                    <a:lnTo>
                      <a:pt x="825" y="38"/>
                    </a:lnTo>
                    <a:lnTo>
                      <a:pt x="859" y="39"/>
                    </a:lnTo>
                    <a:lnTo>
                      <a:pt x="882" y="37"/>
                    </a:lnTo>
                    <a:lnTo>
                      <a:pt x="888" y="38"/>
                    </a:lnTo>
                    <a:lnTo>
                      <a:pt x="957" y="37"/>
                    </a:lnTo>
                    <a:lnTo>
                      <a:pt x="962" y="36"/>
                    </a:lnTo>
                    <a:lnTo>
                      <a:pt x="980" y="37"/>
                    </a:lnTo>
                    <a:lnTo>
                      <a:pt x="1004" y="38"/>
                    </a:lnTo>
                    <a:lnTo>
                      <a:pt x="1011" y="38"/>
                    </a:lnTo>
                    <a:lnTo>
                      <a:pt x="1045" y="37"/>
                    </a:lnTo>
                    <a:lnTo>
                      <a:pt x="1066" y="36"/>
                    </a:lnTo>
                    <a:lnTo>
                      <a:pt x="1072" y="36"/>
                    </a:lnTo>
                    <a:lnTo>
                      <a:pt x="1091" y="36"/>
                    </a:lnTo>
                    <a:lnTo>
                      <a:pt x="1119" y="36"/>
                    </a:lnTo>
                    <a:lnTo>
                      <a:pt x="1126" y="36"/>
                    </a:lnTo>
                    <a:lnTo>
                      <a:pt x="1145" y="37"/>
                    </a:lnTo>
                    <a:lnTo>
                      <a:pt x="1165" y="38"/>
                    </a:lnTo>
                    <a:lnTo>
                      <a:pt x="1171" y="38"/>
                    </a:lnTo>
                    <a:lnTo>
                      <a:pt x="1214" y="36"/>
                    </a:lnTo>
                    <a:lnTo>
                      <a:pt x="1233" y="37"/>
                    </a:lnTo>
                    <a:lnTo>
                      <a:pt x="1252" y="38"/>
                    </a:lnTo>
                    <a:lnTo>
                      <a:pt x="1257" y="37"/>
                    </a:lnTo>
                    <a:lnTo>
                      <a:pt x="1309" y="37"/>
                    </a:lnTo>
                    <a:lnTo>
                      <a:pt x="1325" y="32"/>
                    </a:lnTo>
                    <a:lnTo>
                      <a:pt x="1298" y="22"/>
                    </a:lnTo>
                    <a:lnTo>
                      <a:pt x="1291" y="22"/>
                    </a:lnTo>
                    <a:lnTo>
                      <a:pt x="1267" y="20"/>
                    </a:lnTo>
                    <a:lnTo>
                      <a:pt x="1271" y="22"/>
                    </a:lnTo>
                    <a:lnTo>
                      <a:pt x="1256" y="24"/>
                    </a:lnTo>
                    <a:lnTo>
                      <a:pt x="1249" y="23"/>
                    </a:lnTo>
                    <a:lnTo>
                      <a:pt x="1087" y="15"/>
                    </a:lnTo>
                    <a:lnTo>
                      <a:pt x="1081" y="15"/>
                    </a:lnTo>
                    <a:lnTo>
                      <a:pt x="1038" y="15"/>
                    </a:lnTo>
                    <a:lnTo>
                      <a:pt x="1015" y="17"/>
                    </a:lnTo>
                    <a:lnTo>
                      <a:pt x="978" y="19"/>
                    </a:lnTo>
                    <a:lnTo>
                      <a:pt x="943" y="21"/>
                    </a:lnTo>
                    <a:lnTo>
                      <a:pt x="904" y="21"/>
                    </a:lnTo>
                    <a:lnTo>
                      <a:pt x="874" y="20"/>
                    </a:lnTo>
                    <a:lnTo>
                      <a:pt x="869" y="20"/>
                    </a:lnTo>
                    <a:lnTo>
                      <a:pt x="819" y="18"/>
                    </a:lnTo>
                    <a:lnTo>
                      <a:pt x="752" y="18"/>
                    </a:lnTo>
                    <a:lnTo>
                      <a:pt x="732" y="19"/>
                    </a:lnTo>
                    <a:lnTo>
                      <a:pt x="709" y="20"/>
                    </a:lnTo>
                    <a:lnTo>
                      <a:pt x="683" y="20"/>
                    </a:lnTo>
                    <a:lnTo>
                      <a:pt x="678" y="20"/>
                    </a:lnTo>
                    <a:lnTo>
                      <a:pt x="655" y="21"/>
                    </a:lnTo>
                    <a:lnTo>
                      <a:pt x="610" y="22"/>
                    </a:lnTo>
                    <a:lnTo>
                      <a:pt x="605" y="22"/>
                    </a:lnTo>
                    <a:lnTo>
                      <a:pt x="584" y="22"/>
                    </a:lnTo>
                    <a:lnTo>
                      <a:pt x="553" y="20"/>
                    </a:lnTo>
                    <a:lnTo>
                      <a:pt x="530" y="19"/>
                    </a:lnTo>
                    <a:lnTo>
                      <a:pt x="524" y="19"/>
                    </a:lnTo>
                    <a:lnTo>
                      <a:pt x="496" y="17"/>
                    </a:lnTo>
                    <a:lnTo>
                      <a:pt x="462" y="17"/>
                    </a:lnTo>
                    <a:lnTo>
                      <a:pt x="457" y="17"/>
                    </a:lnTo>
                    <a:lnTo>
                      <a:pt x="436" y="18"/>
                    </a:lnTo>
                    <a:lnTo>
                      <a:pt x="404" y="20"/>
                    </a:lnTo>
                    <a:lnTo>
                      <a:pt x="378" y="21"/>
                    </a:lnTo>
                    <a:lnTo>
                      <a:pt x="373" y="21"/>
                    </a:lnTo>
                    <a:lnTo>
                      <a:pt x="340" y="23"/>
                    </a:lnTo>
                    <a:lnTo>
                      <a:pt x="335" y="23"/>
                    </a:lnTo>
                    <a:lnTo>
                      <a:pt x="302" y="24"/>
                    </a:lnTo>
                    <a:lnTo>
                      <a:pt x="283" y="24"/>
                    </a:lnTo>
                    <a:lnTo>
                      <a:pt x="258" y="22"/>
                    </a:lnTo>
                    <a:lnTo>
                      <a:pt x="239" y="20"/>
                    </a:lnTo>
                    <a:lnTo>
                      <a:pt x="205" y="20"/>
                    </a:lnTo>
                    <a:lnTo>
                      <a:pt x="179" y="21"/>
                    </a:lnTo>
                    <a:lnTo>
                      <a:pt x="147" y="23"/>
                    </a:lnTo>
                    <a:lnTo>
                      <a:pt x="141" y="23"/>
                    </a:lnTo>
                    <a:lnTo>
                      <a:pt x="133" y="23"/>
                    </a:lnTo>
                    <a:lnTo>
                      <a:pt x="99" y="21"/>
                    </a:lnTo>
                    <a:lnTo>
                      <a:pt x="82" y="20"/>
                    </a:lnTo>
                    <a:lnTo>
                      <a:pt x="59" y="19"/>
                    </a:lnTo>
                    <a:lnTo>
                      <a:pt x="53" y="19"/>
                    </a:lnTo>
                    <a:lnTo>
                      <a:pt x="48" y="19"/>
                    </a:lnTo>
                    <a:lnTo>
                      <a:pt x="38" y="20"/>
                    </a:lnTo>
                    <a:lnTo>
                      <a:pt x="6" y="0"/>
                    </a:lnTo>
                  </a:path>
                </a:pathLst>
              </a:custGeom>
              <a:solidFill>
                <a:srgbClr val="FFFF99"/>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8" name="Freeform 16"/>
              <p:cNvSpPr>
                <a:spLocks/>
              </p:cNvSpPr>
              <p:nvPr/>
            </p:nvSpPr>
            <p:spPr bwMode="auto">
              <a:xfrm>
                <a:off x="2241" y="307"/>
                <a:ext cx="1300" cy="224"/>
              </a:xfrm>
              <a:custGeom>
                <a:avLst/>
                <a:gdLst>
                  <a:gd name="T0" fmla="*/ 73 w 1300"/>
                  <a:gd name="T1" fmla="*/ 142 h 224"/>
                  <a:gd name="T2" fmla="*/ 40 w 1300"/>
                  <a:gd name="T3" fmla="*/ 164 h 224"/>
                  <a:gd name="T4" fmla="*/ 5 w 1300"/>
                  <a:gd name="T5" fmla="*/ 178 h 224"/>
                  <a:gd name="T6" fmla="*/ 11 w 1300"/>
                  <a:gd name="T7" fmla="*/ 203 h 224"/>
                  <a:gd name="T8" fmla="*/ 54 w 1300"/>
                  <a:gd name="T9" fmla="*/ 212 h 224"/>
                  <a:gd name="T10" fmla="*/ 172 w 1300"/>
                  <a:gd name="T11" fmla="*/ 215 h 224"/>
                  <a:gd name="T12" fmla="*/ 420 w 1300"/>
                  <a:gd name="T13" fmla="*/ 210 h 224"/>
                  <a:gd name="T14" fmla="*/ 473 w 1300"/>
                  <a:gd name="T15" fmla="*/ 213 h 224"/>
                  <a:gd name="T16" fmla="*/ 512 w 1300"/>
                  <a:gd name="T17" fmla="*/ 218 h 224"/>
                  <a:gd name="T18" fmla="*/ 603 w 1300"/>
                  <a:gd name="T19" fmla="*/ 218 h 224"/>
                  <a:gd name="T20" fmla="*/ 703 w 1300"/>
                  <a:gd name="T21" fmla="*/ 210 h 224"/>
                  <a:gd name="T22" fmla="*/ 738 w 1300"/>
                  <a:gd name="T23" fmla="*/ 210 h 224"/>
                  <a:gd name="T24" fmla="*/ 827 w 1300"/>
                  <a:gd name="T25" fmla="*/ 219 h 224"/>
                  <a:gd name="T26" fmla="*/ 864 w 1300"/>
                  <a:gd name="T27" fmla="*/ 223 h 224"/>
                  <a:gd name="T28" fmla="*/ 891 w 1300"/>
                  <a:gd name="T29" fmla="*/ 218 h 224"/>
                  <a:gd name="T30" fmla="*/ 960 w 1300"/>
                  <a:gd name="T31" fmla="*/ 210 h 224"/>
                  <a:gd name="T32" fmla="*/ 999 w 1300"/>
                  <a:gd name="T33" fmla="*/ 218 h 224"/>
                  <a:gd name="T34" fmla="*/ 1037 w 1300"/>
                  <a:gd name="T35" fmla="*/ 213 h 224"/>
                  <a:gd name="T36" fmla="*/ 1062 w 1300"/>
                  <a:gd name="T37" fmla="*/ 210 h 224"/>
                  <a:gd name="T38" fmla="*/ 1105 w 1300"/>
                  <a:gd name="T39" fmla="*/ 210 h 224"/>
                  <a:gd name="T40" fmla="*/ 1129 w 1300"/>
                  <a:gd name="T41" fmla="*/ 215 h 224"/>
                  <a:gd name="T42" fmla="*/ 1154 w 1300"/>
                  <a:gd name="T43" fmla="*/ 219 h 224"/>
                  <a:gd name="T44" fmla="*/ 1211 w 1300"/>
                  <a:gd name="T45" fmla="*/ 213 h 224"/>
                  <a:gd name="T46" fmla="*/ 1233 w 1300"/>
                  <a:gd name="T47" fmla="*/ 215 h 224"/>
                  <a:gd name="T48" fmla="*/ 1299 w 1300"/>
                  <a:gd name="T49" fmla="*/ 212 h 224"/>
                  <a:gd name="T50" fmla="*/ 1283 w 1300"/>
                  <a:gd name="T51" fmla="*/ 169 h 224"/>
                  <a:gd name="T52" fmla="*/ 1246 w 1300"/>
                  <a:gd name="T53" fmla="*/ 140 h 224"/>
                  <a:gd name="T54" fmla="*/ 1226 w 1300"/>
                  <a:gd name="T55" fmla="*/ 145 h 224"/>
                  <a:gd name="T56" fmla="*/ 1119 w 1300"/>
                  <a:gd name="T57" fmla="*/ 117 h 224"/>
                  <a:gd name="T58" fmla="*/ 1070 w 1300"/>
                  <a:gd name="T59" fmla="*/ 103 h 224"/>
                  <a:gd name="T60" fmla="*/ 1008 w 1300"/>
                  <a:gd name="T61" fmla="*/ 113 h 224"/>
                  <a:gd name="T62" fmla="*/ 942 w 1300"/>
                  <a:gd name="T63" fmla="*/ 132 h 224"/>
                  <a:gd name="T64" fmla="*/ 878 w 1300"/>
                  <a:gd name="T65" fmla="*/ 126 h 224"/>
                  <a:gd name="T66" fmla="*/ 827 w 1300"/>
                  <a:gd name="T67" fmla="*/ 117 h 224"/>
                  <a:gd name="T68" fmla="*/ 761 w 1300"/>
                  <a:gd name="T69" fmla="*/ 99 h 224"/>
                  <a:gd name="T70" fmla="*/ 721 w 1300"/>
                  <a:gd name="T71" fmla="*/ 80 h 224"/>
                  <a:gd name="T72" fmla="*/ 695 w 1300"/>
                  <a:gd name="T73" fmla="*/ 38 h 224"/>
                  <a:gd name="T74" fmla="*/ 687 w 1300"/>
                  <a:gd name="T75" fmla="*/ 25 h 224"/>
                  <a:gd name="T76" fmla="*/ 614 w 1300"/>
                  <a:gd name="T77" fmla="*/ 25 h 224"/>
                  <a:gd name="T78" fmla="*/ 537 w 1300"/>
                  <a:gd name="T79" fmla="*/ 0 h 224"/>
                  <a:gd name="T80" fmla="*/ 575 w 1300"/>
                  <a:gd name="T81" fmla="*/ 51 h 224"/>
                  <a:gd name="T82" fmla="*/ 560 w 1300"/>
                  <a:gd name="T83" fmla="*/ 87 h 224"/>
                  <a:gd name="T84" fmla="*/ 503 w 1300"/>
                  <a:gd name="T85" fmla="*/ 96 h 224"/>
                  <a:gd name="T86" fmla="*/ 451 w 1300"/>
                  <a:gd name="T87" fmla="*/ 106 h 224"/>
                  <a:gd name="T88" fmla="*/ 389 w 1300"/>
                  <a:gd name="T89" fmla="*/ 129 h 224"/>
                  <a:gd name="T90" fmla="*/ 331 w 1300"/>
                  <a:gd name="T91" fmla="*/ 122 h 224"/>
                  <a:gd name="T92" fmla="*/ 288 w 1300"/>
                  <a:gd name="T93" fmla="*/ 128 h 224"/>
                  <a:gd name="T94" fmla="*/ 233 w 1300"/>
                  <a:gd name="T95" fmla="*/ 131 h 224"/>
                  <a:gd name="T96" fmla="*/ 197 w 1300"/>
                  <a:gd name="T97" fmla="*/ 142 h 224"/>
                  <a:gd name="T98" fmla="*/ 158 w 1300"/>
                  <a:gd name="T99" fmla="*/ 132 h 224"/>
                  <a:gd name="T100" fmla="*/ 118 w 1300"/>
                  <a:gd name="T101" fmla="*/ 13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00" h="224">
                    <a:moveTo>
                      <a:pt x="97" y="143"/>
                    </a:moveTo>
                    <a:lnTo>
                      <a:pt x="73" y="142"/>
                    </a:lnTo>
                    <a:lnTo>
                      <a:pt x="54" y="157"/>
                    </a:lnTo>
                    <a:lnTo>
                      <a:pt x="40" y="164"/>
                    </a:lnTo>
                    <a:lnTo>
                      <a:pt x="18" y="174"/>
                    </a:lnTo>
                    <a:lnTo>
                      <a:pt x="5" y="178"/>
                    </a:lnTo>
                    <a:lnTo>
                      <a:pt x="0" y="190"/>
                    </a:lnTo>
                    <a:lnTo>
                      <a:pt x="11" y="203"/>
                    </a:lnTo>
                    <a:lnTo>
                      <a:pt x="26" y="218"/>
                    </a:lnTo>
                    <a:lnTo>
                      <a:pt x="54" y="212"/>
                    </a:lnTo>
                    <a:lnTo>
                      <a:pt x="100" y="210"/>
                    </a:lnTo>
                    <a:lnTo>
                      <a:pt x="172" y="215"/>
                    </a:lnTo>
                    <a:lnTo>
                      <a:pt x="322" y="218"/>
                    </a:lnTo>
                    <a:lnTo>
                      <a:pt x="420" y="210"/>
                    </a:lnTo>
                    <a:lnTo>
                      <a:pt x="452" y="215"/>
                    </a:lnTo>
                    <a:lnTo>
                      <a:pt x="473" y="213"/>
                    </a:lnTo>
                    <a:lnTo>
                      <a:pt x="506" y="218"/>
                    </a:lnTo>
                    <a:lnTo>
                      <a:pt x="512" y="218"/>
                    </a:lnTo>
                    <a:lnTo>
                      <a:pt x="573" y="219"/>
                    </a:lnTo>
                    <a:lnTo>
                      <a:pt x="603" y="218"/>
                    </a:lnTo>
                    <a:lnTo>
                      <a:pt x="621" y="213"/>
                    </a:lnTo>
                    <a:lnTo>
                      <a:pt x="703" y="210"/>
                    </a:lnTo>
                    <a:lnTo>
                      <a:pt x="708" y="210"/>
                    </a:lnTo>
                    <a:lnTo>
                      <a:pt x="738" y="210"/>
                    </a:lnTo>
                    <a:lnTo>
                      <a:pt x="788" y="218"/>
                    </a:lnTo>
                    <a:lnTo>
                      <a:pt x="827" y="219"/>
                    </a:lnTo>
                    <a:lnTo>
                      <a:pt x="832" y="219"/>
                    </a:lnTo>
                    <a:lnTo>
                      <a:pt x="864" y="223"/>
                    </a:lnTo>
                    <a:lnTo>
                      <a:pt x="885" y="215"/>
                    </a:lnTo>
                    <a:lnTo>
                      <a:pt x="891" y="218"/>
                    </a:lnTo>
                    <a:lnTo>
                      <a:pt x="955" y="213"/>
                    </a:lnTo>
                    <a:lnTo>
                      <a:pt x="960" y="210"/>
                    </a:lnTo>
                    <a:lnTo>
                      <a:pt x="976" y="215"/>
                    </a:lnTo>
                    <a:lnTo>
                      <a:pt x="999" y="218"/>
                    </a:lnTo>
                    <a:lnTo>
                      <a:pt x="1005" y="218"/>
                    </a:lnTo>
                    <a:lnTo>
                      <a:pt x="1037" y="213"/>
                    </a:lnTo>
                    <a:lnTo>
                      <a:pt x="1056" y="210"/>
                    </a:lnTo>
                    <a:lnTo>
                      <a:pt x="1062" y="210"/>
                    </a:lnTo>
                    <a:lnTo>
                      <a:pt x="1079" y="210"/>
                    </a:lnTo>
                    <a:lnTo>
                      <a:pt x="1105" y="210"/>
                    </a:lnTo>
                    <a:lnTo>
                      <a:pt x="1111" y="209"/>
                    </a:lnTo>
                    <a:lnTo>
                      <a:pt x="1129" y="215"/>
                    </a:lnTo>
                    <a:lnTo>
                      <a:pt x="1148" y="219"/>
                    </a:lnTo>
                    <a:lnTo>
                      <a:pt x="1154" y="219"/>
                    </a:lnTo>
                    <a:lnTo>
                      <a:pt x="1193" y="210"/>
                    </a:lnTo>
                    <a:lnTo>
                      <a:pt x="1211" y="213"/>
                    </a:lnTo>
                    <a:lnTo>
                      <a:pt x="1229" y="218"/>
                    </a:lnTo>
                    <a:lnTo>
                      <a:pt x="1233" y="215"/>
                    </a:lnTo>
                    <a:lnTo>
                      <a:pt x="1282" y="213"/>
                    </a:lnTo>
                    <a:lnTo>
                      <a:pt x="1299" y="212"/>
                    </a:lnTo>
                    <a:lnTo>
                      <a:pt x="1296" y="187"/>
                    </a:lnTo>
                    <a:lnTo>
                      <a:pt x="1283" y="169"/>
                    </a:lnTo>
                    <a:lnTo>
                      <a:pt x="1268" y="155"/>
                    </a:lnTo>
                    <a:lnTo>
                      <a:pt x="1246" y="140"/>
                    </a:lnTo>
                    <a:lnTo>
                      <a:pt x="1232" y="146"/>
                    </a:lnTo>
                    <a:lnTo>
                      <a:pt x="1226" y="145"/>
                    </a:lnTo>
                    <a:lnTo>
                      <a:pt x="1158" y="132"/>
                    </a:lnTo>
                    <a:lnTo>
                      <a:pt x="1119" y="117"/>
                    </a:lnTo>
                    <a:lnTo>
                      <a:pt x="1076" y="103"/>
                    </a:lnTo>
                    <a:lnTo>
                      <a:pt x="1070" y="103"/>
                    </a:lnTo>
                    <a:lnTo>
                      <a:pt x="1030" y="103"/>
                    </a:lnTo>
                    <a:lnTo>
                      <a:pt x="1008" y="113"/>
                    </a:lnTo>
                    <a:lnTo>
                      <a:pt x="974" y="122"/>
                    </a:lnTo>
                    <a:lnTo>
                      <a:pt x="942" y="132"/>
                    </a:lnTo>
                    <a:lnTo>
                      <a:pt x="905" y="131"/>
                    </a:lnTo>
                    <a:lnTo>
                      <a:pt x="878" y="126"/>
                    </a:lnTo>
                    <a:lnTo>
                      <a:pt x="873" y="126"/>
                    </a:lnTo>
                    <a:lnTo>
                      <a:pt x="827" y="117"/>
                    </a:lnTo>
                    <a:lnTo>
                      <a:pt x="787" y="103"/>
                    </a:lnTo>
                    <a:lnTo>
                      <a:pt x="761" y="99"/>
                    </a:lnTo>
                    <a:lnTo>
                      <a:pt x="743" y="85"/>
                    </a:lnTo>
                    <a:lnTo>
                      <a:pt x="721" y="80"/>
                    </a:lnTo>
                    <a:lnTo>
                      <a:pt x="702" y="67"/>
                    </a:lnTo>
                    <a:lnTo>
                      <a:pt x="695" y="38"/>
                    </a:lnTo>
                    <a:lnTo>
                      <a:pt x="718" y="16"/>
                    </a:lnTo>
                    <a:lnTo>
                      <a:pt x="687" y="25"/>
                    </a:lnTo>
                    <a:lnTo>
                      <a:pt x="645" y="24"/>
                    </a:lnTo>
                    <a:lnTo>
                      <a:pt x="614" y="25"/>
                    </a:lnTo>
                    <a:lnTo>
                      <a:pt x="575" y="16"/>
                    </a:lnTo>
                    <a:lnTo>
                      <a:pt x="537" y="0"/>
                    </a:lnTo>
                    <a:lnTo>
                      <a:pt x="566" y="29"/>
                    </a:lnTo>
                    <a:lnTo>
                      <a:pt x="575" y="51"/>
                    </a:lnTo>
                    <a:lnTo>
                      <a:pt x="573" y="68"/>
                    </a:lnTo>
                    <a:lnTo>
                      <a:pt x="560" y="87"/>
                    </a:lnTo>
                    <a:lnTo>
                      <a:pt x="531" y="97"/>
                    </a:lnTo>
                    <a:lnTo>
                      <a:pt x="503" y="96"/>
                    </a:lnTo>
                    <a:lnTo>
                      <a:pt x="477" y="100"/>
                    </a:lnTo>
                    <a:lnTo>
                      <a:pt x="451" y="106"/>
                    </a:lnTo>
                    <a:lnTo>
                      <a:pt x="413" y="122"/>
                    </a:lnTo>
                    <a:lnTo>
                      <a:pt x="389" y="129"/>
                    </a:lnTo>
                    <a:lnTo>
                      <a:pt x="361" y="119"/>
                    </a:lnTo>
                    <a:lnTo>
                      <a:pt x="331" y="122"/>
                    </a:lnTo>
                    <a:lnTo>
                      <a:pt x="306" y="135"/>
                    </a:lnTo>
                    <a:lnTo>
                      <a:pt x="288" y="128"/>
                    </a:lnTo>
                    <a:lnTo>
                      <a:pt x="261" y="134"/>
                    </a:lnTo>
                    <a:lnTo>
                      <a:pt x="233" y="131"/>
                    </a:lnTo>
                    <a:lnTo>
                      <a:pt x="203" y="142"/>
                    </a:lnTo>
                    <a:lnTo>
                      <a:pt x="197" y="142"/>
                    </a:lnTo>
                    <a:lnTo>
                      <a:pt x="187" y="140"/>
                    </a:lnTo>
                    <a:lnTo>
                      <a:pt x="158" y="132"/>
                    </a:lnTo>
                    <a:lnTo>
                      <a:pt x="143" y="126"/>
                    </a:lnTo>
                    <a:lnTo>
                      <a:pt x="118" y="134"/>
                    </a:lnTo>
                    <a:lnTo>
                      <a:pt x="97" y="143"/>
                    </a:lnTo>
                  </a:path>
                </a:pathLst>
              </a:custGeom>
              <a:gradFill rotWithShape="0">
                <a:gsLst>
                  <a:gs pos="0">
                    <a:srgbClr val="1C1C1C"/>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89" name="Freeform 17"/>
              <p:cNvSpPr>
                <a:spLocks/>
              </p:cNvSpPr>
              <p:nvPr/>
            </p:nvSpPr>
            <p:spPr bwMode="auto">
              <a:xfrm>
                <a:off x="2960" y="310"/>
                <a:ext cx="559" cy="184"/>
              </a:xfrm>
              <a:custGeom>
                <a:avLst/>
                <a:gdLst>
                  <a:gd name="T0" fmla="*/ 558 w 559"/>
                  <a:gd name="T1" fmla="*/ 183 h 184"/>
                  <a:gd name="T2" fmla="*/ 550 w 559"/>
                  <a:gd name="T3" fmla="*/ 153 h 184"/>
                  <a:gd name="T4" fmla="*/ 539 w 559"/>
                  <a:gd name="T5" fmla="*/ 133 h 184"/>
                  <a:gd name="T6" fmla="*/ 505 w 559"/>
                  <a:gd name="T7" fmla="*/ 111 h 184"/>
                  <a:gd name="T8" fmla="*/ 447 w 559"/>
                  <a:gd name="T9" fmla="*/ 88 h 184"/>
                  <a:gd name="T10" fmla="*/ 404 w 559"/>
                  <a:gd name="T11" fmla="*/ 81 h 184"/>
                  <a:gd name="T12" fmla="*/ 367 w 559"/>
                  <a:gd name="T13" fmla="*/ 74 h 184"/>
                  <a:gd name="T14" fmla="*/ 310 w 559"/>
                  <a:gd name="T15" fmla="*/ 69 h 184"/>
                  <a:gd name="T16" fmla="*/ 265 w 559"/>
                  <a:gd name="T17" fmla="*/ 60 h 184"/>
                  <a:gd name="T18" fmla="*/ 224 w 559"/>
                  <a:gd name="T19" fmla="*/ 54 h 184"/>
                  <a:gd name="T20" fmla="*/ 182 w 559"/>
                  <a:gd name="T21" fmla="*/ 49 h 184"/>
                  <a:gd name="T22" fmla="*/ 134 w 559"/>
                  <a:gd name="T23" fmla="*/ 43 h 184"/>
                  <a:gd name="T24" fmla="*/ 64 w 559"/>
                  <a:gd name="T25" fmla="*/ 42 h 184"/>
                  <a:gd name="T26" fmla="*/ 66 w 559"/>
                  <a:gd name="T27" fmla="*/ 44 h 184"/>
                  <a:gd name="T28" fmla="*/ 29 w 559"/>
                  <a:gd name="T29" fmla="*/ 41 h 184"/>
                  <a:gd name="T30" fmla="*/ 17 w 559"/>
                  <a:gd name="T31" fmla="*/ 27 h 184"/>
                  <a:gd name="T32" fmla="*/ 21 w 559"/>
                  <a:gd name="T33" fmla="*/ 0 h 184"/>
                  <a:gd name="T34" fmla="*/ 1 w 559"/>
                  <a:gd name="T35" fmla="*/ 24 h 184"/>
                  <a:gd name="T36" fmla="*/ 0 w 559"/>
                  <a:gd name="T37" fmla="*/ 40 h 184"/>
                  <a:gd name="T38" fmla="*/ 21 w 559"/>
                  <a:gd name="T39" fmla="*/ 52 h 184"/>
                  <a:gd name="T40" fmla="*/ 66 w 559"/>
                  <a:gd name="T41" fmla="*/ 57 h 184"/>
                  <a:gd name="T42" fmla="*/ 140 w 559"/>
                  <a:gd name="T43" fmla="*/ 60 h 184"/>
                  <a:gd name="T44" fmla="*/ 220 w 559"/>
                  <a:gd name="T45" fmla="*/ 70 h 184"/>
                  <a:gd name="T46" fmla="*/ 283 w 559"/>
                  <a:gd name="T47" fmla="*/ 80 h 184"/>
                  <a:gd name="T48" fmla="*/ 356 w 559"/>
                  <a:gd name="T49" fmla="*/ 90 h 184"/>
                  <a:gd name="T50" fmla="*/ 417 w 559"/>
                  <a:gd name="T51" fmla="*/ 100 h 184"/>
                  <a:gd name="T52" fmla="*/ 461 w 559"/>
                  <a:gd name="T53" fmla="*/ 109 h 184"/>
                  <a:gd name="T54" fmla="*/ 498 w 559"/>
                  <a:gd name="T55" fmla="*/ 128 h 184"/>
                  <a:gd name="T56" fmla="*/ 525 w 559"/>
                  <a:gd name="T57" fmla="*/ 140 h 184"/>
                  <a:gd name="T58" fmla="*/ 541 w 559"/>
                  <a:gd name="T59" fmla="*/ 164 h 184"/>
                  <a:gd name="T60" fmla="*/ 558 w 559"/>
                  <a:gd name="T61" fmla="*/ 18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9" h="184">
                    <a:moveTo>
                      <a:pt x="558" y="183"/>
                    </a:moveTo>
                    <a:lnTo>
                      <a:pt x="550" y="153"/>
                    </a:lnTo>
                    <a:lnTo>
                      <a:pt x="539" y="133"/>
                    </a:lnTo>
                    <a:lnTo>
                      <a:pt x="505" y="111"/>
                    </a:lnTo>
                    <a:lnTo>
                      <a:pt x="447" y="88"/>
                    </a:lnTo>
                    <a:lnTo>
                      <a:pt x="404" y="81"/>
                    </a:lnTo>
                    <a:lnTo>
                      <a:pt x="367" y="74"/>
                    </a:lnTo>
                    <a:lnTo>
                      <a:pt x="310" y="69"/>
                    </a:lnTo>
                    <a:lnTo>
                      <a:pt x="265" y="60"/>
                    </a:lnTo>
                    <a:lnTo>
                      <a:pt x="224" y="54"/>
                    </a:lnTo>
                    <a:lnTo>
                      <a:pt x="182" y="49"/>
                    </a:lnTo>
                    <a:lnTo>
                      <a:pt x="134" y="43"/>
                    </a:lnTo>
                    <a:lnTo>
                      <a:pt x="64" y="42"/>
                    </a:lnTo>
                    <a:lnTo>
                      <a:pt x="66" y="44"/>
                    </a:lnTo>
                    <a:lnTo>
                      <a:pt x="29" y="41"/>
                    </a:lnTo>
                    <a:lnTo>
                      <a:pt x="17" y="27"/>
                    </a:lnTo>
                    <a:lnTo>
                      <a:pt x="21" y="0"/>
                    </a:lnTo>
                    <a:lnTo>
                      <a:pt x="1" y="24"/>
                    </a:lnTo>
                    <a:lnTo>
                      <a:pt x="0" y="40"/>
                    </a:lnTo>
                    <a:lnTo>
                      <a:pt x="21" y="52"/>
                    </a:lnTo>
                    <a:lnTo>
                      <a:pt x="66" y="57"/>
                    </a:lnTo>
                    <a:lnTo>
                      <a:pt x="140" y="60"/>
                    </a:lnTo>
                    <a:lnTo>
                      <a:pt x="220" y="70"/>
                    </a:lnTo>
                    <a:lnTo>
                      <a:pt x="283" y="80"/>
                    </a:lnTo>
                    <a:lnTo>
                      <a:pt x="356" y="90"/>
                    </a:lnTo>
                    <a:lnTo>
                      <a:pt x="417" y="100"/>
                    </a:lnTo>
                    <a:lnTo>
                      <a:pt x="461" y="109"/>
                    </a:lnTo>
                    <a:lnTo>
                      <a:pt x="498" y="128"/>
                    </a:lnTo>
                    <a:lnTo>
                      <a:pt x="525" y="140"/>
                    </a:lnTo>
                    <a:lnTo>
                      <a:pt x="541" y="164"/>
                    </a:lnTo>
                    <a:lnTo>
                      <a:pt x="558" y="183"/>
                    </a:lnTo>
                  </a:path>
                </a:pathLst>
              </a:custGeom>
              <a:solidFill>
                <a:srgbClr val="FFFFFF"/>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grpSp>
      </p:grpSp>
      <p:sp>
        <p:nvSpPr>
          <p:cNvPr id="3090" name="Freeform 18"/>
          <p:cNvSpPr>
            <a:spLocks/>
          </p:cNvSpPr>
          <p:nvPr/>
        </p:nvSpPr>
        <p:spPr bwMode="auto">
          <a:xfrm>
            <a:off x="364067" y="796925"/>
            <a:ext cx="1075267" cy="717550"/>
          </a:xfrm>
          <a:custGeom>
            <a:avLst/>
            <a:gdLst>
              <a:gd name="T0" fmla="*/ 129 w 508"/>
              <a:gd name="T1" fmla="*/ 376 h 452"/>
              <a:gd name="T2" fmla="*/ 272 w 508"/>
              <a:gd name="T3" fmla="*/ 427 h 452"/>
              <a:gd name="T4" fmla="*/ 313 w 508"/>
              <a:gd name="T5" fmla="*/ 451 h 452"/>
              <a:gd name="T6" fmla="*/ 333 w 508"/>
              <a:gd name="T7" fmla="*/ 449 h 452"/>
              <a:gd name="T8" fmla="*/ 348 w 508"/>
              <a:gd name="T9" fmla="*/ 376 h 452"/>
              <a:gd name="T10" fmla="*/ 365 w 508"/>
              <a:gd name="T11" fmla="*/ 332 h 452"/>
              <a:gd name="T12" fmla="*/ 382 w 508"/>
              <a:gd name="T13" fmla="*/ 262 h 452"/>
              <a:gd name="T14" fmla="*/ 394 w 508"/>
              <a:gd name="T15" fmla="*/ 221 h 452"/>
              <a:gd name="T16" fmla="*/ 409 w 508"/>
              <a:gd name="T17" fmla="*/ 181 h 452"/>
              <a:gd name="T18" fmla="*/ 423 w 508"/>
              <a:gd name="T19" fmla="*/ 133 h 452"/>
              <a:gd name="T20" fmla="*/ 445 w 508"/>
              <a:gd name="T21" fmla="*/ 98 h 452"/>
              <a:gd name="T22" fmla="*/ 469 w 508"/>
              <a:gd name="T23" fmla="*/ 48 h 452"/>
              <a:gd name="T24" fmla="*/ 507 w 508"/>
              <a:gd name="T25" fmla="*/ 0 h 452"/>
              <a:gd name="T26" fmla="*/ 25 w 508"/>
              <a:gd name="T27" fmla="*/ 335 h 452"/>
              <a:gd name="T28" fmla="*/ 0 w 508"/>
              <a:gd name="T29" fmla="*/ 358 h 452"/>
              <a:gd name="T30" fmla="*/ 76 w 508"/>
              <a:gd name="T31" fmla="*/ 360 h 452"/>
              <a:gd name="T32" fmla="*/ 129 w 508"/>
              <a:gd name="T33" fmla="*/ 37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8" h="452">
                <a:moveTo>
                  <a:pt x="129" y="376"/>
                </a:moveTo>
                <a:lnTo>
                  <a:pt x="272" y="427"/>
                </a:lnTo>
                <a:lnTo>
                  <a:pt x="313" y="451"/>
                </a:lnTo>
                <a:lnTo>
                  <a:pt x="333" y="449"/>
                </a:lnTo>
                <a:lnTo>
                  <a:pt x="348" y="376"/>
                </a:lnTo>
                <a:lnTo>
                  <a:pt x="365" y="332"/>
                </a:lnTo>
                <a:lnTo>
                  <a:pt x="382" y="262"/>
                </a:lnTo>
                <a:lnTo>
                  <a:pt x="394" y="221"/>
                </a:lnTo>
                <a:lnTo>
                  <a:pt x="409" y="181"/>
                </a:lnTo>
                <a:lnTo>
                  <a:pt x="423" y="133"/>
                </a:lnTo>
                <a:lnTo>
                  <a:pt x="445" y="98"/>
                </a:lnTo>
                <a:lnTo>
                  <a:pt x="469" y="48"/>
                </a:lnTo>
                <a:lnTo>
                  <a:pt x="507" y="0"/>
                </a:lnTo>
                <a:lnTo>
                  <a:pt x="25" y="335"/>
                </a:lnTo>
                <a:lnTo>
                  <a:pt x="0" y="358"/>
                </a:lnTo>
                <a:lnTo>
                  <a:pt x="76" y="360"/>
                </a:lnTo>
                <a:lnTo>
                  <a:pt x="129" y="376"/>
                </a:lnTo>
              </a:path>
            </a:pathLst>
          </a:custGeom>
          <a:solidFill>
            <a:schemeClr val="bg2">
              <a:alpha val="50000"/>
            </a:schemeClr>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91" name="Freeform 19"/>
          <p:cNvSpPr>
            <a:spLocks/>
          </p:cNvSpPr>
          <p:nvPr/>
        </p:nvSpPr>
        <p:spPr bwMode="auto">
          <a:xfrm>
            <a:off x="340784" y="654051"/>
            <a:ext cx="1312333" cy="766763"/>
          </a:xfrm>
          <a:custGeom>
            <a:avLst/>
            <a:gdLst>
              <a:gd name="T0" fmla="*/ 0 w 620"/>
              <a:gd name="T1" fmla="*/ 477 h 483"/>
              <a:gd name="T2" fmla="*/ 13 w 620"/>
              <a:gd name="T3" fmla="*/ 452 h 483"/>
              <a:gd name="T4" fmla="*/ 56 w 620"/>
              <a:gd name="T5" fmla="*/ 422 h 483"/>
              <a:gd name="T6" fmla="*/ 619 w 620"/>
              <a:gd name="T7" fmla="*/ 0 h 483"/>
              <a:gd name="T8" fmla="*/ 425 w 620"/>
              <a:gd name="T9" fmla="*/ 184 h 483"/>
              <a:gd name="T10" fmla="*/ 329 w 620"/>
              <a:gd name="T11" fmla="*/ 336 h 483"/>
              <a:gd name="T12" fmla="*/ 268 w 620"/>
              <a:gd name="T13" fmla="*/ 482 h 483"/>
              <a:gd name="T14" fmla="*/ 197 w 620"/>
              <a:gd name="T15" fmla="*/ 449 h 483"/>
              <a:gd name="T16" fmla="*/ 119 w 620"/>
              <a:gd name="T17" fmla="*/ 425 h 483"/>
              <a:gd name="T18" fmla="*/ 70 w 620"/>
              <a:gd name="T19" fmla="*/ 429 h 483"/>
              <a:gd name="T20" fmla="*/ 28 w 620"/>
              <a:gd name="T21" fmla="*/ 440 h 483"/>
              <a:gd name="T22" fmla="*/ 0 w 620"/>
              <a:gd name="T23" fmla="*/ 477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0" h="483">
                <a:moveTo>
                  <a:pt x="0" y="477"/>
                </a:moveTo>
                <a:lnTo>
                  <a:pt x="13" y="452"/>
                </a:lnTo>
                <a:lnTo>
                  <a:pt x="56" y="422"/>
                </a:lnTo>
                <a:lnTo>
                  <a:pt x="619" y="0"/>
                </a:lnTo>
                <a:lnTo>
                  <a:pt x="425" y="184"/>
                </a:lnTo>
                <a:lnTo>
                  <a:pt x="329" y="336"/>
                </a:lnTo>
                <a:lnTo>
                  <a:pt x="268" y="482"/>
                </a:lnTo>
                <a:lnTo>
                  <a:pt x="197" y="449"/>
                </a:lnTo>
                <a:lnTo>
                  <a:pt x="119" y="425"/>
                </a:lnTo>
                <a:lnTo>
                  <a:pt x="70" y="429"/>
                </a:lnTo>
                <a:lnTo>
                  <a:pt x="28" y="440"/>
                </a:lnTo>
                <a:lnTo>
                  <a:pt x="0" y="477"/>
                </a:lnTo>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3094" name="Rectangle 22"/>
          <p:cNvSpPr>
            <a:spLocks noGrp="1" noChangeArrowheads="1"/>
          </p:cNvSpPr>
          <p:nvPr>
            <p:ph type="dt" sz="quarter" idx="2"/>
          </p:nvPr>
        </p:nvSpPr>
        <p:spPr>
          <a:xfrm>
            <a:off x="908052" y="6067425"/>
            <a:ext cx="3067049" cy="393700"/>
          </a:xfrm>
        </p:spPr>
        <p:txBody>
          <a:bodyPr/>
          <a:lstStyle>
            <a:lvl1pPr>
              <a:defRPr/>
            </a:lvl1pPr>
          </a:lstStyle>
          <a:p>
            <a:fld id="{45DCC3D6-1889-4037-B807-52BDC69B88DF}" type="datetimeFigureOut">
              <a:rPr lang="en-US" smtClean="0">
                <a:solidFill>
                  <a:srgbClr val="E7DEC9">
                    <a:shade val="50000"/>
                    <a:satMod val="200000"/>
                  </a:srgbClr>
                </a:solidFill>
              </a:rPr>
              <a:pPr/>
              <a:t>6/5/2023</a:t>
            </a:fld>
            <a:endParaRPr lang="en-US">
              <a:solidFill>
                <a:srgbClr val="E7DEC9">
                  <a:shade val="50000"/>
                  <a:satMod val="200000"/>
                </a:srgbClr>
              </a:solidFill>
            </a:endParaRPr>
          </a:p>
        </p:txBody>
      </p:sp>
      <p:sp>
        <p:nvSpPr>
          <p:cNvPr id="3095" name="Rectangle 23"/>
          <p:cNvSpPr>
            <a:spLocks noGrp="1" noChangeArrowheads="1"/>
          </p:cNvSpPr>
          <p:nvPr>
            <p:ph type="ftr" sz="quarter" idx="3"/>
          </p:nvPr>
        </p:nvSpPr>
        <p:spPr>
          <a:xfrm>
            <a:off x="4144433" y="6067425"/>
            <a:ext cx="4165600" cy="393700"/>
          </a:xfrm>
        </p:spPr>
        <p:txBody>
          <a:bodyPr/>
          <a:lstStyle>
            <a:lvl1pPr>
              <a:defRPr/>
            </a:lvl1pPr>
          </a:lstStyle>
          <a:p>
            <a:endParaRPr lang="en-US">
              <a:solidFill>
                <a:srgbClr val="E7DEC9">
                  <a:shade val="50000"/>
                  <a:satMod val="200000"/>
                </a:srgbClr>
              </a:solidFill>
            </a:endParaRPr>
          </a:p>
        </p:txBody>
      </p:sp>
      <p:sp>
        <p:nvSpPr>
          <p:cNvPr id="3096" name="Rectangle 24"/>
          <p:cNvSpPr>
            <a:spLocks noGrp="1" noChangeArrowheads="1"/>
          </p:cNvSpPr>
          <p:nvPr>
            <p:ph type="sldNum" sz="quarter" idx="4"/>
          </p:nvPr>
        </p:nvSpPr>
        <p:spPr>
          <a:xfrm>
            <a:off x="8496300" y="6067425"/>
            <a:ext cx="3081867" cy="393700"/>
          </a:xfrm>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
        <p:nvSpPr>
          <p:cNvPr id="3097" name="Rectangle 25"/>
          <p:cNvSpPr>
            <a:spLocks noGrp="1" noChangeArrowheads="1"/>
          </p:cNvSpPr>
          <p:nvPr>
            <p:ph type="ctrTitle" sz="quarter"/>
          </p:nvPr>
        </p:nvSpPr>
        <p:spPr>
          <a:xfrm>
            <a:off x="914400" y="2286000"/>
            <a:ext cx="10363200" cy="1143000"/>
          </a:xfrm>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lvl1pPr>
              <a:defRPr/>
            </a:lvl1pPr>
          </a:lstStyle>
          <a:p>
            <a:pPr lvl="0"/>
            <a:r>
              <a:rPr lang="en-US" noProof="0"/>
              <a:t>Click to edit Master title style</a:t>
            </a:r>
            <a:endParaRPr lang="fa-IR" noProof="0"/>
          </a:p>
        </p:txBody>
      </p:sp>
      <p:sp>
        <p:nvSpPr>
          <p:cNvPr id="3098" name="Rectangle 26"/>
          <p:cNvSpPr>
            <a:spLocks noGrp="1" noChangeArrowheads="1"/>
          </p:cNvSpPr>
          <p:nvPr>
            <p:ph type="subTitle" sz="quarter" idx="1"/>
          </p:nvPr>
        </p:nvSpPr>
        <p:spPr>
          <a:xfrm>
            <a:off x="1828800" y="3886200"/>
            <a:ext cx="8534400" cy="1752600"/>
          </a:xfrm>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lvl1pPr marL="0" indent="0" algn="ctr">
              <a:buFontTx/>
              <a:buNone/>
              <a:defRPr/>
            </a:lvl1pPr>
          </a:lstStyle>
          <a:p>
            <a:pPr lvl="0"/>
            <a:r>
              <a:rPr lang="en-US" noProof="0"/>
              <a:t>Click to edit Master subtitle style</a:t>
            </a:r>
            <a:endParaRPr lang="fa-IR" noProof="0"/>
          </a:p>
        </p:txBody>
      </p:sp>
    </p:spTree>
    <p:extLst>
      <p:ext uri="{BB962C8B-B14F-4D97-AF65-F5344CB8AC3E}">
        <p14:creationId xmlns:p14="http://schemas.microsoft.com/office/powerpoint/2010/main" val="942659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6/5/2023</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1929436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fa-I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6/5/2023</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2647343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sz="half" idx="1"/>
          </p:nvPr>
        </p:nvSpPr>
        <p:spPr>
          <a:xfrm>
            <a:off x="660400" y="2441576"/>
            <a:ext cx="5274733" cy="35020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6138334" y="2441576"/>
            <a:ext cx="5274733" cy="35020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Date Placeholder 4"/>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6/5/2023</a:t>
            </a:fld>
            <a:endParaRPr lang="en-US">
              <a:solidFill>
                <a:srgbClr val="E7DEC9">
                  <a:shade val="50000"/>
                  <a:satMod val="200000"/>
                </a:srgbClr>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228422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fa-I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7" name="Date Placeholder 6"/>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6/5/2023</a:t>
            </a:fld>
            <a:endParaRPr lang="en-US">
              <a:solidFill>
                <a:srgbClr val="E7DEC9">
                  <a:shade val="50000"/>
                  <a:satMod val="200000"/>
                </a:srgbClr>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9" name="Slide Number Placeholder 8"/>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138785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Date Placeholder 2"/>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6/5/2023</a:t>
            </a:fld>
            <a:endParaRPr lang="en-US">
              <a:solidFill>
                <a:srgbClr val="E7DEC9">
                  <a:shade val="50000"/>
                  <a:satMod val="200000"/>
                </a:srgbClr>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5" name="Slide Number Placeholder 4"/>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2594694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6/5/2023</a:t>
            </a:fld>
            <a:endParaRPr lang="en-US">
              <a:solidFill>
                <a:srgbClr val="E7DEC9">
                  <a:shade val="50000"/>
                  <a:satMod val="200000"/>
                </a:srgbClr>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4" name="Slide Number Placeholder 3"/>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3200675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fa-I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6/5/2023</a:t>
            </a:fld>
            <a:endParaRPr lang="en-US">
              <a:solidFill>
                <a:srgbClr val="E7DEC9">
                  <a:shade val="50000"/>
                  <a:satMod val="200000"/>
                </a:srgbClr>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3386010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fa-I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fa-I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6/5/2023</a:t>
            </a:fld>
            <a:endParaRPr lang="en-US">
              <a:solidFill>
                <a:srgbClr val="E7DEC9">
                  <a:shade val="50000"/>
                  <a:satMod val="200000"/>
                </a:srgbClr>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2756850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6/5/2023</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1527001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18551" y="1216025"/>
            <a:ext cx="2694516" cy="4727575"/>
          </a:xfr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630767" y="1216025"/>
            <a:ext cx="7884584" cy="47275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lvl1pPr>
              <a:defRPr/>
            </a:lvl1pPr>
          </a:lstStyle>
          <a:p>
            <a:fld id="{45DCC3D6-1889-4037-B807-52BDC69B88DF}" type="datetimeFigureOut">
              <a:rPr lang="en-US" smtClean="0">
                <a:solidFill>
                  <a:srgbClr val="E7DEC9">
                    <a:shade val="50000"/>
                    <a:satMod val="200000"/>
                  </a:srgbClr>
                </a:solidFill>
              </a:rPr>
              <a:pPr/>
              <a:t>6/5/2023</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lvl1pPr>
              <a:defRPr/>
            </a:lvl1pPr>
          </a:lstStyle>
          <a:p>
            <a:fld id="{05D9C238-EBFF-48E9-9D4B-751D87CD88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762602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94734" y="0"/>
            <a:ext cx="11696700" cy="6726238"/>
            <a:chOff x="92" y="0"/>
            <a:chExt cx="5526" cy="4237"/>
          </a:xfrm>
        </p:grpSpPr>
        <p:grpSp>
          <p:nvGrpSpPr>
            <p:cNvPr id="2051" name="Group 3"/>
            <p:cNvGrpSpPr>
              <a:grpSpLocks/>
            </p:cNvGrpSpPr>
            <p:nvPr/>
          </p:nvGrpSpPr>
          <p:grpSpPr bwMode="auto">
            <a:xfrm>
              <a:off x="92" y="409"/>
              <a:ext cx="5526" cy="3828"/>
              <a:chOff x="92" y="409"/>
              <a:chExt cx="5526" cy="3828"/>
            </a:xfrm>
          </p:grpSpPr>
          <p:sp>
            <p:nvSpPr>
              <p:cNvPr id="2052" name="Freeform 4"/>
              <p:cNvSpPr>
                <a:spLocks/>
              </p:cNvSpPr>
              <p:nvPr/>
            </p:nvSpPr>
            <p:spPr bwMode="auto">
              <a:xfrm>
                <a:off x="92" y="409"/>
                <a:ext cx="5526" cy="3828"/>
              </a:xfrm>
              <a:custGeom>
                <a:avLst/>
                <a:gdLst>
                  <a:gd name="T0" fmla="*/ 684 w 5526"/>
                  <a:gd name="T1" fmla="*/ 3 h 3828"/>
                  <a:gd name="T2" fmla="*/ 708 w 5526"/>
                  <a:gd name="T3" fmla="*/ 2 h 3828"/>
                  <a:gd name="T4" fmla="*/ 5523 w 5526"/>
                  <a:gd name="T5" fmla="*/ 0 h 3828"/>
                  <a:gd name="T6" fmla="*/ 5525 w 5526"/>
                  <a:gd name="T7" fmla="*/ 3827 h 3828"/>
                  <a:gd name="T8" fmla="*/ 0 w 5526"/>
                  <a:gd name="T9" fmla="*/ 3827 h 3828"/>
                  <a:gd name="T10" fmla="*/ 7 w 5526"/>
                  <a:gd name="T11" fmla="*/ 577 h 3828"/>
                  <a:gd name="T12" fmla="*/ 9 w 5526"/>
                  <a:gd name="T13" fmla="*/ 544 h 3828"/>
                  <a:gd name="T14" fmla="*/ 14 w 5526"/>
                  <a:gd name="T15" fmla="*/ 516 h 3828"/>
                  <a:gd name="T16" fmla="*/ 22 w 5526"/>
                  <a:gd name="T17" fmla="*/ 490 h 3828"/>
                  <a:gd name="T18" fmla="*/ 35 w 5526"/>
                  <a:gd name="T19" fmla="*/ 470 h 3828"/>
                  <a:gd name="T20" fmla="*/ 51 w 5526"/>
                  <a:gd name="T21" fmla="*/ 456 h 3828"/>
                  <a:gd name="T22" fmla="*/ 64 w 5526"/>
                  <a:gd name="T23" fmla="*/ 446 h 3828"/>
                  <a:gd name="T24" fmla="*/ 594 w 5526"/>
                  <a:gd name="T25" fmla="*/ 52 h 3828"/>
                  <a:gd name="T26" fmla="*/ 630 w 5526"/>
                  <a:gd name="T27" fmla="*/ 26 h 3828"/>
                  <a:gd name="T28" fmla="*/ 654 w 5526"/>
                  <a:gd name="T29" fmla="*/ 9 h 3828"/>
                  <a:gd name="T30" fmla="*/ 684 w 5526"/>
                  <a:gd name="T31" fmla="*/ 3 h 3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26" h="3828">
                    <a:moveTo>
                      <a:pt x="684" y="3"/>
                    </a:moveTo>
                    <a:lnTo>
                      <a:pt x="708" y="2"/>
                    </a:lnTo>
                    <a:lnTo>
                      <a:pt x="5523" y="0"/>
                    </a:lnTo>
                    <a:lnTo>
                      <a:pt x="5525" y="3827"/>
                    </a:lnTo>
                    <a:lnTo>
                      <a:pt x="0" y="3827"/>
                    </a:lnTo>
                    <a:lnTo>
                      <a:pt x="7" y="577"/>
                    </a:lnTo>
                    <a:lnTo>
                      <a:pt x="9" y="544"/>
                    </a:lnTo>
                    <a:lnTo>
                      <a:pt x="14" y="516"/>
                    </a:lnTo>
                    <a:lnTo>
                      <a:pt x="22" y="490"/>
                    </a:lnTo>
                    <a:lnTo>
                      <a:pt x="35" y="470"/>
                    </a:lnTo>
                    <a:lnTo>
                      <a:pt x="51" y="456"/>
                    </a:lnTo>
                    <a:lnTo>
                      <a:pt x="64" y="446"/>
                    </a:lnTo>
                    <a:lnTo>
                      <a:pt x="594" y="52"/>
                    </a:lnTo>
                    <a:lnTo>
                      <a:pt x="630" y="26"/>
                    </a:lnTo>
                    <a:lnTo>
                      <a:pt x="654" y="9"/>
                    </a:lnTo>
                    <a:lnTo>
                      <a:pt x="684" y="3"/>
                    </a:lnTo>
                  </a:path>
                </a:pathLst>
              </a:custGeom>
              <a:solidFill>
                <a:srgbClr val="FFFF99"/>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round/>
                    <a:headEnd type="none" w="sm" len="sm"/>
                    <a:tailEnd type="none" w="sm" len="sm"/>
                  </a14:hiddenLine>
                </a:ext>
              </a:extLst>
            </p:spPr>
            <p:txBody>
              <a:bodyPr/>
              <a:lstStyle/>
              <a:p>
                <a:endParaRPr lang="fa-IR" sz="1800"/>
              </a:p>
            </p:txBody>
          </p:sp>
          <p:grpSp>
            <p:nvGrpSpPr>
              <p:cNvPr id="2053" name="Group 5"/>
              <p:cNvGrpSpPr>
                <a:grpSpLocks/>
              </p:cNvGrpSpPr>
              <p:nvPr/>
            </p:nvGrpSpPr>
            <p:grpSpPr bwMode="auto">
              <a:xfrm>
                <a:off x="119" y="427"/>
                <a:ext cx="620" cy="565"/>
                <a:chOff x="119" y="427"/>
                <a:chExt cx="620" cy="565"/>
              </a:xfrm>
            </p:grpSpPr>
            <p:sp>
              <p:nvSpPr>
                <p:cNvPr id="2054" name="Freeform 6"/>
                <p:cNvSpPr>
                  <a:spLocks/>
                </p:cNvSpPr>
                <p:nvPr/>
              </p:nvSpPr>
              <p:spPr bwMode="auto">
                <a:xfrm>
                  <a:off x="127" y="459"/>
                  <a:ext cx="580" cy="533"/>
                </a:xfrm>
                <a:custGeom>
                  <a:avLst/>
                  <a:gdLst>
                    <a:gd name="T0" fmla="*/ 154 w 580"/>
                    <a:gd name="T1" fmla="*/ 440 h 533"/>
                    <a:gd name="T2" fmla="*/ 323 w 580"/>
                    <a:gd name="T3" fmla="*/ 493 h 533"/>
                    <a:gd name="T4" fmla="*/ 372 w 580"/>
                    <a:gd name="T5" fmla="*/ 517 h 533"/>
                    <a:gd name="T6" fmla="*/ 411 w 580"/>
                    <a:gd name="T7" fmla="*/ 532 h 533"/>
                    <a:gd name="T8" fmla="*/ 411 w 580"/>
                    <a:gd name="T9" fmla="*/ 497 h 533"/>
                    <a:gd name="T10" fmla="*/ 415 w 580"/>
                    <a:gd name="T11" fmla="*/ 440 h 533"/>
                    <a:gd name="T12" fmla="*/ 425 w 580"/>
                    <a:gd name="T13" fmla="*/ 395 h 533"/>
                    <a:gd name="T14" fmla="*/ 441 w 580"/>
                    <a:gd name="T15" fmla="*/ 326 h 533"/>
                    <a:gd name="T16" fmla="*/ 457 w 580"/>
                    <a:gd name="T17" fmla="*/ 276 h 533"/>
                    <a:gd name="T18" fmla="*/ 474 w 580"/>
                    <a:gd name="T19" fmla="*/ 240 h 533"/>
                    <a:gd name="T20" fmla="*/ 488 w 580"/>
                    <a:gd name="T21" fmla="*/ 190 h 533"/>
                    <a:gd name="T22" fmla="*/ 504 w 580"/>
                    <a:gd name="T23" fmla="*/ 149 h 533"/>
                    <a:gd name="T24" fmla="*/ 525 w 580"/>
                    <a:gd name="T25" fmla="*/ 102 h 533"/>
                    <a:gd name="T26" fmla="*/ 579 w 580"/>
                    <a:gd name="T27" fmla="*/ 0 h 533"/>
                    <a:gd name="T28" fmla="*/ 28 w 580"/>
                    <a:gd name="T29" fmla="*/ 398 h 533"/>
                    <a:gd name="T30" fmla="*/ 0 w 580"/>
                    <a:gd name="T31" fmla="*/ 420 h 533"/>
                    <a:gd name="T32" fmla="*/ 90 w 580"/>
                    <a:gd name="T33" fmla="*/ 423 h 533"/>
                    <a:gd name="T34" fmla="*/ 154 w 580"/>
                    <a:gd name="T35" fmla="*/ 44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0" h="533">
                      <a:moveTo>
                        <a:pt x="154" y="440"/>
                      </a:moveTo>
                      <a:lnTo>
                        <a:pt x="323" y="493"/>
                      </a:lnTo>
                      <a:lnTo>
                        <a:pt x="372" y="517"/>
                      </a:lnTo>
                      <a:lnTo>
                        <a:pt x="411" y="532"/>
                      </a:lnTo>
                      <a:lnTo>
                        <a:pt x="411" y="497"/>
                      </a:lnTo>
                      <a:lnTo>
                        <a:pt x="415" y="440"/>
                      </a:lnTo>
                      <a:lnTo>
                        <a:pt x="425" y="395"/>
                      </a:lnTo>
                      <a:lnTo>
                        <a:pt x="441" y="326"/>
                      </a:lnTo>
                      <a:lnTo>
                        <a:pt x="457" y="276"/>
                      </a:lnTo>
                      <a:lnTo>
                        <a:pt x="474" y="240"/>
                      </a:lnTo>
                      <a:lnTo>
                        <a:pt x="488" y="190"/>
                      </a:lnTo>
                      <a:lnTo>
                        <a:pt x="504" y="149"/>
                      </a:lnTo>
                      <a:lnTo>
                        <a:pt x="525" y="102"/>
                      </a:lnTo>
                      <a:lnTo>
                        <a:pt x="579" y="0"/>
                      </a:lnTo>
                      <a:lnTo>
                        <a:pt x="28" y="398"/>
                      </a:lnTo>
                      <a:lnTo>
                        <a:pt x="0" y="420"/>
                      </a:lnTo>
                      <a:lnTo>
                        <a:pt x="90" y="423"/>
                      </a:lnTo>
                      <a:lnTo>
                        <a:pt x="154" y="440"/>
                      </a:lnTo>
                    </a:path>
                  </a:pathLst>
                </a:custGeom>
                <a:solidFill>
                  <a:schemeClr val="bg2">
                    <a:alpha val="50000"/>
                  </a:schemeClr>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55" name="Freeform 7"/>
                <p:cNvSpPr>
                  <a:spLocks/>
                </p:cNvSpPr>
                <p:nvPr/>
              </p:nvSpPr>
              <p:spPr bwMode="auto">
                <a:xfrm>
                  <a:off x="119" y="427"/>
                  <a:ext cx="620" cy="473"/>
                </a:xfrm>
                <a:custGeom>
                  <a:avLst/>
                  <a:gdLst>
                    <a:gd name="T0" fmla="*/ 0 w 620"/>
                    <a:gd name="T1" fmla="*/ 472 h 473"/>
                    <a:gd name="T2" fmla="*/ 15 w 620"/>
                    <a:gd name="T3" fmla="*/ 445 h 473"/>
                    <a:gd name="T4" fmla="*/ 61 w 620"/>
                    <a:gd name="T5" fmla="*/ 411 h 473"/>
                    <a:gd name="T6" fmla="*/ 619 w 620"/>
                    <a:gd name="T7" fmla="*/ 0 h 473"/>
                    <a:gd name="T8" fmla="*/ 466 w 620"/>
                    <a:gd name="T9" fmla="*/ 153 h 473"/>
                    <a:gd name="T10" fmla="*/ 366 w 620"/>
                    <a:gd name="T11" fmla="*/ 315 h 473"/>
                    <a:gd name="T12" fmla="*/ 301 w 620"/>
                    <a:gd name="T13" fmla="*/ 467 h 473"/>
                    <a:gd name="T14" fmla="*/ 222 w 620"/>
                    <a:gd name="T15" fmla="*/ 435 h 473"/>
                    <a:gd name="T16" fmla="*/ 132 w 620"/>
                    <a:gd name="T17" fmla="*/ 413 h 473"/>
                    <a:gd name="T18" fmla="*/ 76 w 620"/>
                    <a:gd name="T19" fmla="*/ 420 h 473"/>
                    <a:gd name="T20" fmla="*/ 30 w 620"/>
                    <a:gd name="T21" fmla="*/ 432 h 473"/>
                    <a:gd name="T22" fmla="*/ 0 w 620"/>
                    <a:gd name="T23" fmla="*/ 472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0" h="473">
                      <a:moveTo>
                        <a:pt x="0" y="472"/>
                      </a:moveTo>
                      <a:lnTo>
                        <a:pt x="15" y="445"/>
                      </a:lnTo>
                      <a:lnTo>
                        <a:pt x="61" y="411"/>
                      </a:lnTo>
                      <a:lnTo>
                        <a:pt x="619" y="0"/>
                      </a:lnTo>
                      <a:lnTo>
                        <a:pt x="466" y="153"/>
                      </a:lnTo>
                      <a:lnTo>
                        <a:pt x="366" y="315"/>
                      </a:lnTo>
                      <a:lnTo>
                        <a:pt x="301" y="467"/>
                      </a:lnTo>
                      <a:lnTo>
                        <a:pt x="222" y="435"/>
                      </a:lnTo>
                      <a:lnTo>
                        <a:pt x="132" y="413"/>
                      </a:lnTo>
                      <a:lnTo>
                        <a:pt x="76" y="420"/>
                      </a:lnTo>
                      <a:lnTo>
                        <a:pt x="30" y="432"/>
                      </a:lnTo>
                      <a:lnTo>
                        <a:pt x="0" y="472"/>
                      </a:lnTo>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grpSp>
        </p:grpSp>
        <p:grpSp>
          <p:nvGrpSpPr>
            <p:cNvPr id="2056" name="Group 8"/>
            <p:cNvGrpSpPr>
              <a:grpSpLocks/>
            </p:cNvGrpSpPr>
            <p:nvPr/>
          </p:nvGrpSpPr>
          <p:grpSpPr bwMode="auto">
            <a:xfrm>
              <a:off x="2050" y="0"/>
              <a:ext cx="1640" cy="623"/>
              <a:chOff x="2050" y="0"/>
              <a:chExt cx="1640" cy="623"/>
            </a:xfrm>
          </p:grpSpPr>
          <p:sp>
            <p:nvSpPr>
              <p:cNvPr id="2057" name="Rectangle 9"/>
              <p:cNvSpPr>
                <a:spLocks noChangeArrowheads="1"/>
              </p:cNvSpPr>
              <p:nvPr/>
            </p:nvSpPr>
            <p:spPr bwMode="auto">
              <a:xfrm>
                <a:off x="2050" y="344"/>
                <a:ext cx="1640" cy="72"/>
              </a:xfrm>
              <a:prstGeom prst="rect">
                <a:avLst/>
              </a:prstGeom>
              <a:gradFill rotWithShape="0">
                <a:gsLst>
                  <a:gs pos="0">
                    <a:srgbClr val="1C1C1C"/>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58" name="Rectangle 10"/>
              <p:cNvSpPr>
                <a:spLocks noChangeArrowheads="1"/>
              </p:cNvSpPr>
              <p:nvPr/>
            </p:nvSpPr>
            <p:spPr bwMode="auto">
              <a:xfrm>
                <a:off x="2354" y="311"/>
                <a:ext cx="232" cy="33"/>
              </a:xfrm>
              <a:prstGeom prst="rect">
                <a:avLst/>
              </a:prstGeom>
              <a:gradFill rotWithShape="0">
                <a:gsLst>
                  <a:gs pos="0">
                    <a:srgbClr val="FFFFFF"/>
                  </a:gs>
                  <a:gs pos="50000">
                    <a:srgbClr val="1C1C1C"/>
                  </a:gs>
                  <a:gs pos="100000">
                    <a:srgbClr val="FFFF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59" name="Rectangle 11"/>
              <p:cNvSpPr>
                <a:spLocks noChangeArrowheads="1"/>
              </p:cNvSpPr>
              <p:nvPr/>
            </p:nvSpPr>
            <p:spPr bwMode="auto">
              <a:xfrm>
                <a:off x="3113" y="306"/>
                <a:ext cx="232" cy="36"/>
              </a:xfrm>
              <a:prstGeom prst="rect">
                <a:avLst/>
              </a:prstGeom>
              <a:gradFill rotWithShape="0">
                <a:gsLst>
                  <a:gs pos="0">
                    <a:srgbClr val="FFFFFF"/>
                  </a:gs>
                  <a:gs pos="50000">
                    <a:srgbClr val="1C1C1C"/>
                  </a:gs>
                  <a:gs pos="100000">
                    <a:srgbClr val="FFFF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0" name="Oval 12"/>
              <p:cNvSpPr>
                <a:spLocks noChangeArrowheads="1"/>
              </p:cNvSpPr>
              <p:nvPr/>
            </p:nvSpPr>
            <p:spPr bwMode="auto">
              <a:xfrm>
                <a:off x="2664" y="0"/>
                <a:ext cx="379" cy="370"/>
              </a:xfrm>
              <a:prstGeom prst="ellipse">
                <a:avLst/>
              </a:prstGeom>
              <a:gradFill rotWithShape="0">
                <a:gsLst>
                  <a:gs pos="0">
                    <a:srgbClr val="1C1C1C"/>
                  </a:gs>
                  <a:gs pos="50000">
                    <a:srgbClr val="FFFFFF"/>
                  </a:gs>
                  <a:gs pos="100000">
                    <a:srgbClr val="1C1C1C"/>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1" name="Oval 13"/>
              <p:cNvSpPr>
                <a:spLocks noChangeArrowheads="1"/>
              </p:cNvSpPr>
              <p:nvPr/>
            </p:nvSpPr>
            <p:spPr bwMode="auto">
              <a:xfrm>
                <a:off x="2682" y="13"/>
                <a:ext cx="344" cy="347"/>
              </a:xfrm>
              <a:prstGeom prst="ellipse">
                <a:avLst/>
              </a:prstGeom>
              <a:gradFill rotWithShape="0">
                <a:gsLst>
                  <a:gs pos="0">
                    <a:srgbClr val="FFFFFF"/>
                  </a:gs>
                  <a:gs pos="100000">
                    <a:srgbClr val="1C1C1C"/>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2" name="Freeform 14"/>
              <p:cNvSpPr>
                <a:spLocks/>
              </p:cNvSpPr>
              <p:nvPr/>
            </p:nvSpPr>
            <p:spPr bwMode="auto">
              <a:xfrm>
                <a:off x="2708" y="10"/>
                <a:ext cx="279" cy="82"/>
              </a:xfrm>
              <a:custGeom>
                <a:avLst/>
                <a:gdLst>
                  <a:gd name="T0" fmla="*/ 278 w 279"/>
                  <a:gd name="T1" fmla="*/ 65 h 82"/>
                  <a:gd name="T2" fmla="*/ 271 w 279"/>
                  <a:gd name="T3" fmla="*/ 49 h 82"/>
                  <a:gd name="T4" fmla="*/ 254 w 279"/>
                  <a:gd name="T5" fmla="*/ 32 h 82"/>
                  <a:gd name="T6" fmla="*/ 232 w 279"/>
                  <a:gd name="T7" fmla="*/ 20 h 82"/>
                  <a:gd name="T8" fmla="*/ 203 w 279"/>
                  <a:gd name="T9" fmla="*/ 7 h 82"/>
                  <a:gd name="T10" fmla="*/ 168 w 279"/>
                  <a:gd name="T11" fmla="*/ 0 h 82"/>
                  <a:gd name="T12" fmla="*/ 127 w 279"/>
                  <a:gd name="T13" fmla="*/ 0 h 82"/>
                  <a:gd name="T14" fmla="*/ 95 w 279"/>
                  <a:gd name="T15" fmla="*/ 3 h 82"/>
                  <a:gd name="T16" fmla="*/ 63 w 279"/>
                  <a:gd name="T17" fmla="*/ 14 h 82"/>
                  <a:gd name="T18" fmla="*/ 41 w 279"/>
                  <a:gd name="T19" fmla="*/ 29 h 82"/>
                  <a:gd name="T20" fmla="*/ 21 w 279"/>
                  <a:gd name="T21" fmla="*/ 43 h 82"/>
                  <a:gd name="T22" fmla="*/ 5 w 279"/>
                  <a:gd name="T23" fmla="*/ 62 h 82"/>
                  <a:gd name="T24" fmla="*/ 0 w 279"/>
                  <a:gd name="T25" fmla="*/ 71 h 82"/>
                  <a:gd name="T26" fmla="*/ 1 w 279"/>
                  <a:gd name="T27" fmla="*/ 81 h 82"/>
                  <a:gd name="T28" fmla="*/ 14 w 279"/>
                  <a:gd name="T29" fmla="*/ 62 h 82"/>
                  <a:gd name="T30" fmla="*/ 28 w 279"/>
                  <a:gd name="T31" fmla="*/ 51 h 82"/>
                  <a:gd name="T32" fmla="*/ 55 w 279"/>
                  <a:gd name="T33" fmla="*/ 33 h 82"/>
                  <a:gd name="T34" fmla="*/ 78 w 279"/>
                  <a:gd name="T35" fmla="*/ 23 h 82"/>
                  <a:gd name="T36" fmla="*/ 105 w 279"/>
                  <a:gd name="T37" fmla="*/ 14 h 82"/>
                  <a:gd name="T38" fmla="*/ 131 w 279"/>
                  <a:gd name="T39" fmla="*/ 11 h 82"/>
                  <a:gd name="T40" fmla="*/ 147 w 279"/>
                  <a:gd name="T41" fmla="*/ 11 h 82"/>
                  <a:gd name="T42" fmla="*/ 167 w 279"/>
                  <a:gd name="T43" fmla="*/ 13 h 82"/>
                  <a:gd name="T44" fmla="*/ 186 w 279"/>
                  <a:gd name="T45" fmla="*/ 14 h 82"/>
                  <a:gd name="T46" fmla="*/ 206 w 279"/>
                  <a:gd name="T47" fmla="*/ 20 h 82"/>
                  <a:gd name="T48" fmla="*/ 239 w 279"/>
                  <a:gd name="T49" fmla="*/ 35 h 82"/>
                  <a:gd name="T50" fmla="*/ 255 w 279"/>
                  <a:gd name="T51" fmla="*/ 49 h 82"/>
                  <a:gd name="T52" fmla="*/ 278 w 279"/>
                  <a:gd name="T53" fmla="*/ 65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9" h="82">
                    <a:moveTo>
                      <a:pt x="278" y="65"/>
                    </a:moveTo>
                    <a:lnTo>
                      <a:pt x="271" y="49"/>
                    </a:lnTo>
                    <a:lnTo>
                      <a:pt x="254" y="32"/>
                    </a:lnTo>
                    <a:lnTo>
                      <a:pt x="232" y="20"/>
                    </a:lnTo>
                    <a:lnTo>
                      <a:pt x="203" y="7"/>
                    </a:lnTo>
                    <a:lnTo>
                      <a:pt x="168" y="0"/>
                    </a:lnTo>
                    <a:lnTo>
                      <a:pt x="127" y="0"/>
                    </a:lnTo>
                    <a:lnTo>
                      <a:pt x="95" y="3"/>
                    </a:lnTo>
                    <a:lnTo>
                      <a:pt x="63" y="14"/>
                    </a:lnTo>
                    <a:lnTo>
                      <a:pt x="41" y="29"/>
                    </a:lnTo>
                    <a:lnTo>
                      <a:pt x="21" y="43"/>
                    </a:lnTo>
                    <a:lnTo>
                      <a:pt x="5" y="62"/>
                    </a:lnTo>
                    <a:lnTo>
                      <a:pt x="0" y="71"/>
                    </a:lnTo>
                    <a:lnTo>
                      <a:pt x="1" y="81"/>
                    </a:lnTo>
                    <a:lnTo>
                      <a:pt x="14" y="62"/>
                    </a:lnTo>
                    <a:lnTo>
                      <a:pt x="28" y="51"/>
                    </a:lnTo>
                    <a:lnTo>
                      <a:pt x="55" y="33"/>
                    </a:lnTo>
                    <a:lnTo>
                      <a:pt x="78" y="23"/>
                    </a:lnTo>
                    <a:lnTo>
                      <a:pt x="105" y="14"/>
                    </a:lnTo>
                    <a:lnTo>
                      <a:pt x="131" y="11"/>
                    </a:lnTo>
                    <a:lnTo>
                      <a:pt x="147" y="11"/>
                    </a:lnTo>
                    <a:lnTo>
                      <a:pt x="167" y="13"/>
                    </a:lnTo>
                    <a:lnTo>
                      <a:pt x="186" y="14"/>
                    </a:lnTo>
                    <a:lnTo>
                      <a:pt x="206" y="20"/>
                    </a:lnTo>
                    <a:lnTo>
                      <a:pt x="239" y="35"/>
                    </a:lnTo>
                    <a:lnTo>
                      <a:pt x="255" y="49"/>
                    </a:lnTo>
                    <a:lnTo>
                      <a:pt x="278" y="65"/>
                    </a:lnTo>
                  </a:path>
                </a:pathLst>
              </a:custGeom>
              <a:solidFill>
                <a:srgbClr val="FFFFFF"/>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3" name="Oval 15"/>
              <p:cNvSpPr>
                <a:spLocks noChangeArrowheads="1"/>
              </p:cNvSpPr>
              <p:nvPr/>
            </p:nvSpPr>
            <p:spPr bwMode="auto">
              <a:xfrm>
                <a:off x="2709" y="43"/>
                <a:ext cx="289" cy="281"/>
              </a:xfrm>
              <a:prstGeom prst="ellipse">
                <a:avLst/>
              </a:prstGeom>
              <a:gradFill rotWithShape="0">
                <a:gsLst>
                  <a:gs pos="0">
                    <a:srgbClr val="1C1C1C"/>
                  </a:gs>
                  <a:gs pos="50000">
                    <a:srgbClr val="FFFFFF"/>
                  </a:gs>
                  <a:gs pos="100000">
                    <a:srgbClr val="1C1C1C"/>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4" name="Oval 16" descr="Walnut"/>
              <p:cNvSpPr>
                <a:spLocks noChangeArrowheads="1"/>
              </p:cNvSpPr>
              <p:nvPr/>
            </p:nvSpPr>
            <p:spPr bwMode="auto">
              <a:xfrm>
                <a:off x="2729" y="60"/>
                <a:ext cx="247" cy="238"/>
              </a:xfrm>
              <a:prstGeom prst="ellipse">
                <a:avLst/>
              </a:prstGeom>
              <a:blipFill dpi="0" rotWithShape="0">
                <a:blip r:embed="rId14"/>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5" name="Freeform 17"/>
              <p:cNvSpPr>
                <a:spLocks/>
              </p:cNvSpPr>
              <p:nvPr/>
            </p:nvSpPr>
            <p:spPr bwMode="auto">
              <a:xfrm>
                <a:off x="2182" y="267"/>
                <a:ext cx="1358" cy="356"/>
              </a:xfrm>
              <a:custGeom>
                <a:avLst/>
                <a:gdLst>
                  <a:gd name="T0" fmla="*/ 10 w 1358"/>
                  <a:gd name="T1" fmla="*/ 345 h 356"/>
                  <a:gd name="T2" fmla="*/ 28 w 1358"/>
                  <a:gd name="T3" fmla="*/ 351 h 356"/>
                  <a:gd name="T4" fmla="*/ 1357 w 1358"/>
                  <a:gd name="T5" fmla="*/ 355 h 356"/>
                  <a:gd name="T6" fmla="*/ 1357 w 1358"/>
                  <a:gd name="T7" fmla="*/ 279 h 356"/>
                  <a:gd name="T8" fmla="*/ 1351 w 1358"/>
                  <a:gd name="T9" fmla="*/ 248 h 356"/>
                  <a:gd name="T10" fmla="*/ 1338 w 1358"/>
                  <a:gd name="T11" fmla="*/ 220 h 356"/>
                  <a:gd name="T12" fmla="*/ 1324 w 1358"/>
                  <a:gd name="T13" fmla="*/ 192 h 356"/>
                  <a:gd name="T14" fmla="*/ 1282 w 1358"/>
                  <a:gd name="T15" fmla="*/ 147 h 356"/>
                  <a:gd name="T16" fmla="*/ 1214 w 1358"/>
                  <a:gd name="T17" fmla="*/ 119 h 356"/>
                  <a:gd name="T18" fmla="*/ 1141 w 1358"/>
                  <a:gd name="T19" fmla="*/ 106 h 356"/>
                  <a:gd name="T20" fmla="*/ 1073 w 1358"/>
                  <a:gd name="T21" fmla="*/ 96 h 356"/>
                  <a:gd name="T22" fmla="*/ 996 w 1358"/>
                  <a:gd name="T23" fmla="*/ 87 h 356"/>
                  <a:gd name="T24" fmla="*/ 906 w 1358"/>
                  <a:gd name="T25" fmla="*/ 81 h 356"/>
                  <a:gd name="T26" fmla="*/ 782 w 1358"/>
                  <a:gd name="T27" fmla="*/ 69 h 356"/>
                  <a:gd name="T28" fmla="*/ 817 w 1358"/>
                  <a:gd name="T29" fmla="*/ 22 h 356"/>
                  <a:gd name="T30" fmla="*/ 823 w 1358"/>
                  <a:gd name="T31" fmla="*/ 2 h 356"/>
                  <a:gd name="T32" fmla="*/ 795 w 1358"/>
                  <a:gd name="T33" fmla="*/ 28 h 356"/>
                  <a:gd name="T34" fmla="*/ 779 w 1358"/>
                  <a:gd name="T35" fmla="*/ 41 h 356"/>
                  <a:gd name="T36" fmla="*/ 762 w 1358"/>
                  <a:gd name="T37" fmla="*/ 57 h 356"/>
                  <a:gd name="T38" fmla="*/ 746 w 1358"/>
                  <a:gd name="T39" fmla="*/ 62 h 356"/>
                  <a:gd name="T40" fmla="*/ 714 w 1358"/>
                  <a:gd name="T41" fmla="*/ 71 h 356"/>
                  <a:gd name="T42" fmla="*/ 661 w 1358"/>
                  <a:gd name="T43" fmla="*/ 72 h 356"/>
                  <a:gd name="T44" fmla="*/ 612 w 1358"/>
                  <a:gd name="T45" fmla="*/ 70 h 356"/>
                  <a:gd name="T46" fmla="*/ 587 w 1358"/>
                  <a:gd name="T47" fmla="*/ 57 h 356"/>
                  <a:gd name="T48" fmla="*/ 571 w 1358"/>
                  <a:gd name="T49" fmla="*/ 46 h 356"/>
                  <a:gd name="T50" fmla="*/ 548 w 1358"/>
                  <a:gd name="T51" fmla="*/ 28 h 356"/>
                  <a:gd name="T52" fmla="*/ 519 w 1358"/>
                  <a:gd name="T53" fmla="*/ 0 h 356"/>
                  <a:gd name="T54" fmla="*/ 527 w 1358"/>
                  <a:gd name="T55" fmla="*/ 24 h 356"/>
                  <a:gd name="T56" fmla="*/ 539 w 1358"/>
                  <a:gd name="T57" fmla="*/ 64 h 356"/>
                  <a:gd name="T58" fmla="*/ 525 w 1358"/>
                  <a:gd name="T59" fmla="*/ 72 h 356"/>
                  <a:gd name="T60" fmla="*/ 379 w 1358"/>
                  <a:gd name="T61" fmla="*/ 80 h 356"/>
                  <a:gd name="T62" fmla="*/ 259 w 1358"/>
                  <a:gd name="T63" fmla="*/ 96 h 356"/>
                  <a:gd name="T64" fmla="*/ 190 w 1358"/>
                  <a:gd name="T65" fmla="*/ 106 h 356"/>
                  <a:gd name="T66" fmla="*/ 123 w 1358"/>
                  <a:gd name="T67" fmla="*/ 119 h 356"/>
                  <a:gd name="T68" fmla="*/ 94 w 1358"/>
                  <a:gd name="T69" fmla="*/ 129 h 356"/>
                  <a:gd name="T70" fmla="*/ 72 w 1358"/>
                  <a:gd name="T71" fmla="*/ 144 h 356"/>
                  <a:gd name="T72" fmla="*/ 43 w 1358"/>
                  <a:gd name="T73" fmla="*/ 171 h 356"/>
                  <a:gd name="T74" fmla="*/ 24 w 1358"/>
                  <a:gd name="T75" fmla="*/ 202 h 356"/>
                  <a:gd name="T76" fmla="*/ 11 w 1358"/>
                  <a:gd name="T77" fmla="*/ 239 h 356"/>
                  <a:gd name="T78" fmla="*/ 4 w 1358"/>
                  <a:gd name="T79" fmla="*/ 267 h 356"/>
                  <a:gd name="T80" fmla="*/ 1 w 1358"/>
                  <a:gd name="T81" fmla="*/ 299 h 356"/>
                  <a:gd name="T82" fmla="*/ 0 w 1358"/>
                  <a:gd name="T83" fmla="*/ 320 h 356"/>
                  <a:gd name="T84" fmla="*/ 10 w 1358"/>
                  <a:gd name="T85" fmla="*/ 34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58" h="356">
                    <a:moveTo>
                      <a:pt x="10" y="345"/>
                    </a:moveTo>
                    <a:lnTo>
                      <a:pt x="28" y="351"/>
                    </a:lnTo>
                    <a:lnTo>
                      <a:pt x="1357" y="355"/>
                    </a:lnTo>
                    <a:lnTo>
                      <a:pt x="1357" y="279"/>
                    </a:lnTo>
                    <a:lnTo>
                      <a:pt x="1351" y="248"/>
                    </a:lnTo>
                    <a:lnTo>
                      <a:pt x="1338" y="220"/>
                    </a:lnTo>
                    <a:lnTo>
                      <a:pt x="1324" y="192"/>
                    </a:lnTo>
                    <a:lnTo>
                      <a:pt x="1282" y="147"/>
                    </a:lnTo>
                    <a:lnTo>
                      <a:pt x="1214" y="119"/>
                    </a:lnTo>
                    <a:lnTo>
                      <a:pt x="1141" y="106"/>
                    </a:lnTo>
                    <a:lnTo>
                      <a:pt x="1073" y="96"/>
                    </a:lnTo>
                    <a:lnTo>
                      <a:pt x="996" y="87"/>
                    </a:lnTo>
                    <a:lnTo>
                      <a:pt x="906" y="81"/>
                    </a:lnTo>
                    <a:lnTo>
                      <a:pt x="782" y="69"/>
                    </a:lnTo>
                    <a:lnTo>
                      <a:pt x="817" y="22"/>
                    </a:lnTo>
                    <a:lnTo>
                      <a:pt x="823" y="2"/>
                    </a:lnTo>
                    <a:lnTo>
                      <a:pt x="795" y="28"/>
                    </a:lnTo>
                    <a:lnTo>
                      <a:pt x="779" y="41"/>
                    </a:lnTo>
                    <a:lnTo>
                      <a:pt x="762" y="57"/>
                    </a:lnTo>
                    <a:lnTo>
                      <a:pt x="746" y="62"/>
                    </a:lnTo>
                    <a:lnTo>
                      <a:pt x="714" y="71"/>
                    </a:lnTo>
                    <a:lnTo>
                      <a:pt x="661" y="72"/>
                    </a:lnTo>
                    <a:lnTo>
                      <a:pt x="612" y="70"/>
                    </a:lnTo>
                    <a:lnTo>
                      <a:pt x="587" y="57"/>
                    </a:lnTo>
                    <a:lnTo>
                      <a:pt x="571" y="46"/>
                    </a:lnTo>
                    <a:lnTo>
                      <a:pt x="548" y="28"/>
                    </a:lnTo>
                    <a:lnTo>
                      <a:pt x="519" y="0"/>
                    </a:lnTo>
                    <a:lnTo>
                      <a:pt x="527" y="24"/>
                    </a:lnTo>
                    <a:lnTo>
                      <a:pt x="539" y="64"/>
                    </a:lnTo>
                    <a:lnTo>
                      <a:pt x="525" y="72"/>
                    </a:lnTo>
                    <a:lnTo>
                      <a:pt x="379" y="80"/>
                    </a:lnTo>
                    <a:lnTo>
                      <a:pt x="259" y="96"/>
                    </a:lnTo>
                    <a:lnTo>
                      <a:pt x="190" y="106"/>
                    </a:lnTo>
                    <a:lnTo>
                      <a:pt x="123" y="119"/>
                    </a:lnTo>
                    <a:lnTo>
                      <a:pt x="94" y="129"/>
                    </a:lnTo>
                    <a:lnTo>
                      <a:pt x="72" y="144"/>
                    </a:lnTo>
                    <a:lnTo>
                      <a:pt x="43" y="171"/>
                    </a:lnTo>
                    <a:lnTo>
                      <a:pt x="24" y="202"/>
                    </a:lnTo>
                    <a:lnTo>
                      <a:pt x="11" y="239"/>
                    </a:lnTo>
                    <a:lnTo>
                      <a:pt x="4" y="267"/>
                    </a:lnTo>
                    <a:lnTo>
                      <a:pt x="1" y="299"/>
                    </a:lnTo>
                    <a:lnTo>
                      <a:pt x="0" y="320"/>
                    </a:lnTo>
                    <a:lnTo>
                      <a:pt x="10" y="345"/>
                    </a:lnTo>
                  </a:path>
                </a:pathLst>
              </a:custGeom>
              <a:gradFill rotWithShape="0">
                <a:gsLst>
                  <a:gs pos="0">
                    <a:srgbClr val="FFFFFF"/>
                  </a:gs>
                  <a:gs pos="100000">
                    <a:srgbClr val="1C1C1C"/>
                  </a:gs>
                </a:gsLst>
                <a:lin ang="5400000" scaled="1"/>
              </a:gra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6" name="Freeform 18"/>
              <p:cNvSpPr>
                <a:spLocks/>
              </p:cNvSpPr>
              <p:nvPr/>
            </p:nvSpPr>
            <p:spPr bwMode="auto">
              <a:xfrm>
                <a:off x="2213" y="308"/>
                <a:ext cx="536" cy="184"/>
              </a:xfrm>
              <a:custGeom>
                <a:avLst/>
                <a:gdLst>
                  <a:gd name="T0" fmla="*/ 0 w 536"/>
                  <a:gd name="T1" fmla="*/ 183 h 184"/>
                  <a:gd name="T2" fmla="*/ 7 w 536"/>
                  <a:gd name="T3" fmla="*/ 153 h 184"/>
                  <a:gd name="T4" fmla="*/ 17 w 536"/>
                  <a:gd name="T5" fmla="*/ 133 h 184"/>
                  <a:gd name="T6" fmla="*/ 49 w 536"/>
                  <a:gd name="T7" fmla="*/ 110 h 184"/>
                  <a:gd name="T8" fmla="*/ 105 w 536"/>
                  <a:gd name="T9" fmla="*/ 88 h 184"/>
                  <a:gd name="T10" fmla="*/ 147 w 536"/>
                  <a:gd name="T11" fmla="*/ 82 h 184"/>
                  <a:gd name="T12" fmla="*/ 182 w 536"/>
                  <a:gd name="T13" fmla="*/ 74 h 184"/>
                  <a:gd name="T14" fmla="*/ 237 w 536"/>
                  <a:gd name="T15" fmla="*/ 69 h 184"/>
                  <a:gd name="T16" fmla="*/ 279 w 536"/>
                  <a:gd name="T17" fmla="*/ 61 h 184"/>
                  <a:gd name="T18" fmla="*/ 320 w 536"/>
                  <a:gd name="T19" fmla="*/ 54 h 184"/>
                  <a:gd name="T20" fmla="*/ 359 w 536"/>
                  <a:gd name="T21" fmla="*/ 49 h 184"/>
                  <a:gd name="T22" fmla="*/ 405 w 536"/>
                  <a:gd name="T23" fmla="*/ 43 h 184"/>
                  <a:gd name="T24" fmla="*/ 473 w 536"/>
                  <a:gd name="T25" fmla="*/ 42 h 184"/>
                  <a:gd name="T26" fmla="*/ 470 w 536"/>
                  <a:gd name="T27" fmla="*/ 44 h 184"/>
                  <a:gd name="T28" fmla="*/ 506 w 536"/>
                  <a:gd name="T29" fmla="*/ 41 h 184"/>
                  <a:gd name="T30" fmla="*/ 518 w 536"/>
                  <a:gd name="T31" fmla="*/ 27 h 184"/>
                  <a:gd name="T32" fmla="*/ 513 w 536"/>
                  <a:gd name="T33" fmla="*/ 0 h 184"/>
                  <a:gd name="T34" fmla="*/ 533 w 536"/>
                  <a:gd name="T35" fmla="*/ 23 h 184"/>
                  <a:gd name="T36" fmla="*/ 535 w 536"/>
                  <a:gd name="T37" fmla="*/ 39 h 184"/>
                  <a:gd name="T38" fmla="*/ 513 w 536"/>
                  <a:gd name="T39" fmla="*/ 52 h 184"/>
                  <a:gd name="T40" fmla="*/ 470 w 536"/>
                  <a:gd name="T41" fmla="*/ 57 h 184"/>
                  <a:gd name="T42" fmla="*/ 399 w 536"/>
                  <a:gd name="T43" fmla="*/ 61 h 184"/>
                  <a:gd name="T44" fmla="*/ 323 w 536"/>
                  <a:gd name="T45" fmla="*/ 70 h 184"/>
                  <a:gd name="T46" fmla="*/ 263 w 536"/>
                  <a:gd name="T47" fmla="*/ 80 h 184"/>
                  <a:gd name="T48" fmla="*/ 193 w 536"/>
                  <a:gd name="T49" fmla="*/ 90 h 184"/>
                  <a:gd name="T50" fmla="*/ 135 w 536"/>
                  <a:gd name="T51" fmla="*/ 99 h 184"/>
                  <a:gd name="T52" fmla="*/ 92 w 536"/>
                  <a:gd name="T53" fmla="*/ 109 h 184"/>
                  <a:gd name="T54" fmla="*/ 56 w 536"/>
                  <a:gd name="T55" fmla="*/ 128 h 184"/>
                  <a:gd name="T56" fmla="*/ 30 w 536"/>
                  <a:gd name="T57" fmla="*/ 140 h 184"/>
                  <a:gd name="T58" fmla="*/ 15 w 536"/>
                  <a:gd name="T59" fmla="*/ 164 h 184"/>
                  <a:gd name="T60" fmla="*/ 0 w 536"/>
                  <a:gd name="T61" fmla="*/ 18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36" h="184">
                    <a:moveTo>
                      <a:pt x="0" y="183"/>
                    </a:moveTo>
                    <a:lnTo>
                      <a:pt x="7" y="153"/>
                    </a:lnTo>
                    <a:lnTo>
                      <a:pt x="17" y="133"/>
                    </a:lnTo>
                    <a:lnTo>
                      <a:pt x="49" y="110"/>
                    </a:lnTo>
                    <a:lnTo>
                      <a:pt x="105" y="88"/>
                    </a:lnTo>
                    <a:lnTo>
                      <a:pt x="147" y="82"/>
                    </a:lnTo>
                    <a:lnTo>
                      <a:pt x="182" y="74"/>
                    </a:lnTo>
                    <a:lnTo>
                      <a:pt x="237" y="69"/>
                    </a:lnTo>
                    <a:lnTo>
                      <a:pt x="279" y="61"/>
                    </a:lnTo>
                    <a:lnTo>
                      <a:pt x="320" y="54"/>
                    </a:lnTo>
                    <a:lnTo>
                      <a:pt x="359" y="49"/>
                    </a:lnTo>
                    <a:lnTo>
                      <a:pt x="405" y="43"/>
                    </a:lnTo>
                    <a:lnTo>
                      <a:pt x="473" y="42"/>
                    </a:lnTo>
                    <a:lnTo>
                      <a:pt x="470" y="44"/>
                    </a:lnTo>
                    <a:lnTo>
                      <a:pt x="506" y="41"/>
                    </a:lnTo>
                    <a:lnTo>
                      <a:pt x="518" y="27"/>
                    </a:lnTo>
                    <a:lnTo>
                      <a:pt x="513" y="0"/>
                    </a:lnTo>
                    <a:lnTo>
                      <a:pt x="533" y="23"/>
                    </a:lnTo>
                    <a:lnTo>
                      <a:pt x="535" y="39"/>
                    </a:lnTo>
                    <a:lnTo>
                      <a:pt x="513" y="52"/>
                    </a:lnTo>
                    <a:lnTo>
                      <a:pt x="470" y="57"/>
                    </a:lnTo>
                    <a:lnTo>
                      <a:pt x="399" y="61"/>
                    </a:lnTo>
                    <a:lnTo>
                      <a:pt x="323" y="70"/>
                    </a:lnTo>
                    <a:lnTo>
                      <a:pt x="263" y="80"/>
                    </a:lnTo>
                    <a:lnTo>
                      <a:pt x="193" y="90"/>
                    </a:lnTo>
                    <a:lnTo>
                      <a:pt x="135" y="99"/>
                    </a:lnTo>
                    <a:lnTo>
                      <a:pt x="92" y="109"/>
                    </a:lnTo>
                    <a:lnTo>
                      <a:pt x="56" y="128"/>
                    </a:lnTo>
                    <a:lnTo>
                      <a:pt x="30" y="140"/>
                    </a:lnTo>
                    <a:lnTo>
                      <a:pt x="15" y="164"/>
                    </a:lnTo>
                    <a:lnTo>
                      <a:pt x="0" y="183"/>
                    </a:lnTo>
                  </a:path>
                </a:pathLst>
              </a:custGeom>
              <a:solidFill>
                <a:srgbClr val="FFFFFF"/>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7" name="Freeform 19"/>
              <p:cNvSpPr>
                <a:spLocks/>
              </p:cNvSpPr>
              <p:nvPr/>
            </p:nvSpPr>
            <p:spPr bwMode="auto">
              <a:xfrm>
                <a:off x="2197" y="574"/>
                <a:ext cx="1326" cy="40"/>
              </a:xfrm>
              <a:custGeom>
                <a:avLst/>
                <a:gdLst>
                  <a:gd name="T0" fmla="*/ 0 w 1326"/>
                  <a:gd name="T1" fmla="*/ 10 h 40"/>
                  <a:gd name="T2" fmla="*/ 17 w 1326"/>
                  <a:gd name="T3" fmla="*/ 30 h 40"/>
                  <a:gd name="T4" fmla="*/ 114 w 1326"/>
                  <a:gd name="T5" fmla="*/ 37 h 40"/>
                  <a:gd name="T6" fmla="*/ 381 w 1326"/>
                  <a:gd name="T7" fmla="*/ 36 h 40"/>
                  <a:gd name="T8" fmla="*/ 438 w 1326"/>
                  <a:gd name="T9" fmla="*/ 37 h 40"/>
                  <a:gd name="T10" fmla="*/ 480 w 1326"/>
                  <a:gd name="T11" fmla="*/ 38 h 40"/>
                  <a:gd name="T12" fmla="*/ 578 w 1326"/>
                  <a:gd name="T13" fmla="*/ 38 h 40"/>
                  <a:gd name="T14" fmla="*/ 686 w 1326"/>
                  <a:gd name="T15" fmla="*/ 36 h 40"/>
                  <a:gd name="T16" fmla="*/ 724 w 1326"/>
                  <a:gd name="T17" fmla="*/ 36 h 40"/>
                  <a:gd name="T18" fmla="*/ 819 w 1326"/>
                  <a:gd name="T19" fmla="*/ 38 h 40"/>
                  <a:gd name="T20" fmla="*/ 859 w 1326"/>
                  <a:gd name="T21" fmla="*/ 39 h 40"/>
                  <a:gd name="T22" fmla="*/ 888 w 1326"/>
                  <a:gd name="T23" fmla="*/ 38 h 40"/>
                  <a:gd name="T24" fmla="*/ 962 w 1326"/>
                  <a:gd name="T25" fmla="*/ 36 h 40"/>
                  <a:gd name="T26" fmla="*/ 1004 w 1326"/>
                  <a:gd name="T27" fmla="*/ 38 h 40"/>
                  <a:gd name="T28" fmla="*/ 1045 w 1326"/>
                  <a:gd name="T29" fmla="*/ 37 h 40"/>
                  <a:gd name="T30" fmla="*/ 1072 w 1326"/>
                  <a:gd name="T31" fmla="*/ 36 h 40"/>
                  <a:gd name="T32" fmla="*/ 1119 w 1326"/>
                  <a:gd name="T33" fmla="*/ 36 h 40"/>
                  <a:gd name="T34" fmla="*/ 1145 w 1326"/>
                  <a:gd name="T35" fmla="*/ 37 h 40"/>
                  <a:gd name="T36" fmla="*/ 1171 w 1326"/>
                  <a:gd name="T37" fmla="*/ 38 h 40"/>
                  <a:gd name="T38" fmla="*/ 1233 w 1326"/>
                  <a:gd name="T39" fmla="*/ 37 h 40"/>
                  <a:gd name="T40" fmla="*/ 1257 w 1326"/>
                  <a:gd name="T41" fmla="*/ 37 h 40"/>
                  <a:gd name="T42" fmla="*/ 1325 w 1326"/>
                  <a:gd name="T43" fmla="*/ 32 h 40"/>
                  <a:gd name="T44" fmla="*/ 1291 w 1326"/>
                  <a:gd name="T45" fmla="*/ 22 h 40"/>
                  <a:gd name="T46" fmla="*/ 1271 w 1326"/>
                  <a:gd name="T47" fmla="*/ 22 h 40"/>
                  <a:gd name="T48" fmla="*/ 1249 w 1326"/>
                  <a:gd name="T49" fmla="*/ 23 h 40"/>
                  <a:gd name="T50" fmla="*/ 1081 w 1326"/>
                  <a:gd name="T51" fmla="*/ 15 h 40"/>
                  <a:gd name="T52" fmla="*/ 1015 w 1326"/>
                  <a:gd name="T53" fmla="*/ 17 h 40"/>
                  <a:gd name="T54" fmla="*/ 943 w 1326"/>
                  <a:gd name="T55" fmla="*/ 21 h 40"/>
                  <a:gd name="T56" fmla="*/ 874 w 1326"/>
                  <a:gd name="T57" fmla="*/ 20 h 40"/>
                  <a:gd name="T58" fmla="*/ 819 w 1326"/>
                  <a:gd name="T59" fmla="*/ 18 h 40"/>
                  <a:gd name="T60" fmla="*/ 732 w 1326"/>
                  <a:gd name="T61" fmla="*/ 19 h 40"/>
                  <a:gd name="T62" fmla="*/ 683 w 1326"/>
                  <a:gd name="T63" fmla="*/ 20 h 40"/>
                  <a:gd name="T64" fmla="*/ 655 w 1326"/>
                  <a:gd name="T65" fmla="*/ 21 h 40"/>
                  <a:gd name="T66" fmla="*/ 605 w 1326"/>
                  <a:gd name="T67" fmla="*/ 22 h 40"/>
                  <a:gd name="T68" fmla="*/ 553 w 1326"/>
                  <a:gd name="T69" fmla="*/ 20 h 40"/>
                  <a:gd name="T70" fmla="*/ 524 w 1326"/>
                  <a:gd name="T71" fmla="*/ 19 h 40"/>
                  <a:gd name="T72" fmla="*/ 462 w 1326"/>
                  <a:gd name="T73" fmla="*/ 17 h 40"/>
                  <a:gd name="T74" fmla="*/ 436 w 1326"/>
                  <a:gd name="T75" fmla="*/ 18 h 40"/>
                  <a:gd name="T76" fmla="*/ 378 w 1326"/>
                  <a:gd name="T77" fmla="*/ 21 h 40"/>
                  <a:gd name="T78" fmla="*/ 340 w 1326"/>
                  <a:gd name="T79" fmla="*/ 23 h 40"/>
                  <a:gd name="T80" fmla="*/ 302 w 1326"/>
                  <a:gd name="T81" fmla="*/ 24 h 40"/>
                  <a:gd name="T82" fmla="*/ 258 w 1326"/>
                  <a:gd name="T83" fmla="*/ 22 h 40"/>
                  <a:gd name="T84" fmla="*/ 205 w 1326"/>
                  <a:gd name="T85" fmla="*/ 20 h 40"/>
                  <a:gd name="T86" fmla="*/ 147 w 1326"/>
                  <a:gd name="T87" fmla="*/ 23 h 40"/>
                  <a:gd name="T88" fmla="*/ 133 w 1326"/>
                  <a:gd name="T89" fmla="*/ 23 h 40"/>
                  <a:gd name="T90" fmla="*/ 82 w 1326"/>
                  <a:gd name="T91" fmla="*/ 20 h 40"/>
                  <a:gd name="T92" fmla="*/ 53 w 1326"/>
                  <a:gd name="T93" fmla="*/ 19 h 40"/>
                  <a:gd name="T94" fmla="*/ 38 w 1326"/>
                  <a:gd name="T95" fmla="*/ 2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26" h="40">
                    <a:moveTo>
                      <a:pt x="6" y="0"/>
                    </a:moveTo>
                    <a:lnTo>
                      <a:pt x="0" y="10"/>
                    </a:lnTo>
                    <a:lnTo>
                      <a:pt x="6" y="25"/>
                    </a:lnTo>
                    <a:lnTo>
                      <a:pt x="17" y="30"/>
                    </a:lnTo>
                    <a:lnTo>
                      <a:pt x="36" y="36"/>
                    </a:lnTo>
                    <a:lnTo>
                      <a:pt x="114" y="37"/>
                    </a:lnTo>
                    <a:lnTo>
                      <a:pt x="275" y="38"/>
                    </a:lnTo>
                    <a:lnTo>
                      <a:pt x="381" y="36"/>
                    </a:lnTo>
                    <a:lnTo>
                      <a:pt x="415" y="37"/>
                    </a:lnTo>
                    <a:lnTo>
                      <a:pt x="438" y="37"/>
                    </a:lnTo>
                    <a:lnTo>
                      <a:pt x="474" y="38"/>
                    </a:lnTo>
                    <a:lnTo>
                      <a:pt x="480" y="38"/>
                    </a:lnTo>
                    <a:lnTo>
                      <a:pt x="545" y="38"/>
                    </a:lnTo>
                    <a:lnTo>
                      <a:pt x="578" y="38"/>
                    </a:lnTo>
                    <a:lnTo>
                      <a:pt x="598" y="37"/>
                    </a:lnTo>
                    <a:lnTo>
                      <a:pt x="686" y="36"/>
                    </a:lnTo>
                    <a:lnTo>
                      <a:pt x="691" y="36"/>
                    </a:lnTo>
                    <a:lnTo>
                      <a:pt x="724" y="36"/>
                    </a:lnTo>
                    <a:lnTo>
                      <a:pt x="777" y="38"/>
                    </a:lnTo>
                    <a:lnTo>
                      <a:pt x="819" y="38"/>
                    </a:lnTo>
                    <a:lnTo>
                      <a:pt x="825" y="38"/>
                    </a:lnTo>
                    <a:lnTo>
                      <a:pt x="859" y="39"/>
                    </a:lnTo>
                    <a:lnTo>
                      <a:pt x="882" y="37"/>
                    </a:lnTo>
                    <a:lnTo>
                      <a:pt x="888" y="38"/>
                    </a:lnTo>
                    <a:lnTo>
                      <a:pt x="957" y="37"/>
                    </a:lnTo>
                    <a:lnTo>
                      <a:pt x="962" y="36"/>
                    </a:lnTo>
                    <a:lnTo>
                      <a:pt x="980" y="37"/>
                    </a:lnTo>
                    <a:lnTo>
                      <a:pt x="1004" y="38"/>
                    </a:lnTo>
                    <a:lnTo>
                      <a:pt x="1011" y="38"/>
                    </a:lnTo>
                    <a:lnTo>
                      <a:pt x="1045" y="37"/>
                    </a:lnTo>
                    <a:lnTo>
                      <a:pt x="1066" y="36"/>
                    </a:lnTo>
                    <a:lnTo>
                      <a:pt x="1072" y="36"/>
                    </a:lnTo>
                    <a:lnTo>
                      <a:pt x="1091" y="36"/>
                    </a:lnTo>
                    <a:lnTo>
                      <a:pt x="1119" y="36"/>
                    </a:lnTo>
                    <a:lnTo>
                      <a:pt x="1126" y="36"/>
                    </a:lnTo>
                    <a:lnTo>
                      <a:pt x="1145" y="37"/>
                    </a:lnTo>
                    <a:lnTo>
                      <a:pt x="1165" y="38"/>
                    </a:lnTo>
                    <a:lnTo>
                      <a:pt x="1171" y="38"/>
                    </a:lnTo>
                    <a:lnTo>
                      <a:pt x="1214" y="36"/>
                    </a:lnTo>
                    <a:lnTo>
                      <a:pt x="1233" y="37"/>
                    </a:lnTo>
                    <a:lnTo>
                      <a:pt x="1252" y="38"/>
                    </a:lnTo>
                    <a:lnTo>
                      <a:pt x="1257" y="37"/>
                    </a:lnTo>
                    <a:lnTo>
                      <a:pt x="1309" y="37"/>
                    </a:lnTo>
                    <a:lnTo>
                      <a:pt x="1325" y="32"/>
                    </a:lnTo>
                    <a:lnTo>
                      <a:pt x="1298" y="22"/>
                    </a:lnTo>
                    <a:lnTo>
                      <a:pt x="1291" y="22"/>
                    </a:lnTo>
                    <a:lnTo>
                      <a:pt x="1267" y="20"/>
                    </a:lnTo>
                    <a:lnTo>
                      <a:pt x="1271" y="22"/>
                    </a:lnTo>
                    <a:lnTo>
                      <a:pt x="1256" y="24"/>
                    </a:lnTo>
                    <a:lnTo>
                      <a:pt x="1249" y="23"/>
                    </a:lnTo>
                    <a:lnTo>
                      <a:pt x="1087" y="15"/>
                    </a:lnTo>
                    <a:lnTo>
                      <a:pt x="1081" y="15"/>
                    </a:lnTo>
                    <a:lnTo>
                      <a:pt x="1038" y="15"/>
                    </a:lnTo>
                    <a:lnTo>
                      <a:pt x="1015" y="17"/>
                    </a:lnTo>
                    <a:lnTo>
                      <a:pt x="978" y="19"/>
                    </a:lnTo>
                    <a:lnTo>
                      <a:pt x="943" y="21"/>
                    </a:lnTo>
                    <a:lnTo>
                      <a:pt x="904" y="21"/>
                    </a:lnTo>
                    <a:lnTo>
                      <a:pt x="874" y="20"/>
                    </a:lnTo>
                    <a:lnTo>
                      <a:pt x="869" y="20"/>
                    </a:lnTo>
                    <a:lnTo>
                      <a:pt x="819" y="18"/>
                    </a:lnTo>
                    <a:lnTo>
                      <a:pt x="752" y="18"/>
                    </a:lnTo>
                    <a:lnTo>
                      <a:pt x="732" y="19"/>
                    </a:lnTo>
                    <a:lnTo>
                      <a:pt x="709" y="20"/>
                    </a:lnTo>
                    <a:lnTo>
                      <a:pt x="683" y="20"/>
                    </a:lnTo>
                    <a:lnTo>
                      <a:pt x="678" y="20"/>
                    </a:lnTo>
                    <a:lnTo>
                      <a:pt x="655" y="21"/>
                    </a:lnTo>
                    <a:lnTo>
                      <a:pt x="610" y="22"/>
                    </a:lnTo>
                    <a:lnTo>
                      <a:pt x="605" y="22"/>
                    </a:lnTo>
                    <a:lnTo>
                      <a:pt x="584" y="22"/>
                    </a:lnTo>
                    <a:lnTo>
                      <a:pt x="553" y="20"/>
                    </a:lnTo>
                    <a:lnTo>
                      <a:pt x="530" y="19"/>
                    </a:lnTo>
                    <a:lnTo>
                      <a:pt x="524" y="19"/>
                    </a:lnTo>
                    <a:lnTo>
                      <a:pt x="496" y="17"/>
                    </a:lnTo>
                    <a:lnTo>
                      <a:pt x="462" y="17"/>
                    </a:lnTo>
                    <a:lnTo>
                      <a:pt x="457" y="17"/>
                    </a:lnTo>
                    <a:lnTo>
                      <a:pt x="436" y="18"/>
                    </a:lnTo>
                    <a:lnTo>
                      <a:pt x="404" y="20"/>
                    </a:lnTo>
                    <a:lnTo>
                      <a:pt x="378" y="21"/>
                    </a:lnTo>
                    <a:lnTo>
                      <a:pt x="373" y="21"/>
                    </a:lnTo>
                    <a:lnTo>
                      <a:pt x="340" y="23"/>
                    </a:lnTo>
                    <a:lnTo>
                      <a:pt x="335" y="23"/>
                    </a:lnTo>
                    <a:lnTo>
                      <a:pt x="302" y="24"/>
                    </a:lnTo>
                    <a:lnTo>
                      <a:pt x="283" y="24"/>
                    </a:lnTo>
                    <a:lnTo>
                      <a:pt x="258" y="22"/>
                    </a:lnTo>
                    <a:lnTo>
                      <a:pt x="239" y="20"/>
                    </a:lnTo>
                    <a:lnTo>
                      <a:pt x="205" y="20"/>
                    </a:lnTo>
                    <a:lnTo>
                      <a:pt x="179" y="21"/>
                    </a:lnTo>
                    <a:lnTo>
                      <a:pt x="147" y="23"/>
                    </a:lnTo>
                    <a:lnTo>
                      <a:pt x="141" y="23"/>
                    </a:lnTo>
                    <a:lnTo>
                      <a:pt x="133" y="23"/>
                    </a:lnTo>
                    <a:lnTo>
                      <a:pt x="99" y="21"/>
                    </a:lnTo>
                    <a:lnTo>
                      <a:pt x="82" y="20"/>
                    </a:lnTo>
                    <a:lnTo>
                      <a:pt x="59" y="19"/>
                    </a:lnTo>
                    <a:lnTo>
                      <a:pt x="53" y="19"/>
                    </a:lnTo>
                    <a:lnTo>
                      <a:pt x="48" y="19"/>
                    </a:lnTo>
                    <a:lnTo>
                      <a:pt x="38" y="20"/>
                    </a:lnTo>
                    <a:lnTo>
                      <a:pt x="6" y="0"/>
                    </a:lnTo>
                  </a:path>
                </a:pathLst>
              </a:custGeom>
              <a:solidFill>
                <a:srgbClr val="FFFF99"/>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8" name="Freeform 20"/>
              <p:cNvSpPr>
                <a:spLocks/>
              </p:cNvSpPr>
              <p:nvPr/>
            </p:nvSpPr>
            <p:spPr bwMode="auto">
              <a:xfrm>
                <a:off x="2212" y="307"/>
                <a:ext cx="1300" cy="224"/>
              </a:xfrm>
              <a:custGeom>
                <a:avLst/>
                <a:gdLst>
                  <a:gd name="T0" fmla="*/ 73 w 1300"/>
                  <a:gd name="T1" fmla="*/ 142 h 224"/>
                  <a:gd name="T2" fmla="*/ 40 w 1300"/>
                  <a:gd name="T3" fmla="*/ 164 h 224"/>
                  <a:gd name="T4" fmla="*/ 5 w 1300"/>
                  <a:gd name="T5" fmla="*/ 178 h 224"/>
                  <a:gd name="T6" fmla="*/ 11 w 1300"/>
                  <a:gd name="T7" fmla="*/ 203 h 224"/>
                  <a:gd name="T8" fmla="*/ 54 w 1300"/>
                  <a:gd name="T9" fmla="*/ 212 h 224"/>
                  <a:gd name="T10" fmla="*/ 172 w 1300"/>
                  <a:gd name="T11" fmla="*/ 215 h 224"/>
                  <a:gd name="T12" fmla="*/ 420 w 1300"/>
                  <a:gd name="T13" fmla="*/ 210 h 224"/>
                  <a:gd name="T14" fmla="*/ 473 w 1300"/>
                  <a:gd name="T15" fmla="*/ 213 h 224"/>
                  <a:gd name="T16" fmla="*/ 512 w 1300"/>
                  <a:gd name="T17" fmla="*/ 218 h 224"/>
                  <a:gd name="T18" fmla="*/ 603 w 1300"/>
                  <a:gd name="T19" fmla="*/ 218 h 224"/>
                  <a:gd name="T20" fmla="*/ 703 w 1300"/>
                  <a:gd name="T21" fmla="*/ 210 h 224"/>
                  <a:gd name="T22" fmla="*/ 738 w 1300"/>
                  <a:gd name="T23" fmla="*/ 210 h 224"/>
                  <a:gd name="T24" fmla="*/ 827 w 1300"/>
                  <a:gd name="T25" fmla="*/ 219 h 224"/>
                  <a:gd name="T26" fmla="*/ 864 w 1300"/>
                  <a:gd name="T27" fmla="*/ 223 h 224"/>
                  <a:gd name="T28" fmla="*/ 891 w 1300"/>
                  <a:gd name="T29" fmla="*/ 218 h 224"/>
                  <a:gd name="T30" fmla="*/ 960 w 1300"/>
                  <a:gd name="T31" fmla="*/ 210 h 224"/>
                  <a:gd name="T32" fmla="*/ 999 w 1300"/>
                  <a:gd name="T33" fmla="*/ 218 h 224"/>
                  <a:gd name="T34" fmla="*/ 1037 w 1300"/>
                  <a:gd name="T35" fmla="*/ 213 h 224"/>
                  <a:gd name="T36" fmla="*/ 1062 w 1300"/>
                  <a:gd name="T37" fmla="*/ 210 h 224"/>
                  <a:gd name="T38" fmla="*/ 1105 w 1300"/>
                  <a:gd name="T39" fmla="*/ 210 h 224"/>
                  <a:gd name="T40" fmla="*/ 1129 w 1300"/>
                  <a:gd name="T41" fmla="*/ 215 h 224"/>
                  <a:gd name="T42" fmla="*/ 1154 w 1300"/>
                  <a:gd name="T43" fmla="*/ 219 h 224"/>
                  <a:gd name="T44" fmla="*/ 1211 w 1300"/>
                  <a:gd name="T45" fmla="*/ 213 h 224"/>
                  <a:gd name="T46" fmla="*/ 1233 w 1300"/>
                  <a:gd name="T47" fmla="*/ 215 h 224"/>
                  <a:gd name="T48" fmla="*/ 1299 w 1300"/>
                  <a:gd name="T49" fmla="*/ 212 h 224"/>
                  <a:gd name="T50" fmla="*/ 1283 w 1300"/>
                  <a:gd name="T51" fmla="*/ 169 h 224"/>
                  <a:gd name="T52" fmla="*/ 1246 w 1300"/>
                  <a:gd name="T53" fmla="*/ 140 h 224"/>
                  <a:gd name="T54" fmla="*/ 1226 w 1300"/>
                  <a:gd name="T55" fmla="*/ 145 h 224"/>
                  <a:gd name="T56" fmla="*/ 1119 w 1300"/>
                  <a:gd name="T57" fmla="*/ 117 h 224"/>
                  <a:gd name="T58" fmla="*/ 1070 w 1300"/>
                  <a:gd name="T59" fmla="*/ 103 h 224"/>
                  <a:gd name="T60" fmla="*/ 1008 w 1300"/>
                  <a:gd name="T61" fmla="*/ 113 h 224"/>
                  <a:gd name="T62" fmla="*/ 942 w 1300"/>
                  <a:gd name="T63" fmla="*/ 132 h 224"/>
                  <a:gd name="T64" fmla="*/ 878 w 1300"/>
                  <a:gd name="T65" fmla="*/ 126 h 224"/>
                  <a:gd name="T66" fmla="*/ 827 w 1300"/>
                  <a:gd name="T67" fmla="*/ 117 h 224"/>
                  <a:gd name="T68" fmla="*/ 761 w 1300"/>
                  <a:gd name="T69" fmla="*/ 99 h 224"/>
                  <a:gd name="T70" fmla="*/ 721 w 1300"/>
                  <a:gd name="T71" fmla="*/ 80 h 224"/>
                  <a:gd name="T72" fmla="*/ 695 w 1300"/>
                  <a:gd name="T73" fmla="*/ 38 h 224"/>
                  <a:gd name="T74" fmla="*/ 687 w 1300"/>
                  <a:gd name="T75" fmla="*/ 25 h 224"/>
                  <a:gd name="T76" fmla="*/ 614 w 1300"/>
                  <a:gd name="T77" fmla="*/ 25 h 224"/>
                  <a:gd name="T78" fmla="*/ 537 w 1300"/>
                  <a:gd name="T79" fmla="*/ 0 h 224"/>
                  <a:gd name="T80" fmla="*/ 575 w 1300"/>
                  <a:gd name="T81" fmla="*/ 51 h 224"/>
                  <a:gd name="T82" fmla="*/ 560 w 1300"/>
                  <a:gd name="T83" fmla="*/ 87 h 224"/>
                  <a:gd name="T84" fmla="*/ 503 w 1300"/>
                  <a:gd name="T85" fmla="*/ 96 h 224"/>
                  <a:gd name="T86" fmla="*/ 451 w 1300"/>
                  <a:gd name="T87" fmla="*/ 106 h 224"/>
                  <a:gd name="T88" fmla="*/ 389 w 1300"/>
                  <a:gd name="T89" fmla="*/ 129 h 224"/>
                  <a:gd name="T90" fmla="*/ 331 w 1300"/>
                  <a:gd name="T91" fmla="*/ 122 h 224"/>
                  <a:gd name="T92" fmla="*/ 288 w 1300"/>
                  <a:gd name="T93" fmla="*/ 128 h 224"/>
                  <a:gd name="T94" fmla="*/ 233 w 1300"/>
                  <a:gd name="T95" fmla="*/ 131 h 224"/>
                  <a:gd name="T96" fmla="*/ 197 w 1300"/>
                  <a:gd name="T97" fmla="*/ 142 h 224"/>
                  <a:gd name="T98" fmla="*/ 158 w 1300"/>
                  <a:gd name="T99" fmla="*/ 132 h 224"/>
                  <a:gd name="T100" fmla="*/ 118 w 1300"/>
                  <a:gd name="T101" fmla="*/ 13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00" h="224">
                    <a:moveTo>
                      <a:pt x="97" y="143"/>
                    </a:moveTo>
                    <a:lnTo>
                      <a:pt x="73" y="142"/>
                    </a:lnTo>
                    <a:lnTo>
                      <a:pt x="54" y="157"/>
                    </a:lnTo>
                    <a:lnTo>
                      <a:pt x="40" y="164"/>
                    </a:lnTo>
                    <a:lnTo>
                      <a:pt x="18" y="174"/>
                    </a:lnTo>
                    <a:lnTo>
                      <a:pt x="5" y="178"/>
                    </a:lnTo>
                    <a:lnTo>
                      <a:pt x="0" y="190"/>
                    </a:lnTo>
                    <a:lnTo>
                      <a:pt x="11" y="203"/>
                    </a:lnTo>
                    <a:lnTo>
                      <a:pt x="26" y="218"/>
                    </a:lnTo>
                    <a:lnTo>
                      <a:pt x="54" y="212"/>
                    </a:lnTo>
                    <a:lnTo>
                      <a:pt x="100" y="210"/>
                    </a:lnTo>
                    <a:lnTo>
                      <a:pt x="172" y="215"/>
                    </a:lnTo>
                    <a:lnTo>
                      <a:pt x="322" y="218"/>
                    </a:lnTo>
                    <a:lnTo>
                      <a:pt x="420" y="210"/>
                    </a:lnTo>
                    <a:lnTo>
                      <a:pt x="452" y="215"/>
                    </a:lnTo>
                    <a:lnTo>
                      <a:pt x="473" y="213"/>
                    </a:lnTo>
                    <a:lnTo>
                      <a:pt x="506" y="218"/>
                    </a:lnTo>
                    <a:lnTo>
                      <a:pt x="512" y="218"/>
                    </a:lnTo>
                    <a:lnTo>
                      <a:pt x="573" y="219"/>
                    </a:lnTo>
                    <a:lnTo>
                      <a:pt x="603" y="218"/>
                    </a:lnTo>
                    <a:lnTo>
                      <a:pt x="621" y="213"/>
                    </a:lnTo>
                    <a:lnTo>
                      <a:pt x="703" y="210"/>
                    </a:lnTo>
                    <a:lnTo>
                      <a:pt x="708" y="210"/>
                    </a:lnTo>
                    <a:lnTo>
                      <a:pt x="738" y="210"/>
                    </a:lnTo>
                    <a:lnTo>
                      <a:pt x="788" y="218"/>
                    </a:lnTo>
                    <a:lnTo>
                      <a:pt x="827" y="219"/>
                    </a:lnTo>
                    <a:lnTo>
                      <a:pt x="832" y="219"/>
                    </a:lnTo>
                    <a:lnTo>
                      <a:pt x="864" y="223"/>
                    </a:lnTo>
                    <a:lnTo>
                      <a:pt x="885" y="215"/>
                    </a:lnTo>
                    <a:lnTo>
                      <a:pt x="891" y="218"/>
                    </a:lnTo>
                    <a:lnTo>
                      <a:pt x="955" y="213"/>
                    </a:lnTo>
                    <a:lnTo>
                      <a:pt x="960" y="210"/>
                    </a:lnTo>
                    <a:lnTo>
                      <a:pt x="976" y="215"/>
                    </a:lnTo>
                    <a:lnTo>
                      <a:pt x="999" y="218"/>
                    </a:lnTo>
                    <a:lnTo>
                      <a:pt x="1005" y="218"/>
                    </a:lnTo>
                    <a:lnTo>
                      <a:pt x="1037" y="213"/>
                    </a:lnTo>
                    <a:lnTo>
                      <a:pt x="1056" y="210"/>
                    </a:lnTo>
                    <a:lnTo>
                      <a:pt x="1062" y="210"/>
                    </a:lnTo>
                    <a:lnTo>
                      <a:pt x="1079" y="210"/>
                    </a:lnTo>
                    <a:lnTo>
                      <a:pt x="1105" y="210"/>
                    </a:lnTo>
                    <a:lnTo>
                      <a:pt x="1111" y="209"/>
                    </a:lnTo>
                    <a:lnTo>
                      <a:pt x="1129" y="215"/>
                    </a:lnTo>
                    <a:lnTo>
                      <a:pt x="1148" y="219"/>
                    </a:lnTo>
                    <a:lnTo>
                      <a:pt x="1154" y="219"/>
                    </a:lnTo>
                    <a:lnTo>
                      <a:pt x="1193" y="210"/>
                    </a:lnTo>
                    <a:lnTo>
                      <a:pt x="1211" y="213"/>
                    </a:lnTo>
                    <a:lnTo>
                      <a:pt x="1229" y="218"/>
                    </a:lnTo>
                    <a:lnTo>
                      <a:pt x="1233" y="215"/>
                    </a:lnTo>
                    <a:lnTo>
                      <a:pt x="1282" y="213"/>
                    </a:lnTo>
                    <a:lnTo>
                      <a:pt x="1299" y="212"/>
                    </a:lnTo>
                    <a:lnTo>
                      <a:pt x="1296" y="187"/>
                    </a:lnTo>
                    <a:lnTo>
                      <a:pt x="1283" y="169"/>
                    </a:lnTo>
                    <a:lnTo>
                      <a:pt x="1268" y="155"/>
                    </a:lnTo>
                    <a:lnTo>
                      <a:pt x="1246" y="140"/>
                    </a:lnTo>
                    <a:lnTo>
                      <a:pt x="1232" y="146"/>
                    </a:lnTo>
                    <a:lnTo>
                      <a:pt x="1226" y="145"/>
                    </a:lnTo>
                    <a:lnTo>
                      <a:pt x="1158" y="132"/>
                    </a:lnTo>
                    <a:lnTo>
                      <a:pt x="1119" y="117"/>
                    </a:lnTo>
                    <a:lnTo>
                      <a:pt x="1076" y="103"/>
                    </a:lnTo>
                    <a:lnTo>
                      <a:pt x="1070" y="103"/>
                    </a:lnTo>
                    <a:lnTo>
                      <a:pt x="1030" y="103"/>
                    </a:lnTo>
                    <a:lnTo>
                      <a:pt x="1008" y="113"/>
                    </a:lnTo>
                    <a:lnTo>
                      <a:pt x="974" y="122"/>
                    </a:lnTo>
                    <a:lnTo>
                      <a:pt x="942" y="132"/>
                    </a:lnTo>
                    <a:lnTo>
                      <a:pt x="905" y="131"/>
                    </a:lnTo>
                    <a:lnTo>
                      <a:pt x="878" y="126"/>
                    </a:lnTo>
                    <a:lnTo>
                      <a:pt x="873" y="126"/>
                    </a:lnTo>
                    <a:lnTo>
                      <a:pt x="827" y="117"/>
                    </a:lnTo>
                    <a:lnTo>
                      <a:pt x="787" y="103"/>
                    </a:lnTo>
                    <a:lnTo>
                      <a:pt x="761" y="99"/>
                    </a:lnTo>
                    <a:lnTo>
                      <a:pt x="743" y="85"/>
                    </a:lnTo>
                    <a:lnTo>
                      <a:pt x="721" y="80"/>
                    </a:lnTo>
                    <a:lnTo>
                      <a:pt x="702" y="67"/>
                    </a:lnTo>
                    <a:lnTo>
                      <a:pt x="695" y="38"/>
                    </a:lnTo>
                    <a:lnTo>
                      <a:pt x="718" y="16"/>
                    </a:lnTo>
                    <a:lnTo>
                      <a:pt x="687" y="25"/>
                    </a:lnTo>
                    <a:lnTo>
                      <a:pt x="645" y="24"/>
                    </a:lnTo>
                    <a:lnTo>
                      <a:pt x="614" y="25"/>
                    </a:lnTo>
                    <a:lnTo>
                      <a:pt x="575" y="16"/>
                    </a:lnTo>
                    <a:lnTo>
                      <a:pt x="537" y="0"/>
                    </a:lnTo>
                    <a:lnTo>
                      <a:pt x="566" y="29"/>
                    </a:lnTo>
                    <a:lnTo>
                      <a:pt x="575" y="51"/>
                    </a:lnTo>
                    <a:lnTo>
                      <a:pt x="573" y="68"/>
                    </a:lnTo>
                    <a:lnTo>
                      <a:pt x="560" y="87"/>
                    </a:lnTo>
                    <a:lnTo>
                      <a:pt x="531" y="97"/>
                    </a:lnTo>
                    <a:lnTo>
                      <a:pt x="503" y="96"/>
                    </a:lnTo>
                    <a:lnTo>
                      <a:pt x="477" y="100"/>
                    </a:lnTo>
                    <a:lnTo>
                      <a:pt x="451" y="106"/>
                    </a:lnTo>
                    <a:lnTo>
                      <a:pt x="413" y="122"/>
                    </a:lnTo>
                    <a:lnTo>
                      <a:pt x="389" y="129"/>
                    </a:lnTo>
                    <a:lnTo>
                      <a:pt x="361" y="119"/>
                    </a:lnTo>
                    <a:lnTo>
                      <a:pt x="331" y="122"/>
                    </a:lnTo>
                    <a:lnTo>
                      <a:pt x="306" y="135"/>
                    </a:lnTo>
                    <a:lnTo>
                      <a:pt x="288" y="128"/>
                    </a:lnTo>
                    <a:lnTo>
                      <a:pt x="261" y="134"/>
                    </a:lnTo>
                    <a:lnTo>
                      <a:pt x="233" y="131"/>
                    </a:lnTo>
                    <a:lnTo>
                      <a:pt x="203" y="142"/>
                    </a:lnTo>
                    <a:lnTo>
                      <a:pt x="197" y="142"/>
                    </a:lnTo>
                    <a:lnTo>
                      <a:pt x="187" y="140"/>
                    </a:lnTo>
                    <a:lnTo>
                      <a:pt x="158" y="132"/>
                    </a:lnTo>
                    <a:lnTo>
                      <a:pt x="143" y="126"/>
                    </a:lnTo>
                    <a:lnTo>
                      <a:pt x="118" y="134"/>
                    </a:lnTo>
                    <a:lnTo>
                      <a:pt x="97" y="143"/>
                    </a:lnTo>
                  </a:path>
                </a:pathLst>
              </a:custGeom>
              <a:gradFill rotWithShape="0">
                <a:gsLst>
                  <a:gs pos="0">
                    <a:srgbClr val="1C1C1C"/>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
            <p:nvSpPr>
              <p:cNvPr id="2069" name="Freeform 21"/>
              <p:cNvSpPr>
                <a:spLocks/>
              </p:cNvSpPr>
              <p:nvPr/>
            </p:nvSpPr>
            <p:spPr bwMode="auto">
              <a:xfrm>
                <a:off x="2931" y="310"/>
                <a:ext cx="559" cy="184"/>
              </a:xfrm>
              <a:custGeom>
                <a:avLst/>
                <a:gdLst>
                  <a:gd name="T0" fmla="*/ 558 w 559"/>
                  <a:gd name="T1" fmla="*/ 183 h 184"/>
                  <a:gd name="T2" fmla="*/ 550 w 559"/>
                  <a:gd name="T3" fmla="*/ 153 h 184"/>
                  <a:gd name="T4" fmla="*/ 539 w 559"/>
                  <a:gd name="T5" fmla="*/ 133 h 184"/>
                  <a:gd name="T6" fmla="*/ 505 w 559"/>
                  <a:gd name="T7" fmla="*/ 111 h 184"/>
                  <a:gd name="T8" fmla="*/ 447 w 559"/>
                  <a:gd name="T9" fmla="*/ 88 h 184"/>
                  <a:gd name="T10" fmla="*/ 404 w 559"/>
                  <a:gd name="T11" fmla="*/ 81 h 184"/>
                  <a:gd name="T12" fmla="*/ 367 w 559"/>
                  <a:gd name="T13" fmla="*/ 74 h 184"/>
                  <a:gd name="T14" fmla="*/ 310 w 559"/>
                  <a:gd name="T15" fmla="*/ 69 h 184"/>
                  <a:gd name="T16" fmla="*/ 265 w 559"/>
                  <a:gd name="T17" fmla="*/ 60 h 184"/>
                  <a:gd name="T18" fmla="*/ 224 w 559"/>
                  <a:gd name="T19" fmla="*/ 54 h 184"/>
                  <a:gd name="T20" fmla="*/ 182 w 559"/>
                  <a:gd name="T21" fmla="*/ 49 h 184"/>
                  <a:gd name="T22" fmla="*/ 134 w 559"/>
                  <a:gd name="T23" fmla="*/ 43 h 184"/>
                  <a:gd name="T24" fmla="*/ 64 w 559"/>
                  <a:gd name="T25" fmla="*/ 42 h 184"/>
                  <a:gd name="T26" fmla="*/ 66 w 559"/>
                  <a:gd name="T27" fmla="*/ 44 h 184"/>
                  <a:gd name="T28" fmla="*/ 29 w 559"/>
                  <a:gd name="T29" fmla="*/ 41 h 184"/>
                  <a:gd name="T30" fmla="*/ 17 w 559"/>
                  <a:gd name="T31" fmla="*/ 27 h 184"/>
                  <a:gd name="T32" fmla="*/ 21 w 559"/>
                  <a:gd name="T33" fmla="*/ 0 h 184"/>
                  <a:gd name="T34" fmla="*/ 1 w 559"/>
                  <a:gd name="T35" fmla="*/ 24 h 184"/>
                  <a:gd name="T36" fmla="*/ 0 w 559"/>
                  <a:gd name="T37" fmla="*/ 40 h 184"/>
                  <a:gd name="T38" fmla="*/ 21 w 559"/>
                  <a:gd name="T39" fmla="*/ 52 h 184"/>
                  <a:gd name="T40" fmla="*/ 66 w 559"/>
                  <a:gd name="T41" fmla="*/ 57 h 184"/>
                  <a:gd name="T42" fmla="*/ 140 w 559"/>
                  <a:gd name="T43" fmla="*/ 60 h 184"/>
                  <a:gd name="T44" fmla="*/ 220 w 559"/>
                  <a:gd name="T45" fmla="*/ 70 h 184"/>
                  <a:gd name="T46" fmla="*/ 283 w 559"/>
                  <a:gd name="T47" fmla="*/ 80 h 184"/>
                  <a:gd name="T48" fmla="*/ 356 w 559"/>
                  <a:gd name="T49" fmla="*/ 90 h 184"/>
                  <a:gd name="T50" fmla="*/ 417 w 559"/>
                  <a:gd name="T51" fmla="*/ 100 h 184"/>
                  <a:gd name="T52" fmla="*/ 461 w 559"/>
                  <a:gd name="T53" fmla="*/ 109 h 184"/>
                  <a:gd name="T54" fmla="*/ 498 w 559"/>
                  <a:gd name="T55" fmla="*/ 128 h 184"/>
                  <a:gd name="T56" fmla="*/ 525 w 559"/>
                  <a:gd name="T57" fmla="*/ 140 h 184"/>
                  <a:gd name="T58" fmla="*/ 541 w 559"/>
                  <a:gd name="T59" fmla="*/ 164 h 184"/>
                  <a:gd name="T60" fmla="*/ 558 w 559"/>
                  <a:gd name="T61" fmla="*/ 18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9" h="184">
                    <a:moveTo>
                      <a:pt x="558" y="183"/>
                    </a:moveTo>
                    <a:lnTo>
                      <a:pt x="550" y="153"/>
                    </a:lnTo>
                    <a:lnTo>
                      <a:pt x="539" y="133"/>
                    </a:lnTo>
                    <a:lnTo>
                      <a:pt x="505" y="111"/>
                    </a:lnTo>
                    <a:lnTo>
                      <a:pt x="447" y="88"/>
                    </a:lnTo>
                    <a:lnTo>
                      <a:pt x="404" y="81"/>
                    </a:lnTo>
                    <a:lnTo>
                      <a:pt x="367" y="74"/>
                    </a:lnTo>
                    <a:lnTo>
                      <a:pt x="310" y="69"/>
                    </a:lnTo>
                    <a:lnTo>
                      <a:pt x="265" y="60"/>
                    </a:lnTo>
                    <a:lnTo>
                      <a:pt x="224" y="54"/>
                    </a:lnTo>
                    <a:lnTo>
                      <a:pt x="182" y="49"/>
                    </a:lnTo>
                    <a:lnTo>
                      <a:pt x="134" y="43"/>
                    </a:lnTo>
                    <a:lnTo>
                      <a:pt x="64" y="42"/>
                    </a:lnTo>
                    <a:lnTo>
                      <a:pt x="66" y="44"/>
                    </a:lnTo>
                    <a:lnTo>
                      <a:pt x="29" y="41"/>
                    </a:lnTo>
                    <a:lnTo>
                      <a:pt x="17" y="27"/>
                    </a:lnTo>
                    <a:lnTo>
                      <a:pt x="21" y="0"/>
                    </a:lnTo>
                    <a:lnTo>
                      <a:pt x="1" y="24"/>
                    </a:lnTo>
                    <a:lnTo>
                      <a:pt x="0" y="40"/>
                    </a:lnTo>
                    <a:lnTo>
                      <a:pt x="21" y="52"/>
                    </a:lnTo>
                    <a:lnTo>
                      <a:pt x="66" y="57"/>
                    </a:lnTo>
                    <a:lnTo>
                      <a:pt x="140" y="60"/>
                    </a:lnTo>
                    <a:lnTo>
                      <a:pt x="220" y="70"/>
                    </a:lnTo>
                    <a:lnTo>
                      <a:pt x="283" y="80"/>
                    </a:lnTo>
                    <a:lnTo>
                      <a:pt x="356" y="90"/>
                    </a:lnTo>
                    <a:lnTo>
                      <a:pt x="417" y="100"/>
                    </a:lnTo>
                    <a:lnTo>
                      <a:pt x="461" y="109"/>
                    </a:lnTo>
                    <a:lnTo>
                      <a:pt x="498" y="128"/>
                    </a:lnTo>
                    <a:lnTo>
                      <a:pt x="525" y="140"/>
                    </a:lnTo>
                    <a:lnTo>
                      <a:pt x="541" y="164"/>
                    </a:lnTo>
                    <a:lnTo>
                      <a:pt x="558" y="183"/>
                    </a:lnTo>
                  </a:path>
                </a:pathLst>
              </a:custGeom>
              <a:solidFill>
                <a:srgbClr val="FFFFFF"/>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grpSp>
      </p:grpSp>
      <p:sp>
        <p:nvSpPr>
          <p:cNvPr id="2070" name="Rectangle 22"/>
          <p:cNvSpPr>
            <a:spLocks noGrp="1" noChangeArrowheads="1"/>
          </p:cNvSpPr>
          <p:nvPr>
            <p:ph type="title"/>
          </p:nvPr>
        </p:nvSpPr>
        <p:spPr bwMode="auto">
          <a:xfrm>
            <a:off x="630767" y="1216025"/>
            <a:ext cx="1076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2075" tIns="46038" rIns="92075" bIns="46038" numCol="1" anchor="ctr" anchorCtr="0" compatLnSpc="1">
            <a:prstTxWarp prst="textNoShape">
              <a:avLst/>
            </a:prstTxWarp>
          </a:bodyPr>
          <a:lstStyle/>
          <a:p>
            <a:pPr lvl="0"/>
            <a:r>
              <a:rPr lang="en-US"/>
              <a:t>Click to edit Master title style</a:t>
            </a:r>
            <a:endParaRPr lang="fa-IR"/>
          </a:p>
        </p:txBody>
      </p:sp>
      <p:sp>
        <p:nvSpPr>
          <p:cNvPr id="2071" name="Rectangle 23"/>
          <p:cNvSpPr>
            <a:spLocks noGrp="1" noChangeArrowheads="1"/>
          </p:cNvSpPr>
          <p:nvPr>
            <p:ph type="body" idx="1"/>
          </p:nvPr>
        </p:nvSpPr>
        <p:spPr bwMode="auto">
          <a:xfrm>
            <a:off x="660400" y="2441576"/>
            <a:ext cx="10752667" cy="350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2075" tIns="46038" rIns="92075" bIns="46038"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2072" name="Rectangle 24"/>
          <p:cNvSpPr>
            <a:spLocks noGrp="1" noChangeArrowheads="1"/>
          </p:cNvSpPr>
          <p:nvPr>
            <p:ph type="dt" sz="half" idx="2"/>
          </p:nvPr>
        </p:nvSpPr>
        <p:spPr bwMode="auto">
          <a:xfrm>
            <a:off x="677333" y="6067426"/>
            <a:ext cx="3183467" cy="49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2075" tIns="46038" rIns="92075" bIns="46038" numCol="1" anchor="ctr" anchorCtr="0" compatLnSpc="1">
            <a:prstTxWarp prst="textNoShape">
              <a:avLst/>
            </a:prstTxWarp>
          </a:bodyPr>
          <a:lstStyle>
            <a:lvl1pPr>
              <a:defRPr sz="1400"/>
            </a:lvl1pPr>
          </a:lstStyle>
          <a:p>
            <a:fld id="{38D19226-5C99-4429-9414-BA4522589CED}" type="datetimeFigureOut">
              <a:rPr lang="fa-IR" smtClean="0"/>
              <a:t>17/11/1444</a:t>
            </a:fld>
            <a:endParaRPr lang="fa-IR"/>
          </a:p>
        </p:txBody>
      </p:sp>
      <p:sp>
        <p:nvSpPr>
          <p:cNvPr id="2073" name="Rectangle 25"/>
          <p:cNvSpPr>
            <a:spLocks noGrp="1" noChangeArrowheads="1"/>
          </p:cNvSpPr>
          <p:nvPr>
            <p:ph type="ftr" sz="quarter" idx="3"/>
          </p:nvPr>
        </p:nvSpPr>
        <p:spPr bwMode="auto">
          <a:xfrm>
            <a:off x="4064000" y="6067426"/>
            <a:ext cx="4301067" cy="49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2075" tIns="46038" rIns="92075" bIns="46038" numCol="1" anchor="ctr" anchorCtr="0" compatLnSpc="1">
            <a:prstTxWarp prst="textNoShape">
              <a:avLst/>
            </a:prstTxWarp>
          </a:bodyPr>
          <a:lstStyle>
            <a:lvl1pPr algn="ctr">
              <a:defRPr sz="1400"/>
            </a:lvl1pPr>
          </a:lstStyle>
          <a:p>
            <a:endParaRPr lang="fa-IR"/>
          </a:p>
        </p:txBody>
      </p:sp>
      <p:sp>
        <p:nvSpPr>
          <p:cNvPr id="2074" name="Rectangle 26"/>
          <p:cNvSpPr>
            <a:spLocks noGrp="1" noChangeArrowheads="1"/>
          </p:cNvSpPr>
          <p:nvPr>
            <p:ph type="sldNum" sz="quarter" idx="4"/>
          </p:nvPr>
        </p:nvSpPr>
        <p:spPr bwMode="auto">
          <a:xfrm>
            <a:off x="8551333" y="6067426"/>
            <a:ext cx="2844800"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2075" tIns="46038" rIns="92075" bIns="46038" numCol="1" anchor="ctr" anchorCtr="0" compatLnSpc="1">
            <a:prstTxWarp prst="textNoShape">
              <a:avLst/>
            </a:prstTxWarp>
          </a:bodyPr>
          <a:lstStyle>
            <a:lvl1pPr algn="r">
              <a:defRPr sz="1400"/>
            </a:lvl1pPr>
          </a:lstStyle>
          <a:p>
            <a:fld id="{10AAAC81-48BE-4647-A8AA-A5443EA9B10A}" type="slidenum">
              <a:rPr lang="fa-IR" smtClean="0"/>
              <a:t>‹#›</a:t>
            </a:fld>
            <a:endParaRPr lang="fa-IR"/>
          </a:p>
        </p:txBody>
      </p:sp>
      <p:sp>
        <p:nvSpPr>
          <p:cNvPr id="2075" name="Freeform 27"/>
          <p:cNvSpPr>
            <a:spLocks/>
          </p:cNvSpPr>
          <p:nvPr/>
        </p:nvSpPr>
        <p:spPr bwMode="auto">
          <a:xfrm>
            <a:off x="4872567" y="2257425"/>
            <a:ext cx="2730500" cy="90488"/>
          </a:xfrm>
          <a:custGeom>
            <a:avLst/>
            <a:gdLst>
              <a:gd name="T0" fmla="*/ 10 w 1290"/>
              <a:gd name="T1" fmla="*/ 0 h 57"/>
              <a:gd name="T2" fmla="*/ 0 w 1290"/>
              <a:gd name="T3" fmla="*/ 19 h 57"/>
              <a:gd name="T4" fmla="*/ 2 w 1290"/>
              <a:gd name="T5" fmla="*/ 40 h 57"/>
              <a:gd name="T6" fmla="*/ 28 w 1290"/>
              <a:gd name="T7" fmla="*/ 50 h 57"/>
              <a:gd name="T8" fmla="*/ 148 w 1290"/>
              <a:gd name="T9" fmla="*/ 53 h 57"/>
              <a:gd name="T10" fmla="*/ 297 w 1290"/>
              <a:gd name="T11" fmla="*/ 53 h 57"/>
              <a:gd name="T12" fmla="*/ 468 w 1290"/>
              <a:gd name="T13" fmla="*/ 53 h 57"/>
              <a:gd name="T14" fmla="*/ 667 w 1290"/>
              <a:gd name="T15" fmla="*/ 53 h 57"/>
              <a:gd name="T16" fmla="*/ 830 w 1290"/>
              <a:gd name="T17" fmla="*/ 53 h 57"/>
              <a:gd name="T18" fmla="*/ 993 w 1290"/>
              <a:gd name="T19" fmla="*/ 55 h 57"/>
              <a:gd name="T20" fmla="*/ 1139 w 1290"/>
              <a:gd name="T21" fmla="*/ 53 h 57"/>
              <a:gd name="T22" fmla="*/ 1226 w 1290"/>
              <a:gd name="T23" fmla="*/ 56 h 57"/>
              <a:gd name="T24" fmla="*/ 1279 w 1290"/>
              <a:gd name="T25" fmla="*/ 47 h 57"/>
              <a:gd name="T26" fmla="*/ 1289 w 1290"/>
              <a:gd name="T27" fmla="*/ 25 h 57"/>
              <a:gd name="T28" fmla="*/ 1275 w 1290"/>
              <a:gd name="T29" fmla="*/ 14 h 57"/>
              <a:gd name="T30" fmla="*/ 1274 w 1290"/>
              <a:gd name="T31" fmla="*/ 27 h 57"/>
              <a:gd name="T32" fmla="*/ 1261 w 1290"/>
              <a:gd name="T33" fmla="*/ 35 h 57"/>
              <a:gd name="T34" fmla="*/ 1236 w 1290"/>
              <a:gd name="T35" fmla="*/ 38 h 57"/>
              <a:gd name="T36" fmla="*/ 1196 w 1290"/>
              <a:gd name="T37" fmla="*/ 40 h 57"/>
              <a:gd name="T38" fmla="*/ 1121 w 1290"/>
              <a:gd name="T39" fmla="*/ 40 h 57"/>
              <a:gd name="T40" fmla="*/ 973 w 1290"/>
              <a:gd name="T41" fmla="*/ 40 h 57"/>
              <a:gd name="T42" fmla="*/ 844 w 1290"/>
              <a:gd name="T43" fmla="*/ 40 h 57"/>
              <a:gd name="T44" fmla="*/ 712 w 1290"/>
              <a:gd name="T45" fmla="*/ 38 h 57"/>
              <a:gd name="T46" fmla="*/ 584 w 1290"/>
              <a:gd name="T47" fmla="*/ 40 h 57"/>
              <a:gd name="T48" fmla="*/ 432 w 1290"/>
              <a:gd name="T49" fmla="*/ 42 h 57"/>
              <a:gd name="T50" fmla="*/ 315 w 1290"/>
              <a:gd name="T51" fmla="*/ 43 h 57"/>
              <a:gd name="T52" fmla="*/ 226 w 1290"/>
              <a:gd name="T53" fmla="*/ 40 h 57"/>
              <a:gd name="T54" fmla="*/ 141 w 1290"/>
              <a:gd name="T55" fmla="*/ 42 h 57"/>
              <a:gd name="T56" fmla="*/ 78 w 1290"/>
              <a:gd name="T57" fmla="*/ 40 h 57"/>
              <a:gd name="T58" fmla="*/ 41 w 1290"/>
              <a:gd name="T59" fmla="*/ 40 h 57"/>
              <a:gd name="T60" fmla="*/ 20 w 1290"/>
              <a:gd name="T61" fmla="*/ 35 h 57"/>
              <a:gd name="T62" fmla="*/ 14 w 1290"/>
              <a:gd name="T63" fmla="*/ 22 h 57"/>
              <a:gd name="T64" fmla="*/ 10 w 1290"/>
              <a:gd name="T65" fmla="*/ 4 h 57"/>
              <a:gd name="T66" fmla="*/ 5 w 1290"/>
              <a:gd name="T67" fmla="*/ 5 h 57"/>
              <a:gd name="T68" fmla="*/ 7 w 1290"/>
              <a:gd name="T69" fmla="*/ 6 h 57"/>
              <a:gd name="T70" fmla="*/ 10 w 1290"/>
              <a:gd name="T71" fmla="*/ 0 h 57"/>
              <a:gd name="T72" fmla="*/ 10 w 1290"/>
              <a:gd name="T73" fmla="*/ 4 h 57"/>
              <a:gd name="T74" fmla="*/ 9 w 1290"/>
              <a:gd name="T75" fmla="*/ 6 h 57"/>
              <a:gd name="T76" fmla="*/ 10 w 1290"/>
              <a:gd name="T77" fmla="*/ 0 h 57"/>
              <a:gd name="T78" fmla="*/ 10 w 1290"/>
              <a:gd name="T79" fmla="*/ 4 h 57"/>
              <a:gd name="T80" fmla="*/ 9 w 1290"/>
              <a:gd name="T81" fmla="*/ 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90" h="57">
                <a:moveTo>
                  <a:pt x="10" y="0"/>
                </a:moveTo>
                <a:lnTo>
                  <a:pt x="0" y="19"/>
                </a:lnTo>
                <a:lnTo>
                  <a:pt x="2" y="40"/>
                </a:lnTo>
                <a:lnTo>
                  <a:pt x="28" y="50"/>
                </a:lnTo>
                <a:lnTo>
                  <a:pt x="148" y="53"/>
                </a:lnTo>
                <a:lnTo>
                  <a:pt x="297" y="53"/>
                </a:lnTo>
                <a:lnTo>
                  <a:pt x="468" y="53"/>
                </a:lnTo>
                <a:lnTo>
                  <a:pt x="667" y="53"/>
                </a:lnTo>
                <a:lnTo>
                  <a:pt x="830" y="53"/>
                </a:lnTo>
                <a:lnTo>
                  <a:pt x="993" y="55"/>
                </a:lnTo>
                <a:lnTo>
                  <a:pt x="1139" y="53"/>
                </a:lnTo>
                <a:lnTo>
                  <a:pt x="1226" y="56"/>
                </a:lnTo>
                <a:lnTo>
                  <a:pt x="1279" y="47"/>
                </a:lnTo>
                <a:lnTo>
                  <a:pt x="1289" y="25"/>
                </a:lnTo>
                <a:lnTo>
                  <a:pt x="1275" y="14"/>
                </a:lnTo>
                <a:lnTo>
                  <a:pt x="1274" y="27"/>
                </a:lnTo>
                <a:lnTo>
                  <a:pt x="1261" y="35"/>
                </a:lnTo>
                <a:lnTo>
                  <a:pt x="1236" y="38"/>
                </a:lnTo>
                <a:lnTo>
                  <a:pt x="1196" y="40"/>
                </a:lnTo>
                <a:lnTo>
                  <a:pt x="1121" y="40"/>
                </a:lnTo>
                <a:lnTo>
                  <a:pt x="973" y="40"/>
                </a:lnTo>
                <a:lnTo>
                  <a:pt x="844" y="40"/>
                </a:lnTo>
                <a:lnTo>
                  <a:pt x="712" y="38"/>
                </a:lnTo>
                <a:lnTo>
                  <a:pt x="584" y="40"/>
                </a:lnTo>
                <a:lnTo>
                  <a:pt x="432" y="42"/>
                </a:lnTo>
                <a:lnTo>
                  <a:pt x="315" y="43"/>
                </a:lnTo>
                <a:lnTo>
                  <a:pt x="226" y="40"/>
                </a:lnTo>
                <a:lnTo>
                  <a:pt x="141" y="42"/>
                </a:lnTo>
                <a:lnTo>
                  <a:pt x="78" y="40"/>
                </a:lnTo>
                <a:lnTo>
                  <a:pt x="41" y="40"/>
                </a:lnTo>
                <a:lnTo>
                  <a:pt x="20" y="35"/>
                </a:lnTo>
                <a:lnTo>
                  <a:pt x="14" y="22"/>
                </a:lnTo>
                <a:lnTo>
                  <a:pt x="10" y="4"/>
                </a:lnTo>
                <a:lnTo>
                  <a:pt x="5" y="5"/>
                </a:lnTo>
                <a:lnTo>
                  <a:pt x="7" y="6"/>
                </a:lnTo>
                <a:lnTo>
                  <a:pt x="10" y="0"/>
                </a:lnTo>
                <a:lnTo>
                  <a:pt x="10" y="4"/>
                </a:lnTo>
                <a:lnTo>
                  <a:pt x="9" y="6"/>
                </a:lnTo>
                <a:lnTo>
                  <a:pt x="10" y="0"/>
                </a:lnTo>
                <a:lnTo>
                  <a:pt x="10" y="4"/>
                </a:lnTo>
                <a:lnTo>
                  <a:pt x="9" y="7"/>
                </a:lnTo>
              </a:path>
            </a:pathLst>
          </a:custGeom>
          <a:solidFill>
            <a:srgbClr val="FFFF99"/>
          </a:soli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fa-IR" sz="1800"/>
          </a:p>
        </p:txBody>
      </p:sp>
    </p:spTree>
    <p:extLst>
      <p:ext uri="{BB962C8B-B14F-4D97-AF65-F5344CB8AC3E}">
        <p14:creationId xmlns:p14="http://schemas.microsoft.com/office/powerpoint/2010/main" val="40506023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1" eaLnBrk="1" fontAlgn="base" hangingPunct="1">
        <a:spcBef>
          <a:spcPct val="0"/>
        </a:spcBef>
        <a:spcAft>
          <a:spcPct val="0"/>
        </a:spcAft>
        <a:defRPr kumimoji="1" sz="4400" kern="1200">
          <a:solidFill>
            <a:schemeClr val="tx2"/>
          </a:solidFill>
          <a:latin typeface="+mj-lt"/>
          <a:ea typeface="+mj-ea"/>
          <a:cs typeface="+mj-cs"/>
        </a:defRPr>
      </a:lvl1pPr>
      <a:lvl2pPr algn="ctr" rtl="1" eaLnBrk="1" fontAlgn="base" hangingPunct="1">
        <a:spcBef>
          <a:spcPct val="0"/>
        </a:spcBef>
        <a:spcAft>
          <a:spcPct val="0"/>
        </a:spcAft>
        <a:defRPr kumimoji="1" sz="4400">
          <a:solidFill>
            <a:schemeClr val="tx2"/>
          </a:solidFill>
          <a:latin typeface="Times New Roman" panose="02020603050405020304" pitchFamily="18" charset="0"/>
        </a:defRPr>
      </a:lvl2pPr>
      <a:lvl3pPr algn="ctr" rtl="1" eaLnBrk="1" fontAlgn="base" hangingPunct="1">
        <a:spcBef>
          <a:spcPct val="0"/>
        </a:spcBef>
        <a:spcAft>
          <a:spcPct val="0"/>
        </a:spcAft>
        <a:defRPr kumimoji="1" sz="4400">
          <a:solidFill>
            <a:schemeClr val="tx2"/>
          </a:solidFill>
          <a:latin typeface="Times New Roman" panose="02020603050405020304" pitchFamily="18" charset="0"/>
        </a:defRPr>
      </a:lvl3pPr>
      <a:lvl4pPr algn="ctr" rtl="1" eaLnBrk="1" fontAlgn="base" hangingPunct="1">
        <a:spcBef>
          <a:spcPct val="0"/>
        </a:spcBef>
        <a:spcAft>
          <a:spcPct val="0"/>
        </a:spcAft>
        <a:defRPr kumimoji="1" sz="4400">
          <a:solidFill>
            <a:schemeClr val="tx2"/>
          </a:solidFill>
          <a:latin typeface="Times New Roman" panose="02020603050405020304" pitchFamily="18" charset="0"/>
        </a:defRPr>
      </a:lvl4pPr>
      <a:lvl5pPr algn="ctr" rtl="1" eaLnBrk="1" fontAlgn="base" hangingPunct="1">
        <a:spcBef>
          <a:spcPct val="0"/>
        </a:spcBef>
        <a:spcAft>
          <a:spcPct val="0"/>
        </a:spcAft>
        <a:defRPr kumimoji="1" sz="4400">
          <a:solidFill>
            <a:schemeClr val="tx2"/>
          </a:solidFill>
          <a:latin typeface="Times New Roman" panose="02020603050405020304" pitchFamily="18" charset="0"/>
        </a:defRPr>
      </a:lvl5pPr>
      <a:lvl6pPr marL="457200" algn="ctr" rtl="1" eaLnBrk="1" fontAlgn="base" hangingPunct="1">
        <a:spcBef>
          <a:spcPct val="0"/>
        </a:spcBef>
        <a:spcAft>
          <a:spcPct val="0"/>
        </a:spcAft>
        <a:defRPr kumimoji="1" sz="4400">
          <a:solidFill>
            <a:schemeClr val="tx2"/>
          </a:solidFill>
          <a:latin typeface="Times New Roman" panose="02020603050405020304" pitchFamily="18" charset="0"/>
        </a:defRPr>
      </a:lvl6pPr>
      <a:lvl7pPr marL="914400" algn="ctr" rtl="1" eaLnBrk="1" fontAlgn="base" hangingPunct="1">
        <a:spcBef>
          <a:spcPct val="0"/>
        </a:spcBef>
        <a:spcAft>
          <a:spcPct val="0"/>
        </a:spcAft>
        <a:defRPr kumimoji="1" sz="4400">
          <a:solidFill>
            <a:schemeClr val="tx2"/>
          </a:solidFill>
          <a:latin typeface="Times New Roman" panose="02020603050405020304" pitchFamily="18" charset="0"/>
        </a:defRPr>
      </a:lvl7pPr>
      <a:lvl8pPr marL="1371600" algn="ctr" rtl="1" eaLnBrk="1" fontAlgn="base" hangingPunct="1">
        <a:spcBef>
          <a:spcPct val="0"/>
        </a:spcBef>
        <a:spcAft>
          <a:spcPct val="0"/>
        </a:spcAft>
        <a:defRPr kumimoji="1" sz="4400">
          <a:solidFill>
            <a:schemeClr val="tx2"/>
          </a:solidFill>
          <a:latin typeface="Times New Roman" panose="02020603050405020304" pitchFamily="18" charset="0"/>
        </a:defRPr>
      </a:lvl8pPr>
      <a:lvl9pPr marL="1828800" algn="ctr" rtl="1" eaLnBrk="1" fontAlgn="base" hangingPunct="1">
        <a:spcBef>
          <a:spcPct val="0"/>
        </a:spcBef>
        <a:spcAft>
          <a:spcPct val="0"/>
        </a:spcAft>
        <a:defRPr kumimoji="1" sz="4400">
          <a:solidFill>
            <a:schemeClr val="tx2"/>
          </a:solidFill>
          <a:latin typeface="Times New Roman" panose="02020603050405020304" pitchFamily="18" charset="0"/>
        </a:defRPr>
      </a:lvl9pPr>
    </p:titleStyle>
    <p:bodyStyle>
      <a:lvl1pPr marL="342900" indent="-342900" algn="r" rtl="1" eaLnBrk="1" fontAlgn="base" hangingPunct="1">
        <a:spcBef>
          <a:spcPct val="20000"/>
        </a:spcBef>
        <a:spcAft>
          <a:spcPct val="0"/>
        </a:spcAft>
        <a:buChar char="•"/>
        <a:defRPr kumimoji="1" sz="3200" kern="1200">
          <a:solidFill>
            <a:schemeClr val="tx1"/>
          </a:solidFill>
          <a:latin typeface="+mn-lt"/>
          <a:ea typeface="+mn-ea"/>
          <a:cs typeface="+mn-cs"/>
        </a:defRPr>
      </a:lvl1pPr>
      <a:lvl2pPr marL="742950" indent="-285750" algn="r" rtl="1" eaLnBrk="1" fontAlgn="base" hangingPunct="1">
        <a:spcBef>
          <a:spcPct val="20000"/>
        </a:spcBef>
        <a:spcAft>
          <a:spcPct val="0"/>
        </a:spcAft>
        <a:buChar char="•"/>
        <a:defRPr kumimoji="1" sz="2800" kern="1200">
          <a:solidFill>
            <a:schemeClr val="tx1"/>
          </a:solidFill>
          <a:latin typeface="+mn-lt"/>
          <a:ea typeface="+mn-ea"/>
          <a:cs typeface="+mn-cs"/>
        </a:defRPr>
      </a:lvl2pPr>
      <a:lvl3pPr marL="1143000" indent="-228600" algn="r" rtl="1" eaLnBrk="1" fontAlgn="base" hangingPunct="1">
        <a:spcBef>
          <a:spcPct val="20000"/>
        </a:spcBef>
        <a:spcAft>
          <a:spcPct val="0"/>
        </a:spcAft>
        <a:buChar char="•"/>
        <a:defRPr kumimoji="1" sz="2400" kern="1200">
          <a:solidFill>
            <a:schemeClr val="tx1"/>
          </a:solidFill>
          <a:latin typeface="+mn-lt"/>
          <a:ea typeface="+mn-ea"/>
          <a:cs typeface="+mn-cs"/>
        </a:defRPr>
      </a:lvl3pPr>
      <a:lvl4pPr marL="1600200" indent="-228600" algn="r" rtl="1" eaLnBrk="1" fontAlgn="base" hangingPunct="1">
        <a:spcBef>
          <a:spcPct val="20000"/>
        </a:spcBef>
        <a:spcAft>
          <a:spcPct val="0"/>
        </a:spcAft>
        <a:buChar char="•"/>
        <a:defRPr kumimoji="1" sz="2000" kern="1200">
          <a:solidFill>
            <a:schemeClr val="tx1"/>
          </a:solidFill>
          <a:latin typeface="+mn-lt"/>
          <a:ea typeface="+mn-ea"/>
          <a:cs typeface="+mn-cs"/>
        </a:defRPr>
      </a:lvl4pPr>
      <a:lvl5pPr marL="2057400" indent="-228600" algn="r" rtl="1" eaLnBrk="1" fontAlgn="base" hangingPunct="1">
        <a:spcBef>
          <a:spcPct val="20000"/>
        </a:spcBef>
        <a:spcAft>
          <a:spcPct val="0"/>
        </a:spcAft>
        <a:buChar char="•"/>
        <a:defRPr kumimoji="1" sz="20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277" y="1170952"/>
            <a:ext cx="10702344" cy="6000792"/>
          </a:xfrm>
        </p:spPr>
        <p:txBody>
          <a:bodyPr/>
          <a:lstStyle/>
          <a:p>
            <a:pPr algn="ctr"/>
            <a:r>
              <a:rPr lang="fa-IR" sz="3600" b="1" dirty="0">
                <a:solidFill>
                  <a:schemeClr val="tx1"/>
                </a:solidFill>
                <a:latin typeface="B Titr"/>
                <a:cs typeface="B Nazanin" pitchFamily="2" charset="-78"/>
              </a:rPr>
              <a:t>به نام خدا</a:t>
            </a:r>
            <a:br>
              <a:rPr lang="fa-IR" b="1" dirty="0">
                <a:solidFill>
                  <a:schemeClr val="tx1"/>
                </a:solidFill>
                <a:latin typeface="B Titr"/>
                <a:cs typeface="B Nazanin" pitchFamily="2" charset="-78"/>
              </a:rPr>
            </a:br>
            <a:r>
              <a:rPr lang="fa-IR" sz="3600" b="1" dirty="0">
                <a:solidFill>
                  <a:schemeClr val="tx1"/>
                </a:solidFill>
                <a:latin typeface="B Titr"/>
                <a:cs typeface="B Nazanin" pitchFamily="2" charset="-78"/>
              </a:rPr>
              <a:t>تئوری حسابداری 1</a:t>
            </a:r>
            <a:br>
              <a:rPr lang="fa-IR" sz="3600" b="1" dirty="0">
                <a:solidFill>
                  <a:schemeClr val="tx1"/>
                </a:solidFill>
                <a:latin typeface="B Titr"/>
                <a:cs typeface="B Nazanin" pitchFamily="2" charset="-78"/>
              </a:rPr>
            </a:br>
            <a:r>
              <a:rPr lang="fa-IR" sz="3600" b="1" i="1" dirty="0">
                <a:ln w="12700">
                  <a:solidFill>
                    <a:schemeClr val="tx2">
                      <a:lumMod val="75000"/>
                    </a:schemeClr>
                  </a:solidFill>
                  <a:prstDash val="solid"/>
                </a:ln>
                <a:solidFill>
                  <a:schemeClr val="tx1"/>
                </a:solidFill>
                <a:latin typeface="B Titr"/>
                <a:cs typeface="B Nazanin" pitchFamily="2" charset="-78"/>
              </a:rPr>
              <a:t>سودمندی اطلاعات حسابداری برای سرمایه گذران و اعتبار دهندگان</a:t>
            </a:r>
            <a:br>
              <a:rPr lang="fa-IR" b="1" dirty="0">
                <a:ln w="12700">
                  <a:solidFill>
                    <a:schemeClr val="tx2">
                      <a:lumMod val="75000"/>
                    </a:schemeClr>
                  </a:solidFill>
                  <a:prstDash val="solid"/>
                </a:ln>
                <a:pattFill prst="dkUpDiag">
                  <a:fgClr>
                    <a:schemeClr val="tx2"/>
                  </a:fgClr>
                  <a:bgClr>
                    <a:schemeClr val="tx2">
                      <a:lumMod val="20000"/>
                      <a:lumOff val="80000"/>
                    </a:schemeClr>
                  </a:bgClr>
                </a:pattFill>
                <a:latin typeface="B Titr"/>
                <a:cs typeface="B Nazanin" pitchFamily="2" charset="-78"/>
              </a:rPr>
            </a:br>
            <a:br>
              <a:rPr lang="fa-IR" b="1" dirty="0">
                <a:solidFill>
                  <a:schemeClr val="tx1"/>
                </a:solidFill>
                <a:latin typeface="B Titr"/>
                <a:cs typeface="B Nazanin" pitchFamily="2" charset="-78"/>
              </a:rPr>
            </a:br>
            <a:endParaRPr lang="fa-IR" b="1" dirty="0">
              <a:solidFill>
                <a:schemeClr val="tx1"/>
              </a:solidFill>
              <a:latin typeface="B Titr"/>
              <a:cs typeface="B Nazanin" pitchFamily="2" charset="-78"/>
            </a:endParaRPr>
          </a:p>
        </p:txBody>
      </p:sp>
    </p:spTree>
    <p:extLst>
      <p:ext uri="{BB962C8B-B14F-4D97-AF65-F5344CB8AC3E}">
        <p14:creationId xmlns:p14="http://schemas.microsoft.com/office/powerpoint/2010/main" val="1556982720"/>
      </p:ext>
    </p:extLst>
  </p:cSld>
  <p:clrMapOvr>
    <a:masterClrMapping/>
  </p:clrMapOvr>
  <p:transition spd="slow">
    <p:wipe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6686" y="1378220"/>
            <a:ext cx="7143800" cy="714380"/>
          </a:xfrm>
        </p:spPr>
        <p:txBody>
          <a:bodyPr>
            <a:noAutofit/>
          </a:bodyPr>
          <a:lstStyle/>
          <a:p>
            <a:pPr algn="r"/>
            <a:r>
              <a:rPr lang="fa-IR" sz="4000" b="1" dirty="0">
                <a:solidFill>
                  <a:schemeClr val="tx1"/>
                </a:solidFill>
                <a:cs typeface="B Titr"/>
              </a:rPr>
              <a:t>اهداف آموزشی فصل </a:t>
            </a:r>
            <a:br>
              <a:rPr lang="en-US" sz="4000" b="1" dirty="0">
                <a:solidFill>
                  <a:schemeClr val="tx1"/>
                </a:solidFill>
                <a:cs typeface="B Titr"/>
              </a:rPr>
            </a:br>
            <a:endParaRPr lang="fa-IR" sz="4000" b="1" dirty="0">
              <a:solidFill>
                <a:schemeClr val="tx1"/>
              </a:solidFill>
              <a:cs typeface="B Titr"/>
            </a:endParaRPr>
          </a:p>
        </p:txBody>
      </p:sp>
      <p:sp>
        <p:nvSpPr>
          <p:cNvPr id="3" name="Content Placeholder 2"/>
          <p:cNvSpPr>
            <a:spLocks noGrp="1"/>
          </p:cNvSpPr>
          <p:nvPr>
            <p:ph idx="1"/>
          </p:nvPr>
        </p:nvSpPr>
        <p:spPr>
          <a:xfrm>
            <a:off x="605307" y="1938055"/>
            <a:ext cx="10908407" cy="5080930"/>
          </a:xfrm>
        </p:spPr>
        <p:txBody>
          <a:bodyPr>
            <a:noAutofit/>
          </a:bodyPr>
          <a:lstStyle/>
          <a:p>
            <a:pPr>
              <a:buFont typeface="Wingdings" panose="05000000000000000000" pitchFamily="2" charset="2"/>
              <a:buChar char="Ø"/>
            </a:pPr>
            <a:r>
              <a:rPr lang="fa-IR" sz="2200" b="1" dirty="0">
                <a:cs typeface="B Nazanin"/>
              </a:rPr>
              <a:t>چگونگی ارتباط اطلاعات حسابداری با مدلهای تئوریک ارزشیابی حقوق صاحبان سهام را </a:t>
            </a:r>
            <a:r>
              <a:rPr lang="fa-IR" sz="2200" b="1" dirty="0" err="1">
                <a:cs typeface="B Nazanin"/>
              </a:rPr>
              <a:t>دریابید</a:t>
            </a:r>
            <a:r>
              <a:rPr lang="fa-IR" sz="2200" b="1" dirty="0">
                <a:cs typeface="B Nazanin"/>
              </a:rPr>
              <a:t> .</a:t>
            </a:r>
          </a:p>
          <a:p>
            <a:pPr>
              <a:buFont typeface="Wingdings" panose="05000000000000000000" pitchFamily="2" charset="2"/>
              <a:buChar char="Ø"/>
            </a:pPr>
            <a:r>
              <a:rPr lang="fa-IR" sz="2200" b="1" dirty="0">
                <a:cs typeface="B Nazanin"/>
              </a:rPr>
              <a:t>با یافته های اصلی تحقیقات مبتنی بر </a:t>
            </a:r>
            <a:r>
              <a:rPr lang="fa-IR" sz="2200" b="1" dirty="0" err="1">
                <a:cs typeface="B Nazanin"/>
              </a:rPr>
              <a:t>بازارکه</a:t>
            </a:r>
            <a:r>
              <a:rPr lang="fa-IR" sz="2200" b="1" dirty="0">
                <a:cs typeface="B Nazanin"/>
              </a:rPr>
              <a:t> در سالهای گذشته انجام شده </a:t>
            </a:r>
            <a:r>
              <a:rPr lang="fa-IR" sz="2200" b="1" dirty="0" err="1">
                <a:cs typeface="B Nazanin"/>
              </a:rPr>
              <a:t>اند</a:t>
            </a:r>
            <a:r>
              <a:rPr lang="fa-IR" sz="2200" b="1" dirty="0">
                <a:cs typeface="B Nazanin"/>
              </a:rPr>
              <a:t> آشنا شوید و آنچه از قیمت های سهام در رابطه با سودمندی اطلاعات حسابداری برای سرمایه گذاران آموخته ایم را درک کنید .</a:t>
            </a:r>
          </a:p>
          <a:p>
            <a:pPr>
              <a:buFont typeface="Wingdings" panose="05000000000000000000" pitchFamily="2" charset="2"/>
              <a:buChar char="Ø"/>
            </a:pPr>
            <a:r>
              <a:rPr lang="fa-IR" sz="2200" b="1" dirty="0">
                <a:cs typeface="B Nazanin"/>
              </a:rPr>
              <a:t>فرضیه بازار کارا را شناخته و دلیل انتقادات مربوط به آن را بفهمید .</a:t>
            </a:r>
          </a:p>
          <a:p>
            <a:pPr>
              <a:buFont typeface="Wingdings" panose="05000000000000000000" pitchFamily="2" charset="2"/>
              <a:buChar char="Ø"/>
            </a:pPr>
            <a:r>
              <a:rPr lang="fa-IR" sz="2200" b="1" dirty="0">
                <a:cs typeface="B Nazanin"/>
              </a:rPr>
              <a:t>تفاوت اساسی بین مطالعات رویدادی ، که به تغییرات قیمت سهام می پردازند ، و مطالعات مربوط به ارزشیابی که به شکل مقطعی انجام و به سطوح قیمت سهام مربوط هستند را </a:t>
            </a:r>
            <a:r>
              <a:rPr lang="fa-IR" sz="2200" b="1" dirty="0" err="1">
                <a:cs typeface="B Nazanin"/>
              </a:rPr>
              <a:t>دریابید</a:t>
            </a:r>
            <a:r>
              <a:rPr lang="fa-IR" sz="2200" b="1" dirty="0">
                <a:cs typeface="B Nazanin"/>
              </a:rPr>
              <a:t> .</a:t>
            </a:r>
          </a:p>
          <a:p>
            <a:pPr>
              <a:buFont typeface="Wingdings" panose="05000000000000000000" pitchFamily="2" charset="2"/>
              <a:buChar char="Ø"/>
            </a:pPr>
            <a:r>
              <a:rPr lang="fa-IR" sz="2200" b="1" dirty="0">
                <a:cs typeface="B Nazanin"/>
              </a:rPr>
              <a:t>نقش شرکت ها و </a:t>
            </a:r>
            <a:r>
              <a:rPr lang="fa-IR" sz="2200" b="1" dirty="0" err="1">
                <a:cs typeface="B Nazanin"/>
              </a:rPr>
              <a:t>حسابرسان</a:t>
            </a:r>
            <a:r>
              <a:rPr lang="fa-IR" sz="2200" b="1" dirty="0">
                <a:cs typeface="B Nazanin"/>
              </a:rPr>
              <a:t> مستقل آنها در تولید صورتهای مالی به عنوان یک محصول مشترک ، بشناسید .</a:t>
            </a:r>
          </a:p>
          <a:p>
            <a:pPr>
              <a:buFont typeface="Wingdings" panose="05000000000000000000" pitchFamily="2" charset="2"/>
              <a:buChar char="Ø"/>
            </a:pPr>
            <a:r>
              <a:rPr lang="fa-IR" sz="2200" b="1" dirty="0">
                <a:cs typeface="B Nazanin"/>
              </a:rPr>
              <a:t> متوجه شوید که اطلاعات حسابداری برای اعتبار دهندگان در ارزیابی ریسک عدم پرداخت ، و پیش بینی ورشکستگی سودمند است . </a:t>
            </a:r>
          </a:p>
          <a:p>
            <a:pPr>
              <a:buFont typeface="Wingdings" panose="05000000000000000000" pitchFamily="2" charset="2"/>
              <a:buChar char="Ø"/>
            </a:pPr>
            <a:r>
              <a:rPr lang="fa-IR" sz="2200" b="1" dirty="0">
                <a:cs typeface="B Nazanin"/>
              </a:rPr>
              <a:t>با بحث های حامیان و مخالفان تخصیص در حسابداری ، آشنا شوید .</a:t>
            </a:r>
          </a:p>
          <a:p>
            <a:pPr>
              <a:buFont typeface="Wingdings" panose="05000000000000000000" pitchFamily="2" charset="2"/>
              <a:buChar char="Ø"/>
            </a:pPr>
            <a:r>
              <a:rPr lang="fa-IR" sz="2200" b="1" dirty="0">
                <a:cs typeface="B Nazanin"/>
              </a:rPr>
              <a:t>سودمندی اطلاعات حسابداری را در یک بافت اقتصادی تئوریک </a:t>
            </a:r>
            <a:r>
              <a:rPr lang="fa-IR" sz="2200" b="1" dirty="0" err="1">
                <a:cs typeface="B Nazanin"/>
              </a:rPr>
              <a:t>دریابید</a:t>
            </a:r>
            <a:r>
              <a:rPr lang="fa-IR" sz="2200" b="1" dirty="0">
                <a:cs typeface="B Nazanin"/>
              </a:rPr>
              <a:t> .</a:t>
            </a:r>
          </a:p>
          <a:p>
            <a:pPr>
              <a:buFont typeface="Wingdings" panose="05000000000000000000" pitchFamily="2" charset="2"/>
              <a:buChar char="Ø"/>
            </a:pPr>
            <a:endParaRPr lang="fa-IR" sz="2200" b="1" dirty="0">
              <a:cs typeface="B Nazanin"/>
            </a:endParaRPr>
          </a:p>
          <a:p>
            <a:pPr>
              <a:buFont typeface="Wingdings" panose="05000000000000000000" pitchFamily="2" charset="2"/>
              <a:buChar char="Ø"/>
            </a:pPr>
            <a:endParaRPr lang="fa-IR" sz="2200" b="1" dirty="0">
              <a:cs typeface="B Nazanin"/>
            </a:endParaRPr>
          </a:p>
          <a:p>
            <a:pPr>
              <a:buFont typeface="Wingdings" panose="05000000000000000000" pitchFamily="2" charset="2"/>
              <a:buChar char="Ø"/>
            </a:pPr>
            <a:endParaRPr lang="fa-IR" sz="2200" b="1" dirty="0">
              <a:cs typeface="B Nazanin"/>
            </a:endParaRPr>
          </a:p>
        </p:txBody>
      </p:sp>
    </p:spTree>
    <p:extLst>
      <p:ext uri="{BB962C8B-B14F-4D97-AF65-F5344CB8AC3E}">
        <p14:creationId xmlns:p14="http://schemas.microsoft.com/office/powerpoint/2010/main" val="2700614241"/>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0462" y="1147612"/>
            <a:ext cx="10264461" cy="5523644"/>
          </a:xfrm>
        </p:spPr>
        <p:txBody>
          <a:bodyPr>
            <a:noAutofit/>
          </a:bodyPr>
          <a:lstStyle/>
          <a:p>
            <a:pPr algn="just">
              <a:lnSpc>
                <a:spcPct val="150000"/>
              </a:lnSpc>
            </a:pPr>
            <a:r>
              <a:rPr lang="fa-IR" sz="2600" b="1" dirty="0">
                <a:cs typeface="B Nazanin"/>
              </a:rPr>
              <a:t>هیأت استانداردهای حسابداری مالی</a:t>
            </a:r>
            <a:r>
              <a:rPr lang="en-US" sz="2600" b="1" dirty="0">
                <a:cs typeface="B Nazanin"/>
              </a:rPr>
              <a:t>)</a:t>
            </a:r>
            <a:r>
              <a:rPr lang="fa-IR" sz="2600" b="1" dirty="0">
                <a:cs typeface="B Nazanin"/>
              </a:rPr>
              <a:t> </a:t>
            </a:r>
            <a:r>
              <a:rPr lang="en-US" sz="2600" b="1" dirty="0">
                <a:cs typeface="B Nazanin"/>
              </a:rPr>
              <a:t>FASB</a:t>
            </a:r>
            <a:r>
              <a:rPr lang="fa-IR" sz="2600" b="1" dirty="0">
                <a:cs typeface="B Nazanin"/>
              </a:rPr>
              <a:t> </a:t>
            </a:r>
            <a:r>
              <a:rPr lang="en-US" sz="2600" b="1" dirty="0">
                <a:cs typeface="B Nazanin"/>
              </a:rPr>
              <a:t>(</a:t>
            </a:r>
            <a:r>
              <a:rPr lang="fa-IR" sz="2600" b="1" dirty="0">
                <a:cs typeface="B Nazanin"/>
              </a:rPr>
              <a:t> تنوع و گوناگونی گروههای استفاده کننده را به رسمیت می شناسد اما در عمل ، بر گروههای اولیه استفاده کننده یعنی سرمایه گذاران واعتبار دهندگان تاکید نموده است . فرض بر این است که این دو گروه اصلی عمدتاٌ به مقادیر ، زمان بندی و عدم اطمینان مرتبط با جریانهای نقدی آتی علاقه مند هستند .</a:t>
            </a:r>
          </a:p>
          <a:p>
            <a:pPr algn="just">
              <a:lnSpc>
                <a:spcPct val="150000"/>
              </a:lnSpc>
            </a:pPr>
            <a:r>
              <a:rPr lang="fa-IR" sz="2600" b="1" dirty="0">
                <a:cs typeface="B Nazanin"/>
              </a:rPr>
              <a:t>هدف اصلی این فصل بررسی شواهد تئوریک و عملی مربوط به سودمندی اطلاعات حسابداری مالی برای گروههای اصلی استفاده کننده مورد نظر </a:t>
            </a:r>
            <a:r>
              <a:rPr lang="en-US" sz="2600" b="1" dirty="0">
                <a:cs typeface="B Nazanin"/>
              </a:rPr>
              <a:t>FASB </a:t>
            </a:r>
            <a:r>
              <a:rPr lang="fa-IR" sz="2600" b="1" dirty="0">
                <a:cs typeface="B Nazanin"/>
              </a:rPr>
              <a:t>  ، یعنی سرمایه گذاران و اعتبار دهندگان است . </a:t>
            </a:r>
          </a:p>
          <a:p>
            <a:pPr marL="0" indent="0" algn="just">
              <a:lnSpc>
                <a:spcPct val="150000"/>
              </a:lnSpc>
            </a:pPr>
            <a:endParaRPr lang="en-US" sz="2600" b="1" dirty="0">
              <a:effectLst>
                <a:outerShdw blurRad="38100" dist="38100" dir="2700000" algn="tl">
                  <a:srgbClr val="000000">
                    <a:alpha val="43137"/>
                  </a:srgbClr>
                </a:outerShdw>
              </a:effectLst>
              <a:cs typeface="B Nazanin"/>
            </a:endParaRPr>
          </a:p>
        </p:txBody>
      </p:sp>
    </p:spTree>
    <p:extLst>
      <p:ext uri="{BB962C8B-B14F-4D97-AF65-F5344CB8AC3E}">
        <p14:creationId xmlns:p14="http://schemas.microsoft.com/office/powerpoint/2010/main" val="2906165552"/>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3252" y="585754"/>
            <a:ext cx="9754704" cy="1368412"/>
          </a:xfrm>
        </p:spPr>
        <p:txBody>
          <a:bodyPr>
            <a:noAutofit/>
          </a:bodyPr>
          <a:lstStyle/>
          <a:p>
            <a:pPr algn="r"/>
            <a:br>
              <a:rPr lang="fa-IR" sz="4000" b="1" dirty="0">
                <a:solidFill>
                  <a:schemeClr val="tx1"/>
                </a:solidFill>
                <a:cs typeface="B Titr" pitchFamily="2" charset="-78"/>
              </a:rPr>
            </a:br>
            <a:r>
              <a:rPr lang="fa-IR" sz="4000" b="1" dirty="0">
                <a:solidFill>
                  <a:schemeClr val="tx1"/>
                </a:solidFill>
                <a:cs typeface="B Titr" pitchFamily="2" charset="-78"/>
              </a:rPr>
              <a:t>اطلاعات حسابداری و مدلهای تعیین ارزش شرکت </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798490" y="1385871"/>
            <a:ext cx="10689466" cy="5652434"/>
          </a:xfrm>
        </p:spPr>
        <p:txBody>
          <a:bodyPr>
            <a:noAutofit/>
          </a:bodyPr>
          <a:lstStyle/>
          <a:p>
            <a:pPr algn="just">
              <a:lnSpc>
                <a:spcPct val="150000"/>
              </a:lnSpc>
              <a:buNone/>
            </a:pPr>
            <a:endParaRPr lang="fa-IR" sz="2600" b="1" dirty="0">
              <a:cs typeface="B Nazanin" pitchFamily="2" charset="-78"/>
            </a:endParaRPr>
          </a:p>
          <a:p>
            <a:pPr marL="0" indent="0" algn="just">
              <a:lnSpc>
                <a:spcPct val="150000"/>
              </a:lnSpc>
              <a:buNone/>
            </a:pPr>
            <a:r>
              <a:rPr lang="fa-IR" sz="2600" b="1" dirty="0">
                <a:cs typeface="B Nazanin" pitchFamily="2" charset="-78"/>
              </a:rPr>
              <a:t>برای درک بهتر رابطه بین اطلاعات حسابداری و ارزش شرکت ، مدل سود سهام </a:t>
            </a:r>
            <a:r>
              <a:rPr lang="fa-IR" sz="2600" b="1" i="1" dirty="0" err="1">
                <a:effectLst>
                  <a:outerShdw blurRad="38100" dist="38100" dir="2700000" algn="tl">
                    <a:srgbClr val="000000">
                      <a:alpha val="43137"/>
                    </a:srgbClr>
                  </a:outerShdw>
                </a:effectLst>
                <a:cs typeface="B Nazanin" pitchFamily="2" charset="-78"/>
              </a:rPr>
              <a:t>گوردون</a:t>
            </a:r>
            <a:r>
              <a:rPr lang="fa-IR" sz="2600" b="1" dirty="0">
                <a:cs typeface="B Nazanin" pitchFamily="2" charset="-78"/>
              </a:rPr>
              <a:t> نقطه شروع خوبی است . </a:t>
            </a:r>
          </a:p>
          <a:p>
            <a:pPr marL="0" indent="0" algn="just">
              <a:lnSpc>
                <a:spcPct val="150000"/>
              </a:lnSpc>
              <a:buNone/>
            </a:pPr>
            <a:r>
              <a:rPr lang="fa-IR" sz="2600" b="1" dirty="0">
                <a:cs typeface="B Nazanin" pitchFamily="2" charset="-78"/>
              </a:rPr>
              <a:t>طبق مدل </a:t>
            </a:r>
            <a:r>
              <a:rPr lang="fa-IR" sz="2600" b="1" dirty="0" err="1">
                <a:cs typeface="B Nazanin" pitchFamily="2" charset="-78"/>
              </a:rPr>
              <a:t>گوردون</a:t>
            </a:r>
            <a:r>
              <a:rPr lang="fa-IR" sz="2600" b="1" dirty="0">
                <a:cs typeface="B Nazanin" pitchFamily="2" charset="-78"/>
              </a:rPr>
              <a:t> ارزش شرکت برای سهامداران برابر است با ارزش فعلی سود های سهام آتی مورد انتظار که سهامداران دریافت خواهند کرد . </a:t>
            </a:r>
          </a:p>
          <a:p>
            <a:pPr marL="0" indent="0" algn="just">
              <a:lnSpc>
                <a:spcPct val="150000"/>
              </a:lnSpc>
              <a:buNone/>
            </a:pPr>
            <a:r>
              <a:rPr lang="fa-IR" sz="2600" b="1" i="1" dirty="0">
                <a:effectLst>
                  <a:outerShdw blurRad="38100" dist="38100" dir="2700000" algn="tl">
                    <a:srgbClr val="000000">
                      <a:alpha val="43137"/>
                    </a:srgbClr>
                  </a:outerShdw>
                </a:effectLst>
                <a:cs typeface="B Nazanin" pitchFamily="2" charset="-78"/>
              </a:rPr>
              <a:t>بیور</a:t>
            </a:r>
            <a:r>
              <a:rPr lang="fa-IR" sz="2600" b="1" dirty="0">
                <a:cs typeface="B Nazanin" pitchFamily="2" charset="-78"/>
              </a:rPr>
              <a:t> از مدل ارزشیابی مبتنی بر سود سهام استفاده می نماید تا نقش عایدات حسابداری در تعیین ارزش شرکت مشخص کند . در ابتدا قیمتهای جاری اوراق بهادار به عنوان نتیجه سود سهام آتی مورد انتظار تعریف می شود است .</a:t>
            </a:r>
            <a:endParaRPr lang="en-US" sz="2600" b="1" dirty="0">
              <a:cs typeface="B Nazanin" pitchFamily="2" charset="-78"/>
            </a:endParaRPr>
          </a:p>
        </p:txBody>
      </p:sp>
    </p:spTree>
    <p:extLst>
      <p:ext uri="{BB962C8B-B14F-4D97-AF65-F5344CB8AC3E}">
        <p14:creationId xmlns:p14="http://schemas.microsoft.com/office/powerpoint/2010/main" val="4113278380"/>
      </p:ext>
    </p:extLst>
  </p:cSld>
  <p:clrMapOvr>
    <a:masterClrMapping/>
  </p:clrMapOvr>
  <p:transition spd="slow">
    <p:wipe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0158" y="1209588"/>
            <a:ext cx="10483403" cy="4534390"/>
          </a:xfrm>
        </p:spPr>
        <p:txBody>
          <a:bodyPr>
            <a:normAutofit/>
          </a:bodyPr>
          <a:lstStyle/>
          <a:p>
            <a:pPr algn="just">
              <a:lnSpc>
                <a:spcPct val="150000"/>
              </a:lnSpc>
            </a:pPr>
            <a:r>
              <a:rPr lang="fa-IR" sz="2600" b="1" dirty="0">
                <a:solidFill>
                  <a:schemeClr val="tx1"/>
                </a:solidFill>
                <a:cs typeface="B Nazanin" pitchFamily="2" charset="-78"/>
              </a:rPr>
              <a:t>سپس این بحث مطرح می شود که خود سودهای سهام آتی نتیجه عایدات آتی هستند و از آنجا که سود حسابداری جاری در پیش بینی عایدات آتی سود مند است ، بنابراین سود جاری به دلیل توانایی پیش بینی عایدات آتی و </a:t>
            </a:r>
            <a:r>
              <a:rPr lang="fa-IR" sz="2600" b="1" dirty="0" err="1">
                <a:solidFill>
                  <a:schemeClr val="tx1"/>
                </a:solidFill>
                <a:cs typeface="B Nazanin" pitchFamily="2" charset="-78"/>
              </a:rPr>
              <a:t>نهایتاً</a:t>
            </a:r>
            <a:r>
              <a:rPr lang="fa-IR" sz="2600" b="1" dirty="0">
                <a:solidFill>
                  <a:schemeClr val="tx1"/>
                </a:solidFill>
                <a:cs typeface="B Nazanin" pitchFamily="2" charset="-78"/>
              </a:rPr>
              <a:t> سود های سهام آتی ، دارای محتوای اطلاعاتی خواهد بود . به این ترتیب سود حسابداری به طور غیر مستقیم از طریق نقش خود در ارزیابی سودهای سهام مورد انتظار آتی دارای ارزش است  . این ارزش پیش بینی است که که یکی از مهمترین الزامات برای مربوط بودن اطلاعات حسابداری است .</a:t>
            </a:r>
            <a:endParaRPr lang="fa-IR" sz="2600" dirty="0">
              <a:solidFill>
                <a:schemeClr val="tx1"/>
              </a:solidFill>
            </a:endParaRPr>
          </a:p>
        </p:txBody>
      </p:sp>
    </p:spTree>
    <p:extLst>
      <p:ext uri="{BB962C8B-B14F-4D97-AF65-F5344CB8AC3E}">
        <p14:creationId xmlns:p14="http://schemas.microsoft.com/office/powerpoint/2010/main" val="644461051"/>
      </p:ext>
    </p:extLst>
  </p:cSld>
  <p:clrMapOvr>
    <a:masterClrMapping/>
  </p:clrMapOvr>
  <p:transition>
    <p:wedg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6788" y="971933"/>
            <a:ext cx="7215238" cy="1071570"/>
          </a:xfrm>
        </p:spPr>
        <p:txBody>
          <a:bodyPr>
            <a:normAutofit/>
          </a:bodyPr>
          <a:lstStyle/>
          <a:p>
            <a:pPr algn="r"/>
            <a:r>
              <a:rPr lang="fa-IR" sz="4000" b="1" dirty="0">
                <a:solidFill>
                  <a:schemeClr val="tx1"/>
                </a:solidFill>
                <a:cs typeface="B Titr" pitchFamily="2" charset="-78"/>
              </a:rPr>
              <a:t>مدل جریان نقد خالص میلر و </a:t>
            </a:r>
            <a:r>
              <a:rPr lang="fa-IR" sz="4000" b="1" dirty="0" err="1">
                <a:solidFill>
                  <a:schemeClr val="tx1"/>
                </a:solidFill>
                <a:cs typeface="B Titr" pitchFamily="2" charset="-78"/>
              </a:rPr>
              <a:t>مودیلیانی</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771198" y="2043503"/>
            <a:ext cx="10650828" cy="4462474"/>
          </a:xfrm>
        </p:spPr>
        <p:txBody>
          <a:bodyPr>
            <a:normAutofit/>
          </a:bodyPr>
          <a:lstStyle/>
          <a:p>
            <a:pPr marL="0" indent="0" algn="just">
              <a:lnSpc>
                <a:spcPct val="150000"/>
              </a:lnSpc>
              <a:buNone/>
            </a:pPr>
            <a:r>
              <a:rPr lang="fa-IR" sz="2400" b="1" dirty="0">
                <a:cs typeface="B Nazanin" pitchFamily="2" charset="-78"/>
              </a:rPr>
              <a:t>میلر و مودیلیانی در کاری جدیدتر در زمینه اقتصاد مالی در رابطه با ارزش تئوریک شرکت اینگونه استدلال می کنند که سیاست تقسیم سود سهام تأثیری بر ارزش شرکت ندارد . با نادیده گرفتن اثرات پیچیده مالیاتها ، آنها نشان می دهند که ارزش شرکت می تواند به شکل مستقل از سود های سهام ، در قالب ارزش فعلی جریانهای نقد خالص آتی تعیین شود . در اینجا : </a:t>
            </a:r>
          </a:p>
          <a:p>
            <a:pPr marL="0" indent="0" algn="just">
              <a:buNone/>
            </a:pPr>
            <a:endParaRPr lang="fa-IR" sz="2400" b="1" dirty="0">
              <a:cs typeface="B Nazanin" pitchFamily="2" charset="-78"/>
            </a:endParaRPr>
          </a:p>
          <a:p>
            <a:pPr marL="0" indent="0" algn="just">
              <a:buNone/>
            </a:pPr>
            <a:r>
              <a:rPr lang="fa-IR" sz="2400" b="1" dirty="0">
                <a:cs typeface="B Nazanin" pitchFamily="2" charset="-78"/>
              </a:rPr>
              <a:t>     </a:t>
            </a:r>
            <a:r>
              <a:rPr lang="fa-IR" sz="2600" b="1" i="1" dirty="0">
                <a:effectLst>
                  <a:outerShdw blurRad="38100" dist="38100" dir="2700000" algn="tl">
                    <a:srgbClr val="000000">
                      <a:alpha val="43137"/>
                    </a:srgbClr>
                  </a:outerShdw>
                </a:effectLst>
                <a:latin typeface="+mj-lt"/>
                <a:ea typeface="+mj-ea"/>
                <a:cs typeface="B Nazanin"/>
              </a:rPr>
              <a:t>سرمایه گذاری نقدی در داراییها – جریانهای نقد عملیاتی = جریانهای نقد خالص هر دوره</a:t>
            </a:r>
          </a:p>
          <a:p>
            <a:pPr marL="0" indent="0" algn="just">
              <a:buNone/>
            </a:pPr>
            <a:endParaRPr lang="fa-IR" sz="2800" b="1" dirty="0"/>
          </a:p>
        </p:txBody>
      </p:sp>
    </p:spTree>
    <p:extLst>
      <p:ext uri="{BB962C8B-B14F-4D97-AF65-F5344CB8AC3E}">
        <p14:creationId xmlns:p14="http://schemas.microsoft.com/office/powerpoint/2010/main" val="280839328"/>
      </p:ext>
    </p:extLst>
  </p:cSld>
  <p:clrMapOvr>
    <a:masterClrMapping/>
  </p:clrMapOvr>
  <p:transition spd="slow">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5309" y="929671"/>
            <a:ext cx="11050072" cy="6218103"/>
          </a:xfrm>
        </p:spPr>
        <p:txBody>
          <a:bodyPr>
            <a:noAutofit/>
          </a:bodyPr>
          <a:lstStyle/>
          <a:p>
            <a:pPr algn="just">
              <a:lnSpc>
                <a:spcPct val="150000"/>
              </a:lnSpc>
            </a:pPr>
            <a:endParaRPr lang="fa-IR" sz="2400" b="1" dirty="0">
              <a:effectLst>
                <a:outerShdw blurRad="38100" dist="38100" dir="2700000" algn="tl">
                  <a:srgbClr val="000000">
                    <a:alpha val="43137"/>
                  </a:srgbClr>
                </a:outerShdw>
              </a:effectLst>
              <a:cs typeface="B Nazanin"/>
            </a:endParaRPr>
          </a:p>
          <a:p>
            <a:pPr algn="just">
              <a:lnSpc>
                <a:spcPct val="150000"/>
              </a:lnSpc>
            </a:pPr>
            <a:r>
              <a:rPr lang="fa-IR" sz="2400" b="1" dirty="0">
                <a:cs typeface="B Nazanin"/>
              </a:rPr>
              <a:t>جذابیت مدل تعیین ارزش مبتنی بر جریان نقد برای حسابداری ، این است که این مدل مستقیماٌ به حسابداری ارتباط دارد در حالی که سود سهام موضوعی مربوط به سیاست شرکت است و ارتباطی به خود سیستم حسابداری ندارد .</a:t>
            </a:r>
          </a:p>
          <a:p>
            <a:pPr algn="just">
              <a:lnSpc>
                <a:spcPct val="150000"/>
              </a:lnSpc>
            </a:pPr>
            <a:r>
              <a:rPr lang="fa-IR" sz="2400" b="1" dirty="0">
                <a:cs typeface="B Nazanin"/>
              </a:rPr>
              <a:t>مدل ارزشیابی براساس وجوه نقد به طور ضمنی توسط هیأت استاندارد های حسابداری مالی ( </a:t>
            </a:r>
            <a:r>
              <a:rPr lang="en-US" sz="2400" b="1" dirty="0">
                <a:cs typeface="B Nazanin"/>
              </a:rPr>
              <a:t> FASB</a:t>
            </a:r>
            <a:r>
              <a:rPr lang="fa-IR" sz="2400" b="1" dirty="0">
                <a:cs typeface="B Nazanin"/>
              </a:rPr>
              <a:t>) نیز به کار گرفته است . علاوه بر این ، این هیأت اظهار داشته است که سیستم حسابداری تعهدی و ارقام سود تعهدی برای پیش بینی گردش وجوه نقد آتی مفید تر از اطلاعات مبتنی بر دریافتها و پرداختهای نقدی می باشد . ضمن اینکه در مطالعات بازار سهام ، قیمتهای اوراق بهادار با سود تعهدی ، همبستگی بیشتری دارند تا با جریانهای نقد یا جریانهای سرمایه در گردش .</a:t>
            </a:r>
            <a:endParaRPr lang="en-US" sz="2400" b="1" dirty="0">
              <a:cs typeface="B Nazanin"/>
            </a:endParaRPr>
          </a:p>
        </p:txBody>
      </p:sp>
    </p:spTree>
    <p:extLst>
      <p:ext uri="{BB962C8B-B14F-4D97-AF65-F5344CB8AC3E}">
        <p14:creationId xmlns:p14="http://schemas.microsoft.com/office/powerpoint/2010/main" val="496595572"/>
      </p:ext>
    </p:extLst>
  </p:cSld>
  <p:clrMapOvr>
    <a:masterClrMapping/>
  </p:clrMapOvr>
  <p:transition spd="slow">
    <p:pull/>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1688" y="661004"/>
            <a:ext cx="7000924" cy="1296974"/>
          </a:xfrm>
        </p:spPr>
        <p:txBody>
          <a:bodyPr>
            <a:noAutofit/>
          </a:bodyPr>
          <a:lstStyle/>
          <a:p>
            <a:pPr algn="r" rtl="1"/>
            <a:br>
              <a:rPr lang="fa-IR" sz="4000" b="1" dirty="0">
                <a:solidFill>
                  <a:schemeClr val="tx1"/>
                </a:solidFill>
                <a:cs typeface="B Titr" pitchFamily="2" charset="-78"/>
              </a:rPr>
            </a:br>
            <a:br>
              <a:rPr lang="fa-IR" sz="4000" b="1" dirty="0">
                <a:solidFill>
                  <a:schemeClr val="tx1"/>
                </a:solidFill>
                <a:cs typeface="B Titr" pitchFamily="2" charset="-78"/>
              </a:rPr>
            </a:br>
            <a:r>
              <a:rPr lang="fa-IR" sz="4000" b="1" dirty="0">
                <a:solidFill>
                  <a:schemeClr val="tx1"/>
                </a:solidFill>
                <a:cs typeface="B Titr" pitchFamily="2" charset="-78"/>
              </a:rPr>
              <a:t>تئوری مازاد پاک ( بدون محدودیت )  </a:t>
            </a:r>
            <a:br>
              <a:rPr lang="fa-IR" sz="4000" b="1" dirty="0">
                <a:solidFill>
                  <a:schemeClr val="tx1"/>
                </a:solidFill>
                <a:cs typeface="B Titr" pitchFamily="2" charset="-78"/>
              </a:rPr>
            </a:br>
            <a:endParaRPr lang="en-US" sz="4000" b="1" dirty="0">
              <a:solidFill>
                <a:schemeClr val="tx1"/>
              </a:solidFill>
              <a:cs typeface="B Titr" pitchFamily="2" charset="-78"/>
            </a:endParaRPr>
          </a:p>
        </p:txBody>
      </p:sp>
      <p:sp>
        <p:nvSpPr>
          <p:cNvPr id="3" name="Content Placeholder 2"/>
          <p:cNvSpPr>
            <a:spLocks noGrp="1"/>
          </p:cNvSpPr>
          <p:nvPr>
            <p:ph idx="1"/>
          </p:nvPr>
        </p:nvSpPr>
        <p:spPr>
          <a:xfrm>
            <a:off x="515154" y="749972"/>
            <a:ext cx="11281893" cy="6108028"/>
          </a:xfrm>
        </p:spPr>
        <p:txBody>
          <a:bodyPr>
            <a:noAutofit/>
          </a:bodyPr>
          <a:lstStyle/>
          <a:p>
            <a:pPr algn="just">
              <a:lnSpc>
                <a:spcPct val="150000"/>
              </a:lnSpc>
            </a:pPr>
            <a:endParaRPr lang="fa-IR" sz="2500" b="1" dirty="0">
              <a:effectLst>
                <a:outerShdw blurRad="38100" dist="38100" dir="2700000" algn="tl">
                  <a:srgbClr val="000000">
                    <a:alpha val="43137"/>
                  </a:srgbClr>
                </a:outerShdw>
              </a:effectLst>
              <a:cs typeface="B Nazanin" pitchFamily="2" charset="-78"/>
            </a:endParaRPr>
          </a:p>
          <a:p>
            <a:pPr algn="just">
              <a:lnSpc>
                <a:spcPct val="150000"/>
              </a:lnSpc>
            </a:pPr>
            <a:endParaRPr lang="fa-IR" sz="2500" b="1" dirty="0">
              <a:effectLst>
                <a:outerShdw blurRad="38100" dist="38100" dir="2700000" algn="tl">
                  <a:srgbClr val="000000">
                    <a:alpha val="43137"/>
                  </a:srgbClr>
                </a:outerShdw>
              </a:effectLst>
              <a:cs typeface="B Nazanin" pitchFamily="2" charset="-78"/>
            </a:endParaRPr>
          </a:p>
          <a:p>
            <a:pPr algn="just">
              <a:lnSpc>
                <a:spcPct val="150000"/>
              </a:lnSpc>
            </a:pPr>
            <a:r>
              <a:rPr lang="fa-IR" sz="2500" b="1" dirty="0">
                <a:cs typeface="B Nazanin" pitchFamily="2" charset="-78"/>
              </a:rPr>
              <a:t>یک تئوری جدید برای تعیین ارزش اوراق بهادار ، که با مفاهیم و ارقام حسابداری بیشتر مرتبط می باشد تئوری مازاد پاک  </a:t>
            </a:r>
            <a:r>
              <a:rPr lang="fa-IR" sz="2500" b="1" i="1" dirty="0" err="1">
                <a:effectLst>
                  <a:outerShdw blurRad="38100" dist="38100" dir="2700000" algn="tl">
                    <a:srgbClr val="000000">
                      <a:alpha val="43137"/>
                    </a:srgbClr>
                  </a:outerShdw>
                </a:effectLst>
                <a:cs typeface="B Nazanin" pitchFamily="2" charset="-78"/>
              </a:rPr>
              <a:t>اولسون</a:t>
            </a:r>
            <a:r>
              <a:rPr lang="fa-IR" sz="2500" b="1" i="1" dirty="0">
                <a:effectLst>
                  <a:outerShdw blurRad="38100" dist="38100" dir="2700000" algn="tl">
                    <a:srgbClr val="000000">
                      <a:alpha val="43137"/>
                    </a:srgbClr>
                  </a:outerShdw>
                </a:effectLst>
                <a:cs typeface="B Nazanin" pitchFamily="2" charset="-78"/>
              </a:rPr>
              <a:t> </a:t>
            </a:r>
            <a:r>
              <a:rPr lang="fa-IR" sz="2500" b="1" dirty="0">
                <a:cs typeface="B Nazanin" pitchFamily="2" charset="-78"/>
              </a:rPr>
              <a:t>و</a:t>
            </a:r>
            <a:r>
              <a:rPr lang="fa-IR" sz="2500" b="1" i="1" dirty="0">
                <a:effectLst>
                  <a:outerShdw blurRad="38100" dist="38100" dir="2700000" algn="tl">
                    <a:srgbClr val="000000">
                      <a:alpha val="43137"/>
                    </a:srgbClr>
                  </a:outerShdw>
                </a:effectLst>
                <a:cs typeface="B Nazanin" pitchFamily="2" charset="-78"/>
              </a:rPr>
              <a:t> </a:t>
            </a:r>
            <a:r>
              <a:rPr lang="fa-IR" sz="2500" b="1" i="1" dirty="0" err="1">
                <a:effectLst>
                  <a:outerShdw blurRad="38100" dist="38100" dir="2700000" algn="tl">
                    <a:srgbClr val="000000">
                      <a:alpha val="43137"/>
                    </a:srgbClr>
                  </a:outerShdw>
                </a:effectLst>
                <a:cs typeface="B Nazanin" pitchFamily="2" charset="-78"/>
              </a:rPr>
              <a:t>فلتام</a:t>
            </a:r>
            <a:r>
              <a:rPr lang="fa-IR" sz="2500" b="1" dirty="0">
                <a:cs typeface="B Nazanin" pitchFamily="2" charset="-78"/>
              </a:rPr>
              <a:t> است . </a:t>
            </a:r>
          </a:p>
          <a:p>
            <a:pPr algn="just">
              <a:lnSpc>
                <a:spcPct val="150000"/>
              </a:lnSpc>
            </a:pPr>
            <a:r>
              <a:rPr lang="fa-IR" sz="2500" b="1" dirty="0">
                <a:cs typeface="B Nazanin" pitchFamily="2" charset="-78"/>
              </a:rPr>
              <a:t>رویکرد این تئوری به این موضوع بدیهی حسابداری است که :</a:t>
            </a:r>
          </a:p>
          <a:p>
            <a:pPr marL="0" indent="0" algn="just">
              <a:lnSpc>
                <a:spcPct val="150000"/>
              </a:lnSpc>
              <a:buNone/>
            </a:pPr>
            <a:r>
              <a:rPr lang="fa-IR" sz="2300" b="1" i="1" dirty="0">
                <a:effectLst>
                  <a:outerShdw blurRad="38100" dist="38100" dir="2700000" algn="tl">
                    <a:srgbClr val="000000">
                      <a:alpha val="43137"/>
                    </a:srgbClr>
                  </a:outerShdw>
                </a:effectLst>
                <a:cs typeface="B Nazanin" pitchFamily="2" charset="-78"/>
              </a:rPr>
              <a:t>                </a:t>
            </a:r>
            <a:r>
              <a:rPr lang="fa-IR" sz="2400" b="1" i="1" dirty="0">
                <a:effectLst>
                  <a:outerShdw blurRad="38100" dist="38100" dir="2700000" algn="tl">
                    <a:srgbClr val="000000">
                      <a:alpha val="43137"/>
                    </a:srgbClr>
                  </a:outerShdw>
                </a:effectLst>
                <a:cs typeface="B Nazanin" pitchFamily="2" charset="-78"/>
              </a:rPr>
              <a:t>سود سهام - عایدات + ارزش دفتری ابتدای دوره =  ارزش دفتری پایان دوره حقوق صاحبان سهام </a:t>
            </a:r>
          </a:p>
          <a:p>
            <a:pPr marL="0" indent="0" algn="just">
              <a:lnSpc>
                <a:spcPct val="150000"/>
              </a:lnSpc>
              <a:buNone/>
            </a:pPr>
            <a:r>
              <a:rPr lang="fa-IR" sz="2500" b="1" dirty="0">
                <a:cs typeface="B Nazanin" pitchFamily="2" charset="-78"/>
              </a:rPr>
              <a:t> فرض اساسی این است که تمامی عناصر سود و زیان در سود لحاظ می گردد و دلیل نام گذاری آن به مازاد پاک ( بدون محدودیت ) نیز همین است ، بنابراین گرایش همه شمول </a:t>
            </a:r>
            <a:r>
              <a:rPr lang="en-US" sz="2500" b="1" dirty="0">
                <a:cs typeface="B Nazanin" pitchFamily="2" charset="-78"/>
              </a:rPr>
              <a:t>SFAS</a:t>
            </a:r>
            <a:r>
              <a:rPr lang="fa-IR" sz="2500" b="1" dirty="0">
                <a:cs typeface="B Nazanin" pitchFamily="2" charset="-78"/>
              </a:rPr>
              <a:t> شماره 130 رابطه نزدیکی با رویکرد اخیر دارد .</a:t>
            </a:r>
          </a:p>
        </p:txBody>
      </p:sp>
    </p:spTree>
    <p:extLst>
      <p:ext uri="{BB962C8B-B14F-4D97-AF65-F5344CB8AC3E}">
        <p14:creationId xmlns:p14="http://schemas.microsoft.com/office/powerpoint/2010/main" val="1542165658"/>
      </p:ext>
    </p:extLst>
  </p:cSld>
  <p:clrMapOvr>
    <a:masterClrMapping/>
  </p:clrMapOvr>
  <p:transition spd="slow">
    <p:pull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1973" y="868903"/>
            <a:ext cx="11462196" cy="5750838"/>
          </a:xfrm>
        </p:spPr>
        <p:txBody>
          <a:bodyPr>
            <a:normAutofit/>
          </a:bodyPr>
          <a:lstStyle/>
          <a:p>
            <a:pPr marL="457200" indent="-457200" algn="r">
              <a:lnSpc>
                <a:spcPct val="150000"/>
              </a:lnSpc>
              <a:buFont typeface="Arial" panose="020B0604020202020204" pitchFamily="34" charset="0"/>
              <a:buChar char="•"/>
            </a:pPr>
            <a:r>
              <a:rPr lang="fa-IR" sz="2600" b="1" dirty="0">
                <a:solidFill>
                  <a:schemeClr val="tx1"/>
                </a:solidFill>
                <a:cs typeface="B Nazanin"/>
              </a:rPr>
              <a:t>در این رویکرد :</a:t>
            </a:r>
            <a:br>
              <a:rPr lang="fa-IR" sz="2600" b="1" dirty="0">
                <a:solidFill>
                  <a:schemeClr val="tx1"/>
                </a:solidFill>
                <a:cs typeface="B Nazanin"/>
              </a:rPr>
            </a:br>
            <a:r>
              <a:rPr lang="fa-IR" sz="2400" i="1" dirty="0">
                <a:solidFill>
                  <a:schemeClr val="tx1"/>
                </a:solidFill>
                <a:effectLst>
                  <a:outerShdw blurRad="38100" dist="38100" dir="2700000" algn="tl">
                    <a:srgbClr val="000000">
                      <a:alpha val="43137"/>
                    </a:srgbClr>
                  </a:outerShdw>
                </a:effectLst>
                <a:cs typeface="B Nazanin"/>
              </a:rPr>
              <a:t> ارزش فعلی عایدات غیر عادی آتی مورد انتظار +  ارزش دفتری ابتدای دوره =  ارزشگذاری حقوق صاحبان سهام</a:t>
            </a:r>
            <a:br>
              <a:rPr lang="fa-IR" sz="2400" i="1" dirty="0">
                <a:solidFill>
                  <a:schemeClr val="tx1"/>
                </a:solidFill>
                <a:effectLst>
                  <a:outerShdw blurRad="38100" dist="38100" dir="2700000" algn="tl">
                    <a:srgbClr val="000000">
                      <a:alpha val="43137"/>
                    </a:srgbClr>
                  </a:outerShdw>
                </a:effectLst>
                <a:cs typeface="B Nazanin"/>
              </a:rPr>
            </a:br>
            <a:r>
              <a:rPr lang="fa-IR" sz="2400" i="1" dirty="0">
                <a:solidFill>
                  <a:schemeClr val="tx1"/>
                </a:solidFill>
                <a:effectLst>
                  <a:outerShdw blurRad="38100" dist="38100" dir="2700000" algn="tl">
                    <a:srgbClr val="000000">
                      <a:alpha val="43137"/>
                    </a:srgbClr>
                  </a:outerShdw>
                </a:effectLst>
                <a:cs typeface="B Nazanin"/>
              </a:rPr>
              <a:t>               ارزش دفتری ابتدای دوره  ×  هزینه سرمایه حقوق صاحبان سهام = عایدات عادی</a:t>
            </a:r>
            <a:br>
              <a:rPr lang="fa-IR" sz="2600" b="1" dirty="0">
                <a:solidFill>
                  <a:schemeClr val="tx1"/>
                </a:solidFill>
                <a:cs typeface="B Nazanin"/>
              </a:rPr>
            </a:br>
            <a:r>
              <a:rPr lang="fa-IR" sz="2600" b="1" dirty="0">
                <a:solidFill>
                  <a:schemeClr val="tx1"/>
                </a:solidFill>
                <a:cs typeface="B Nazanin"/>
              </a:rPr>
              <a:t>به این ترتیب :</a:t>
            </a:r>
            <a:br>
              <a:rPr lang="fa-IR" sz="2600" b="1" dirty="0">
                <a:solidFill>
                  <a:schemeClr val="tx1"/>
                </a:solidFill>
                <a:cs typeface="B Nazanin"/>
              </a:rPr>
            </a:br>
            <a:r>
              <a:rPr lang="fa-IR" sz="2400" i="1" dirty="0">
                <a:solidFill>
                  <a:schemeClr val="tx1"/>
                </a:solidFill>
                <a:effectLst>
                  <a:outerShdw blurRad="38100" dist="38100" dir="2700000" algn="tl">
                    <a:srgbClr val="000000">
                      <a:alpha val="43137"/>
                    </a:srgbClr>
                  </a:outerShdw>
                </a:effectLst>
                <a:cs typeface="B Nazanin"/>
              </a:rPr>
              <a:t>ارزش دفتری اول دوره حقوق صاحبان سهام + ارزش فعلی تنزیل شده عایدات غیر عادی = ارزش حقوق صاحبان سهام</a:t>
            </a:r>
            <a:br>
              <a:rPr lang="en-US" sz="2600" b="1" dirty="0">
                <a:solidFill>
                  <a:schemeClr val="tx1"/>
                </a:solidFill>
                <a:cs typeface="B Nazanin"/>
              </a:rPr>
            </a:br>
            <a:endParaRPr lang="fa-IR" sz="2600" b="1" dirty="0">
              <a:solidFill>
                <a:schemeClr val="tx1"/>
              </a:solidFill>
              <a:cs typeface="B Nazanin"/>
            </a:endParaRPr>
          </a:p>
        </p:txBody>
      </p:sp>
    </p:spTree>
    <p:extLst>
      <p:ext uri="{BB962C8B-B14F-4D97-AF65-F5344CB8AC3E}">
        <p14:creationId xmlns:p14="http://schemas.microsoft.com/office/powerpoint/2010/main" val="3126529163"/>
      </p:ext>
    </p:extLst>
  </p:cSld>
  <p:clrMapOvr>
    <a:masterClrMapping/>
  </p:clrMapOvr>
  <p:transition>
    <p:pull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9681" y="684973"/>
            <a:ext cx="7072362" cy="1296974"/>
          </a:xfrm>
        </p:spPr>
        <p:txBody>
          <a:bodyPr>
            <a:noAutofit/>
          </a:bodyPr>
          <a:lstStyle/>
          <a:p>
            <a:pPr algn="r"/>
            <a:br>
              <a:rPr lang="fa-IR" sz="4000" b="1" dirty="0">
                <a:solidFill>
                  <a:schemeClr val="tx1"/>
                </a:solidFill>
                <a:cs typeface="B Titr" pitchFamily="2" charset="-78"/>
              </a:rPr>
            </a:br>
            <a:r>
              <a:rPr lang="fa-IR" sz="4000" b="1" dirty="0">
                <a:solidFill>
                  <a:schemeClr val="tx1"/>
                </a:solidFill>
                <a:cs typeface="B Titr" pitchFamily="2" charset="-78"/>
              </a:rPr>
              <a:t>دلایل بوجود آمدن عایدات غیر عادی</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811368" y="2191006"/>
            <a:ext cx="10560675" cy="4827980"/>
          </a:xfrm>
        </p:spPr>
        <p:txBody>
          <a:bodyPr>
            <a:noAutofit/>
          </a:bodyPr>
          <a:lstStyle/>
          <a:p>
            <a:pPr algn="just" rtl="1">
              <a:lnSpc>
                <a:spcPct val="150000"/>
              </a:lnSpc>
              <a:buNone/>
            </a:pPr>
            <a:r>
              <a:rPr lang="fa-IR" sz="2500" b="1" dirty="0">
                <a:cs typeface="B Nazanin" pitchFamily="2" charset="-78"/>
              </a:rPr>
              <a:t>بیور در این ارتباط چند منبع را ذکر می کند :</a:t>
            </a:r>
          </a:p>
          <a:p>
            <a:pPr marL="0" indent="0" algn="just">
              <a:lnSpc>
                <a:spcPct val="150000"/>
              </a:lnSpc>
              <a:buNone/>
            </a:pPr>
            <a:r>
              <a:rPr lang="fa-IR" sz="2500" b="1" dirty="0">
                <a:cs typeface="B Nazanin" pitchFamily="2" charset="-78"/>
              </a:rPr>
              <a:t>1- در انتخاب پروژه های سرمایه گذاری ، مازاد مثبت ارزش فعلی نسبت به بهای تمام شده پروژه در ترازنامه نشان داده نمی شود .</a:t>
            </a:r>
          </a:p>
          <a:p>
            <a:pPr marL="0" indent="0" algn="just">
              <a:lnSpc>
                <a:spcPct val="150000"/>
              </a:lnSpc>
              <a:buNone/>
            </a:pPr>
            <a:r>
              <a:rPr lang="fa-IR" sz="2500" b="1" dirty="0">
                <a:cs typeface="B Nazanin" pitchFamily="2" charset="-78"/>
              </a:rPr>
              <a:t>2- بسیاری از رویه های تطابق و شناسایی در بهایابی تاریخی ، گرایش به محافظه کاری دارند        ( مثال : روش استهلاک تسریعی – بها یابی لایفو برای موجودیها و بهای تمام شده کالای فروش رفته – به هزینه بردن بلافاصله مخارج تحقیق و توسعه – کمتر از واقع ارزیابی شدن احتمالی سایر داراییهای نامشهود ) </a:t>
            </a:r>
          </a:p>
          <a:p>
            <a:pPr marL="0" indent="0" algn="just">
              <a:lnSpc>
                <a:spcPct val="150000"/>
              </a:lnSpc>
              <a:buNone/>
            </a:pPr>
            <a:endParaRPr lang="en-US" sz="25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401332158"/>
      </p:ext>
    </p:extLst>
  </p:cSld>
  <p:clrMapOvr>
    <a:masterClrMapping/>
  </p:clrMapOvr>
  <p:transition spd="slow">
    <p:pull dir="l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2885" y="1096095"/>
            <a:ext cx="10496281" cy="5356220"/>
          </a:xfrm>
        </p:spPr>
        <p:txBody>
          <a:bodyPr>
            <a:normAutofit/>
          </a:bodyPr>
          <a:lstStyle/>
          <a:p>
            <a:pPr algn="r">
              <a:lnSpc>
                <a:spcPct val="150000"/>
              </a:lnSpc>
            </a:pPr>
            <a:r>
              <a:rPr lang="fa-IR" sz="2600" b="1" dirty="0">
                <a:solidFill>
                  <a:schemeClr val="tx1"/>
                </a:solidFill>
                <a:cs typeface="B Nazanin" pitchFamily="2" charset="-78"/>
              </a:rPr>
              <a:t>موضوعات دیگری نیز در تئوری مازاد پاک وجود دارند که شامل : </a:t>
            </a:r>
            <a:br>
              <a:rPr lang="fa-IR" sz="2600" b="1" dirty="0">
                <a:solidFill>
                  <a:schemeClr val="tx1"/>
                </a:solidFill>
                <a:cs typeface="B Nazanin" pitchFamily="2" charset="-78"/>
              </a:rPr>
            </a:br>
            <a:r>
              <a:rPr lang="fa-IR" sz="2600" b="1" dirty="0">
                <a:solidFill>
                  <a:schemeClr val="tx1"/>
                </a:solidFill>
                <a:cs typeface="B Nazanin" pitchFamily="2" charset="-78"/>
              </a:rPr>
              <a:t>اندازه گیری خود عایدات غیر عادی .</a:t>
            </a:r>
            <a:br>
              <a:rPr lang="fa-IR" sz="2600" b="1" dirty="0">
                <a:solidFill>
                  <a:schemeClr val="tx1"/>
                </a:solidFill>
                <a:cs typeface="B Nazanin" pitchFamily="2" charset="-78"/>
              </a:rPr>
            </a:br>
            <a:r>
              <a:rPr lang="fa-IR" sz="2600" b="1" dirty="0">
                <a:solidFill>
                  <a:schemeClr val="tx1"/>
                </a:solidFill>
                <a:cs typeface="B Nazanin" pitchFamily="2" charset="-78"/>
              </a:rPr>
              <a:t>آینده ای که باید آنها را در آن محاسبه کرد چه بازه ای را باید در بر  گیرد .</a:t>
            </a:r>
            <a:br>
              <a:rPr lang="fa-IR" sz="2600" b="1" dirty="0">
                <a:solidFill>
                  <a:schemeClr val="tx1"/>
                </a:solidFill>
                <a:cs typeface="B Nazanin" pitchFamily="2" charset="-78"/>
              </a:rPr>
            </a:br>
            <a:r>
              <a:rPr lang="fa-IR" sz="2600" b="1" dirty="0">
                <a:solidFill>
                  <a:schemeClr val="tx1"/>
                </a:solidFill>
                <a:cs typeface="B Nazanin" pitchFamily="2" charset="-78"/>
              </a:rPr>
              <a:t>لازم به یاد آوری است اگرچه این تئوری مبحثی جدید و در حال بررسی است لیکن به نظر می رسد یک رویکرد امیدوار کننده در تعیین اوراق بهادار ، برای مرتبط کردن ارزش بازار واقعی حقوق صاحبان سهام به سازه تئوریک مازاد پاک باشد .</a:t>
            </a:r>
            <a:br>
              <a:rPr lang="fa-IR"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32001678"/>
      </p:ext>
    </p:extLst>
  </p:cSld>
  <p:clrMapOvr>
    <a:masterClrMapping/>
  </p:clrMapOvr>
  <p:transition spd="slow">
    <p:pull dir="l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8046" y="1156864"/>
            <a:ext cx="9285668" cy="1000132"/>
          </a:xfrm>
        </p:spPr>
        <p:txBody>
          <a:bodyPr>
            <a:noAutofit/>
          </a:bodyPr>
          <a:lstStyle/>
          <a:p>
            <a:pPr algn="r" rtl="1"/>
            <a:r>
              <a:rPr lang="fa-IR" sz="4000" b="1" dirty="0">
                <a:solidFill>
                  <a:schemeClr val="tx1"/>
                </a:solidFill>
                <a:cs typeface="B Titr" pitchFamily="2" charset="-78"/>
              </a:rPr>
              <a:t>ارزش اطلاعات حسابداری برای سرمایه گذاران</a:t>
            </a:r>
            <a:endParaRPr lang="en-US" sz="4000" b="1" dirty="0">
              <a:solidFill>
                <a:schemeClr val="tx1"/>
              </a:solidFill>
              <a:cs typeface="B Titr" pitchFamily="2" charset="-78"/>
            </a:endParaRPr>
          </a:p>
        </p:txBody>
      </p:sp>
      <p:sp>
        <p:nvSpPr>
          <p:cNvPr id="3" name="Rect 3"/>
          <p:cNvSpPr>
            <a:spLocks noGrp="1" noChangeArrowheads="1"/>
          </p:cNvSpPr>
          <p:nvPr>
            <p:ph idx="1"/>
          </p:nvPr>
        </p:nvSpPr>
        <p:spPr>
          <a:xfrm>
            <a:off x="927280" y="2024185"/>
            <a:ext cx="10586434" cy="4833815"/>
          </a:xfrm>
          <a:prstGeom prst="rect">
            <a:avLst/>
          </a:prstGeom>
          <a:noFill/>
          <a:ln w="9525" cap="flat" cmpd="sng">
            <a:noFill/>
            <a:prstDash/>
          </a:ln>
        </p:spPr>
        <p:txBody>
          <a:bodyPr wrap="square" lIns="91440" tIns="45720" rIns="91440" bIns="45720" anchor="ctr">
            <a:noAutofit/>
          </a:bodyPr>
          <a:lstStyle/>
          <a:p>
            <a:pPr marL="0" indent="0" algn="just">
              <a:lnSpc>
                <a:spcPct val="150000"/>
              </a:lnSpc>
              <a:buClr>
                <a:srgbClr val="000000"/>
              </a:buClr>
              <a:buNone/>
            </a:pPr>
            <a:r>
              <a:rPr lang="ar-SA" altLang="ko-KR" sz="2600" b="1" dirty="0">
                <a:cs typeface="B Nazanin" pitchFamily="2" charset="-78"/>
              </a:rPr>
              <a:t>سودمندی</a:t>
            </a:r>
            <a:r>
              <a:rPr lang="en-US" altLang="ko-KR" sz="2600" b="1" dirty="0">
                <a:cs typeface="B Nazanin" pitchFamily="2" charset="-78"/>
              </a:rPr>
              <a:t> </a:t>
            </a:r>
            <a:r>
              <a:rPr lang="ar-SA" altLang="ko-KR" sz="2600" b="1" dirty="0">
                <a:cs typeface="B Nazanin" pitchFamily="2" charset="-78"/>
              </a:rPr>
              <a:t>اطلاعات</a:t>
            </a:r>
            <a:r>
              <a:rPr lang="en-US" altLang="ko-KR" sz="2600" b="1" dirty="0">
                <a:cs typeface="B Nazanin" pitchFamily="2" charset="-78"/>
              </a:rPr>
              <a:t> </a:t>
            </a:r>
            <a:r>
              <a:rPr lang="ar-SA" altLang="ko-KR" sz="2600" b="1" dirty="0">
                <a:cs typeface="B Nazanin" pitchFamily="2" charset="-78"/>
              </a:rPr>
              <a:t>حسابداری</a:t>
            </a:r>
            <a:r>
              <a:rPr lang="en-US" altLang="ko-KR" sz="2600" b="1" dirty="0">
                <a:cs typeface="B Nazanin" pitchFamily="2" charset="-78"/>
              </a:rPr>
              <a:t> </a:t>
            </a:r>
            <a:r>
              <a:rPr lang="ar-SA" altLang="ko-KR" sz="2600" b="1" dirty="0">
                <a:cs typeface="B Nazanin" pitchFamily="2" charset="-78"/>
              </a:rPr>
              <a:t>برای</a:t>
            </a:r>
            <a:r>
              <a:rPr lang="en-US" altLang="ko-KR" sz="2600" b="1" dirty="0">
                <a:cs typeface="B Nazanin" pitchFamily="2" charset="-78"/>
              </a:rPr>
              <a:t> </a:t>
            </a:r>
            <a:r>
              <a:rPr lang="ar-SA" altLang="ko-KR" sz="2600" b="1" dirty="0">
                <a:cs typeface="B Nazanin" pitchFamily="2" charset="-78"/>
              </a:rPr>
              <a:t>سرمایه</a:t>
            </a:r>
            <a:r>
              <a:rPr lang="en-US" altLang="ko-KR" sz="2600" b="1" dirty="0">
                <a:cs typeface="B Nazanin" pitchFamily="2" charset="-78"/>
              </a:rPr>
              <a:t> </a:t>
            </a:r>
            <a:r>
              <a:rPr lang="ar-SA" altLang="ko-KR" sz="2600" b="1" dirty="0">
                <a:cs typeface="B Nazanin" pitchFamily="2" charset="-78"/>
              </a:rPr>
              <a:t>گذاران</a:t>
            </a:r>
            <a:r>
              <a:rPr lang="en-US" altLang="ko-KR" sz="2600" b="1" dirty="0">
                <a:cs typeface="B Nazanin" pitchFamily="2" charset="-78"/>
              </a:rPr>
              <a:t> </a:t>
            </a:r>
            <a:r>
              <a:rPr lang="ar-SA" altLang="ko-KR" sz="2600" b="1" dirty="0">
                <a:cs typeface="B Nazanin" pitchFamily="2" charset="-78"/>
              </a:rPr>
              <a:t>به</a:t>
            </a:r>
            <a:r>
              <a:rPr lang="en-US" altLang="ko-KR" sz="2600" b="1" dirty="0">
                <a:cs typeface="B Nazanin" pitchFamily="2" charset="-78"/>
              </a:rPr>
              <a:t> </a:t>
            </a:r>
            <a:r>
              <a:rPr lang="ar-SA" altLang="ko-KR" sz="2600" b="1" dirty="0">
                <a:cs typeface="B Nazanin" pitchFamily="2" charset="-78"/>
              </a:rPr>
              <a:t>شیوه</a:t>
            </a:r>
            <a:r>
              <a:rPr lang="en-US" altLang="ko-KR" sz="2600" b="1" dirty="0">
                <a:cs typeface="B Nazanin" pitchFamily="2" charset="-78"/>
              </a:rPr>
              <a:t> </a:t>
            </a:r>
            <a:r>
              <a:rPr lang="ar-SA" altLang="ko-KR" sz="2600" b="1" dirty="0">
                <a:cs typeface="B Nazanin" pitchFamily="2" charset="-78"/>
              </a:rPr>
              <a:t>تجربی</a:t>
            </a:r>
            <a:r>
              <a:rPr lang="en-US" altLang="ko-KR" sz="2600" b="1" dirty="0">
                <a:cs typeface="B Nazanin" pitchFamily="2" charset="-78"/>
              </a:rPr>
              <a:t> </a:t>
            </a:r>
            <a:r>
              <a:rPr lang="ar-SA" altLang="ko-KR" sz="2600" b="1" dirty="0">
                <a:cs typeface="B Nazanin" pitchFamily="2" charset="-78"/>
              </a:rPr>
              <a:t>از</a:t>
            </a:r>
            <a:r>
              <a:rPr lang="en-US" altLang="ko-KR" sz="2600" b="1" dirty="0">
                <a:cs typeface="B Nazanin" pitchFamily="2" charset="-78"/>
              </a:rPr>
              <a:t> </a:t>
            </a:r>
            <a:r>
              <a:rPr lang="ar-SA" altLang="ko-KR" sz="2600" b="1" dirty="0">
                <a:cs typeface="B Nazanin" pitchFamily="2" charset="-78"/>
              </a:rPr>
              <a:t>طریق</a:t>
            </a:r>
            <a:r>
              <a:rPr lang="en-US" altLang="ko-KR" sz="2600" b="1" dirty="0">
                <a:cs typeface="B Nazanin" pitchFamily="2" charset="-78"/>
              </a:rPr>
              <a:t> </a:t>
            </a:r>
            <a:r>
              <a:rPr lang="ar-SA" altLang="ko-KR" sz="2600" b="1" dirty="0">
                <a:cs typeface="B Nazanin" pitchFamily="2" charset="-78"/>
              </a:rPr>
              <a:t>بررسی</a:t>
            </a:r>
            <a:r>
              <a:rPr lang="en-US" altLang="ko-KR" sz="2600" b="1" dirty="0">
                <a:cs typeface="B Nazanin" pitchFamily="2" charset="-78"/>
              </a:rPr>
              <a:t> </a:t>
            </a:r>
            <a:r>
              <a:rPr lang="ar-SA" altLang="ko-KR" sz="2600" b="1" dirty="0">
                <a:cs typeface="B Nazanin" pitchFamily="2" charset="-78"/>
              </a:rPr>
              <a:t>وجود</a:t>
            </a:r>
            <a:r>
              <a:rPr lang="en-US" altLang="ko-KR" sz="2600" b="1" dirty="0">
                <a:cs typeface="B Nazanin" pitchFamily="2" charset="-78"/>
              </a:rPr>
              <a:t> </a:t>
            </a:r>
            <a:r>
              <a:rPr lang="ar-SA" altLang="ko-KR" sz="2600" b="1" dirty="0">
                <a:cs typeface="B Nazanin" pitchFamily="2" charset="-78"/>
              </a:rPr>
              <a:t>همبستگی</a:t>
            </a:r>
            <a:r>
              <a:rPr lang="en-US" altLang="ko-KR" sz="2600" b="1" dirty="0">
                <a:cs typeface="B Nazanin" pitchFamily="2" charset="-78"/>
              </a:rPr>
              <a:t> </a:t>
            </a:r>
            <a:r>
              <a:rPr lang="ar-SA" altLang="ko-KR" sz="2600" b="1" dirty="0">
                <a:cs typeface="B Nazanin" pitchFamily="2" charset="-78"/>
              </a:rPr>
              <a:t>،</a:t>
            </a:r>
            <a:r>
              <a:rPr lang="en-US" altLang="ko-KR" sz="2600" b="1" dirty="0">
                <a:cs typeface="B Nazanin" pitchFamily="2" charset="-78"/>
              </a:rPr>
              <a:t> </a:t>
            </a:r>
            <a:r>
              <a:rPr lang="ar-SA" altLang="ko-KR" sz="2600" b="1" dirty="0">
                <a:cs typeface="B Nazanin" pitchFamily="2" charset="-78"/>
              </a:rPr>
              <a:t>یا</a:t>
            </a:r>
            <a:r>
              <a:rPr lang="en-US" altLang="ko-KR" sz="2600" b="1" dirty="0">
                <a:cs typeface="B Nazanin" pitchFamily="2" charset="-78"/>
              </a:rPr>
              <a:t> </a:t>
            </a:r>
            <a:r>
              <a:rPr lang="ar-SA" altLang="ko-KR" sz="2600" b="1" dirty="0">
                <a:cs typeface="B Nazanin" pitchFamily="2" charset="-78"/>
              </a:rPr>
              <a:t>نبود</a:t>
            </a:r>
            <a:r>
              <a:rPr lang="en-US" altLang="ko-KR" sz="2600" b="1" dirty="0">
                <a:cs typeface="B Nazanin" pitchFamily="2" charset="-78"/>
              </a:rPr>
              <a:t> </a:t>
            </a:r>
            <a:r>
              <a:rPr lang="ar-SA" altLang="ko-KR" sz="2600" b="1" dirty="0">
                <a:cs typeface="B Nazanin" pitchFamily="2" charset="-78"/>
              </a:rPr>
              <a:t>آن</a:t>
            </a:r>
            <a:r>
              <a:rPr lang="en-US" altLang="ko-KR" sz="2600" b="1" dirty="0">
                <a:cs typeface="B Nazanin" pitchFamily="2" charset="-78"/>
              </a:rPr>
              <a:t> </a:t>
            </a:r>
            <a:r>
              <a:rPr lang="ar-SA" altLang="ko-KR" sz="2600" b="1" dirty="0">
                <a:cs typeface="B Nazanin" pitchFamily="2" charset="-78"/>
              </a:rPr>
              <a:t>بین</a:t>
            </a:r>
            <a:r>
              <a:rPr lang="en-US" altLang="ko-KR" sz="2600" b="1" dirty="0">
                <a:cs typeface="B Nazanin" pitchFamily="2" charset="-78"/>
              </a:rPr>
              <a:t> </a:t>
            </a:r>
            <a:r>
              <a:rPr lang="ar-SA" altLang="ko-KR" sz="2600" b="1" dirty="0">
                <a:cs typeface="B Nazanin" pitchFamily="2" charset="-78"/>
              </a:rPr>
              <a:t>اطلاعات</a:t>
            </a:r>
            <a:r>
              <a:rPr lang="en-US" altLang="ko-KR" sz="2600" b="1" dirty="0">
                <a:cs typeface="B Nazanin" pitchFamily="2" charset="-78"/>
              </a:rPr>
              <a:t> </a:t>
            </a:r>
            <a:r>
              <a:rPr lang="ar-SA" altLang="ko-KR" sz="2600" b="1" dirty="0">
                <a:cs typeface="B Nazanin" pitchFamily="2" charset="-78"/>
              </a:rPr>
              <a:t>حسابداری</a:t>
            </a:r>
            <a:r>
              <a:rPr lang="en-US" altLang="ko-KR" sz="2600" b="1" dirty="0">
                <a:cs typeface="B Nazanin" pitchFamily="2" charset="-78"/>
              </a:rPr>
              <a:t> </a:t>
            </a:r>
            <a:r>
              <a:rPr lang="ar-SA" altLang="ko-KR" sz="2600" b="1" dirty="0">
                <a:cs typeface="B Nazanin" pitchFamily="2" charset="-78"/>
              </a:rPr>
              <a:t>در</a:t>
            </a:r>
            <a:r>
              <a:rPr lang="en-US" altLang="ko-KR" sz="2600" b="1" dirty="0">
                <a:cs typeface="B Nazanin" pitchFamily="2" charset="-78"/>
              </a:rPr>
              <a:t> </a:t>
            </a:r>
            <a:r>
              <a:rPr lang="ar-SA" altLang="ko-KR" sz="2600" b="1" dirty="0">
                <a:cs typeface="B Nazanin" pitchFamily="2" charset="-78"/>
              </a:rPr>
              <a:t>اختیار</a:t>
            </a:r>
            <a:r>
              <a:rPr lang="en-US" altLang="ko-KR" sz="2600" b="1" dirty="0">
                <a:cs typeface="B Nazanin" pitchFamily="2" charset="-78"/>
              </a:rPr>
              <a:t> </a:t>
            </a:r>
            <a:r>
              <a:rPr lang="ar-SA" altLang="ko-KR" sz="2600" b="1" dirty="0">
                <a:cs typeface="B Nazanin" pitchFamily="2" charset="-78"/>
              </a:rPr>
              <a:t>عموم</a:t>
            </a:r>
            <a:r>
              <a:rPr lang="en-US" altLang="ko-KR" sz="2600" b="1" dirty="0">
                <a:cs typeface="B Nazanin" pitchFamily="2" charset="-78"/>
              </a:rPr>
              <a:t> </a:t>
            </a:r>
            <a:r>
              <a:rPr lang="ar-SA" altLang="ko-KR" sz="2600" b="1" dirty="0">
                <a:cs typeface="B Nazanin" pitchFamily="2" charset="-78"/>
              </a:rPr>
              <a:t>با</a:t>
            </a:r>
            <a:r>
              <a:rPr lang="en-US" altLang="ko-KR" sz="2600" b="1" dirty="0">
                <a:cs typeface="B Nazanin" pitchFamily="2" charset="-78"/>
              </a:rPr>
              <a:t> </a:t>
            </a:r>
            <a:r>
              <a:rPr lang="ar-SA" altLang="ko-KR" sz="2600" b="1" dirty="0">
                <a:cs typeface="B Nazanin" pitchFamily="2" charset="-78"/>
              </a:rPr>
              <a:t>تغییرات</a:t>
            </a:r>
            <a:r>
              <a:rPr lang="en-US" altLang="ko-KR" sz="2600" b="1" dirty="0">
                <a:cs typeface="B Nazanin" pitchFamily="2" charset="-78"/>
              </a:rPr>
              <a:t> </a:t>
            </a:r>
            <a:r>
              <a:rPr lang="ar-SA" altLang="ko-KR" sz="2600" b="1" dirty="0">
                <a:cs typeface="B Nazanin" pitchFamily="2" charset="-78"/>
              </a:rPr>
              <a:t>قیمت</a:t>
            </a:r>
            <a:r>
              <a:rPr lang="en-US" altLang="ko-KR" sz="2600" b="1" dirty="0">
                <a:cs typeface="B Nazanin" pitchFamily="2" charset="-78"/>
              </a:rPr>
              <a:t> </a:t>
            </a:r>
            <a:r>
              <a:rPr lang="ar-SA" altLang="ko-KR" sz="2600" b="1" dirty="0">
                <a:cs typeface="B Nazanin" pitchFamily="2" charset="-78"/>
              </a:rPr>
              <a:t>اوراق</a:t>
            </a:r>
            <a:r>
              <a:rPr lang="en-US" altLang="ko-KR" sz="2600" b="1" dirty="0">
                <a:cs typeface="B Nazanin" pitchFamily="2" charset="-78"/>
              </a:rPr>
              <a:t> </a:t>
            </a:r>
            <a:r>
              <a:rPr lang="ar-SA" altLang="ko-KR" sz="2600" b="1" dirty="0">
                <a:cs typeface="B Nazanin" pitchFamily="2" charset="-78"/>
              </a:rPr>
              <a:t>بهادار</a:t>
            </a:r>
            <a:r>
              <a:rPr lang="en-US" altLang="ko-KR" sz="2600" b="1" dirty="0">
                <a:cs typeface="B Nazanin" pitchFamily="2" charset="-78"/>
              </a:rPr>
              <a:t> </a:t>
            </a:r>
            <a:r>
              <a:rPr lang="ar-SA" altLang="ko-KR" sz="2600" b="1" dirty="0">
                <a:cs typeface="B Nazanin" pitchFamily="2" charset="-78"/>
              </a:rPr>
              <a:t>شرکتها مورد تحقیق قرار گرفته است اگر همبستگی معنا داری وجود داشته باشد به م</a:t>
            </a:r>
            <a:r>
              <a:rPr lang="fa-IR" altLang="ko-KR" sz="2600" b="1" dirty="0">
                <a:cs typeface="B Nazanin" pitchFamily="2" charset="-78"/>
              </a:rPr>
              <a:t>ع</a:t>
            </a:r>
            <a:r>
              <a:rPr lang="ar-SA" altLang="ko-KR" sz="2600" b="1" dirty="0">
                <a:cs typeface="B Nazanin" pitchFamily="2" charset="-78"/>
              </a:rPr>
              <a:t>نای اینکه اطلاعات حسابداری در زمینه تعیین ارزش شرکت سودمند هستند .</a:t>
            </a:r>
            <a:r>
              <a:rPr lang="fa-IR" altLang="ko-KR" sz="2600" b="1" dirty="0">
                <a:cs typeface="B Nazanin" pitchFamily="2" charset="-78"/>
              </a:rPr>
              <a:t> </a:t>
            </a:r>
            <a:r>
              <a:rPr lang="ar-SA" altLang="ko-KR" sz="2600" b="1" dirty="0">
                <a:cs typeface="B Nazanin" pitchFamily="2" charset="-78"/>
              </a:rPr>
              <a:t>این مطالعات شامل آزمونهای مربوط به فرضیه بازار کارا نیز می شود . </a:t>
            </a:r>
            <a:endParaRPr lang="ko-KR" altLang="en-US" sz="2600" b="1" dirty="0">
              <a:cs typeface="B Nazanin" pitchFamily="2" charset="-78"/>
            </a:endParaRPr>
          </a:p>
          <a:p>
            <a:pPr marL="0" indent="0" algn="just">
              <a:lnSpc>
                <a:spcPct val="150000"/>
              </a:lnSpc>
              <a:buClr>
                <a:srgbClr val="000000"/>
              </a:buClr>
              <a:buNone/>
            </a:pPr>
            <a:r>
              <a:rPr lang="ar-SA" altLang="ko-KR" sz="2600" b="1" dirty="0">
                <a:cs typeface="B Nazanin" pitchFamily="2" charset="-78"/>
              </a:rPr>
              <a:t>فرضیه بازار کارا ( </a:t>
            </a:r>
            <a:r>
              <a:rPr lang="en-US" altLang="ko-KR" sz="2600" b="1" dirty="0">
                <a:cs typeface="B Nazanin" pitchFamily="2" charset="-78"/>
              </a:rPr>
              <a:t>EMH</a:t>
            </a:r>
            <a:r>
              <a:rPr lang="ar-SA" altLang="ko-KR" sz="2600" b="1" dirty="0">
                <a:cs typeface="B Nazanin" pitchFamily="2" charset="-78"/>
              </a:rPr>
              <a:t>  ) به میزان سرعتی که طبق آن اوراق بهادار موجود در بازار سرمایه نسبت به اعلام اطلاعات جدید واکنش نشان می دهند . </a:t>
            </a:r>
            <a:endParaRPr lang="ko-KR" altLang="en-US" sz="2600" b="1" dirty="0">
              <a:cs typeface="B Nazanin" pitchFamily="2" charset="-78"/>
            </a:endParaRPr>
          </a:p>
          <a:p>
            <a:pPr marL="0" indent="0" algn="just">
              <a:lnSpc>
                <a:spcPct val="104000"/>
              </a:lnSpc>
              <a:spcBef>
                <a:spcPts val="0"/>
              </a:spcBef>
              <a:buNone/>
            </a:pPr>
            <a:r>
              <a:rPr lang="ar-SA" altLang="ko-KR" sz="2600" b="1" dirty="0">
                <a:effectLst>
                  <a:outerShdw blurRad="38100" dist="38100" dir="2700000" algn="tl">
                    <a:srgbClr val="000000">
                      <a:alpha val="43137"/>
                    </a:srgbClr>
                  </a:outerShdw>
                </a:effectLst>
                <a:latin typeface="Calibri" charset="0"/>
                <a:cs typeface="B Nazanin" pitchFamily="2" charset="-78"/>
              </a:rPr>
              <a:t> </a:t>
            </a:r>
            <a:r>
              <a:rPr lang="en-US" altLang="ko-KR" sz="2600" b="1" dirty="0">
                <a:effectLst>
                  <a:outerShdw blurRad="38100" dist="38100" dir="2700000" algn="tl">
                    <a:srgbClr val="000000">
                      <a:alpha val="43137"/>
                    </a:srgbClr>
                  </a:outerShdw>
                </a:effectLst>
                <a:latin typeface="Calibri" charset="0"/>
                <a:cs typeface="B Nazanin" pitchFamily="2" charset="-78"/>
              </a:rPr>
              <a:t>                                                                                                                        </a:t>
            </a:r>
            <a:endParaRPr lang="ko-KR" altLang="en-US"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249492633"/>
      </p:ext>
    </p:extLst>
  </p:cSld>
  <p:clrMapOvr>
    <a:masterClrMapping/>
  </p:clrMapOvr>
  <p:transition spd="slow">
    <p:pull dir="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 3"/>
          <p:cNvSpPr>
            <a:spLocks noGrp="1" noChangeArrowheads="1"/>
          </p:cNvSpPr>
          <p:nvPr>
            <p:ph type="title"/>
          </p:nvPr>
        </p:nvSpPr>
        <p:spPr>
          <a:xfrm>
            <a:off x="2683273" y="1174967"/>
            <a:ext cx="8714529" cy="1496183"/>
          </a:xfrm>
          <a:prstGeom prst="rect">
            <a:avLst/>
          </a:prstGeom>
          <a:noFill/>
          <a:ln w="0" cap="flat" cmpd="sng">
            <a:noFill/>
            <a:prstDash/>
          </a:ln>
        </p:spPr>
        <p:txBody>
          <a:bodyPr wrap="square" lIns="91440" tIns="45720" rIns="91440" bIns="45720" anchor="ctr">
            <a:noAutofit/>
          </a:bodyPr>
          <a:lstStyle/>
          <a:p>
            <a:pPr algn="r" defTabSz="508000">
              <a:lnSpc>
                <a:spcPct val="106000"/>
              </a:lnSpc>
              <a:spcBef>
                <a:spcPts val="0"/>
              </a:spcBef>
            </a:pPr>
            <a:br>
              <a:rPr lang="fa-IR" altLang="ko-KR" sz="4000" b="1" dirty="0">
                <a:solidFill>
                  <a:schemeClr val="tx1"/>
                </a:solidFill>
                <a:latin typeface="Times New Roman" charset="0"/>
                <a:cs typeface="B Titr" pitchFamily="2" charset="-78"/>
              </a:rPr>
            </a:br>
            <a:r>
              <a:rPr lang="ar-SA" altLang="ko-KR" sz="3200" b="1" dirty="0">
                <a:solidFill>
                  <a:schemeClr val="tx1"/>
                </a:solidFill>
                <a:latin typeface="Times New Roman" charset="0"/>
                <a:cs typeface="B Titr" pitchFamily="2" charset="-78"/>
              </a:rPr>
              <a:t>تعریف کلاسیک کارایی بازار </a:t>
            </a:r>
            <a:r>
              <a:rPr lang="ar-SA" altLang="ko-KR" sz="3200" b="1" dirty="0">
                <a:solidFill>
                  <a:schemeClr val="tx1"/>
                </a:solidFill>
                <a:cs typeface="B Titr" pitchFamily="2" charset="-78"/>
              </a:rPr>
              <a:t>این</a:t>
            </a:r>
            <a:r>
              <a:rPr lang="ar-SA" altLang="ko-KR" sz="3200" b="1" dirty="0">
                <a:solidFill>
                  <a:schemeClr val="tx1"/>
                </a:solidFill>
                <a:latin typeface="Times New Roman" charset="0"/>
                <a:cs typeface="B Titr" pitchFamily="2" charset="-78"/>
              </a:rPr>
              <a:t> است که :</a:t>
            </a:r>
            <a:endParaRPr lang="ko-KR" altLang="en-US" sz="3200" b="1" dirty="0">
              <a:solidFill>
                <a:schemeClr val="tx1"/>
              </a:solidFill>
              <a:cs typeface="B Titr" pitchFamily="2" charset="-78"/>
            </a:endParaRPr>
          </a:p>
        </p:txBody>
      </p:sp>
      <p:sp>
        <p:nvSpPr>
          <p:cNvPr id="2" name="Rect 3"/>
          <p:cNvSpPr>
            <a:spLocks noGrp="1" noChangeArrowheads="1"/>
          </p:cNvSpPr>
          <p:nvPr>
            <p:ph idx="1"/>
          </p:nvPr>
        </p:nvSpPr>
        <p:spPr>
          <a:xfrm>
            <a:off x="746975" y="2741984"/>
            <a:ext cx="10650827" cy="4116016"/>
          </a:xfrm>
          <a:prstGeom prst="rect">
            <a:avLst/>
          </a:prstGeom>
          <a:noFill/>
          <a:ln w="9525" cap="flat" cmpd="sng">
            <a:noFill/>
            <a:prstDash/>
          </a:ln>
        </p:spPr>
        <p:txBody>
          <a:bodyPr wrap="square" lIns="91440" tIns="45720" rIns="91440" bIns="45720" anchor="t">
            <a:noAutofit/>
          </a:bodyPr>
          <a:lstStyle/>
          <a:p>
            <a:pPr marL="0" indent="0" algn="just">
              <a:lnSpc>
                <a:spcPct val="150000"/>
              </a:lnSpc>
              <a:buClr>
                <a:srgbClr val="000000"/>
              </a:buClr>
              <a:buNone/>
            </a:pPr>
            <a:r>
              <a:rPr lang="ar-SA" altLang="ko-KR" sz="2600" b="1" dirty="0">
                <a:cs typeface="B Nazanin" pitchFamily="2" charset="-78"/>
              </a:rPr>
              <a:t>1 . بازار اطلاعات موجود را کاملا</a:t>
            </a:r>
            <a:r>
              <a:rPr lang="fa-IR" altLang="ko-KR" sz="2600" b="1" dirty="0">
                <a:cs typeface="B Nazanin" pitchFamily="2" charset="-78"/>
              </a:rPr>
              <a:t>ً</a:t>
            </a:r>
            <a:r>
              <a:rPr lang="ar-SA" altLang="ko-KR" sz="2600" b="1" dirty="0">
                <a:cs typeface="B Nazanin" pitchFamily="2" charset="-78"/>
              </a:rPr>
              <a:t> منعکس می کند</a:t>
            </a:r>
            <a:r>
              <a:rPr lang="fa-IR" altLang="ko-KR" sz="2600" b="1" dirty="0">
                <a:cs typeface="B Nazanin" pitchFamily="2" charset="-78"/>
              </a:rPr>
              <a:t> .</a:t>
            </a:r>
            <a:r>
              <a:rPr lang="ar-SA" altLang="ko-KR" sz="2600" b="1" dirty="0">
                <a:cs typeface="B Nazanin" pitchFamily="2" charset="-78"/>
              </a:rPr>
              <a:t> </a:t>
            </a:r>
            <a:endParaRPr lang="ko-KR" altLang="en-US" sz="2600" b="1" dirty="0">
              <a:cs typeface="B Nazanin" pitchFamily="2" charset="-78"/>
            </a:endParaRPr>
          </a:p>
          <a:p>
            <a:pPr marL="0" indent="0" algn="just">
              <a:lnSpc>
                <a:spcPct val="150000"/>
              </a:lnSpc>
              <a:buClr>
                <a:srgbClr val="000000"/>
              </a:buClr>
              <a:buNone/>
            </a:pPr>
            <a:r>
              <a:rPr lang="ar-SA" altLang="ko-KR" sz="2600" b="1" dirty="0">
                <a:cs typeface="B Nazanin" pitchFamily="2" charset="-78"/>
              </a:rPr>
              <a:t>2 . در نتیجه قیمتهای بازار بلافاصله نسبت به اطلاعات جدید واکنش نشان می دهند .</a:t>
            </a:r>
            <a:endParaRPr lang="ko-KR" altLang="en-US" sz="2600" b="1" dirty="0">
              <a:cs typeface="B Nazanin" pitchFamily="2" charset="-78"/>
            </a:endParaRPr>
          </a:p>
          <a:p>
            <a:pPr marL="0" indent="0" algn="just">
              <a:lnSpc>
                <a:spcPct val="150000"/>
              </a:lnSpc>
              <a:buClr>
                <a:srgbClr val="000000"/>
              </a:buClr>
              <a:buNone/>
            </a:pPr>
            <a:r>
              <a:rPr lang="ar-SA" altLang="ko-KR" sz="2600" b="1" dirty="0">
                <a:cs typeface="B Nazanin" pitchFamily="2" charset="-78"/>
              </a:rPr>
              <a:t>درصورتی که یک قلم اطلاعات دارای شواهدی مبنی بر یک پاسخ قیمتی داشته باشد دارای محتوای اطلاعاتی است .  </a:t>
            </a:r>
            <a:endParaRPr lang="ko-KR" altLang="en-US" sz="2600" b="1" dirty="0">
              <a:cs typeface="B Nazanin" pitchFamily="2" charset="-78"/>
            </a:endParaRPr>
          </a:p>
        </p:txBody>
      </p:sp>
    </p:spTree>
    <p:extLst>
      <p:ext uri="{BB962C8B-B14F-4D97-AF65-F5344CB8AC3E}">
        <p14:creationId xmlns:p14="http://schemas.microsoft.com/office/powerpoint/2010/main" val="3214144693"/>
      </p:ext>
    </p:extLst>
  </p:cSld>
  <p:clrMapOvr>
    <a:masterClrMapping/>
  </p:clrMapOvr>
  <p:transition spd="slow">
    <p:pull dir="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186" y="1250641"/>
            <a:ext cx="11062952" cy="5420615"/>
          </a:xfrm>
        </p:spPr>
        <p:txBody>
          <a:bodyPr>
            <a:noAutofit/>
          </a:bodyPr>
          <a:lstStyle/>
          <a:p>
            <a:pPr marL="342900" indent="-342900" algn="r">
              <a:lnSpc>
                <a:spcPct val="127000"/>
              </a:lnSpc>
              <a:spcBef>
                <a:spcPts val="0"/>
              </a:spcBef>
              <a:buFont typeface="Arial" pitchFamily="34" charset="0"/>
              <a:buChar char="•"/>
            </a:pPr>
            <a:r>
              <a:rPr lang="ar-SA" altLang="ko-KR" sz="2600" b="1" dirty="0">
                <a:solidFill>
                  <a:schemeClr val="tx1"/>
                </a:solidFill>
                <a:latin typeface="+mn-lt"/>
                <a:ea typeface="+mn-ea"/>
                <a:cs typeface="B Nazanin" pitchFamily="2" charset="-78"/>
              </a:rPr>
              <a:t>فرضیه بازار کارا </a:t>
            </a:r>
            <a:r>
              <a:rPr lang="fa-IR" altLang="ko-KR" sz="2600" b="1" dirty="0">
                <a:solidFill>
                  <a:schemeClr val="tx1"/>
                </a:solidFill>
                <a:latin typeface="+mn-lt"/>
                <a:ea typeface="+mn-ea"/>
                <a:cs typeface="B Nazanin" pitchFamily="2" charset="-78"/>
              </a:rPr>
              <a:t>دارای سه شک مختلف </a:t>
            </a:r>
            <a:r>
              <a:rPr lang="ar-SA" altLang="ko-KR" sz="2600" b="1" dirty="0">
                <a:solidFill>
                  <a:schemeClr val="tx1"/>
                </a:solidFill>
                <a:latin typeface="+mn-lt"/>
                <a:ea typeface="+mn-ea"/>
                <a:cs typeface="B Nazanin" pitchFamily="2" charset="-78"/>
              </a:rPr>
              <a:t>به شرح ذیل می باشد :</a:t>
            </a:r>
            <a:br>
              <a:rPr lang="ko-KR" altLang="en-US" sz="2600" b="1" dirty="0">
                <a:solidFill>
                  <a:schemeClr val="tx1"/>
                </a:solidFill>
                <a:latin typeface="+mn-lt"/>
                <a:ea typeface="+mn-ea"/>
                <a:cs typeface="B Nazanin" pitchFamily="2" charset="-78"/>
              </a:rPr>
            </a:br>
            <a:r>
              <a:rPr lang="ar-SA" altLang="ko-KR" sz="2800" b="1" i="1" dirty="0">
                <a:solidFill>
                  <a:schemeClr val="tx1"/>
                </a:solidFill>
                <a:effectLst>
                  <a:outerShdw blurRad="38100" dist="38100" dir="2700000" algn="tl">
                    <a:srgbClr val="000000">
                      <a:alpha val="43137"/>
                    </a:srgbClr>
                  </a:outerShdw>
                </a:effectLst>
                <a:latin typeface="+mn-lt"/>
                <a:ea typeface="+mn-ea"/>
                <a:cs typeface="B Nazanin" pitchFamily="2" charset="-78"/>
              </a:rPr>
              <a:t>ضعیف</a:t>
            </a:r>
            <a:r>
              <a:rPr lang="ar-SA" altLang="ko-KR" sz="2600" b="1" i="1" dirty="0">
                <a:solidFill>
                  <a:schemeClr val="tx1"/>
                </a:solidFill>
                <a:effectLst>
                  <a:outerShdw blurRad="38100" dist="38100" dir="2700000" algn="tl">
                    <a:srgbClr val="000000">
                      <a:alpha val="43137"/>
                    </a:srgbClr>
                  </a:outerShdw>
                </a:effectLst>
                <a:latin typeface="+mn-lt"/>
                <a:ea typeface="+mn-ea"/>
                <a:cs typeface="B Nazanin" pitchFamily="2" charset="-78"/>
              </a:rPr>
              <a:t> </a:t>
            </a:r>
            <a:r>
              <a:rPr lang="ar-SA" altLang="ko-KR" sz="2600" b="1" dirty="0">
                <a:solidFill>
                  <a:schemeClr val="tx1"/>
                </a:solidFill>
                <a:latin typeface="+mn-lt"/>
                <a:ea typeface="+mn-ea"/>
                <a:cs typeface="B Nazanin" pitchFamily="2" charset="-78"/>
              </a:rPr>
              <a:t>: قیمت اوراق بهادار ، اطلاعات موجود در توالی قیمتهای تاریخی ( گذشته ) را منعکس می کند . </a:t>
            </a:r>
            <a:br>
              <a:rPr lang="ko-KR" altLang="en-US" sz="2600" b="1" dirty="0">
                <a:solidFill>
                  <a:schemeClr val="tx1"/>
                </a:solidFill>
                <a:latin typeface="+mn-lt"/>
                <a:ea typeface="+mn-ea"/>
                <a:cs typeface="B Nazanin" pitchFamily="2" charset="-78"/>
              </a:rPr>
            </a:br>
            <a:r>
              <a:rPr lang="ar-SA" altLang="ko-KR" sz="2800" b="1" i="1" dirty="0">
                <a:solidFill>
                  <a:schemeClr val="tx1"/>
                </a:solidFill>
                <a:effectLst>
                  <a:outerShdw blurRad="38100" dist="38100" dir="2700000" algn="tl">
                    <a:srgbClr val="000000">
                      <a:alpha val="43137"/>
                    </a:srgbClr>
                  </a:outerShdw>
                </a:effectLst>
                <a:latin typeface="+mn-lt"/>
                <a:ea typeface="+mn-ea"/>
                <a:cs typeface="B Nazanin" pitchFamily="2" charset="-78"/>
              </a:rPr>
              <a:t>نیمه قوی </a:t>
            </a:r>
            <a:r>
              <a:rPr lang="ar-SA" altLang="ko-KR" sz="2600" b="1" dirty="0">
                <a:solidFill>
                  <a:schemeClr val="tx1"/>
                </a:solidFill>
                <a:latin typeface="+mn-lt"/>
                <a:ea typeface="+mn-ea"/>
                <a:cs typeface="B Nazanin" pitchFamily="2" charset="-78"/>
              </a:rPr>
              <a:t>: قیمتها تمامی اطلاعات گذشته و حال را که در دسترس عموم قرار دارند منعکس می کنند .</a:t>
            </a:r>
            <a:br>
              <a:rPr lang="ko-KR" altLang="en-US" sz="2600" b="1" dirty="0">
                <a:solidFill>
                  <a:schemeClr val="tx1"/>
                </a:solidFill>
                <a:latin typeface="+mn-lt"/>
                <a:ea typeface="+mn-ea"/>
                <a:cs typeface="B Nazanin" pitchFamily="2" charset="-78"/>
              </a:rPr>
            </a:br>
            <a:r>
              <a:rPr lang="ar-SA" altLang="ko-KR" sz="2800" b="1" i="1" dirty="0">
                <a:solidFill>
                  <a:schemeClr val="tx1"/>
                </a:solidFill>
                <a:effectLst>
                  <a:outerShdw blurRad="38100" dist="38100" dir="2700000" algn="tl">
                    <a:srgbClr val="000000">
                      <a:alpha val="43137"/>
                    </a:srgbClr>
                  </a:outerShdw>
                </a:effectLst>
                <a:latin typeface="+mn-lt"/>
                <a:ea typeface="+mn-ea"/>
                <a:cs typeface="B Nazanin" pitchFamily="2" charset="-78"/>
              </a:rPr>
              <a:t>قوی</a:t>
            </a:r>
            <a:r>
              <a:rPr lang="ar-SA" altLang="ko-KR" sz="2600" b="1" dirty="0">
                <a:solidFill>
                  <a:schemeClr val="tx1"/>
                </a:solidFill>
                <a:latin typeface="+mn-lt"/>
                <a:ea typeface="+mn-ea"/>
                <a:cs typeface="B Nazanin" pitchFamily="2" charset="-78"/>
              </a:rPr>
              <a:t> : قیمتها منعکس کننده تمامی اطلاعات  ( هم عمومی و هم خصوصی و محرمانه ) هستند .</a:t>
            </a:r>
            <a:br>
              <a:rPr lang="ko-KR" altLang="en-US" sz="2600" b="1" dirty="0">
                <a:solidFill>
                  <a:schemeClr val="tx1"/>
                </a:solidFill>
                <a:latin typeface="+mn-lt"/>
                <a:ea typeface="+mn-ea"/>
                <a:cs typeface="B Nazanin" pitchFamily="2" charset="-78"/>
              </a:rPr>
            </a:br>
            <a:r>
              <a:rPr lang="ar-SA" altLang="ko-KR" sz="2600" b="1" dirty="0">
                <a:solidFill>
                  <a:schemeClr val="tx1"/>
                </a:solidFill>
                <a:latin typeface="+mn-lt"/>
                <a:ea typeface="+mn-ea"/>
                <a:cs typeface="B Nazanin" pitchFamily="2" charset="-78"/>
              </a:rPr>
              <a:t>تا کنون اکثر تحقیقات انجام شده در رابطه با شکل نیمه قوی بوده که با اطلاعات در دسترس عموم سر</a:t>
            </a:r>
            <a:r>
              <a:rPr lang="fa-IR" altLang="ko-KR" sz="2600" b="1" dirty="0">
                <a:solidFill>
                  <a:schemeClr val="tx1"/>
                </a:solidFill>
                <a:latin typeface="+mn-lt"/>
                <a:ea typeface="+mn-ea"/>
                <a:cs typeface="B Nazanin" pitchFamily="2" charset="-78"/>
              </a:rPr>
              <a:t> </a:t>
            </a:r>
            <a:r>
              <a:rPr lang="ar-SA" altLang="ko-KR" sz="2600" b="1" dirty="0">
                <a:solidFill>
                  <a:schemeClr val="tx1"/>
                </a:solidFill>
                <a:latin typeface="+mn-lt"/>
                <a:ea typeface="+mn-ea"/>
                <a:cs typeface="B Nazanin" pitchFamily="2" charset="-78"/>
              </a:rPr>
              <a:t>و</a:t>
            </a:r>
            <a:r>
              <a:rPr lang="fa-IR" altLang="ko-KR" sz="2600" b="1" dirty="0">
                <a:solidFill>
                  <a:schemeClr val="tx1"/>
                </a:solidFill>
                <a:latin typeface="+mn-lt"/>
                <a:ea typeface="+mn-ea"/>
                <a:cs typeface="B Nazanin" pitchFamily="2" charset="-78"/>
              </a:rPr>
              <a:t> </a:t>
            </a:r>
            <a:r>
              <a:rPr lang="ar-SA" altLang="ko-KR" sz="2600" b="1" dirty="0">
                <a:solidFill>
                  <a:schemeClr val="tx1"/>
                </a:solidFill>
                <a:latin typeface="+mn-lt"/>
                <a:ea typeface="+mn-ea"/>
                <a:cs typeface="B Nazanin" pitchFamily="2" charset="-78"/>
              </a:rPr>
              <a:t>کار </a:t>
            </a:r>
            <a:r>
              <a:rPr lang="fa-IR" altLang="ko-KR" sz="2600" b="1" dirty="0">
                <a:solidFill>
                  <a:schemeClr val="tx1"/>
                </a:solidFill>
                <a:latin typeface="+mn-lt"/>
                <a:ea typeface="+mn-ea"/>
                <a:cs typeface="B Nazanin" pitchFamily="2" charset="-78"/>
              </a:rPr>
              <a:t> </a:t>
            </a:r>
            <a:r>
              <a:rPr lang="ar-SA" altLang="ko-KR" sz="2600" b="1" dirty="0">
                <a:solidFill>
                  <a:schemeClr val="tx1"/>
                </a:solidFill>
                <a:latin typeface="+mn-lt"/>
                <a:ea typeface="+mn-ea"/>
                <a:cs typeface="B Nazanin" pitchFamily="2" charset="-78"/>
              </a:rPr>
              <a:t>دارند . </a:t>
            </a:r>
            <a:r>
              <a:rPr lang="fa-IR" altLang="ko-KR" sz="2600" b="1" dirty="0">
                <a:solidFill>
                  <a:schemeClr val="tx1"/>
                </a:solidFill>
                <a:latin typeface="+mn-lt"/>
                <a:ea typeface="+mn-ea"/>
                <a:cs typeface="B Nazanin" pitchFamily="2" charset="-78"/>
              </a:rPr>
              <a:t>و ض</a:t>
            </a:r>
            <a:r>
              <a:rPr lang="ar-SA" altLang="ko-KR" sz="2600" b="1" dirty="0">
                <a:solidFill>
                  <a:schemeClr val="tx1"/>
                </a:solidFill>
                <a:latin typeface="+mn-lt"/>
                <a:ea typeface="+mn-ea"/>
                <a:cs typeface="B Nazanin" pitchFamily="2" charset="-78"/>
              </a:rPr>
              <a:t>منا</a:t>
            </a:r>
            <a:r>
              <a:rPr lang="fa-IR" altLang="ko-KR" sz="2600" b="1" dirty="0">
                <a:solidFill>
                  <a:schemeClr val="tx1"/>
                </a:solidFill>
                <a:latin typeface="+mn-lt"/>
                <a:ea typeface="+mn-ea"/>
                <a:cs typeface="B Nazanin" pitchFamily="2" charset="-78"/>
              </a:rPr>
              <a:t>ً</a:t>
            </a:r>
            <a:r>
              <a:rPr lang="ar-SA" altLang="ko-KR" sz="2600" b="1" dirty="0">
                <a:solidFill>
                  <a:schemeClr val="tx1"/>
                </a:solidFill>
                <a:latin typeface="+mn-lt"/>
                <a:ea typeface="+mn-ea"/>
                <a:cs typeface="B Nazanin" pitchFamily="2" charset="-78"/>
              </a:rPr>
              <a:t> اکثر اطلاعات آزمون شده دارای ماهیت حسابداری بوده اند مثل اطلاعات صورتهای مالی</a:t>
            </a:r>
            <a:r>
              <a:rPr lang="fa-IR" altLang="ko-KR" sz="2600" b="1" dirty="0">
                <a:solidFill>
                  <a:schemeClr val="tx1"/>
                </a:solidFill>
                <a:latin typeface="+mn-lt"/>
                <a:ea typeface="+mn-ea"/>
                <a:cs typeface="B Nazanin" pitchFamily="2" charset="-78"/>
              </a:rPr>
              <a:t> .</a:t>
            </a:r>
            <a:r>
              <a:rPr lang="ar-SA" altLang="ko-KR" sz="2600" b="1" dirty="0">
                <a:solidFill>
                  <a:schemeClr val="tx1"/>
                </a:solidFill>
                <a:latin typeface="+mn-lt"/>
                <a:ea typeface="+mn-ea"/>
                <a:cs typeface="B Nazanin" pitchFamily="2" charset="-78"/>
              </a:rPr>
              <a:t> </a:t>
            </a:r>
            <a:br>
              <a:rPr lang="ko-KR" altLang="en-US" sz="2400" b="1" dirty="0">
                <a:solidFill>
                  <a:schemeClr val="tx1"/>
                </a:solidFill>
                <a:effectLst>
                  <a:outerShdw blurRad="38100" dist="38100" dir="2700000" algn="tl">
                    <a:srgbClr val="000000">
                      <a:alpha val="43137"/>
                    </a:srgbClr>
                  </a:outerShdw>
                </a:effectLst>
                <a:cs typeface="B Nazanin" pitchFamily="2" charset="-78"/>
              </a:rPr>
            </a:br>
            <a:endParaRPr lang="fa-IR" sz="2400"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1186147024"/>
      </p:ext>
    </p:extLst>
  </p:cSld>
  <p:clrMapOvr>
    <a:masterClrMapping/>
  </p:clrMapOvr>
  <p:transition spd="slow">
    <p:zoom dir="in"/>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1136" y="930879"/>
            <a:ext cx="6636854" cy="1143008"/>
          </a:xfrm>
        </p:spPr>
        <p:txBody>
          <a:bodyPr>
            <a:noAutofit/>
          </a:bodyPr>
          <a:lstStyle/>
          <a:p>
            <a:pPr algn="r" rtl="1"/>
            <a:br>
              <a:rPr lang="fa-IR" sz="4000" b="1" dirty="0">
                <a:solidFill>
                  <a:schemeClr val="tx1"/>
                </a:solidFill>
                <a:cs typeface="B Titr" pitchFamily="2" charset="-78"/>
              </a:rPr>
            </a:br>
            <a:r>
              <a:rPr lang="fa-IR" sz="4000" b="1" dirty="0">
                <a:solidFill>
                  <a:schemeClr val="tx1"/>
                </a:solidFill>
                <a:cs typeface="B Titr" pitchFamily="2" charset="-78"/>
              </a:rPr>
              <a:t>تئوری </a:t>
            </a:r>
            <a:r>
              <a:rPr lang="fa-IR" sz="4000" b="1" dirty="0" err="1">
                <a:solidFill>
                  <a:schemeClr val="tx1"/>
                </a:solidFill>
                <a:cs typeface="B Titr" pitchFamily="2" charset="-78"/>
              </a:rPr>
              <a:t>پرتفوی</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721217" y="2366684"/>
            <a:ext cx="10766737" cy="4240178"/>
          </a:xfrm>
        </p:spPr>
        <p:txBody>
          <a:bodyPr>
            <a:noAutofit/>
          </a:bodyPr>
          <a:lstStyle/>
          <a:p>
            <a:pPr algn="just">
              <a:lnSpc>
                <a:spcPct val="150000"/>
              </a:lnSpc>
            </a:pPr>
            <a:r>
              <a:rPr lang="fa-IR" sz="2600" b="1" dirty="0">
                <a:cs typeface="B Nazanin" pitchFamily="2" charset="-78"/>
              </a:rPr>
              <a:t>اساس تئوریک بازار سرمایه یا قیمت اوراق بهادار ، از تئوری پرتفوی که تئوری ای است درباره انتخاب سرمایه گذاری به شکل منطقی و حداکثر کردن مطلوبیت سرچشمه می گیرد . به بیان ساده ، ریسک را می توان از طریق نگهداری سرمایه گذاری به شکل پرتفوی کاهش داد . نوعی از ریسک که از این طریق قابل حذف است ریسک غیر سیستماتیک (تنوع پذیر) نام دارد . ریسک سیستماتیک به شکل واریانس بازده های مورد انتظار سرمایه گذاری تعریف می شود . </a:t>
            </a:r>
            <a:endParaRPr lang="en-US" sz="2600" b="1" dirty="0">
              <a:cs typeface="B Nazanin" pitchFamily="2" charset="-78"/>
            </a:endParaRPr>
          </a:p>
        </p:txBody>
      </p:sp>
    </p:spTree>
    <p:extLst>
      <p:ext uri="{BB962C8B-B14F-4D97-AF65-F5344CB8AC3E}">
        <p14:creationId xmlns:p14="http://schemas.microsoft.com/office/powerpoint/2010/main" val="3694730597"/>
      </p:ext>
    </p:extLst>
  </p:cSld>
  <p:clrMapOvr>
    <a:masterClrMapping/>
  </p:clrMapOvr>
  <p:transition spd="slow">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7279" y="772915"/>
            <a:ext cx="10560675" cy="5705158"/>
          </a:xfrm>
        </p:spPr>
        <p:txBody>
          <a:bodyPr>
            <a:normAutofit/>
          </a:bodyPr>
          <a:lstStyle/>
          <a:p>
            <a:pPr algn="just">
              <a:lnSpc>
                <a:spcPct val="150000"/>
              </a:lnSpc>
            </a:pPr>
            <a:r>
              <a:rPr lang="fa-IR" sz="2600" b="1" dirty="0">
                <a:solidFill>
                  <a:schemeClr val="tx1"/>
                </a:solidFill>
                <a:cs typeface="B Nazanin" pitchFamily="2" charset="-78"/>
              </a:rPr>
              <a:t>هرچه واریانس نسبت به میانگین بازده های مورد انتظار بیشتر باشد ، ریسک سرمایه گذاری بیشتر خواهد بود . واریانس در مورد یک سهم میتواند بسیار بزرگ باشد لیکن هنگامی که برای یک پرتفوی محاسبه می کنیم کمتر خواهد بود به این دلیل که واریانس سهم های مختلف هنگام ترکیب یکدیگر را خنثی می کنند . آنچه پس از حذف تمامی ریسک ها باقی می ماند ریسک غیر تنوع پذیر یا ریسک سیستماتیک نام دارد . یک سرمایه گذار </a:t>
            </a:r>
            <a:r>
              <a:rPr lang="fa-IR" sz="2600" b="1" dirty="0" err="1">
                <a:solidFill>
                  <a:schemeClr val="tx1"/>
                </a:solidFill>
                <a:cs typeface="B Nazanin" pitchFamily="2" charset="-78"/>
              </a:rPr>
              <a:t>منطقاً</a:t>
            </a:r>
            <a:r>
              <a:rPr lang="fa-IR" sz="2600" b="1" dirty="0">
                <a:solidFill>
                  <a:schemeClr val="tx1"/>
                </a:solidFill>
                <a:cs typeface="B Nazanin" pitchFamily="2" charset="-78"/>
              </a:rPr>
              <a:t> پرتفویی را که رابطه ریسک و بازده اش برآورده کننده ترجیحات مطلوبیتی وی باشد انتخاب می کند .</a:t>
            </a:r>
            <a:endParaRPr lang="fa-IR" sz="2600" dirty="0">
              <a:solidFill>
                <a:schemeClr val="tx1"/>
              </a:solidFill>
            </a:endParaRPr>
          </a:p>
        </p:txBody>
      </p:sp>
    </p:spTree>
    <p:extLst>
      <p:ext uri="{BB962C8B-B14F-4D97-AF65-F5344CB8AC3E}">
        <p14:creationId xmlns:p14="http://schemas.microsoft.com/office/powerpoint/2010/main" val="2812119344"/>
      </p:ext>
    </p:extLst>
  </p:cSld>
  <p:clrMapOvr>
    <a:masterClrMapping/>
  </p:clrMapOvr>
  <p:transition spd="slow">
    <p:wheel spokes="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25834" y="1190924"/>
            <a:ext cx="6136788" cy="1143000"/>
          </a:xfrm>
        </p:spPr>
        <p:txBody>
          <a:bodyPr>
            <a:normAutofit/>
          </a:bodyPr>
          <a:lstStyle/>
          <a:p>
            <a:pPr algn="r" rtl="1"/>
            <a:r>
              <a:rPr lang="fa-IR" sz="4000" b="1" dirty="0">
                <a:solidFill>
                  <a:schemeClr val="tx1"/>
                </a:solidFill>
                <a:cs typeface="B Titr" pitchFamily="2" charset="-78"/>
              </a:rPr>
              <a:t>نمودار خط بازار سرمایه</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3381356" y="1447800"/>
            <a:ext cx="7076332" cy="4800600"/>
          </a:xfrm>
        </p:spPr>
        <p:txBody>
          <a:bodyPr/>
          <a:lstStyle/>
          <a:p>
            <a:pPr algn="just" rtl="1">
              <a:buNone/>
            </a:pPr>
            <a:r>
              <a:rPr lang="fa-IR" dirty="0"/>
              <a:t> </a:t>
            </a:r>
            <a:endParaRPr lang="en-US" dirty="0"/>
          </a:p>
        </p:txBody>
      </p:sp>
      <p:grpSp>
        <p:nvGrpSpPr>
          <p:cNvPr id="4" name="Group 4"/>
          <p:cNvGrpSpPr>
            <a:grpSpLocks noChangeAspect="1"/>
          </p:cNvGrpSpPr>
          <p:nvPr/>
        </p:nvGrpSpPr>
        <p:grpSpPr bwMode="auto">
          <a:xfrm>
            <a:off x="2605211" y="2688049"/>
            <a:ext cx="5501640" cy="3169288"/>
            <a:chOff x="1678" y="1347"/>
            <a:chExt cx="8664" cy="4635"/>
          </a:xfrm>
        </p:grpSpPr>
        <p:sp>
          <p:nvSpPr>
            <p:cNvPr id="5" name="AutoShape 5"/>
            <p:cNvSpPr>
              <a:spLocks noChangeAspect="1" noChangeArrowheads="1"/>
            </p:cNvSpPr>
            <p:nvPr/>
          </p:nvSpPr>
          <p:spPr bwMode="auto">
            <a:xfrm>
              <a:off x="1986" y="1347"/>
              <a:ext cx="8280" cy="4140"/>
            </a:xfrm>
            <a:prstGeom prst="rect">
              <a:avLst/>
            </a:prstGeom>
            <a:noFill/>
            <a:ln w="9525">
              <a:noFill/>
              <a:miter lim="800000"/>
              <a:headEnd/>
              <a:tailEnd/>
            </a:ln>
          </p:spPr>
          <p:txBody>
            <a:bodyPr/>
            <a:lstStyle/>
            <a:p>
              <a:pPr algn="l" rtl="0"/>
              <a:endParaRPr lang="fa-IR">
                <a:solidFill>
                  <a:srgbClr val="E7DEC9">
                    <a:lumMod val="25000"/>
                  </a:srgbClr>
                </a:solidFill>
              </a:endParaRPr>
            </a:p>
          </p:txBody>
        </p:sp>
        <p:sp>
          <p:nvSpPr>
            <p:cNvPr id="6" name="Rectangle 6"/>
            <p:cNvSpPr>
              <a:spLocks noChangeArrowheads="1"/>
            </p:cNvSpPr>
            <p:nvPr/>
          </p:nvSpPr>
          <p:spPr bwMode="auto">
            <a:xfrm>
              <a:off x="1678" y="1440"/>
              <a:ext cx="1588" cy="720"/>
            </a:xfrm>
            <a:prstGeom prst="rect">
              <a:avLst/>
            </a:prstGeom>
            <a:noFill/>
            <a:ln w="9525">
              <a:noFill/>
              <a:miter lim="800000"/>
              <a:headEnd/>
              <a:tailEnd/>
            </a:ln>
          </p:spPr>
          <p:txBody>
            <a:bodyPr/>
            <a:lstStyle/>
            <a:p>
              <a:pPr algn="l" rtl="0"/>
              <a:r>
                <a:rPr lang="fa-IR" sz="1600" b="1" dirty="0">
                  <a:solidFill>
                    <a:srgbClr val="E7DEC9">
                      <a:lumMod val="25000"/>
                    </a:srgbClr>
                  </a:solidFill>
                  <a:latin typeface="Times New Roman" pitchFamily="18" charset="0"/>
                  <a:cs typeface="B Nazanin" panose="00000400000000000000" pitchFamily="2" charset="-78"/>
                </a:rPr>
                <a:t>بازده مورد انتظار پرتفوی</a:t>
              </a:r>
              <a:endParaRPr lang="en-US" sz="2400" dirty="0">
                <a:solidFill>
                  <a:srgbClr val="E7DEC9">
                    <a:lumMod val="25000"/>
                  </a:srgbClr>
                </a:solidFill>
                <a:cs typeface="B Nazanin" panose="00000400000000000000" pitchFamily="2" charset="-78"/>
              </a:endParaRPr>
            </a:p>
          </p:txBody>
        </p:sp>
        <p:sp>
          <p:nvSpPr>
            <p:cNvPr id="7" name="Line 7"/>
            <p:cNvSpPr>
              <a:spLocks noChangeShapeType="1"/>
            </p:cNvSpPr>
            <p:nvPr/>
          </p:nvSpPr>
          <p:spPr bwMode="auto">
            <a:xfrm>
              <a:off x="3450" y="5342"/>
              <a:ext cx="5760" cy="1"/>
            </a:xfrm>
            <a:prstGeom prst="line">
              <a:avLst/>
            </a:prstGeom>
            <a:ln>
              <a:headEnd/>
              <a:tailEnd/>
            </a:ln>
          </p:spPr>
          <p:style>
            <a:lnRef idx="3">
              <a:schemeClr val="dk1"/>
            </a:lnRef>
            <a:fillRef idx="0">
              <a:schemeClr val="dk1"/>
            </a:fillRef>
            <a:effectRef idx="2">
              <a:schemeClr val="dk1"/>
            </a:effectRef>
            <a:fontRef idx="minor">
              <a:schemeClr val="tx1"/>
            </a:fontRef>
          </p:style>
          <p:txBody>
            <a:bodyPr/>
            <a:lstStyle/>
            <a:p>
              <a:pPr algn="l" rtl="0"/>
              <a:endParaRPr lang="fa-IR">
                <a:solidFill>
                  <a:srgbClr val="E7DEC9">
                    <a:lumMod val="25000"/>
                  </a:srgbClr>
                </a:solidFill>
              </a:endParaRPr>
            </a:p>
          </p:txBody>
        </p:sp>
        <p:sp>
          <p:nvSpPr>
            <p:cNvPr id="8" name="Rectangle 8"/>
            <p:cNvSpPr>
              <a:spLocks noChangeArrowheads="1"/>
            </p:cNvSpPr>
            <p:nvPr/>
          </p:nvSpPr>
          <p:spPr bwMode="auto">
            <a:xfrm>
              <a:off x="7797" y="5575"/>
              <a:ext cx="2545" cy="407"/>
            </a:xfrm>
            <a:prstGeom prst="rect">
              <a:avLst/>
            </a:prstGeom>
            <a:noFill/>
            <a:ln w="9525">
              <a:noFill/>
              <a:miter lim="800000"/>
              <a:headEnd/>
              <a:tailEnd/>
            </a:ln>
          </p:spPr>
          <p:txBody>
            <a:bodyPr/>
            <a:lstStyle/>
            <a:p>
              <a:pPr algn="l" rtl="0"/>
              <a:r>
                <a:rPr lang="fa-IR" sz="1600" b="1" dirty="0">
                  <a:solidFill>
                    <a:srgbClr val="E7DEC9">
                      <a:lumMod val="25000"/>
                    </a:srgbClr>
                  </a:solidFill>
                  <a:latin typeface="Times New Roman" pitchFamily="18" charset="0"/>
                  <a:cs typeface="B Nazanin" panose="00000400000000000000" pitchFamily="2" charset="-78"/>
                </a:rPr>
                <a:t>واریانس پرتفوی </a:t>
              </a:r>
              <a:endParaRPr lang="en-US" sz="1600" b="1" dirty="0">
                <a:solidFill>
                  <a:srgbClr val="E7DEC9">
                    <a:lumMod val="25000"/>
                  </a:srgbClr>
                </a:solidFill>
                <a:latin typeface="Times New Roman" pitchFamily="18" charset="0"/>
                <a:cs typeface="B Nazanin" panose="00000400000000000000" pitchFamily="2" charset="-78"/>
              </a:endParaRPr>
            </a:p>
          </p:txBody>
        </p:sp>
        <p:sp>
          <p:nvSpPr>
            <p:cNvPr id="9" name="Rectangle 9"/>
            <p:cNvSpPr>
              <a:spLocks noChangeArrowheads="1"/>
            </p:cNvSpPr>
            <p:nvPr/>
          </p:nvSpPr>
          <p:spPr bwMode="auto">
            <a:xfrm>
              <a:off x="7341" y="1487"/>
              <a:ext cx="2263" cy="716"/>
            </a:xfrm>
            <a:prstGeom prst="rect">
              <a:avLst/>
            </a:prstGeom>
            <a:noFill/>
            <a:ln w="9525">
              <a:noFill/>
              <a:miter lim="800000"/>
              <a:headEnd/>
              <a:tailEnd/>
            </a:ln>
          </p:spPr>
          <p:txBody>
            <a:bodyPr/>
            <a:lstStyle/>
            <a:p>
              <a:pPr algn="l" rtl="0"/>
              <a:r>
                <a:rPr lang="fa-IR" sz="1600" b="1" dirty="0">
                  <a:solidFill>
                    <a:srgbClr val="E7DEC9">
                      <a:lumMod val="25000"/>
                    </a:srgbClr>
                  </a:solidFill>
                  <a:latin typeface="Times New Roman" pitchFamily="18" charset="0"/>
                  <a:cs typeface="B Nazanin" panose="00000400000000000000" pitchFamily="2" charset="-78"/>
                </a:rPr>
                <a:t>خط بازار سرمایه</a:t>
              </a:r>
            </a:p>
            <a:p>
              <a:pPr algn="l" rtl="0"/>
              <a:endParaRPr lang="en-US" sz="1600" b="1" dirty="0">
                <a:solidFill>
                  <a:srgbClr val="E7DEC9">
                    <a:lumMod val="25000"/>
                  </a:srgbClr>
                </a:solidFill>
                <a:cs typeface="B Zar" pitchFamily="2" charset="-78"/>
              </a:endParaRPr>
            </a:p>
          </p:txBody>
        </p:sp>
      </p:grpSp>
      <p:cxnSp>
        <p:nvCxnSpPr>
          <p:cNvPr id="11" name="Straight Connector 10"/>
          <p:cNvCxnSpPr/>
          <p:nvPr/>
        </p:nvCxnSpPr>
        <p:spPr>
          <a:xfrm>
            <a:off x="3730431" y="2718135"/>
            <a:ext cx="0" cy="2692014"/>
          </a:xfrm>
          <a:prstGeom prst="line">
            <a:avLst/>
          </a:prstGeom>
        </p:spPr>
        <p:style>
          <a:lnRef idx="3">
            <a:schemeClr val="dk1"/>
          </a:lnRef>
          <a:fillRef idx="0">
            <a:schemeClr val="dk1"/>
          </a:fillRef>
          <a:effectRef idx="2">
            <a:schemeClr val="dk1"/>
          </a:effectRef>
          <a:fontRef idx="minor">
            <a:schemeClr val="tx1"/>
          </a:fontRef>
        </p:style>
      </p:cxnSp>
      <p:cxnSp>
        <p:nvCxnSpPr>
          <p:cNvPr id="15" name="Straight Connector 14"/>
          <p:cNvCxnSpPr/>
          <p:nvPr/>
        </p:nvCxnSpPr>
        <p:spPr>
          <a:xfrm flipH="1">
            <a:off x="3739943" y="3028567"/>
            <a:ext cx="2451761" cy="1369802"/>
          </a:xfrm>
          <a:prstGeom prst="line">
            <a:avLst/>
          </a:prstGeom>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2417167018"/>
      </p:ext>
    </p:extLst>
  </p:cSld>
  <p:clrMapOvr>
    <a:masterClrMapping/>
  </p:clrMapOvr>
  <p:transition spd="slow">
    <p:wheel spokes="2"/>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49250" y="1237763"/>
            <a:ext cx="10212947" cy="5150158"/>
          </a:xfrm>
        </p:spPr>
        <p:txBody>
          <a:bodyPr>
            <a:normAutofit/>
          </a:bodyPr>
          <a:lstStyle/>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a:p>
            <a:pPr algn="just">
              <a:lnSpc>
                <a:spcPct val="150000"/>
              </a:lnSpc>
            </a:pPr>
            <a:r>
              <a:rPr lang="fa-IR" sz="2600" b="1" dirty="0">
                <a:cs typeface="B Nazanin" pitchFamily="2" charset="-78"/>
              </a:rPr>
              <a:t>خط بازار سرمایه نشانگر پرتفوی های گوناگونی است که سطح ریسک سیستماتیک شان در حال افزایش است از آنجا که سرمایه گذاران ریسک گریز هستند ، با افزایش ریسک ، بازده مورد انتظار پرتفوی افزایش می یابد خط بازار سرمایه در شرایط خاصی به شکل خطی است لیکن در هر حال رابطه ای مستقیم بین سطح ریسک و بازده مورد انتظار وجود دارد .</a:t>
            </a:r>
            <a:endParaRPr lang="en-US" sz="2600" b="1" dirty="0">
              <a:cs typeface="B Nazanin" pitchFamily="2" charset="-78"/>
            </a:endParaRPr>
          </a:p>
        </p:txBody>
      </p:sp>
    </p:spTree>
    <p:extLst>
      <p:ext uri="{BB962C8B-B14F-4D97-AF65-F5344CB8AC3E}">
        <p14:creationId xmlns:p14="http://schemas.microsoft.com/office/powerpoint/2010/main" val="598137054"/>
      </p:ext>
    </p:extLst>
  </p:cSld>
  <p:clrMapOvr>
    <a:masterClrMapping/>
  </p:clrMapOvr>
  <p:transition spd="slow">
    <p:wheel spokes="3"/>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5764" y="1463145"/>
            <a:ext cx="10702342" cy="5549402"/>
          </a:xfrm>
        </p:spPr>
        <p:txBody>
          <a:bodyPr>
            <a:noAutofit/>
          </a:bodyPr>
          <a:lstStyle/>
          <a:p>
            <a:pPr algn="just">
              <a:lnSpc>
                <a:spcPct val="150000"/>
              </a:lnSpc>
            </a:pPr>
            <a:r>
              <a:rPr lang="fa-IR" sz="2600" b="1" dirty="0">
                <a:cs typeface="B Nazanin" pitchFamily="2" charset="-78"/>
              </a:rPr>
              <a:t>اساس قیمت گذاری یک سهم مشخص با فرض استفاده از مفهوم متنوع سازی تئوری پرتفوی است و مدل قیمت گذاری داراییهای سرمایه ای برای قیمت گذاری تئوریک سهام به وجود آمده . </a:t>
            </a:r>
          </a:p>
          <a:p>
            <a:pPr algn="just">
              <a:lnSpc>
                <a:spcPct val="150000"/>
              </a:lnSpc>
            </a:pPr>
            <a:r>
              <a:rPr lang="fa-IR" sz="2600" b="1" dirty="0">
                <a:cs typeface="B Nazanin" pitchFamily="2" charset="-78"/>
              </a:rPr>
              <a:t>اولین گام در این مدل مرتبط ساختن ریسک یک ورقه بهادار با بازار به عنوان یک کل است . با فرض اینکه بازار خود یک پرتفوی متنوع است یک همبستگی میان بازده های سهام و بازده های بازار در یک دوره زمانی تعیین می شود . این ضریب همبستگی در نمودار نقاط پراکنده منعکس می شود . از تحلیل رگرسیون برای ترسیم بهترین خط ممکن برای این نقاط استفاده می شود . </a:t>
            </a:r>
          </a:p>
        </p:txBody>
      </p:sp>
    </p:spTree>
    <p:extLst>
      <p:ext uri="{BB962C8B-B14F-4D97-AF65-F5344CB8AC3E}">
        <p14:creationId xmlns:p14="http://schemas.microsoft.com/office/powerpoint/2010/main" val="95090447"/>
      </p:ext>
    </p:extLst>
  </p:cSld>
  <p:clrMapOvr>
    <a:masterClrMapping/>
  </p:clrMapOvr>
  <p:transition spd="slow">
    <p:wheel/>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339" y="1125876"/>
            <a:ext cx="10753858" cy="5732124"/>
          </a:xfrm>
        </p:spPr>
        <p:txBody>
          <a:bodyPr>
            <a:normAutofit/>
          </a:bodyPr>
          <a:lstStyle/>
          <a:p>
            <a:pPr marL="457200" indent="-457200" algn="r">
              <a:lnSpc>
                <a:spcPct val="150000"/>
              </a:lnSpc>
              <a:buFont typeface="Arial" panose="020B0604020202020204" pitchFamily="34" charset="0"/>
              <a:buChar char="•"/>
            </a:pPr>
            <a:r>
              <a:rPr lang="fa-IR" sz="2600" b="1" dirty="0">
                <a:solidFill>
                  <a:schemeClr val="tx1"/>
                </a:solidFill>
                <a:cs typeface="B Nazanin" pitchFamily="2" charset="-78"/>
              </a:rPr>
              <a:t>شیب خط </a:t>
            </a:r>
            <a:r>
              <a:rPr lang="fa-IR" sz="2600" b="1" dirty="0" err="1">
                <a:solidFill>
                  <a:schemeClr val="tx1"/>
                </a:solidFill>
                <a:cs typeface="B Nazanin" pitchFamily="2" charset="-78"/>
              </a:rPr>
              <a:t>اصطلاحاً</a:t>
            </a:r>
            <a:r>
              <a:rPr lang="fa-IR" sz="2600" b="1" dirty="0">
                <a:solidFill>
                  <a:schemeClr val="tx1"/>
                </a:solidFill>
                <a:cs typeface="B Nazanin" pitchFamily="2" charset="-78"/>
              </a:rPr>
              <a:t> </a:t>
            </a:r>
            <a:r>
              <a:rPr lang="fa-IR" sz="2600" b="1" i="1" dirty="0">
                <a:solidFill>
                  <a:schemeClr val="tx1"/>
                </a:solidFill>
                <a:effectLst>
                  <a:outerShdw blurRad="38100" dist="38100" dir="2700000" algn="tl">
                    <a:srgbClr val="000000">
                      <a:alpha val="43137"/>
                    </a:srgbClr>
                  </a:outerShdw>
                </a:effectLst>
                <a:cs typeface="B Nazanin" pitchFamily="2" charset="-78"/>
              </a:rPr>
              <a:t>شاخص بتا</a:t>
            </a:r>
            <a:r>
              <a:rPr lang="fa-IR" sz="2600" b="1" dirty="0">
                <a:solidFill>
                  <a:schemeClr val="tx1"/>
                </a:solidFill>
                <a:cs typeface="B Nazanin" pitchFamily="2" charset="-78"/>
              </a:rPr>
              <a:t> نام دارد که معرف معیار ریسک یک فقره سهام در مقایسه با میانگین ریسک بازار به عنوان یک کل می باشد . </a:t>
            </a:r>
            <a:br>
              <a:rPr lang="fa-IR" sz="2600" b="1" dirty="0">
                <a:solidFill>
                  <a:schemeClr val="tx1"/>
                </a:solidFill>
                <a:cs typeface="B Nazanin" pitchFamily="2" charset="-78"/>
              </a:rPr>
            </a:br>
            <a:r>
              <a:rPr lang="fa-IR" sz="2600" b="1" dirty="0">
                <a:solidFill>
                  <a:schemeClr val="tx1"/>
                </a:solidFill>
                <a:cs typeface="B Nazanin" pitchFamily="2" charset="-78"/>
              </a:rPr>
              <a:t>اگر بتا یک باشد بازده ها دارای همبستگی کامل بوده و ریسک ها مساوی هستند . </a:t>
            </a:r>
            <a:br>
              <a:rPr lang="fa-IR" sz="2600" b="1" dirty="0">
                <a:solidFill>
                  <a:schemeClr val="tx1"/>
                </a:solidFill>
                <a:cs typeface="B Nazanin" pitchFamily="2" charset="-78"/>
              </a:rPr>
            </a:br>
            <a:r>
              <a:rPr lang="fa-IR" sz="2600" b="1" dirty="0">
                <a:solidFill>
                  <a:schemeClr val="tx1"/>
                </a:solidFill>
                <a:cs typeface="B Nazanin" pitchFamily="2" charset="-78"/>
              </a:rPr>
              <a:t>چنانچه بتا بزرگتر از یک باشد بازده یک سهام بیشتر از بازده بازار است و ریسک سیستماتیک سهام مذبور نیز بیشتر خواهد بود زیرا رابطه مستقیم بین ریسک و بازده وجود دارد . </a:t>
            </a:r>
            <a:br>
              <a:rPr lang="en-US" sz="2600" b="1" dirty="0">
                <a:solidFill>
                  <a:schemeClr val="tx1"/>
                </a:solidFill>
                <a:cs typeface="B Nazanin" pitchFamily="2" charset="-78"/>
              </a:rPr>
            </a:br>
            <a:endParaRPr lang="fa-IR" sz="2600" b="1" dirty="0">
              <a:solidFill>
                <a:schemeClr val="tx1"/>
              </a:solidFill>
              <a:cs typeface="B Nazanin" pitchFamily="2" charset="-78"/>
            </a:endParaRPr>
          </a:p>
        </p:txBody>
      </p:sp>
    </p:spTree>
    <p:extLst>
      <p:ext uri="{BB962C8B-B14F-4D97-AF65-F5344CB8AC3E}">
        <p14:creationId xmlns:p14="http://schemas.microsoft.com/office/powerpoint/2010/main" val="413845307"/>
      </p:ext>
    </p:extLst>
  </p:cSld>
  <p:clrMapOvr>
    <a:masterClrMapping/>
  </p:clrMapOvr>
  <p:transition spd="slow">
    <p:wheel spokes="8"/>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2396" y="686291"/>
            <a:ext cx="10645807" cy="1439850"/>
          </a:xfrm>
        </p:spPr>
        <p:txBody>
          <a:bodyPr>
            <a:noAutofit/>
          </a:bodyPr>
          <a:lstStyle/>
          <a:p>
            <a:pPr algn="r" rtl="1"/>
            <a:r>
              <a:rPr lang="fa-IR" sz="3600" b="1" dirty="0">
                <a:solidFill>
                  <a:schemeClr val="tx1"/>
                </a:solidFill>
                <a:cs typeface="B Titr" pitchFamily="2" charset="-78"/>
              </a:rPr>
              <a:t>نمودار پراکنش بازده های اوراق بهادار در مقابل بازده های بازار</a:t>
            </a:r>
            <a:endParaRPr lang="en-US" sz="3600" b="1" dirty="0">
              <a:solidFill>
                <a:schemeClr val="tx1"/>
              </a:solidFill>
              <a:cs typeface="B Titr" pitchFamily="2" charset="-78"/>
            </a:endParaRPr>
          </a:p>
        </p:txBody>
      </p:sp>
      <p:sp>
        <p:nvSpPr>
          <p:cNvPr id="3" name="Content Placeholder 2"/>
          <p:cNvSpPr>
            <a:spLocks noGrp="1"/>
          </p:cNvSpPr>
          <p:nvPr>
            <p:ph idx="1"/>
          </p:nvPr>
        </p:nvSpPr>
        <p:spPr/>
        <p:txBody>
          <a:bodyPr/>
          <a:lstStyle/>
          <a:p>
            <a:pPr algn="just" rtl="1">
              <a:buNone/>
            </a:pPr>
            <a:r>
              <a:rPr lang="fa-IR" dirty="0"/>
              <a:t> </a:t>
            </a:r>
            <a:endParaRPr lang="en-US" dirty="0"/>
          </a:p>
        </p:txBody>
      </p:sp>
      <p:grpSp>
        <p:nvGrpSpPr>
          <p:cNvPr id="4" name="Group 5"/>
          <p:cNvGrpSpPr>
            <a:grpSpLocks noChangeAspect="1"/>
          </p:cNvGrpSpPr>
          <p:nvPr/>
        </p:nvGrpSpPr>
        <p:grpSpPr bwMode="auto">
          <a:xfrm>
            <a:off x="2032029" y="1873975"/>
            <a:ext cx="8135937" cy="5106374"/>
            <a:chOff x="1826" y="1440"/>
            <a:chExt cx="8280" cy="4860"/>
          </a:xfrm>
        </p:grpSpPr>
        <p:sp>
          <p:nvSpPr>
            <p:cNvPr id="5" name="AutoShape 6"/>
            <p:cNvSpPr>
              <a:spLocks noChangeAspect="1" noChangeArrowheads="1"/>
            </p:cNvSpPr>
            <p:nvPr/>
          </p:nvSpPr>
          <p:spPr bwMode="auto">
            <a:xfrm>
              <a:off x="1826" y="1440"/>
              <a:ext cx="8280" cy="4860"/>
            </a:xfrm>
            <a:prstGeom prst="rect">
              <a:avLst/>
            </a:prstGeom>
            <a:noFill/>
            <a:ln w="9525">
              <a:noFill/>
              <a:miter lim="800000"/>
              <a:headEnd/>
              <a:tailEnd/>
            </a:ln>
          </p:spPr>
          <p:txBody>
            <a:bodyPr/>
            <a:lstStyle/>
            <a:p>
              <a:pPr algn="l" rtl="0"/>
              <a:endParaRPr lang="fa-IR" dirty="0">
                <a:solidFill>
                  <a:srgbClr val="E7DEC9">
                    <a:lumMod val="25000"/>
                  </a:srgbClr>
                </a:solidFill>
              </a:endParaRPr>
            </a:p>
          </p:txBody>
        </p:sp>
        <p:sp>
          <p:nvSpPr>
            <p:cNvPr id="6" name="Line 7"/>
            <p:cNvSpPr>
              <a:spLocks noChangeShapeType="1"/>
            </p:cNvSpPr>
            <p:nvPr/>
          </p:nvSpPr>
          <p:spPr bwMode="auto">
            <a:xfrm>
              <a:off x="5966" y="1980"/>
              <a:ext cx="0" cy="3960"/>
            </a:xfrm>
            <a:prstGeom prst="line">
              <a:avLst/>
            </a:prstGeom>
            <a:ln>
              <a:headEnd/>
              <a:tailEnd/>
            </a:ln>
          </p:spPr>
          <p:style>
            <a:lnRef idx="3">
              <a:schemeClr val="accent4"/>
            </a:lnRef>
            <a:fillRef idx="0">
              <a:schemeClr val="accent4"/>
            </a:fillRef>
            <a:effectRef idx="2">
              <a:schemeClr val="accent4"/>
            </a:effectRef>
            <a:fontRef idx="minor">
              <a:schemeClr val="tx1"/>
            </a:fontRef>
          </p:style>
          <p:txBody>
            <a:bodyPr/>
            <a:lstStyle/>
            <a:p>
              <a:pPr algn="l" rtl="0"/>
              <a:endParaRPr lang="fa-IR">
                <a:solidFill>
                  <a:srgbClr val="E7DEC9">
                    <a:lumMod val="25000"/>
                  </a:srgbClr>
                </a:solidFill>
              </a:endParaRPr>
            </a:p>
          </p:txBody>
        </p:sp>
        <p:sp>
          <p:nvSpPr>
            <p:cNvPr id="7" name="Line 8"/>
            <p:cNvSpPr>
              <a:spLocks noChangeShapeType="1"/>
            </p:cNvSpPr>
            <p:nvPr/>
          </p:nvSpPr>
          <p:spPr bwMode="auto">
            <a:xfrm flipH="1">
              <a:off x="3266" y="3780"/>
              <a:ext cx="5220" cy="0"/>
            </a:xfrm>
            <a:prstGeom prst="line">
              <a:avLst/>
            </a:prstGeom>
            <a:ln>
              <a:headEnd/>
              <a:tailEnd/>
            </a:ln>
          </p:spPr>
          <p:style>
            <a:lnRef idx="3">
              <a:schemeClr val="accent4"/>
            </a:lnRef>
            <a:fillRef idx="0">
              <a:schemeClr val="accent4"/>
            </a:fillRef>
            <a:effectRef idx="2">
              <a:schemeClr val="accent4"/>
            </a:effectRef>
            <a:fontRef idx="minor">
              <a:schemeClr val="tx1"/>
            </a:fontRef>
          </p:style>
          <p:txBody>
            <a:bodyPr/>
            <a:lstStyle/>
            <a:p>
              <a:pPr algn="l" rtl="0"/>
              <a:endParaRPr lang="fa-IR">
                <a:solidFill>
                  <a:srgbClr val="E7DEC9">
                    <a:lumMod val="25000"/>
                  </a:srgbClr>
                </a:solidFill>
              </a:endParaRPr>
            </a:p>
          </p:txBody>
        </p:sp>
        <p:sp>
          <p:nvSpPr>
            <p:cNvPr id="8" name="Line 9"/>
            <p:cNvSpPr>
              <a:spLocks noChangeShapeType="1"/>
            </p:cNvSpPr>
            <p:nvPr/>
          </p:nvSpPr>
          <p:spPr bwMode="auto">
            <a:xfrm flipV="1">
              <a:off x="3626" y="3060"/>
              <a:ext cx="4680" cy="1260"/>
            </a:xfrm>
            <a:prstGeom prst="line">
              <a:avLst/>
            </a:prstGeom>
            <a:ln>
              <a:headEnd/>
              <a:tailEnd/>
            </a:ln>
          </p:spPr>
          <p:style>
            <a:lnRef idx="1">
              <a:schemeClr val="accent2"/>
            </a:lnRef>
            <a:fillRef idx="0">
              <a:schemeClr val="accent2"/>
            </a:fillRef>
            <a:effectRef idx="0">
              <a:schemeClr val="accent2"/>
            </a:effectRef>
            <a:fontRef idx="minor">
              <a:schemeClr val="tx1"/>
            </a:fontRef>
          </p:style>
          <p:txBody>
            <a:bodyPr/>
            <a:lstStyle/>
            <a:p>
              <a:pPr algn="l" rtl="0"/>
              <a:endParaRPr lang="fa-IR">
                <a:solidFill>
                  <a:srgbClr val="E7DEC9">
                    <a:lumMod val="25000"/>
                  </a:srgbClr>
                </a:solidFill>
              </a:endParaRPr>
            </a:p>
          </p:txBody>
        </p:sp>
        <p:sp>
          <p:nvSpPr>
            <p:cNvPr id="9" name="Rectangle 10"/>
            <p:cNvSpPr>
              <a:spLocks noChangeArrowheads="1"/>
            </p:cNvSpPr>
            <p:nvPr/>
          </p:nvSpPr>
          <p:spPr bwMode="auto">
            <a:xfrm>
              <a:off x="4692" y="1461"/>
              <a:ext cx="2178" cy="1080"/>
            </a:xfrm>
            <a:prstGeom prst="rect">
              <a:avLst/>
            </a:prstGeom>
            <a:noFill/>
            <a:ln w="9525">
              <a:noFill/>
              <a:miter lim="800000"/>
              <a:headEnd/>
              <a:tailEnd/>
            </a:ln>
          </p:spPr>
          <p:txBody>
            <a:bodyPr/>
            <a:lstStyle/>
            <a:p>
              <a:pPr algn="l" rtl="0"/>
              <a:r>
                <a:rPr lang="fa-IR" b="1" dirty="0">
                  <a:solidFill>
                    <a:srgbClr val="E7DEC9">
                      <a:lumMod val="25000"/>
                    </a:srgbClr>
                  </a:solidFill>
                  <a:latin typeface="Times New Roman" pitchFamily="18" charset="0"/>
                  <a:cs typeface="B Nazanin" panose="00000400000000000000" pitchFamily="2" charset="-78"/>
                </a:rPr>
                <a:t>بازده  سهام </a:t>
              </a:r>
            </a:p>
            <a:p>
              <a:pPr algn="l" rtl="0"/>
              <a:r>
                <a:rPr lang="en-US" sz="1400" dirty="0">
                  <a:solidFill>
                    <a:srgbClr val="E7DEC9">
                      <a:lumMod val="25000"/>
                    </a:srgbClr>
                  </a:solidFill>
                  <a:latin typeface="Times New Roman" pitchFamily="18" charset="0"/>
                  <a:cs typeface="B Zar" pitchFamily="2" charset="-78"/>
                </a:rPr>
                <a:t>	</a:t>
              </a:r>
              <a:r>
                <a:rPr lang="en-US" sz="2800" b="1" dirty="0">
                  <a:solidFill>
                    <a:srgbClr val="E7DEC9">
                      <a:lumMod val="25000"/>
                    </a:srgbClr>
                  </a:solidFill>
                  <a:latin typeface="Times New Roman" pitchFamily="18" charset="0"/>
                  <a:cs typeface="B Zar" pitchFamily="2" charset="-78"/>
                </a:rPr>
                <a:t>+</a:t>
              </a:r>
              <a:endParaRPr lang="en-US" sz="1400" b="1" dirty="0">
                <a:solidFill>
                  <a:srgbClr val="E7DEC9">
                    <a:lumMod val="25000"/>
                  </a:srgbClr>
                </a:solidFill>
                <a:latin typeface="Times New Roman" pitchFamily="18" charset="0"/>
                <a:cs typeface="B Zar" pitchFamily="2" charset="-78"/>
              </a:endParaRPr>
            </a:p>
            <a:p>
              <a:pPr algn="l" rtl="0"/>
              <a:endParaRPr lang="en-US" sz="2000" dirty="0">
                <a:solidFill>
                  <a:srgbClr val="E7DEC9">
                    <a:lumMod val="25000"/>
                  </a:srgbClr>
                </a:solidFill>
                <a:cs typeface="B Zar" pitchFamily="2" charset="-78"/>
              </a:endParaRPr>
            </a:p>
          </p:txBody>
        </p:sp>
        <p:sp>
          <p:nvSpPr>
            <p:cNvPr id="10" name="Rectangle 11"/>
            <p:cNvSpPr>
              <a:spLocks noChangeArrowheads="1"/>
            </p:cNvSpPr>
            <p:nvPr/>
          </p:nvSpPr>
          <p:spPr bwMode="auto">
            <a:xfrm>
              <a:off x="7946" y="3960"/>
              <a:ext cx="1617" cy="360"/>
            </a:xfrm>
            <a:prstGeom prst="rect">
              <a:avLst/>
            </a:prstGeom>
            <a:noFill/>
            <a:ln w="9525">
              <a:noFill/>
              <a:miter lim="800000"/>
              <a:headEnd/>
              <a:tailEnd/>
            </a:ln>
          </p:spPr>
          <p:txBody>
            <a:bodyPr/>
            <a:lstStyle/>
            <a:p>
              <a:pPr algn="l" rtl="0"/>
              <a:r>
                <a:rPr lang="fa-IR" sz="2000" b="1" dirty="0">
                  <a:solidFill>
                    <a:srgbClr val="E7DEC9">
                      <a:lumMod val="25000"/>
                    </a:srgbClr>
                  </a:solidFill>
                  <a:latin typeface="Times New Roman" pitchFamily="18" charset="0"/>
                  <a:cs typeface="B Nazanin" panose="00000400000000000000" pitchFamily="2" charset="-78"/>
                </a:rPr>
                <a:t>بازده </a:t>
              </a:r>
              <a:r>
                <a:rPr lang="fa-IR" b="1" dirty="0">
                  <a:solidFill>
                    <a:srgbClr val="E7DEC9">
                      <a:lumMod val="25000"/>
                    </a:srgbClr>
                  </a:solidFill>
                  <a:latin typeface="Times New Roman" pitchFamily="18" charset="0"/>
                  <a:cs typeface="B Nazanin" panose="00000400000000000000" pitchFamily="2" charset="-78"/>
                </a:rPr>
                <a:t>بازا</a:t>
              </a:r>
              <a:r>
                <a:rPr lang="fa-IR" sz="2000" b="1" dirty="0">
                  <a:solidFill>
                    <a:srgbClr val="E7DEC9">
                      <a:lumMod val="25000"/>
                    </a:srgbClr>
                  </a:solidFill>
                  <a:latin typeface="Times New Roman" pitchFamily="18" charset="0"/>
                  <a:cs typeface="B Nazanin" panose="00000400000000000000" pitchFamily="2" charset="-78"/>
                </a:rPr>
                <a:t>ر</a:t>
              </a:r>
              <a:endParaRPr lang="en-US" sz="2000" b="1" dirty="0">
                <a:solidFill>
                  <a:srgbClr val="E7DEC9">
                    <a:lumMod val="25000"/>
                  </a:srgbClr>
                </a:solidFill>
                <a:cs typeface="B Nazanin" panose="00000400000000000000" pitchFamily="2" charset="-78"/>
              </a:endParaRPr>
            </a:p>
          </p:txBody>
        </p:sp>
        <p:sp>
          <p:nvSpPr>
            <p:cNvPr id="11" name="Rectangle 12"/>
            <p:cNvSpPr>
              <a:spLocks noChangeArrowheads="1"/>
            </p:cNvSpPr>
            <p:nvPr/>
          </p:nvSpPr>
          <p:spPr bwMode="auto">
            <a:xfrm>
              <a:off x="7818" y="2552"/>
              <a:ext cx="1620" cy="360"/>
            </a:xfrm>
            <a:prstGeom prst="rect">
              <a:avLst/>
            </a:prstGeom>
            <a:noFill/>
            <a:ln w="9525">
              <a:noFill/>
              <a:miter lim="800000"/>
              <a:headEnd/>
              <a:tailEnd/>
            </a:ln>
          </p:spPr>
          <p:txBody>
            <a:bodyPr/>
            <a:lstStyle/>
            <a:p>
              <a:pPr algn="l" rtl="0"/>
              <a:r>
                <a:rPr lang="fa-IR" b="1" dirty="0">
                  <a:solidFill>
                    <a:srgbClr val="E7DEC9">
                      <a:lumMod val="25000"/>
                    </a:srgbClr>
                  </a:solidFill>
                  <a:latin typeface="Times New Roman" pitchFamily="18" charset="0"/>
                  <a:cs typeface="B Nazanin" panose="00000400000000000000" pitchFamily="2" charset="-78"/>
                </a:rPr>
                <a:t>خط شاخص</a:t>
              </a:r>
              <a:r>
                <a:rPr lang="fa-IR" b="1" dirty="0">
                  <a:solidFill>
                    <a:srgbClr val="E7DEC9">
                      <a:lumMod val="25000"/>
                    </a:srgbClr>
                  </a:solidFill>
                  <a:latin typeface="Times New Roman" pitchFamily="18" charset="0"/>
                  <a:cs typeface="B Zar" pitchFamily="2" charset="-78"/>
                </a:rPr>
                <a:t> </a:t>
              </a:r>
              <a:endParaRPr lang="en-US" b="1" dirty="0">
                <a:solidFill>
                  <a:srgbClr val="E7DEC9">
                    <a:lumMod val="25000"/>
                  </a:srgbClr>
                </a:solidFill>
                <a:cs typeface="B Zar" pitchFamily="2" charset="-78"/>
              </a:endParaRPr>
            </a:p>
          </p:txBody>
        </p:sp>
        <p:sp>
          <p:nvSpPr>
            <p:cNvPr id="12" name="Oval 13"/>
            <p:cNvSpPr>
              <a:spLocks noChangeArrowheads="1"/>
            </p:cNvSpPr>
            <p:nvPr/>
          </p:nvSpPr>
          <p:spPr bwMode="auto">
            <a:xfrm>
              <a:off x="5426" y="396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3" name="Oval 14"/>
            <p:cNvSpPr>
              <a:spLocks noChangeArrowheads="1"/>
            </p:cNvSpPr>
            <p:nvPr/>
          </p:nvSpPr>
          <p:spPr bwMode="auto">
            <a:xfrm>
              <a:off x="5426" y="342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4" name="Oval 15"/>
            <p:cNvSpPr>
              <a:spLocks noChangeArrowheads="1"/>
            </p:cNvSpPr>
            <p:nvPr/>
          </p:nvSpPr>
          <p:spPr bwMode="auto">
            <a:xfrm>
              <a:off x="5906" y="336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5" name="Oval 16"/>
            <p:cNvSpPr>
              <a:spLocks noChangeArrowheads="1"/>
            </p:cNvSpPr>
            <p:nvPr/>
          </p:nvSpPr>
          <p:spPr bwMode="auto">
            <a:xfrm>
              <a:off x="6147" y="3600"/>
              <a:ext cx="179"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6" name="Oval 17"/>
            <p:cNvSpPr>
              <a:spLocks noChangeArrowheads="1"/>
            </p:cNvSpPr>
            <p:nvPr/>
          </p:nvSpPr>
          <p:spPr bwMode="auto">
            <a:xfrm>
              <a:off x="5786" y="384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7" name="Oval 18"/>
            <p:cNvSpPr>
              <a:spLocks noChangeArrowheads="1"/>
            </p:cNvSpPr>
            <p:nvPr/>
          </p:nvSpPr>
          <p:spPr bwMode="auto">
            <a:xfrm>
              <a:off x="6626" y="360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8" name="Oval 19"/>
            <p:cNvSpPr>
              <a:spLocks noChangeArrowheads="1"/>
            </p:cNvSpPr>
            <p:nvPr/>
          </p:nvSpPr>
          <p:spPr bwMode="auto">
            <a:xfrm>
              <a:off x="6686" y="306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19" name="Oval 20"/>
            <p:cNvSpPr>
              <a:spLocks noChangeArrowheads="1"/>
            </p:cNvSpPr>
            <p:nvPr/>
          </p:nvSpPr>
          <p:spPr bwMode="auto">
            <a:xfrm>
              <a:off x="7106" y="360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0" name="Oval 21"/>
            <p:cNvSpPr>
              <a:spLocks noChangeArrowheads="1"/>
            </p:cNvSpPr>
            <p:nvPr/>
          </p:nvSpPr>
          <p:spPr bwMode="auto">
            <a:xfrm>
              <a:off x="7046" y="3060"/>
              <a:ext cx="181"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1" name="Oval 22"/>
            <p:cNvSpPr>
              <a:spLocks noChangeArrowheads="1"/>
            </p:cNvSpPr>
            <p:nvPr/>
          </p:nvSpPr>
          <p:spPr bwMode="auto">
            <a:xfrm>
              <a:off x="7406" y="342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2" name="Oval 23"/>
            <p:cNvSpPr>
              <a:spLocks noChangeArrowheads="1"/>
            </p:cNvSpPr>
            <p:nvPr/>
          </p:nvSpPr>
          <p:spPr bwMode="auto">
            <a:xfrm>
              <a:off x="7586" y="288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3" name="Oval 24"/>
            <p:cNvSpPr>
              <a:spLocks noChangeArrowheads="1"/>
            </p:cNvSpPr>
            <p:nvPr/>
          </p:nvSpPr>
          <p:spPr bwMode="auto">
            <a:xfrm>
              <a:off x="7766" y="342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4" name="Oval 25"/>
            <p:cNvSpPr>
              <a:spLocks noChangeArrowheads="1"/>
            </p:cNvSpPr>
            <p:nvPr/>
          </p:nvSpPr>
          <p:spPr bwMode="auto">
            <a:xfrm>
              <a:off x="8126" y="324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5" name="Oval 26"/>
            <p:cNvSpPr>
              <a:spLocks noChangeArrowheads="1"/>
            </p:cNvSpPr>
            <p:nvPr/>
          </p:nvSpPr>
          <p:spPr bwMode="auto">
            <a:xfrm>
              <a:off x="5066" y="360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6" name="Oval 27"/>
            <p:cNvSpPr>
              <a:spLocks noChangeArrowheads="1"/>
            </p:cNvSpPr>
            <p:nvPr/>
          </p:nvSpPr>
          <p:spPr bwMode="auto">
            <a:xfrm>
              <a:off x="5606" y="432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7" name="Oval 28"/>
            <p:cNvSpPr>
              <a:spLocks noChangeArrowheads="1"/>
            </p:cNvSpPr>
            <p:nvPr/>
          </p:nvSpPr>
          <p:spPr bwMode="auto">
            <a:xfrm>
              <a:off x="5906" y="336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8" name="Oval 29"/>
            <p:cNvSpPr>
              <a:spLocks noChangeArrowheads="1"/>
            </p:cNvSpPr>
            <p:nvPr/>
          </p:nvSpPr>
          <p:spPr bwMode="auto">
            <a:xfrm>
              <a:off x="6146" y="360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29" name="Oval 30"/>
            <p:cNvSpPr>
              <a:spLocks noChangeArrowheads="1"/>
            </p:cNvSpPr>
            <p:nvPr/>
          </p:nvSpPr>
          <p:spPr bwMode="auto">
            <a:xfrm>
              <a:off x="6386" y="384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0" name="Oval 31"/>
            <p:cNvSpPr>
              <a:spLocks noChangeArrowheads="1"/>
            </p:cNvSpPr>
            <p:nvPr/>
          </p:nvSpPr>
          <p:spPr bwMode="auto">
            <a:xfrm>
              <a:off x="5066" y="414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1" name="Oval 32"/>
            <p:cNvSpPr>
              <a:spLocks noChangeArrowheads="1"/>
            </p:cNvSpPr>
            <p:nvPr/>
          </p:nvSpPr>
          <p:spPr bwMode="auto">
            <a:xfrm>
              <a:off x="4706" y="432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2" name="Oval 33"/>
            <p:cNvSpPr>
              <a:spLocks noChangeArrowheads="1"/>
            </p:cNvSpPr>
            <p:nvPr/>
          </p:nvSpPr>
          <p:spPr bwMode="auto">
            <a:xfrm>
              <a:off x="4166" y="432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3" name="Oval 34"/>
            <p:cNvSpPr>
              <a:spLocks noChangeArrowheads="1"/>
            </p:cNvSpPr>
            <p:nvPr/>
          </p:nvSpPr>
          <p:spPr bwMode="auto">
            <a:xfrm>
              <a:off x="3806" y="378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4" name="Oval 35"/>
            <p:cNvSpPr>
              <a:spLocks noChangeArrowheads="1"/>
            </p:cNvSpPr>
            <p:nvPr/>
          </p:nvSpPr>
          <p:spPr bwMode="auto">
            <a:xfrm>
              <a:off x="5906" y="336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5" name="Oval 36"/>
            <p:cNvSpPr>
              <a:spLocks noChangeArrowheads="1"/>
            </p:cNvSpPr>
            <p:nvPr/>
          </p:nvSpPr>
          <p:spPr bwMode="auto">
            <a:xfrm>
              <a:off x="6146" y="360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6" name="Oval 37"/>
            <p:cNvSpPr>
              <a:spLocks noChangeArrowheads="1"/>
            </p:cNvSpPr>
            <p:nvPr/>
          </p:nvSpPr>
          <p:spPr bwMode="auto">
            <a:xfrm>
              <a:off x="6386" y="384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7" name="Oval 38"/>
            <p:cNvSpPr>
              <a:spLocks noChangeArrowheads="1"/>
            </p:cNvSpPr>
            <p:nvPr/>
          </p:nvSpPr>
          <p:spPr bwMode="auto">
            <a:xfrm>
              <a:off x="6146" y="288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sp>
          <p:nvSpPr>
            <p:cNvPr id="38" name="Oval 39"/>
            <p:cNvSpPr>
              <a:spLocks noChangeArrowheads="1"/>
            </p:cNvSpPr>
            <p:nvPr/>
          </p:nvSpPr>
          <p:spPr bwMode="auto">
            <a:xfrm>
              <a:off x="4526" y="3780"/>
              <a:ext cx="180" cy="180"/>
            </a:xfrm>
            <a:prstGeom prst="ellipse">
              <a:avLst/>
            </a:prstGeom>
            <a:solidFill>
              <a:srgbClr val="000000"/>
            </a:solidFill>
            <a:ln w="9525">
              <a:solidFill>
                <a:srgbClr val="000000"/>
              </a:solidFill>
              <a:round/>
              <a:headEnd/>
              <a:tailEnd/>
            </a:ln>
          </p:spPr>
          <p:txBody>
            <a:bodyPr/>
            <a:lstStyle/>
            <a:p>
              <a:pPr algn="l" rtl="0"/>
              <a:endParaRPr lang="fa-IR">
                <a:solidFill>
                  <a:srgbClr val="E7DEC9">
                    <a:lumMod val="25000"/>
                  </a:srgbClr>
                </a:solidFill>
              </a:endParaRPr>
            </a:p>
          </p:txBody>
        </p:sp>
      </p:grpSp>
    </p:spTree>
    <p:extLst>
      <p:ext uri="{BB962C8B-B14F-4D97-AF65-F5344CB8AC3E}">
        <p14:creationId xmlns:p14="http://schemas.microsoft.com/office/powerpoint/2010/main" val="3874183835"/>
      </p:ext>
    </p:extLst>
  </p:cSld>
  <p:clrMapOvr>
    <a:masterClrMapping/>
  </p:clrMapOvr>
  <p:transition spd="slow">
    <p:split dir="in"/>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6975" y="1730787"/>
            <a:ext cx="10702344" cy="5262442"/>
          </a:xfrm>
        </p:spPr>
        <p:txBody>
          <a:bodyPr>
            <a:noAutofit/>
          </a:bodyPr>
          <a:lstStyle/>
          <a:p>
            <a:pPr algn="just">
              <a:lnSpc>
                <a:spcPct val="150000"/>
              </a:lnSpc>
            </a:pPr>
            <a:r>
              <a:rPr lang="fa-IR" sz="2600" b="1" dirty="0">
                <a:cs typeface="B Nazanin" pitchFamily="2" charset="-78"/>
              </a:rPr>
              <a:t>فرض مدل قیمت گذاری دارایی های سرمایه ای این است که یک سهم مشخص تنها بر مبنای ریسک سیستماتیک خود قیمت گذاری می شود . با توجه به فرض متنوع بودن پرتفوی ، </a:t>
            </a:r>
            <a:r>
              <a:rPr lang="fa-IR" sz="2600" b="1" dirty="0" err="1">
                <a:cs typeface="B Nazanin" pitchFamily="2" charset="-78"/>
              </a:rPr>
              <a:t>قاعدتاً</a:t>
            </a:r>
            <a:r>
              <a:rPr lang="fa-IR" sz="2600" b="1" dirty="0">
                <a:cs typeface="B Nazanin" pitchFamily="2" charset="-78"/>
              </a:rPr>
              <a:t> هیچ کس حاضر به پرداخت پول بابت ریسک غیر سیستماتیک نخواهد بود . فاکتور بتا معرف ریسک سیستماتیک سهم ها و برای پیش بینی قیمت مبتنی بر ریسک اوراق بهادار به کار می رود . </a:t>
            </a:r>
            <a:endParaRPr lang="en-US" sz="2600" b="1" dirty="0">
              <a:cs typeface="B Nazanin" pitchFamily="2" charset="-78"/>
            </a:endParaRPr>
          </a:p>
        </p:txBody>
      </p:sp>
    </p:spTree>
    <p:extLst>
      <p:ext uri="{BB962C8B-B14F-4D97-AF65-F5344CB8AC3E}">
        <p14:creationId xmlns:p14="http://schemas.microsoft.com/office/powerpoint/2010/main" val="674821069"/>
      </p:ext>
    </p:extLst>
  </p:cSld>
  <p:clrMapOvr>
    <a:masterClrMapping/>
  </p:clrMapOvr>
  <p:transition spd="slow">
    <p:spli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1220" y="841308"/>
            <a:ext cx="8783551" cy="1011222"/>
          </a:xfrm>
        </p:spPr>
        <p:txBody>
          <a:bodyPr>
            <a:noAutofit/>
          </a:bodyPr>
          <a:lstStyle/>
          <a:p>
            <a:pPr algn="r" rtl="1"/>
            <a:br>
              <a:rPr lang="fa-IR" sz="4000" b="1" dirty="0">
                <a:solidFill>
                  <a:schemeClr val="tx1"/>
                </a:solidFill>
                <a:cs typeface="B Titr" pitchFamily="2" charset="-78"/>
              </a:rPr>
            </a:br>
            <a:r>
              <a:rPr lang="fa-IR" sz="4000" b="1" dirty="0">
                <a:solidFill>
                  <a:schemeClr val="tx1"/>
                </a:solidFill>
                <a:cs typeface="B Titr" pitchFamily="2" charset="-78"/>
              </a:rPr>
              <a:t>مشکلات موجود در تحقیقات بازار سرمایه</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570360" y="2119568"/>
            <a:ext cx="10908404" cy="4641840"/>
          </a:xfrm>
        </p:spPr>
        <p:txBody>
          <a:bodyPr>
            <a:noAutofit/>
          </a:bodyPr>
          <a:lstStyle/>
          <a:p>
            <a:pPr algn="just">
              <a:lnSpc>
                <a:spcPct val="150000"/>
              </a:lnSpc>
            </a:pPr>
            <a:r>
              <a:rPr lang="fa-IR" sz="2500" b="1" dirty="0">
                <a:cs typeface="B Nazanin" pitchFamily="2" charset="-78"/>
              </a:rPr>
              <a:t>مطالعه حرکت قیمتها و مکانیزم قیمت گذاری درهر بازاری ، عملی مداخله گرانه است . </a:t>
            </a:r>
          </a:p>
          <a:p>
            <a:pPr algn="just">
              <a:lnSpc>
                <a:spcPct val="150000"/>
              </a:lnSpc>
            </a:pPr>
            <a:r>
              <a:rPr lang="fa-IR" sz="2500" b="1" dirty="0">
                <a:cs typeface="B Nazanin" pitchFamily="2" charset="-78"/>
              </a:rPr>
              <a:t>تعیین رابطه علت و معلولی بین اطلاعات و قیمت اوراق بهادار هم به این دلیل دشوار است که اطلاعات جدید به طور مداوم و بدون وقفه وار بازار شده و موجب حرکت قیمت ها می شود .</a:t>
            </a:r>
          </a:p>
          <a:p>
            <a:pPr algn="just">
              <a:lnSpc>
                <a:spcPct val="150000"/>
              </a:lnSpc>
            </a:pPr>
            <a:r>
              <a:rPr lang="fa-IR" sz="2500" b="1" dirty="0">
                <a:cs typeface="B Nazanin" pitchFamily="2" charset="-78"/>
              </a:rPr>
              <a:t>از آنجا که مجموعه اطلاعات اثر گذار بر قیمت اوراق بهادار گسترده هستند جدا کردن آثار یک قلم مشخص اطلاعات بی نهایت دشوار است و ضمناً ما گروه کوچکی از سرمایه گذاران را مورد مطالعه قرار می دهیم ( افرادی که اثر نهایی را بر قیمت سهام می گذارند )</a:t>
            </a:r>
          </a:p>
        </p:txBody>
      </p:sp>
    </p:spTree>
    <p:extLst>
      <p:ext uri="{BB962C8B-B14F-4D97-AF65-F5344CB8AC3E}">
        <p14:creationId xmlns:p14="http://schemas.microsoft.com/office/powerpoint/2010/main" val="3314913813"/>
      </p:ext>
    </p:extLst>
  </p:cSld>
  <p:clrMapOvr>
    <a:masterClrMapping/>
  </p:clrMapOvr>
  <p:transition spd="slow">
    <p:split orient="vert" dir="in"/>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3038" y="997087"/>
            <a:ext cx="10290218" cy="5860913"/>
          </a:xfrm>
        </p:spPr>
        <p:txBody>
          <a:bodyPr>
            <a:normAutofit/>
          </a:bodyPr>
          <a:lstStyle/>
          <a:p>
            <a:pPr marL="457200" indent="-457200" algn="r">
              <a:lnSpc>
                <a:spcPct val="150000"/>
              </a:lnSpc>
              <a:buFont typeface="Arial" panose="020B0604020202020204" pitchFamily="34" charset="0"/>
              <a:buChar char="•"/>
            </a:pPr>
            <a:r>
              <a:rPr lang="fa-IR" sz="2600" b="1" dirty="0">
                <a:solidFill>
                  <a:schemeClr val="tx1"/>
                </a:solidFill>
                <a:cs typeface="B Nazanin" pitchFamily="2" charset="-78"/>
              </a:rPr>
              <a:t>این تحقیقات ترکیبی مشترک از آزمون کارایی بازار و آزمون محتوای اطلاعاتی هستند ( نبود پاسخ قیمتی مناسب به این شکل تفسیر می شود که اطلاعات مورد آزمون محتوای اطلاعاتی ندارند در صورتی که اگر بازار کارا نباشد هیچ راهی برای تعیین اینکه نبود پاسخ قیمتی چه معنایی دارد ، وجود ندارد )</a:t>
            </a:r>
            <a:br>
              <a:rPr lang="fa-IR" sz="2600" b="1" dirty="0">
                <a:solidFill>
                  <a:schemeClr val="tx1"/>
                </a:solidFill>
                <a:cs typeface="B Nazanin" pitchFamily="2" charset="-78"/>
              </a:rPr>
            </a:br>
            <a:r>
              <a:rPr lang="fa-IR" sz="2600" b="1" dirty="0">
                <a:solidFill>
                  <a:schemeClr val="tx1"/>
                </a:solidFill>
                <a:cs typeface="B Nazanin" pitchFamily="2" charset="-78"/>
              </a:rPr>
              <a:t>تحقیقات بازار سرمایه </a:t>
            </a:r>
            <a:r>
              <a:rPr lang="fa-IR" sz="2600" b="1" dirty="0" err="1">
                <a:solidFill>
                  <a:schemeClr val="tx1"/>
                </a:solidFill>
                <a:cs typeface="B Nazanin" pitchFamily="2" charset="-78"/>
              </a:rPr>
              <a:t>الزاماً</a:t>
            </a:r>
            <a:r>
              <a:rPr lang="fa-IR" sz="2600" b="1" dirty="0">
                <a:solidFill>
                  <a:schemeClr val="tx1"/>
                </a:solidFill>
                <a:cs typeface="B Nazanin" pitchFamily="2" charset="-78"/>
              </a:rPr>
              <a:t> تنها اثر تجمعی تصمیم گیری افراد سرمایه گذار را  مورد توجه قرار می دهند .</a:t>
            </a:r>
            <a:br>
              <a:rPr lang="en-US"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670159433"/>
      </p:ext>
    </p:extLst>
  </p:cSld>
  <p:clrMapOvr>
    <a:masterClrMapping/>
  </p:clrMapOvr>
  <p:transition spd="slow">
    <p:split orient="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8646" y="931460"/>
            <a:ext cx="8590368" cy="868346"/>
          </a:xfrm>
        </p:spPr>
        <p:txBody>
          <a:bodyPr>
            <a:noAutofit/>
          </a:bodyPr>
          <a:lstStyle/>
          <a:p>
            <a:pPr algn="r" rtl="1"/>
            <a:br>
              <a:rPr lang="fa-IR" sz="4000" b="1" dirty="0">
                <a:solidFill>
                  <a:schemeClr val="tx1"/>
                </a:solidFill>
                <a:cs typeface="B Titr" pitchFamily="2" charset="-78"/>
              </a:rPr>
            </a:br>
            <a:r>
              <a:rPr lang="fa-IR" sz="4000" b="1" dirty="0">
                <a:solidFill>
                  <a:schemeClr val="tx1"/>
                </a:solidFill>
                <a:cs typeface="B Titr" pitchFamily="2" charset="-78"/>
              </a:rPr>
              <a:t>محتوای اطلاعاتی اعلام عایدات ( سود ) </a:t>
            </a:r>
            <a:endParaRPr lang="en-US" sz="4000" b="1" dirty="0">
              <a:solidFill>
                <a:schemeClr val="tx1"/>
              </a:solidFill>
              <a:cs typeface="B Titr" pitchFamily="2" charset="-78"/>
            </a:endParaRPr>
          </a:p>
        </p:txBody>
      </p:sp>
      <p:sp>
        <p:nvSpPr>
          <p:cNvPr id="3" name="Content Placeholder 2"/>
          <p:cNvSpPr>
            <a:spLocks noGrp="1"/>
          </p:cNvSpPr>
          <p:nvPr>
            <p:ph idx="1"/>
          </p:nvPr>
        </p:nvSpPr>
        <p:spPr>
          <a:xfrm>
            <a:off x="682580" y="2268280"/>
            <a:ext cx="10947041" cy="4776464"/>
          </a:xfrm>
        </p:spPr>
        <p:txBody>
          <a:bodyPr>
            <a:noAutofit/>
          </a:bodyPr>
          <a:lstStyle/>
          <a:p>
            <a:pPr algn="just">
              <a:lnSpc>
                <a:spcPct val="150000"/>
              </a:lnSpc>
            </a:pPr>
            <a:r>
              <a:rPr lang="fa-IR" sz="2600" b="1" dirty="0">
                <a:cs typeface="B Nazanin" pitchFamily="2" charset="-78"/>
              </a:rPr>
              <a:t>قوی ترین شواهد تحقیقات بازار سرمایه ، مربوط به محتوای اطلاعاتی اعداد عایدات سالانه حسابداری است . مطالعات نشان می دهد جهت تغییر در عایدات حسابداری گزارش شده از سال قبل ، با تغییرات قیمت اوراق بهادار همبستگی مثبت دارد . و همچنین تغییرات قیمت ، نتایج عایدات را پیش بینی می کند و </a:t>
            </a:r>
            <a:r>
              <a:rPr lang="fa-IR" sz="2600" b="1" dirty="0" err="1">
                <a:cs typeface="B Nazanin" pitchFamily="2" charset="-78"/>
              </a:rPr>
              <a:t>نهایتاً</a:t>
            </a:r>
            <a:r>
              <a:rPr lang="fa-IR" sz="2600" b="1" dirty="0">
                <a:cs typeface="B Nazanin" pitchFamily="2" charset="-78"/>
              </a:rPr>
              <a:t> یک ماه بعد از اعلام عایدات دیگر هیچ حرکت غیر عادی قیمتی وجود ندارد . این نتیجه با شکل نیمه قوی بازار کارا منطبق است . </a:t>
            </a:r>
          </a:p>
        </p:txBody>
      </p:sp>
    </p:spTree>
    <p:extLst>
      <p:ext uri="{BB962C8B-B14F-4D97-AF65-F5344CB8AC3E}">
        <p14:creationId xmlns:p14="http://schemas.microsoft.com/office/powerpoint/2010/main" val="4015041214"/>
      </p:ext>
    </p:extLst>
  </p:cSld>
  <p:clrMapOvr>
    <a:masterClrMapping/>
  </p:clrMapOvr>
  <p:transition spd="slow">
    <p:strips dir="l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428" y="758826"/>
            <a:ext cx="10753859" cy="5976823"/>
          </a:xfrm>
        </p:spPr>
        <p:txBody>
          <a:bodyPr>
            <a:normAutofit/>
          </a:bodyPr>
          <a:lstStyle/>
          <a:p>
            <a:pPr algn="r">
              <a:lnSpc>
                <a:spcPct val="150000"/>
              </a:lnSpc>
            </a:pPr>
            <a:r>
              <a:rPr lang="fa-IR" sz="2600" b="1" dirty="0">
                <a:solidFill>
                  <a:schemeClr val="tx1"/>
                </a:solidFill>
                <a:cs typeface="B Nazanin" pitchFamily="2" charset="-78"/>
              </a:rPr>
              <a:t>مطالعه ای دیگر نشان داد گرایش و جهت عایدات غیر عادی با تغییرات قیمت اوراق بهادار همبستگی دارد . انتظار ما هم این است که سود حسابداری بخشی از اطلاعات مورد استفاده سرمایه گذاران در ارزیابی ریسک و بازده باشد . </a:t>
            </a:r>
            <a:br>
              <a:rPr lang="fa-IR" sz="2600" b="1" dirty="0">
                <a:solidFill>
                  <a:schemeClr val="tx1"/>
                </a:solidFill>
                <a:cs typeface="B Nazanin" pitchFamily="2" charset="-78"/>
              </a:rPr>
            </a:br>
            <a:r>
              <a:rPr lang="fa-IR" sz="2600" b="1" dirty="0">
                <a:solidFill>
                  <a:schemeClr val="tx1"/>
                </a:solidFill>
                <a:cs typeface="B Nazanin" pitchFamily="2" charset="-78"/>
              </a:rPr>
              <a:t>لذا یافته های حاصله به دلیل اینکه اطلاعات حسابداری را با تصمیمات سرمایه گذرای و از اینرو با سودمندی این اطلاعات برای سرمایه گذاران مرتبط می کنند ، مهم هستند .</a:t>
            </a:r>
            <a:br>
              <a:rPr lang="en-US"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017218109"/>
      </p:ext>
    </p:extLst>
  </p:cSld>
  <p:clrMapOvr>
    <a:masterClrMapping/>
  </p:clrMapOvr>
  <p:transition spd="slow">
    <p:strips dir="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4247" y="813728"/>
            <a:ext cx="10728102" cy="1438253"/>
          </a:xfrm>
        </p:spPr>
        <p:txBody>
          <a:bodyPr>
            <a:noAutofit/>
          </a:bodyPr>
          <a:lstStyle/>
          <a:p>
            <a:pPr algn="r" rtl="1"/>
            <a:br>
              <a:rPr lang="en-US" sz="4000" b="1" dirty="0">
                <a:solidFill>
                  <a:schemeClr val="tx1"/>
                </a:solidFill>
                <a:cs typeface="B Titr" pitchFamily="2" charset="-78"/>
              </a:rPr>
            </a:br>
            <a:br>
              <a:rPr lang="fa-IR" sz="4000" b="1" dirty="0">
                <a:solidFill>
                  <a:schemeClr val="tx1"/>
                </a:solidFill>
                <a:cs typeface="B Titr" pitchFamily="2" charset="-78"/>
              </a:rPr>
            </a:br>
            <a:r>
              <a:rPr lang="fa-IR" sz="4000" b="1" dirty="0">
                <a:solidFill>
                  <a:schemeClr val="tx1"/>
                </a:solidFill>
                <a:cs typeface="B Titr" pitchFamily="2" charset="-78"/>
              </a:rPr>
              <a:t>بررسی سیاست های مختلف حسابداری بر قیمت اوراق بهادار</a:t>
            </a:r>
            <a:br>
              <a:rPr lang="en-US" sz="4000" b="1" dirty="0">
                <a:solidFill>
                  <a:schemeClr val="tx1"/>
                </a:solidFill>
                <a:cs typeface="B Titr" pitchFamily="2" charset="-78"/>
              </a:rPr>
            </a:br>
            <a:endParaRPr lang="fa-IR" sz="4000" b="1" dirty="0">
              <a:solidFill>
                <a:schemeClr val="tx1"/>
              </a:solidFill>
              <a:cs typeface="B Titr" pitchFamily="2" charset="-78"/>
            </a:endParaRPr>
          </a:p>
        </p:txBody>
      </p:sp>
      <p:sp>
        <p:nvSpPr>
          <p:cNvPr id="3" name="Content Placeholder 2"/>
          <p:cNvSpPr>
            <a:spLocks noGrp="1"/>
          </p:cNvSpPr>
          <p:nvPr>
            <p:ph idx="1"/>
          </p:nvPr>
        </p:nvSpPr>
        <p:spPr>
          <a:xfrm>
            <a:off x="837126" y="2251981"/>
            <a:ext cx="10715223" cy="4290485"/>
          </a:xfrm>
        </p:spPr>
        <p:txBody>
          <a:bodyPr>
            <a:noAutofit/>
          </a:bodyPr>
          <a:lstStyle/>
          <a:p>
            <a:pPr algn="just">
              <a:lnSpc>
                <a:spcPct val="150000"/>
              </a:lnSpc>
            </a:pPr>
            <a:r>
              <a:rPr lang="fa-IR" sz="2600" b="1" dirty="0">
                <a:cs typeface="B Nazanin" pitchFamily="2" charset="-78"/>
              </a:rPr>
              <a:t>اگر قیمت اوراق بهادار نسبت به مقادیر مختلف سود که صرفاً به دلیل روش های حسابداری مختلف فاقد پیامد مرتبط با جریان های نقد متفاوت هستند واکنش نشان دهند می توان چنین نتیجه ای را حامی فرضیه وجود سرمایه گذاران ناآگاه به حساب آورد .</a:t>
            </a:r>
            <a:endParaRPr lang="en-US" sz="2600" b="1" dirty="0">
              <a:cs typeface="B Nazanin" pitchFamily="2" charset="-78"/>
            </a:endParaRPr>
          </a:p>
          <a:p>
            <a:pPr algn="just">
              <a:lnSpc>
                <a:spcPct val="150000"/>
              </a:lnSpc>
            </a:pPr>
            <a:r>
              <a:rPr lang="fa-IR" sz="2600" b="1" dirty="0">
                <a:cs typeface="B Nazanin" pitchFamily="2" charset="-78"/>
              </a:rPr>
              <a:t>از طرف دیگر اگر قیمت اوراق بهادار نسبت به این تفاوت های مصنوعی که صرفاً به سود دفتری مربوط هستند واکنش نشان ندهند ، این به معنای وجود شواهدی است مبنی بر اینکه سرمایه گذاران حاضر در بازار ماهر و آگاه هستند . </a:t>
            </a:r>
            <a:endParaRPr lang="en-US" sz="2600" b="1" dirty="0">
              <a:cs typeface="B Nazanin" pitchFamily="2" charset="-78"/>
            </a:endParaRP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468466285"/>
      </p:ext>
    </p:extLst>
  </p:cSld>
  <p:clrMapOvr>
    <a:masterClrMapping/>
  </p:clrMapOvr>
  <p:transition spd="slow">
    <p:strips dir="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68797" y="1132315"/>
            <a:ext cx="8371427" cy="928694"/>
          </a:xfrm>
        </p:spPr>
        <p:txBody>
          <a:bodyPr>
            <a:noAutofit/>
          </a:bodyPr>
          <a:lstStyle/>
          <a:p>
            <a:pPr algn="r" rtl="1"/>
            <a:br>
              <a:rPr lang="fa-IR" sz="4000" b="1" dirty="0">
                <a:solidFill>
                  <a:schemeClr val="tx1"/>
                </a:solidFill>
                <a:cs typeface="B Titr" pitchFamily="2" charset="-78"/>
              </a:rPr>
            </a:br>
            <a:r>
              <a:rPr lang="fa-IR" sz="4000" b="1" dirty="0">
                <a:solidFill>
                  <a:schemeClr val="tx1"/>
                </a:solidFill>
                <a:cs typeface="B Titr" pitchFamily="2" charset="-78"/>
              </a:rPr>
              <a:t>آلترناتیوهای بدون پیامد نقدی مشخص</a:t>
            </a:r>
            <a:br>
              <a:rPr lang="en-US" sz="4000" b="1" dirty="0">
                <a:solidFill>
                  <a:schemeClr val="tx1"/>
                </a:solidFill>
                <a:cs typeface="B Titr" pitchFamily="2" charset="-78"/>
              </a:rPr>
            </a:br>
            <a:endParaRPr lang="fa-IR" sz="4000" b="1" dirty="0">
              <a:solidFill>
                <a:schemeClr val="tx1"/>
              </a:solidFill>
              <a:cs typeface="B Titr" pitchFamily="2" charset="-78"/>
            </a:endParaRPr>
          </a:p>
        </p:txBody>
      </p:sp>
      <p:sp>
        <p:nvSpPr>
          <p:cNvPr id="3" name="Content Placeholder 2"/>
          <p:cNvSpPr>
            <a:spLocks noGrp="1"/>
          </p:cNvSpPr>
          <p:nvPr>
            <p:ph idx="1"/>
          </p:nvPr>
        </p:nvSpPr>
        <p:spPr>
          <a:xfrm>
            <a:off x="759855" y="2061009"/>
            <a:ext cx="10779616" cy="5036458"/>
          </a:xfrm>
        </p:spPr>
        <p:txBody>
          <a:bodyPr>
            <a:noAutofit/>
          </a:bodyPr>
          <a:lstStyle/>
          <a:p>
            <a:pPr algn="just">
              <a:lnSpc>
                <a:spcPct val="150000"/>
              </a:lnSpc>
            </a:pPr>
            <a:r>
              <a:rPr lang="fa-IR" sz="2400" b="1" dirty="0">
                <a:cs typeface="B Nazanin" pitchFamily="2" charset="-78"/>
              </a:rPr>
              <a:t>اگرچه تغییر درسیاستهای حسابداری می تواند منجر به تغییر عدد سود شود اما تحقیقات انجام شده شواهدی مبنی بر واکنش قیمت های اوراق بهادار نسبت به این تغییرات نیافته </a:t>
            </a:r>
            <a:r>
              <a:rPr lang="fa-IR" sz="2400" b="1" dirty="0" err="1">
                <a:cs typeface="B Nazanin" pitchFamily="2" charset="-78"/>
              </a:rPr>
              <a:t>اند</a:t>
            </a:r>
            <a:r>
              <a:rPr lang="fa-IR" sz="2400" b="1" dirty="0">
                <a:cs typeface="B Nazanin" pitchFamily="2" charset="-78"/>
              </a:rPr>
              <a:t> ، بنابر این در مجموع به نظر نمی رسد بیشتر شدن سود حسابداری که صرفاً ناشی از تغییر در روش های حسابداری آن هم بدون تغییر واقعی و آشکار در جریان های نقد باشند بتوانند بازار را فریب دهند .</a:t>
            </a:r>
            <a:endParaRPr lang="en-US" sz="2400" b="1" dirty="0">
              <a:cs typeface="B Nazanin" pitchFamily="2" charset="-78"/>
            </a:endParaRPr>
          </a:p>
          <a:p>
            <a:pPr algn="just">
              <a:lnSpc>
                <a:spcPct val="150000"/>
              </a:lnSpc>
            </a:pPr>
            <a:r>
              <a:rPr lang="fa-IR" sz="2400" b="1" dirty="0">
                <a:cs typeface="B Nazanin" pitchFamily="2" charset="-78"/>
              </a:rPr>
              <a:t>نتیجه می گیریم تغییر در سیاست های حسابداری حداقل هنگامی که تغییر آشکاری در جریان های نقد بوجود نمی آورند محتوای اطلاعاتی ندارد و بنابراین فرضیه سرمایه گذاران ناآگاه نیز رد می شود .</a:t>
            </a:r>
            <a:endParaRPr lang="en-US" sz="2400" b="1" dirty="0">
              <a:cs typeface="B Nazanin" pitchFamily="2" charset="-78"/>
            </a:endParaRPr>
          </a:p>
          <a:p>
            <a:pPr algn="just">
              <a:lnSpc>
                <a:spcPct val="150000"/>
              </a:lnSpc>
            </a:pPr>
            <a:endParaRPr lang="fa-IR" sz="24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359700642"/>
      </p:ext>
    </p:extLst>
  </p:cSld>
  <p:clrMapOvr>
    <a:masterClrMapping/>
  </p:clrMapOvr>
  <p:transition spd="slow">
    <p:strips dir="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8879" y="839520"/>
            <a:ext cx="8572862" cy="1131910"/>
          </a:xfrm>
        </p:spPr>
        <p:txBody>
          <a:bodyPr>
            <a:noAutofit/>
          </a:bodyPr>
          <a:lstStyle/>
          <a:p>
            <a:pPr algn="r"/>
            <a:br>
              <a:rPr lang="fa-IR" sz="4000" b="1" dirty="0">
                <a:solidFill>
                  <a:schemeClr val="tx1"/>
                </a:solidFill>
                <a:cs typeface="B Titr" pitchFamily="2" charset="-78"/>
              </a:rPr>
            </a:br>
            <a:r>
              <a:rPr lang="fa-IR" sz="4000" b="1" dirty="0">
                <a:solidFill>
                  <a:schemeClr val="tx1"/>
                </a:solidFill>
                <a:cs typeface="B Titr" pitchFamily="2" charset="-78"/>
              </a:rPr>
              <a:t>آلترناتیوهای دارای پیامد نقدی : انتخاب لایفو</a:t>
            </a:r>
          </a:p>
        </p:txBody>
      </p:sp>
      <p:sp>
        <p:nvSpPr>
          <p:cNvPr id="3" name="Content Placeholder 2"/>
          <p:cNvSpPr>
            <a:spLocks noGrp="1"/>
          </p:cNvSpPr>
          <p:nvPr>
            <p:ph idx="1"/>
          </p:nvPr>
        </p:nvSpPr>
        <p:spPr>
          <a:xfrm>
            <a:off x="772732" y="2200466"/>
            <a:ext cx="10637949" cy="4097302"/>
          </a:xfrm>
        </p:spPr>
        <p:txBody>
          <a:bodyPr>
            <a:normAutofit/>
          </a:bodyPr>
          <a:lstStyle/>
          <a:p>
            <a:pPr algn="just">
              <a:lnSpc>
                <a:spcPct val="150000"/>
              </a:lnSpc>
            </a:pPr>
            <a:r>
              <a:rPr lang="fa-IR" sz="2600" b="1" dirty="0">
                <a:cs typeface="B Nazanin" pitchFamily="2" charset="-78"/>
              </a:rPr>
              <a:t>استفاده از روش لایفو به جای فایفو در دوره افزایش قیمت ها موجب کاهش سود شرکت و در نتیجه مالیات پرداختی کمتری می شود و به دلیل کمتر شدن سود مشمول مالیات جریان های نقد افزایش خواهند یافت . بنابر این واکنش مثبت قیمت اوراق بهادار به دلیل افزایش در ارزش شرکت در نتیجه صرفه جویی مالیاتی حاصله می باشد .</a:t>
            </a:r>
            <a:endParaRPr lang="en-US" sz="2600" b="1" dirty="0">
              <a:cs typeface="B Nazanin" pitchFamily="2" charset="-78"/>
            </a:endParaRP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127257840"/>
      </p:ext>
    </p:extLst>
  </p:cSld>
  <p:clrMapOvr>
    <a:masterClrMapping/>
  </p:clrMapOvr>
  <p:transition spd="slow">
    <p:circl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369" y="1248224"/>
            <a:ext cx="10637949" cy="5706367"/>
          </a:xfrm>
        </p:spPr>
        <p:txBody>
          <a:bodyPr>
            <a:normAutofit/>
          </a:bodyPr>
          <a:lstStyle/>
          <a:p>
            <a:pPr marL="457200" indent="-457200" algn="r">
              <a:lnSpc>
                <a:spcPct val="150000"/>
              </a:lnSpc>
              <a:buFont typeface="Arial" panose="020B0604020202020204" pitchFamily="34" charset="0"/>
              <a:buChar char="•"/>
            </a:pPr>
            <a:r>
              <a:rPr lang="fa-IR" sz="3000" b="1" i="1" dirty="0">
                <a:solidFill>
                  <a:schemeClr val="tx1"/>
                </a:solidFill>
                <a:effectLst>
                  <a:outerShdw blurRad="38100" dist="38100" dir="2700000" algn="tl">
                    <a:srgbClr val="000000">
                      <a:alpha val="43137"/>
                    </a:srgbClr>
                  </a:outerShdw>
                </a:effectLst>
                <a:cs typeface="B Nazanin" pitchFamily="2" charset="-78"/>
              </a:rPr>
              <a:t>پینکاس و واسلی</a:t>
            </a:r>
            <a:r>
              <a:rPr lang="fa-IR" sz="3000" b="1" dirty="0">
                <a:solidFill>
                  <a:schemeClr val="tx1"/>
                </a:solidFill>
                <a:cs typeface="B Nazanin" pitchFamily="2" charset="-78"/>
              </a:rPr>
              <a:t> </a:t>
            </a:r>
            <a:r>
              <a:rPr lang="fa-IR" sz="2600" b="1" dirty="0">
                <a:solidFill>
                  <a:schemeClr val="tx1"/>
                </a:solidFill>
                <a:cs typeface="B Nazanin" pitchFamily="2" charset="-78"/>
              </a:rPr>
              <a:t>به کارگیری روش لایفو را از سال 1978 تا سال 1987 مورد بررسی قرار دادند و شواهدی یافتند مبنی بر اینکه روش لایفو رویدادی است که به عنوان یک خبر خوب تفسیر می شود که این امر می تواند توجیه کننده حرکت مثبت قیمت اوراق بهادار در نتیجه استفاده از این روش باشد .</a:t>
            </a:r>
            <a:br>
              <a:rPr lang="en-US" sz="2600" b="1" dirty="0">
                <a:solidFill>
                  <a:schemeClr val="tx1"/>
                </a:solidFill>
                <a:cs typeface="B Nazanin" pitchFamily="2" charset="-78"/>
              </a:rPr>
            </a:br>
            <a:r>
              <a:rPr lang="fa-IR" sz="2600" b="1" dirty="0">
                <a:solidFill>
                  <a:schemeClr val="tx1"/>
                </a:solidFill>
                <a:cs typeface="B Nazanin" pitchFamily="2" charset="-78"/>
              </a:rPr>
              <a:t>از سوی دیگر</a:t>
            </a:r>
            <a:r>
              <a:rPr lang="fa-IR" sz="3000" b="1" dirty="0">
                <a:solidFill>
                  <a:schemeClr val="tx1"/>
                </a:solidFill>
                <a:cs typeface="B Nazanin" pitchFamily="2" charset="-78"/>
              </a:rPr>
              <a:t> </a:t>
            </a:r>
            <a:r>
              <a:rPr lang="fa-IR" sz="3000" b="1" i="1" dirty="0">
                <a:solidFill>
                  <a:schemeClr val="tx1"/>
                </a:solidFill>
                <a:effectLst>
                  <a:outerShdw blurRad="38100" dist="38100" dir="2700000" algn="tl">
                    <a:srgbClr val="000000">
                      <a:alpha val="43137"/>
                    </a:srgbClr>
                  </a:outerShdw>
                </a:effectLst>
                <a:cs typeface="B Nazanin" pitchFamily="2" charset="-78"/>
              </a:rPr>
              <a:t>کانگ</a:t>
            </a:r>
            <a:r>
              <a:rPr lang="fa-IR" sz="3000" b="1" dirty="0">
                <a:solidFill>
                  <a:schemeClr val="tx1"/>
                </a:solidFill>
                <a:cs typeface="B Nazanin" pitchFamily="2" charset="-78"/>
              </a:rPr>
              <a:t> </a:t>
            </a:r>
            <a:r>
              <a:rPr lang="fa-IR" sz="2600" b="1" dirty="0">
                <a:solidFill>
                  <a:schemeClr val="tx1"/>
                </a:solidFill>
                <a:cs typeface="B Nazanin" pitchFamily="2" charset="-78"/>
              </a:rPr>
              <a:t>این احتمال را مطرح می کند که بکارگیری روش لایفو به واسطه نسبت جاری کمتر و نسبت بدهی به حقوق صاحبان سهام بیشتر ، موجب عدم واکنش مثبت بازار به افزایش قیمت اوراق بهادار می شود .</a:t>
            </a:r>
            <a:br>
              <a:rPr lang="en-US"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4168032545"/>
      </p:ext>
    </p:extLst>
  </p:cSld>
  <p:clrMapOvr>
    <a:masterClrMapping/>
  </p:clrMapOvr>
  <p:transition spd="slow">
    <p:diamon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345" y="1204348"/>
            <a:ext cx="9543244" cy="1313463"/>
          </a:xfrm>
        </p:spPr>
        <p:txBody>
          <a:bodyPr>
            <a:noAutofit/>
          </a:bodyPr>
          <a:lstStyle/>
          <a:p>
            <a:pPr algn="r">
              <a:lnSpc>
                <a:spcPct val="150000"/>
              </a:lnSpc>
            </a:pPr>
            <a:r>
              <a:rPr lang="fa-IR" sz="4000" b="1" dirty="0">
                <a:solidFill>
                  <a:schemeClr val="tx1"/>
                </a:solidFill>
                <a:cs typeface="B Titr" pitchFamily="2" charset="-78"/>
              </a:rPr>
              <a:t>آلترناتیوهای دارای پیامدهای نقدی غیر مستقیم : </a:t>
            </a:r>
            <a:r>
              <a:rPr lang="fa-IR" sz="3600" b="1" i="1" dirty="0">
                <a:solidFill>
                  <a:schemeClr val="tx1"/>
                </a:solidFill>
                <a:effectLst>
                  <a:outerShdw blurRad="38100" dist="38100" dir="2700000" algn="tl">
                    <a:srgbClr val="000000">
                      <a:alpha val="43137"/>
                    </a:srgbClr>
                  </a:outerShdw>
                </a:effectLst>
                <a:cs typeface="B Nazanin" panose="00000400000000000000" pitchFamily="2" charset="-78"/>
              </a:rPr>
              <a:t>تئوری نمایندگی</a:t>
            </a:r>
          </a:p>
        </p:txBody>
      </p:sp>
      <p:sp>
        <p:nvSpPr>
          <p:cNvPr id="3" name="Content Placeholder 2"/>
          <p:cNvSpPr>
            <a:spLocks noGrp="1"/>
          </p:cNvSpPr>
          <p:nvPr>
            <p:ph idx="1"/>
          </p:nvPr>
        </p:nvSpPr>
        <p:spPr>
          <a:xfrm>
            <a:off x="746975" y="2878419"/>
            <a:ext cx="10637948" cy="4192081"/>
          </a:xfrm>
        </p:spPr>
        <p:txBody>
          <a:bodyPr>
            <a:noAutofit/>
          </a:bodyPr>
          <a:lstStyle/>
          <a:p>
            <a:pPr algn="just">
              <a:lnSpc>
                <a:spcPct val="150000"/>
              </a:lnSpc>
            </a:pPr>
            <a:r>
              <a:rPr lang="fa-IR" sz="2600" b="1" dirty="0">
                <a:cs typeface="B Nazanin" pitchFamily="2" charset="-78"/>
              </a:rPr>
              <a:t>پیامد غیر مستقیم هنگامی وجود دارد که تغییر یک سیاست حسابداری به جای تأثیر مستقیم بر جریان های نقدی شرکت از طریق اثری غیرمستقیم </a:t>
            </a:r>
            <a:r>
              <a:rPr lang="fa-IR" sz="2600" b="1" dirty="0" err="1">
                <a:cs typeface="B Nazanin" pitchFamily="2" charset="-78"/>
              </a:rPr>
              <a:t>برمالکان</a:t>
            </a:r>
            <a:r>
              <a:rPr lang="fa-IR" sz="2600" b="1" dirty="0">
                <a:cs typeface="B Nazanin" pitchFamily="2" charset="-78"/>
              </a:rPr>
              <a:t> ، بر شرکت اثر بگذارد . </a:t>
            </a:r>
            <a:endParaRPr lang="en-US" sz="2600" b="1" dirty="0">
              <a:cs typeface="B Nazanin" pitchFamily="2" charset="-78"/>
            </a:endParaRPr>
          </a:p>
          <a:p>
            <a:pPr algn="just">
              <a:lnSpc>
                <a:spcPct val="150000"/>
              </a:lnSpc>
            </a:pPr>
            <a:r>
              <a:rPr lang="fa-IR" sz="2600" b="1" dirty="0">
                <a:cs typeface="B Nazanin" pitchFamily="2" charset="-78"/>
              </a:rPr>
              <a:t>الزام به تغییر از روش بهایابی کامل به روش تلاش های موفقیت آمیز در صنعت نفت و گاز صرفاً تغییری در چگونگی تخصیص بهای تمام شده اکتشافات در صورت سود و زیان بود .</a:t>
            </a:r>
            <a:endParaRPr lang="en-US" sz="2600" b="1" dirty="0">
              <a:cs typeface="B Nazanin" pitchFamily="2" charset="-78"/>
            </a:endParaRP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1117312844"/>
      </p:ext>
    </p:extLst>
  </p:cSld>
  <p:clrMapOvr>
    <a:masterClrMapping/>
  </p:clrMapOvr>
  <p:transition spd="slow">
    <p:plus/>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671" y="1571611"/>
            <a:ext cx="10689465" cy="4816309"/>
          </a:xfrm>
        </p:spPr>
        <p:txBody>
          <a:bodyPr>
            <a:noAutofit/>
          </a:bodyPr>
          <a:lstStyle/>
          <a:p>
            <a:pPr algn="just">
              <a:lnSpc>
                <a:spcPct val="150000"/>
              </a:lnSpc>
            </a:pPr>
            <a:br>
              <a:rPr lang="en-US" sz="2600" b="1" dirty="0">
                <a:solidFill>
                  <a:schemeClr val="tx1"/>
                </a:solidFill>
                <a:cs typeface="B Nazanin" pitchFamily="2" charset="-78"/>
              </a:rPr>
            </a:br>
            <a:r>
              <a:rPr lang="fa-IR" sz="2600" b="1" dirty="0">
                <a:solidFill>
                  <a:schemeClr val="tx1"/>
                </a:solidFill>
                <a:cs typeface="B Nazanin" pitchFamily="2" charset="-78"/>
              </a:rPr>
              <a:t>با این وجود شواهد نشان داد که در قیمت اوراق بهادار واکنش وجود دارد . تغییر به روش حسابداری تلاش های موفقیت آمیز در اکتشافات نفت و گاز توانایی شرکت برای پرداخت سود سهام در کوتاه مدت را به دلیل محدودیت های مربوط به قرارداد های بدهی کاهش می دهد .</a:t>
            </a:r>
            <a:br>
              <a:rPr lang="fa-IR" sz="2600" b="1" dirty="0">
                <a:solidFill>
                  <a:schemeClr val="tx1"/>
                </a:solidFill>
                <a:cs typeface="B Nazanin" pitchFamily="2" charset="-78"/>
              </a:rPr>
            </a:br>
            <a:r>
              <a:rPr lang="fa-IR" sz="2600" b="1" dirty="0">
                <a:solidFill>
                  <a:schemeClr val="tx1"/>
                </a:solidFill>
                <a:cs typeface="B Nazanin" pitchFamily="2" charset="-78"/>
              </a:rPr>
              <a:t> اگر تغیر در سیاست حسابداری سود حسابداری را کاهش دهد همان گونه که تغییر اجباری به روش تلاش های موفقیت آمیز در حسابداری نفت و گاز می توانست موجب آن شود این امر می تواند منجر به کاهش بازده سهامداران و در نتیجه واکنش منفی قیمت ها شود . </a:t>
            </a:r>
            <a:br>
              <a:rPr lang="fa-IR" sz="2600" b="1" dirty="0">
                <a:solidFill>
                  <a:schemeClr val="tx1"/>
                </a:solidFill>
                <a:effectLst>
                  <a:outerShdw blurRad="38100" dist="38100" dir="2700000" algn="tl">
                    <a:srgbClr val="000000">
                      <a:alpha val="43137"/>
                    </a:srgbClr>
                  </a:outerShdw>
                </a:effectLst>
                <a:cs typeface="B Nazanin" pitchFamily="2" charset="-78"/>
              </a:rPr>
            </a:br>
            <a:br>
              <a:rPr lang="en-US"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879096303"/>
      </p:ext>
    </p:extLst>
  </p:cSld>
  <p:clrMapOvr>
    <a:masterClrMapping/>
  </p:clrMapOvr>
  <p:transition spd="slow">
    <p:newsfla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4096" y="867693"/>
            <a:ext cx="10586434" cy="5816441"/>
          </a:xfrm>
        </p:spPr>
        <p:txBody>
          <a:bodyPr>
            <a:noAutofit/>
          </a:bodyPr>
          <a:lstStyle/>
          <a:p>
            <a:pPr algn="r" rtl="1">
              <a:lnSpc>
                <a:spcPct val="150000"/>
              </a:lnSpc>
            </a:pPr>
            <a:br>
              <a:rPr lang="en-US" sz="2600" b="1" dirty="0">
                <a:solidFill>
                  <a:schemeClr val="tx1"/>
                </a:solidFill>
                <a:effectLst>
                  <a:outerShdw blurRad="38100" dist="38100" dir="2700000" algn="tl">
                    <a:srgbClr val="000000">
                      <a:alpha val="43137"/>
                    </a:srgbClr>
                  </a:outerShdw>
                </a:effectLst>
                <a:cs typeface="B Nazanin" pitchFamily="2" charset="-78"/>
              </a:rPr>
            </a:br>
            <a:r>
              <a:rPr lang="fa-IR" sz="2600" b="1" dirty="0">
                <a:solidFill>
                  <a:schemeClr val="tx1"/>
                </a:solidFill>
                <a:cs typeface="B Nazanin" pitchFamily="2" charset="-78"/>
              </a:rPr>
              <a:t>نوع مشابهی از مطالعات به شواهدی دست یافته اند مبنی بر واکنش منفی در قیمت اوراق بهادار شرکت هایی که در زمان ممنوع شدن روش اتحاد منافع توسط</a:t>
            </a:r>
            <a:r>
              <a:rPr lang="en-US" sz="2600" b="1" dirty="0">
                <a:solidFill>
                  <a:schemeClr val="tx1"/>
                </a:solidFill>
                <a:cs typeface="B Nazanin" pitchFamily="2" charset="-78"/>
              </a:rPr>
              <a:t> APB </a:t>
            </a:r>
            <a:r>
              <a:rPr lang="fa-IR" sz="2600" b="1" dirty="0">
                <a:solidFill>
                  <a:schemeClr val="tx1"/>
                </a:solidFill>
                <a:cs typeface="B Nazanin" pitchFamily="2" charset="-78"/>
              </a:rPr>
              <a:t> از روش خرید استفاده می کردند .</a:t>
            </a:r>
            <a:br>
              <a:rPr lang="en-US" sz="2600" b="1" dirty="0">
                <a:solidFill>
                  <a:schemeClr val="tx1"/>
                </a:solidFill>
                <a:cs typeface="B Nazanin" pitchFamily="2" charset="-78"/>
              </a:rPr>
            </a:br>
            <a:r>
              <a:rPr lang="fa-IR" sz="2600" b="1" dirty="0">
                <a:solidFill>
                  <a:schemeClr val="tx1"/>
                </a:solidFill>
                <a:cs typeface="B Nazanin" pitchFamily="2" charset="-78"/>
              </a:rPr>
              <a:t>به طور معمول سود در روش خرید کمتر از روش اتحاد منافع است و درست همان آثار محدودیت های سود سهام که در بحث شرکت های نفت و گاز به آن ها اشاره شد در مطالعه مربوط به روش های خرید و اتحاد منافع نیز قابل بحث هستند .</a:t>
            </a:r>
            <a:br>
              <a:rPr lang="en-US"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452912534"/>
      </p:ext>
    </p:extLst>
  </p:cSld>
  <p:clrMapOvr>
    <a:masterClrMapping/>
  </p:clrMapOvr>
  <p:transition spd="slow">
    <p:push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8646" y="928670"/>
            <a:ext cx="8577489" cy="857256"/>
          </a:xfrm>
        </p:spPr>
        <p:txBody>
          <a:bodyPr>
            <a:noAutofit/>
          </a:bodyPr>
          <a:lstStyle/>
          <a:p>
            <a:pPr algn="r"/>
            <a:br>
              <a:rPr lang="fa-IR" sz="4000" b="1" dirty="0">
                <a:solidFill>
                  <a:schemeClr val="tx1"/>
                </a:solidFill>
                <a:cs typeface="B Titr" pitchFamily="2" charset="-78"/>
              </a:rPr>
            </a:br>
            <a:br>
              <a:rPr lang="fa-IR" sz="4000" b="1" dirty="0">
                <a:solidFill>
                  <a:schemeClr val="tx1"/>
                </a:solidFill>
                <a:cs typeface="B Titr" pitchFamily="2" charset="-78"/>
              </a:rPr>
            </a:br>
            <a:r>
              <a:rPr lang="fa-IR" sz="4000" b="1" dirty="0">
                <a:solidFill>
                  <a:schemeClr val="tx1"/>
                </a:solidFill>
                <a:cs typeface="B Titr" pitchFamily="2" charset="-78"/>
              </a:rPr>
              <a:t>برخی ابهامات دیگر در رابطه با کارایی بازار</a:t>
            </a:r>
            <a:br>
              <a:rPr lang="en-US" sz="4000" b="1" dirty="0">
                <a:solidFill>
                  <a:schemeClr val="tx1"/>
                </a:solidFill>
                <a:cs typeface="B Titr" pitchFamily="2" charset="-78"/>
              </a:rPr>
            </a:br>
            <a:endParaRPr lang="fa-IR" sz="4000" b="1" dirty="0">
              <a:solidFill>
                <a:schemeClr val="tx1"/>
              </a:solidFill>
              <a:cs typeface="B Titr" pitchFamily="2" charset="-78"/>
            </a:endParaRPr>
          </a:p>
        </p:txBody>
      </p:sp>
      <p:sp>
        <p:nvSpPr>
          <p:cNvPr id="3" name="Content Placeholder 2"/>
          <p:cNvSpPr>
            <a:spLocks noGrp="1"/>
          </p:cNvSpPr>
          <p:nvPr>
            <p:ph idx="1"/>
          </p:nvPr>
        </p:nvSpPr>
        <p:spPr>
          <a:xfrm>
            <a:off x="978795" y="2217368"/>
            <a:ext cx="10367492" cy="4640632"/>
          </a:xfrm>
        </p:spPr>
        <p:txBody>
          <a:bodyPr>
            <a:normAutofit/>
          </a:bodyPr>
          <a:lstStyle/>
          <a:p>
            <a:pPr marL="0" indent="0" algn="just">
              <a:lnSpc>
                <a:spcPct val="150000"/>
              </a:lnSpc>
              <a:buNone/>
            </a:pPr>
            <a:r>
              <a:rPr lang="fa-IR" sz="3000" b="1" i="1" dirty="0">
                <a:effectLst>
                  <a:outerShdw blurRad="38100" dist="38100" dir="2700000" algn="tl">
                    <a:srgbClr val="000000">
                      <a:alpha val="43137"/>
                    </a:srgbClr>
                  </a:outerShdw>
                </a:effectLst>
                <a:cs typeface="B Nazanin" pitchFamily="2" charset="-78"/>
              </a:rPr>
              <a:t>او </a:t>
            </a:r>
            <a:r>
              <a:rPr lang="fa-IR" sz="3000" b="1" dirty="0">
                <a:cs typeface="B Nazanin" pitchFamily="2" charset="-78"/>
              </a:rPr>
              <a:t>و</a:t>
            </a:r>
            <a:r>
              <a:rPr lang="fa-IR" sz="3000" b="1" i="1" dirty="0">
                <a:effectLst>
                  <a:outerShdw blurRad="38100" dist="38100" dir="2700000" algn="tl">
                    <a:srgbClr val="000000">
                      <a:alpha val="43137"/>
                    </a:srgbClr>
                  </a:outerShdw>
                </a:effectLst>
                <a:cs typeface="B Nazanin" pitchFamily="2" charset="-78"/>
              </a:rPr>
              <a:t> پن من</a:t>
            </a:r>
            <a:r>
              <a:rPr lang="fa-IR" sz="3000" b="1" dirty="0">
                <a:cs typeface="B Nazanin" pitchFamily="2" charset="-78"/>
              </a:rPr>
              <a:t> </a:t>
            </a:r>
            <a:r>
              <a:rPr lang="fa-IR" sz="2600" b="1" dirty="0">
                <a:cs typeface="B Nazanin" pitchFamily="2" charset="-78"/>
              </a:rPr>
              <a:t>در مطالعه ای بسیار گسترده از ایده تحلیل بنیادی سهام استفاده کردند تحلیل بنیادی فرض می کند بازارهای اوراق بهادار غیر کارا هستند و بنابراین می توان در این بازارها از طریق تجزیه و تحلیل صورت های مالی سهم هایی پیدا کرد که کمتر از ارزش واقعی خود قیمت گذاری شده </a:t>
            </a:r>
            <a:r>
              <a:rPr lang="fa-IR" sz="2600" b="1" dirty="0" err="1">
                <a:cs typeface="B Nazanin" pitchFamily="2" charset="-78"/>
              </a:rPr>
              <a:t>اند</a:t>
            </a:r>
            <a:r>
              <a:rPr lang="fa-IR" sz="2600" b="1" dirty="0">
                <a:cs typeface="B Nazanin" pitchFamily="2" charset="-78"/>
              </a:rPr>
              <a:t> . این دیدگاه دقیقاً بر خلاف دیدگاه بازار کارا است که در آن فرض می شود قیمت های اوراق بهادار تمامی اطلاعات در دسترس عموم را بلافاصله منعکس می کنند .</a:t>
            </a:r>
            <a:endParaRPr lang="en-US" sz="2600" b="1" dirty="0">
              <a:cs typeface="B Nazanin" pitchFamily="2" charset="-78"/>
            </a:endParaRP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1522633898"/>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4096" y="1049206"/>
            <a:ext cx="10650829" cy="6021295"/>
          </a:xfrm>
        </p:spPr>
        <p:txBody>
          <a:bodyPr>
            <a:noAutofit/>
          </a:bodyPr>
          <a:lstStyle/>
          <a:p>
            <a:pPr algn="r" rtl="1">
              <a:lnSpc>
                <a:spcPct val="150000"/>
              </a:lnSpc>
            </a:pPr>
            <a:r>
              <a:rPr lang="fa-IR" sz="3000" b="1" i="1" dirty="0">
                <a:solidFill>
                  <a:schemeClr val="tx1"/>
                </a:solidFill>
                <a:effectLst>
                  <a:outerShdw blurRad="38100" dist="38100" dir="2700000" algn="tl">
                    <a:srgbClr val="000000">
                      <a:alpha val="43137"/>
                    </a:srgbClr>
                  </a:outerShdw>
                </a:effectLst>
                <a:cs typeface="B Nazanin" pitchFamily="2" charset="-78"/>
              </a:rPr>
              <a:t>لو</a:t>
            </a:r>
            <a:r>
              <a:rPr lang="fa-IR" sz="2400" b="1" dirty="0">
                <a:solidFill>
                  <a:schemeClr val="tx1"/>
                </a:solidFill>
                <a:cs typeface="B Nazanin" pitchFamily="2" charset="-78"/>
              </a:rPr>
              <a:t> بیان می کند که همبستگی بین ارقام عایدات و بازده سهام چه در طول زمان و چه در خلال سال ها بسیار کم است . به عبارت دیگر عایدات در رابطه با تغییرات مربوط به قیمت سهام قدرت توضیح دهندگی بسیار کمی دارند . لو اعتقاد دارد یکی از دلایل اصلی این وضعیت کیفیت پایین سودهای گزارش شده است که بدلیل دستکاری های مدیریتی از سودمندی عایدات و سایر متغیرهای مالی می </a:t>
            </a:r>
            <a:r>
              <a:rPr lang="fa-IR" sz="2400" b="1" dirty="0" err="1">
                <a:solidFill>
                  <a:schemeClr val="tx1"/>
                </a:solidFill>
                <a:cs typeface="B Nazanin" pitchFamily="2" charset="-78"/>
              </a:rPr>
              <a:t>کاهند</a:t>
            </a:r>
            <a:r>
              <a:rPr lang="fa-IR" sz="2400" b="1" dirty="0">
                <a:solidFill>
                  <a:schemeClr val="tx1"/>
                </a:solidFill>
                <a:cs typeface="B Nazanin" pitchFamily="2" charset="-78"/>
              </a:rPr>
              <a:t> .</a:t>
            </a:r>
            <a:br>
              <a:rPr lang="en-US" sz="2400" b="1" dirty="0">
                <a:solidFill>
                  <a:schemeClr val="tx1"/>
                </a:solidFill>
                <a:cs typeface="B Nazanin" pitchFamily="2" charset="-78"/>
              </a:rPr>
            </a:br>
            <a:r>
              <a:rPr lang="fa-IR" sz="3000" b="1" dirty="0">
                <a:solidFill>
                  <a:schemeClr val="tx1"/>
                </a:solidFill>
                <a:cs typeface="B Nazanin" pitchFamily="2" charset="-78"/>
              </a:rPr>
              <a:t>تحقیقات </a:t>
            </a:r>
            <a:r>
              <a:rPr lang="fa-IR" sz="3000" b="1" i="1" dirty="0">
                <a:solidFill>
                  <a:schemeClr val="tx1"/>
                </a:solidFill>
                <a:effectLst>
                  <a:outerShdw blurRad="38100" dist="38100" dir="2700000" algn="tl">
                    <a:srgbClr val="000000">
                      <a:alpha val="43137"/>
                    </a:srgbClr>
                  </a:outerShdw>
                </a:effectLst>
                <a:cs typeface="B Nazanin" pitchFamily="2" charset="-78"/>
              </a:rPr>
              <a:t>لو </a:t>
            </a:r>
            <a:r>
              <a:rPr lang="fa-IR" sz="3000" b="1" dirty="0">
                <a:solidFill>
                  <a:schemeClr val="tx1"/>
                </a:solidFill>
                <a:cs typeface="B Nazanin" pitchFamily="2" charset="-78"/>
              </a:rPr>
              <a:t>و</a:t>
            </a:r>
            <a:r>
              <a:rPr lang="fa-IR" sz="3000" b="1" i="1" dirty="0">
                <a:solidFill>
                  <a:schemeClr val="tx1"/>
                </a:solidFill>
                <a:effectLst>
                  <a:outerShdw blurRad="38100" dist="38100" dir="2700000" algn="tl">
                    <a:srgbClr val="000000">
                      <a:alpha val="43137"/>
                    </a:srgbClr>
                  </a:outerShdw>
                </a:effectLst>
                <a:cs typeface="B Nazanin" pitchFamily="2" charset="-78"/>
              </a:rPr>
              <a:t> او </a:t>
            </a:r>
            <a:r>
              <a:rPr lang="fa-IR" sz="3000" b="1" dirty="0">
                <a:solidFill>
                  <a:schemeClr val="tx1"/>
                </a:solidFill>
                <a:cs typeface="B Nazanin" pitchFamily="2" charset="-78"/>
              </a:rPr>
              <a:t>و</a:t>
            </a:r>
            <a:r>
              <a:rPr lang="fa-IR" sz="3000" b="1" i="1" dirty="0">
                <a:solidFill>
                  <a:schemeClr val="tx1"/>
                </a:solidFill>
                <a:effectLst>
                  <a:outerShdw blurRad="38100" dist="38100" dir="2700000" algn="tl">
                    <a:srgbClr val="000000">
                      <a:alpha val="43137"/>
                    </a:srgbClr>
                  </a:outerShdw>
                </a:effectLst>
                <a:cs typeface="B Nazanin" pitchFamily="2" charset="-78"/>
              </a:rPr>
              <a:t> پن من مکمل یکدیگر هستند</a:t>
            </a:r>
            <a:r>
              <a:rPr lang="fa-IR" sz="3000" b="1" dirty="0">
                <a:solidFill>
                  <a:schemeClr val="tx1"/>
                </a:solidFill>
                <a:cs typeface="B Nazanin" pitchFamily="2" charset="-78"/>
              </a:rPr>
              <a:t> </a:t>
            </a:r>
            <a:r>
              <a:rPr lang="fa-IR" sz="2400" b="1" dirty="0">
                <a:solidFill>
                  <a:schemeClr val="tx1"/>
                </a:solidFill>
                <a:cs typeface="B Nazanin" pitchFamily="2" charset="-78"/>
              </a:rPr>
              <a:t>به این دلیل که یکی از آن ها رابطه توضیحی ضعیفی بین عایدات و بازده سهام پیدا می کند در حالی که دیگری یک نقش پیش بینی برای اطلاعات حسابداری در بازاری که ممکن است کمتر از آنچه تصور می شده کارا باشد قائل است .</a:t>
            </a:r>
            <a:br>
              <a:rPr lang="en-US" sz="2400" b="1" dirty="0">
                <a:solidFill>
                  <a:schemeClr val="tx1"/>
                </a:solidFill>
                <a:cs typeface="B Nazanin" pitchFamily="2" charset="-78"/>
              </a:rPr>
            </a:br>
            <a:endParaRPr lang="fa-IR" sz="2400" b="1" dirty="0">
              <a:solidFill>
                <a:schemeClr val="tx1"/>
              </a:solidFill>
              <a:cs typeface="B Nazanin" pitchFamily="2" charset="-78"/>
            </a:endParaRPr>
          </a:p>
        </p:txBody>
      </p:sp>
    </p:spTree>
    <p:extLst>
      <p:ext uri="{BB962C8B-B14F-4D97-AF65-F5344CB8AC3E}">
        <p14:creationId xmlns:p14="http://schemas.microsoft.com/office/powerpoint/2010/main" val="94377228"/>
      </p:ext>
    </p:extLst>
  </p:cSld>
  <p:clrMapOvr>
    <a:masterClrMapping/>
  </p:clrMapOvr>
  <p:transition spd="slow">
    <p:push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4263" y="1810268"/>
            <a:ext cx="6929486" cy="560406"/>
          </a:xfrm>
        </p:spPr>
        <p:txBody>
          <a:bodyPr>
            <a:noAutofit/>
          </a:bodyPr>
          <a:lstStyle/>
          <a:p>
            <a:pPr algn="r"/>
            <a:br>
              <a:rPr lang="fa-IR" sz="4000" b="1" dirty="0">
                <a:solidFill>
                  <a:schemeClr val="tx1"/>
                </a:solidFill>
                <a:cs typeface="B Titr"/>
              </a:rPr>
            </a:br>
            <a:r>
              <a:rPr lang="fa-IR" sz="4000" b="1" dirty="0">
                <a:solidFill>
                  <a:schemeClr val="tx1"/>
                </a:solidFill>
                <a:cs typeface="B Titr"/>
              </a:rPr>
              <a:t>جریان تدریجی بعد از اعلام عایدات</a:t>
            </a:r>
            <a:br>
              <a:rPr lang="en-US" sz="4000" b="1" dirty="0">
                <a:solidFill>
                  <a:schemeClr val="tx1"/>
                </a:solidFill>
                <a:cs typeface="B Titr"/>
              </a:rPr>
            </a:br>
            <a:endParaRPr lang="fa-IR" sz="4000" b="1" dirty="0">
              <a:solidFill>
                <a:schemeClr val="tx1"/>
              </a:solidFill>
              <a:cs typeface="B Titr"/>
            </a:endParaRPr>
          </a:p>
        </p:txBody>
      </p:sp>
      <p:sp>
        <p:nvSpPr>
          <p:cNvPr id="3" name="Content Placeholder 2"/>
          <p:cNvSpPr>
            <a:spLocks noGrp="1"/>
          </p:cNvSpPr>
          <p:nvPr>
            <p:ph idx="1"/>
          </p:nvPr>
        </p:nvSpPr>
        <p:spPr>
          <a:xfrm>
            <a:off x="811369" y="2762509"/>
            <a:ext cx="10547797" cy="4192081"/>
          </a:xfrm>
        </p:spPr>
        <p:txBody>
          <a:bodyPr>
            <a:normAutofit/>
          </a:bodyPr>
          <a:lstStyle/>
          <a:p>
            <a:pPr marL="0" indent="0" algn="just">
              <a:lnSpc>
                <a:spcPct val="150000"/>
              </a:lnSpc>
              <a:buNone/>
            </a:pPr>
            <a:r>
              <a:rPr lang="fa-IR" sz="2600" b="1" dirty="0">
                <a:cs typeface="B Nazanin" pitchFamily="2" charset="-78"/>
              </a:rPr>
              <a:t>در حالیکه قطعاً بازارها بطور معناداری در زمان اعلام عایدات واکنش نشان می دهند . منعکس شدن کامل اثر اعلام عایدات درقیمت اوراق بهادار معمولاً تا 60 روز به طول می انجامد . بخشی از دلایل وجود جریان های تدریجی بعد از اعلام عایدات به حساب تحلیلگران مالی گذاشته شده است .</a:t>
            </a:r>
            <a:endParaRPr lang="en-US" sz="2600" b="1" dirty="0">
              <a:cs typeface="B Nazanin" pitchFamily="2" charset="-78"/>
            </a:endParaRP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042317624"/>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1523" y="1379430"/>
            <a:ext cx="10406128" cy="5600919"/>
          </a:xfrm>
        </p:spPr>
        <p:txBody>
          <a:bodyPr>
            <a:noAutofit/>
          </a:bodyPr>
          <a:lstStyle/>
          <a:p>
            <a:pPr algn="r">
              <a:lnSpc>
                <a:spcPct val="150000"/>
              </a:lnSpc>
            </a:pPr>
            <a:r>
              <a:rPr lang="fa-IR" sz="3000" b="1" i="1" dirty="0">
                <a:solidFill>
                  <a:schemeClr val="tx1"/>
                </a:solidFill>
                <a:effectLst>
                  <a:outerShdw blurRad="38100" dist="38100" dir="2700000" algn="tl">
                    <a:srgbClr val="000000">
                      <a:alpha val="43137"/>
                    </a:srgbClr>
                  </a:outerShdw>
                </a:effectLst>
                <a:cs typeface="B Nazanin" pitchFamily="2" charset="-78"/>
              </a:rPr>
              <a:t>آباربانل </a:t>
            </a:r>
            <a:r>
              <a:rPr lang="fa-IR" sz="3000" b="1" dirty="0">
                <a:solidFill>
                  <a:schemeClr val="tx1"/>
                </a:solidFill>
                <a:cs typeface="B Nazanin" pitchFamily="2" charset="-78"/>
              </a:rPr>
              <a:t>و</a:t>
            </a:r>
            <a:r>
              <a:rPr lang="fa-IR" sz="3000" b="1" i="1" dirty="0">
                <a:solidFill>
                  <a:schemeClr val="tx1"/>
                </a:solidFill>
                <a:effectLst>
                  <a:outerShdw blurRad="38100" dist="38100" dir="2700000" algn="tl">
                    <a:srgbClr val="000000">
                      <a:alpha val="43137"/>
                    </a:srgbClr>
                  </a:outerShdw>
                </a:effectLst>
                <a:cs typeface="B Nazanin" pitchFamily="2" charset="-78"/>
              </a:rPr>
              <a:t> بوشی</a:t>
            </a:r>
            <a:r>
              <a:rPr lang="fa-IR" sz="3000" b="1" dirty="0">
                <a:solidFill>
                  <a:schemeClr val="tx1"/>
                </a:solidFill>
                <a:cs typeface="B Nazanin" pitchFamily="2" charset="-78"/>
              </a:rPr>
              <a:t> </a:t>
            </a:r>
            <a:r>
              <a:rPr lang="fa-IR" sz="2600" b="1" dirty="0">
                <a:solidFill>
                  <a:schemeClr val="tx1"/>
                </a:solidFill>
                <a:cs typeface="B Nazanin" pitchFamily="2" charset="-78"/>
              </a:rPr>
              <a:t>به این نتیجه رسیدند که تحلیل گران مالی به سیگنال های اساسی مربوط به اوراق بهادار واکنش لازم را نشان نمی دهند که این موضوع منجر به اشتباهات پیش بینی شده و اشتباهات پیش بینی شده هم به نوبه خود منجر به تعدیل ناقص قیمت اوراق بهادار می شود .</a:t>
            </a:r>
            <a:br>
              <a:rPr lang="en-US" sz="2600" b="1" dirty="0">
                <a:solidFill>
                  <a:schemeClr val="tx1"/>
                </a:solidFill>
                <a:cs typeface="B Nazanin" pitchFamily="2" charset="-78"/>
              </a:rPr>
            </a:br>
            <a:r>
              <a:rPr lang="fa-IR" sz="3000" b="1" i="1" dirty="0">
                <a:solidFill>
                  <a:schemeClr val="tx1"/>
                </a:solidFill>
                <a:effectLst>
                  <a:outerShdw blurRad="38100" dist="38100" dir="2700000" algn="tl">
                    <a:srgbClr val="000000">
                      <a:alpha val="43137"/>
                    </a:srgbClr>
                  </a:outerShdw>
                </a:effectLst>
                <a:cs typeface="B Nazanin" pitchFamily="2" charset="-78"/>
              </a:rPr>
              <a:t>اسلوان</a:t>
            </a:r>
            <a:r>
              <a:rPr lang="fa-IR" sz="2600" b="1" dirty="0">
                <a:solidFill>
                  <a:schemeClr val="tx1"/>
                </a:solidFill>
                <a:cs typeface="B Nazanin" pitchFamily="2" charset="-78"/>
              </a:rPr>
              <a:t> شواهدی یافت مبنی بر اینکه سهامداران میان بخش نقدی عایدات و بخش تعهدی آن به شکل صحیح تفاوت قائل </a:t>
            </a:r>
            <a:r>
              <a:rPr lang="fa-IR" sz="2600" b="1" dirty="0" err="1">
                <a:solidFill>
                  <a:schemeClr val="tx1"/>
                </a:solidFill>
                <a:cs typeface="B Nazanin" pitchFamily="2" charset="-78"/>
              </a:rPr>
              <a:t>نمی</a:t>
            </a:r>
            <a:r>
              <a:rPr lang="fa-IR" sz="2600" b="1" dirty="0">
                <a:solidFill>
                  <a:schemeClr val="tx1"/>
                </a:solidFill>
                <a:cs typeface="B Nazanin" pitchFamily="2" charset="-78"/>
              </a:rPr>
              <a:t> شوند . تفاوت این دو بخش این است که بخش نقدی در آینده تداوم بیشتری دارد وکمتر از بخش تعهدی در معرض دستکاری است .</a:t>
            </a:r>
            <a:br>
              <a:rPr lang="en-US" sz="2600" b="1" dirty="0">
                <a:solidFill>
                  <a:schemeClr val="tx1"/>
                </a:solidFill>
                <a:cs typeface="B Nazanin" pitchFamily="2" charset="-78"/>
              </a:rPr>
            </a:br>
            <a:endParaRPr lang="fa-IR" sz="2600" b="1" dirty="0">
              <a:solidFill>
                <a:schemeClr val="tx1"/>
              </a:solidFill>
              <a:cs typeface="B Nazanin" pitchFamily="2" charset="-78"/>
            </a:endParaRPr>
          </a:p>
        </p:txBody>
      </p:sp>
    </p:spTree>
    <p:extLst>
      <p:ext uri="{BB962C8B-B14F-4D97-AF65-F5344CB8AC3E}">
        <p14:creationId xmlns:p14="http://schemas.microsoft.com/office/powerpoint/2010/main" val="1282984862"/>
      </p:ext>
    </p:extLst>
  </p:cSld>
  <p:clrMapOvr>
    <a:masterClrMapping/>
  </p:clrMapOvr>
  <p:transition spd="slow">
    <p:cover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46838" y="1356478"/>
            <a:ext cx="7006266" cy="674146"/>
          </a:xfrm>
        </p:spPr>
        <p:txBody>
          <a:bodyPr>
            <a:normAutofit fontScale="90000"/>
          </a:bodyPr>
          <a:lstStyle/>
          <a:p>
            <a:pPr algn="r"/>
            <a:br>
              <a:rPr lang="fa-IR" sz="4400" b="1" dirty="0">
                <a:solidFill>
                  <a:schemeClr val="tx1"/>
                </a:solidFill>
                <a:cs typeface="B Titr" pitchFamily="2" charset="-78"/>
              </a:rPr>
            </a:br>
            <a:r>
              <a:rPr lang="fa-IR" sz="4400" b="1" dirty="0">
                <a:solidFill>
                  <a:schemeClr val="tx1"/>
                </a:solidFill>
                <a:cs typeface="B Titr" pitchFamily="2" charset="-78"/>
              </a:rPr>
              <a:t>فرضیه افشای ناقص</a:t>
            </a:r>
            <a:br>
              <a:rPr lang="fa-IR" sz="4400" b="1" dirty="0">
                <a:solidFill>
                  <a:schemeClr val="tx1"/>
                </a:solidFill>
                <a:cs typeface="B Titr" pitchFamily="2" charset="-78"/>
              </a:rPr>
            </a:br>
            <a:endParaRPr lang="fa-IR" b="1" dirty="0">
              <a:solidFill>
                <a:schemeClr val="tx1"/>
              </a:solidFill>
              <a:cs typeface="B Titr" pitchFamily="2" charset="-78"/>
            </a:endParaRPr>
          </a:p>
        </p:txBody>
      </p:sp>
      <p:sp>
        <p:nvSpPr>
          <p:cNvPr id="3" name="Content Placeholder 2"/>
          <p:cNvSpPr>
            <a:spLocks noGrp="1"/>
          </p:cNvSpPr>
          <p:nvPr>
            <p:ph idx="1"/>
          </p:nvPr>
        </p:nvSpPr>
        <p:spPr>
          <a:xfrm>
            <a:off x="798491" y="2243125"/>
            <a:ext cx="10522038" cy="4460328"/>
          </a:xfrm>
        </p:spPr>
        <p:txBody>
          <a:bodyPr numCol="1">
            <a:noAutofit/>
          </a:bodyPr>
          <a:lstStyle/>
          <a:p>
            <a:pPr>
              <a:lnSpc>
                <a:spcPct val="150000"/>
              </a:lnSpc>
              <a:buNone/>
            </a:pPr>
            <a:r>
              <a:rPr lang="fa-IR" sz="2600" b="1" dirty="0">
                <a:cs typeface="B Nazanin" pitchFamily="2" charset="-78"/>
              </a:rPr>
              <a:t>ابهامات مربوط به کارایی ( یا عدم کارایی ) بازار منجر به ایجاد فرضیه جدیدی تحت عنوان </a:t>
            </a:r>
            <a:r>
              <a:rPr lang="fa-IR" sz="2600" b="1" i="1" dirty="0">
                <a:cs typeface="B Homa" panose="00000400000000000000" pitchFamily="2" charset="-78"/>
              </a:rPr>
              <a:t>فرضیه </a:t>
            </a:r>
            <a:r>
              <a:rPr lang="fa-IR" sz="2600" b="1" i="1" dirty="0" err="1">
                <a:cs typeface="B Homa" panose="00000400000000000000" pitchFamily="2" charset="-78"/>
              </a:rPr>
              <a:t>افشای</a:t>
            </a:r>
            <a:r>
              <a:rPr lang="fa-IR" sz="2600" b="1" i="1" dirty="0">
                <a:cs typeface="B Homa" panose="00000400000000000000" pitchFamily="2" charset="-78"/>
              </a:rPr>
              <a:t> ناقص</a:t>
            </a:r>
            <a:r>
              <a:rPr lang="fa-IR" sz="2600" b="1" dirty="0">
                <a:cs typeface="B Homa" panose="00000400000000000000" pitchFamily="2" charset="-78"/>
              </a:rPr>
              <a:t> </a:t>
            </a:r>
            <a:r>
              <a:rPr lang="fa-IR" sz="2600" b="1" dirty="0">
                <a:cs typeface="B Nazanin" pitchFamily="2" charset="-78"/>
              </a:rPr>
              <a:t>( </a:t>
            </a:r>
            <a:r>
              <a:rPr lang="en-US" sz="2600" b="1" dirty="0">
                <a:effectLst>
                  <a:outerShdw blurRad="38100" dist="38100" dir="2700000" algn="tl">
                    <a:srgbClr val="000000">
                      <a:alpha val="43137"/>
                    </a:srgbClr>
                  </a:outerShdw>
                </a:effectLst>
                <a:cs typeface="B Nazanin" pitchFamily="2" charset="-78"/>
              </a:rPr>
              <a:t>I</a:t>
            </a:r>
            <a:r>
              <a:rPr lang="en-US" sz="2600" b="1" dirty="0">
                <a:cs typeface="B Nazanin" pitchFamily="2" charset="-78"/>
              </a:rPr>
              <a:t>ncomplete </a:t>
            </a:r>
            <a:r>
              <a:rPr lang="en-US" sz="2600" b="1" dirty="0">
                <a:effectLst>
                  <a:outerShdw blurRad="38100" dist="38100" dir="2700000" algn="tl">
                    <a:srgbClr val="000000">
                      <a:alpha val="43137"/>
                    </a:srgbClr>
                  </a:outerShdw>
                </a:effectLst>
                <a:cs typeface="B Nazanin" pitchFamily="2" charset="-78"/>
              </a:rPr>
              <a:t>R</a:t>
            </a:r>
            <a:r>
              <a:rPr lang="en-US" sz="2600" b="1" dirty="0">
                <a:cs typeface="B Nazanin" pitchFamily="2" charset="-78"/>
              </a:rPr>
              <a:t>evelation </a:t>
            </a:r>
            <a:r>
              <a:rPr lang="en-US" sz="2600" b="1" dirty="0">
                <a:effectLst>
                  <a:outerShdw blurRad="38100" dist="38100" dir="2700000" algn="tl">
                    <a:srgbClr val="000000">
                      <a:alpha val="43137"/>
                    </a:srgbClr>
                  </a:outerShdw>
                </a:effectLst>
                <a:cs typeface="B Nazanin" pitchFamily="2" charset="-78"/>
              </a:rPr>
              <a:t>H</a:t>
            </a:r>
            <a:r>
              <a:rPr lang="en-US" sz="2600" b="1" dirty="0">
                <a:cs typeface="B Nazanin" pitchFamily="2" charset="-78"/>
              </a:rPr>
              <a:t>ypothesis </a:t>
            </a:r>
            <a:r>
              <a:rPr lang="fa-IR" sz="2600" b="1" dirty="0">
                <a:cs typeface="B Nazanin" pitchFamily="2" charset="-78"/>
              </a:rPr>
              <a:t>   ) شد .</a:t>
            </a:r>
          </a:p>
          <a:p>
            <a:pPr>
              <a:lnSpc>
                <a:spcPct val="150000"/>
              </a:lnSpc>
              <a:buNone/>
            </a:pPr>
            <a:r>
              <a:rPr lang="fa-IR" sz="2800" b="1" i="1" dirty="0">
                <a:cs typeface="B Homa" panose="00000400000000000000" pitchFamily="2" charset="-78"/>
              </a:rPr>
              <a:t>بلوم فیلد</a:t>
            </a:r>
            <a:r>
              <a:rPr lang="fa-IR" sz="2600" b="1" dirty="0">
                <a:cs typeface="B Nazanin" pitchFamily="2" charset="-78"/>
              </a:rPr>
              <a:t> دو دلیل اصلی برای مطرح شدن</a:t>
            </a:r>
            <a:r>
              <a:rPr lang="en-US" sz="2600" b="1" dirty="0">
                <a:cs typeface="B Nazanin" pitchFamily="2" charset="-78"/>
              </a:rPr>
              <a:t>IRH </a:t>
            </a:r>
            <a:r>
              <a:rPr lang="fa-IR" sz="2600" b="1" dirty="0">
                <a:cs typeface="B Nazanin" pitchFamily="2" charset="-78"/>
              </a:rPr>
              <a:t> ذکر می کند :</a:t>
            </a:r>
            <a:br>
              <a:rPr lang="fa-IR" sz="2600" b="1" dirty="0">
                <a:cs typeface="B Nazanin" pitchFamily="2" charset="-78"/>
              </a:rPr>
            </a:br>
            <a:r>
              <a:rPr lang="fa-IR" sz="2600" b="1" dirty="0">
                <a:cs typeface="B Nazanin" pitchFamily="2" charset="-78"/>
              </a:rPr>
              <a:t>1 - لحاظ کردن آثار برخی اعداد یا روابط حسابداری دشوار بوده یا با بهای تمام شده بیشتری همراه هستند ، بنابرین آثار آنها ممکن است به طور کامل در قیمت اوراق بهادار منعکس نشود . ( مثلاً اطلاعات مربوط به هزینه اختیار معامله سهام )</a:t>
            </a:r>
            <a:br>
              <a:rPr lang="fa-IR" sz="2600" b="1" dirty="0">
                <a:effectLst>
                  <a:outerShdw blurRad="38100" dist="38100" dir="2700000" algn="tl">
                    <a:srgbClr val="000000">
                      <a:alpha val="43137"/>
                    </a:srgbClr>
                  </a:outerShdw>
                </a:effectLst>
                <a:cs typeface="B Nazanin" pitchFamily="2" charset="-78"/>
              </a:rPr>
            </a:br>
            <a:endParaRPr lang="fa-IR" sz="2600" b="1" dirty="0">
              <a:effectLst>
                <a:outerShdw blurRad="38100" dist="38100" dir="2700000" algn="tl">
                  <a:srgbClr val="000000">
                    <a:alpha val="43137"/>
                  </a:srgbClr>
                </a:outerShdw>
              </a:effectLst>
              <a:cs typeface="B Nazanin" pitchFamily="2" charset="-78"/>
            </a:endParaRPr>
          </a:p>
          <a:p>
            <a:pPr>
              <a:lnSpc>
                <a:spcPct val="150000"/>
              </a:lnSpc>
              <a:buNone/>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963819086"/>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7127" y="926253"/>
            <a:ext cx="10612191" cy="5693488"/>
          </a:xfrm>
        </p:spPr>
        <p:txBody>
          <a:bodyPr>
            <a:normAutofit/>
          </a:bodyPr>
          <a:lstStyle/>
          <a:p>
            <a:pPr algn="just">
              <a:lnSpc>
                <a:spcPct val="150000"/>
              </a:lnSpc>
            </a:pPr>
            <a:r>
              <a:rPr lang="fa-IR" sz="2600" b="1" dirty="0">
                <a:solidFill>
                  <a:schemeClr val="tx1"/>
                </a:solidFill>
                <a:cs typeface="B Nazanin" pitchFamily="2" charset="-78"/>
              </a:rPr>
              <a:t>2 - </a:t>
            </a:r>
            <a:r>
              <a:rPr lang="fa-IR" sz="2600" b="1" i="1" dirty="0">
                <a:solidFill>
                  <a:schemeClr val="tx1"/>
                </a:solidFill>
                <a:cs typeface="B Homa" panose="00000400000000000000" pitchFamily="2" charset="-78"/>
              </a:rPr>
              <a:t>معامله کنندگان پارازیتی</a:t>
            </a:r>
            <a:r>
              <a:rPr lang="fa-IR" sz="2600" b="1" dirty="0">
                <a:solidFill>
                  <a:schemeClr val="tx1"/>
                </a:solidFill>
                <a:cs typeface="B Nazanin" pitchFamily="2" charset="-78"/>
              </a:rPr>
              <a:t> : افرادی هستند که به اطلاعات جدید ، لزوماً به طور منطقی واکنش نشان نمی دهند . از دیدگاه اثر اطلاعات بر قیمت اوراق بهادار ، با گروهی از افراد مواجهیم که به شکلهای متفاوتی پاسخ میدهند و مانع از عمل کردن بازار به شکل کاملاً کارا می شوند .</a:t>
            </a:r>
            <a:endParaRPr lang="fa-IR" sz="2600" b="1" dirty="0">
              <a:solidFill>
                <a:schemeClr val="tx1"/>
              </a:solidFill>
            </a:endParaRPr>
          </a:p>
        </p:txBody>
      </p:sp>
    </p:spTree>
    <p:extLst>
      <p:ext uri="{BB962C8B-B14F-4D97-AF65-F5344CB8AC3E}">
        <p14:creationId xmlns:p14="http://schemas.microsoft.com/office/powerpoint/2010/main" val="2871866692"/>
      </p:ext>
    </p:extLst>
  </p:cSld>
  <p:clrMapOvr>
    <a:masterClrMapping/>
  </p:clrMapOvr>
  <p:transition spd="slow">
    <p:cover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7586" y="1591328"/>
            <a:ext cx="8397185" cy="857256"/>
          </a:xfrm>
        </p:spPr>
        <p:txBody>
          <a:bodyPr>
            <a:normAutofit fontScale="90000"/>
          </a:bodyPr>
          <a:lstStyle/>
          <a:p>
            <a:pPr algn="r"/>
            <a:r>
              <a:rPr lang="fa-IR" sz="4400" b="1" dirty="0">
                <a:solidFill>
                  <a:schemeClr val="tx1"/>
                </a:solidFill>
                <a:cs typeface="B Titr" pitchFamily="2" charset="-78"/>
              </a:rPr>
              <a:t>اطلاعات حسابداری و ارزیابی ریسک</a:t>
            </a:r>
            <a:br>
              <a:rPr lang="fa-IR" sz="4400" b="1" dirty="0">
                <a:solidFill>
                  <a:schemeClr val="tx1"/>
                </a:solidFill>
                <a:cs typeface="B Titr" pitchFamily="2" charset="-78"/>
              </a:rPr>
            </a:br>
            <a:endParaRPr lang="fa-IR" b="1" dirty="0">
              <a:solidFill>
                <a:schemeClr val="tx1"/>
              </a:solidFill>
              <a:cs typeface="B Titr" pitchFamily="2" charset="-78"/>
            </a:endParaRPr>
          </a:p>
        </p:txBody>
      </p:sp>
      <p:sp>
        <p:nvSpPr>
          <p:cNvPr id="3" name="Content Placeholder 2"/>
          <p:cNvSpPr>
            <a:spLocks noGrp="1"/>
          </p:cNvSpPr>
          <p:nvPr>
            <p:ph idx="1"/>
          </p:nvPr>
        </p:nvSpPr>
        <p:spPr>
          <a:xfrm>
            <a:off x="888643" y="2306916"/>
            <a:ext cx="10676585" cy="4697982"/>
          </a:xfrm>
        </p:spPr>
        <p:txBody>
          <a:bodyPr>
            <a:noAutofit/>
          </a:bodyPr>
          <a:lstStyle/>
          <a:p>
            <a:pPr marL="342900" indent="-342900" algn="just">
              <a:lnSpc>
                <a:spcPct val="150000"/>
              </a:lnSpc>
            </a:pPr>
            <a:r>
              <a:rPr lang="fa-IR" sz="2600" b="1" dirty="0">
                <a:cs typeface="B Nazanin" pitchFamily="2" charset="-78"/>
              </a:rPr>
              <a:t>تحقیقات بازار سرمایه به تحقیق پیرامون سودمندی اعداد حسابداری برای ارزیابی ریسک اوراق بهادار و ریسک پرتفوی نیز پرداخته اند . این مطالعات همبستگی بالایی میان پراکندگی </a:t>
            </a:r>
            <a:r>
              <a:rPr lang="fa-IR" sz="2600" b="1" dirty="0" err="1">
                <a:cs typeface="B Nazanin" pitchFamily="2" charset="-78"/>
              </a:rPr>
              <a:t>سودهای</a:t>
            </a:r>
            <a:r>
              <a:rPr lang="fa-IR" sz="2600" b="1" dirty="0">
                <a:cs typeface="B Nazanin" pitchFamily="2" charset="-78"/>
              </a:rPr>
              <a:t> حسابداری و بتا ( معیار ریسک بازار ) یافته اند . </a:t>
            </a:r>
          </a:p>
          <a:p>
            <a:pPr algn="just">
              <a:lnSpc>
                <a:spcPct val="150000"/>
              </a:lnSpc>
            </a:pPr>
            <a:r>
              <a:rPr lang="fa-IR" sz="2600" b="1" dirty="0">
                <a:cs typeface="B Nazanin" pitchFamily="2" charset="-78"/>
              </a:rPr>
              <a:t>برخی مطالعات دیگر کوشیده اند تعیین کنند آیا سیاست های متفاوت حسابداری اثری بر ریسک دارد یا خیر . هدف این نوع تحقیقات ، شناسایی چگونگی اثرگذاری سیاست های مختلف حسابداری یا افشا بر سودمندی اعداد حسابداری در ارزیابی ریسک است .</a:t>
            </a: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057470569"/>
      </p:ext>
    </p:extLst>
  </p:cSld>
  <p:clrMapOvr>
    <a:masterClrMapping/>
  </p:clrMapOvr>
  <p:transition spd="slow">
    <p:cover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2884" y="1524516"/>
            <a:ext cx="10650827" cy="3884612"/>
          </a:xfrm>
        </p:spPr>
        <p:txBody>
          <a:bodyPr>
            <a:noAutofit/>
          </a:bodyPr>
          <a:lstStyle/>
          <a:p>
            <a:pPr marL="457200" indent="-457200" algn="justLow">
              <a:lnSpc>
                <a:spcPct val="150000"/>
              </a:lnSpc>
              <a:buFont typeface="Arial" panose="020B0604020202020204" pitchFamily="34" charset="0"/>
              <a:buChar char="•"/>
            </a:pPr>
            <a:r>
              <a:rPr lang="fa-IR" sz="2600" b="1" dirty="0">
                <a:solidFill>
                  <a:schemeClr val="tx1"/>
                </a:solidFill>
                <a:cs typeface="B Nazanin" pitchFamily="2" charset="-78"/>
              </a:rPr>
              <a:t>برخی مطالعات دیگر به بررسی رابطه نسبت های مالی با بتا پرداخته اند . برخی از نسبت ها و محاسبات مورد آزمون قرار گرفته عبارتند از : نسبت پرداخت سود سهام ، اهرم و همچنین عایدات و نوسان پذیری عایدات . به طور کلی این آزمون ها نشانگر وجود رابطه ای قوی بین نسبت های مبتنی بر حسابداری و معیار ریسک بازار ( بتا ) هستند .</a:t>
            </a:r>
            <a:br>
              <a:rPr lang="fa-IR"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966142632"/>
      </p:ext>
    </p:extLst>
  </p:cSld>
  <p:clrMapOvr>
    <a:masterClrMapping/>
  </p:clrMapOvr>
  <p:transition spd="slow">
    <p:cover dir="l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0313" y="1693151"/>
            <a:ext cx="8551731" cy="1143008"/>
          </a:xfrm>
        </p:spPr>
        <p:txBody>
          <a:bodyPr>
            <a:noAutofit/>
          </a:bodyPr>
          <a:lstStyle/>
          <a:p>
            <a:pPr algn="r"/>
            <a:r>
              <a:rPr lang="fa-IR" sz="4000" b="1" dirty="0">
                <a:solidFill>
                  <a:schemeClr val="tx1"/>
                </a:solidFill>
                <a:cs typeface="B Titr" pitchFamily="2" charset="-78"/>
              </a:rPr>
              <a:t>خلاصه تحقیقات مربوط به بازار سرمایه </a:t>
            </a:r>
            <a:br>
              <a:rPr lang="fa-IR" sz="4000" b="1" dirty="0">
                <a:solidFill>
                  <a:schemeClr val="tx1"/>
                </a:solidFill>
                <a:cs typeface="B Titr" pitchFamily="2" charset="-78"/>
              </a:rPr>
            </a:br>
            <a:endParaRPr lang="fa-IR" sz="4000" b="1" dirty="0">
              <a:solidFill>
                <a:schemeClr val="tx1"/>
              </a:solidFill>
              <a:cs typeface="B Titr" pitchFamily="2" charset="-78"/>
            </a:endParaRPr>
          </a:p>
        </p:txBody>
      </p:sp>
      <p:sp>
        <p:nvSpPr>
          <p:cNvPr id="3" name="Content Placeholder 2"/>
          <p:cNvSpPr>
            <a:spLocks noGrp="1"/>
          </p:cNvSpPr>
          <p:nvPr>
            <p:ph idx="1"/>
          </p:nvPr>
        </p:nvSpPr>
        <p:spPr>
          <a:xfrm>
            <a:off x="734097" y="2553427"/>
            <a:ext cx="10728100" cy="4304573"/>
          </a:xfrm>
        </p:spPr>
        <p:txBody>
          <a:bodyPr>
            <a:noAutofit/>
          </a:bodyPr>
          <a:lstStyle/>
          <a:p>
            <a:pPr marL="342900" indent="-342900" algn="justLow">
              <a:lnSpc>
                <a:spcPct val="150000"/>
              </a:lnSpc>
            </a:pPr>
            <a:r>
              <a:rPr lang="fa-IR" sz="2600" b="1" dirty="0" err="1">
                <a:cs typeface="B Nazanin" pitchFamily="2" charset="-78"/>
              </a:rPr>
              <a:t>سودهای</a:t>
            </a:r>
            <a:r>
              <a:rPr lang="fa-IR" sz="2600" b="1" dirty="0">
                <a:cs typeface="B Nazanin" pitchFamily="2" charset="-78"/>
              </a:rPr>
              <a:t> حسابداری محتوای اطلاعاتی دارند و بر قیمت اوراق بهادار اثر می گذارند .</a:t>
            </a:r>
          </a:p>
          <a:p>
            <a:pPr marL="342900" indent="-342900" algn="justLow">
              <a:lnSpc>
                <a:spcPct val="150000"/>
              </a:lnSpc>
            </a:pPr>
            <a:r>
              <a:rPr lang="fa-IR" sz="2600" b="1" dirty="0">
                <a:cs typeface="B Nazanin" pitchFamily="2" charset="-78"/>
              </a:rPr>
              <a:t>به نظر </a:t>
            </a:r>
            <a:r>
              <a:rPr lang="fa-IR" sz="2600" b="1" dirty="0" err="1">
                <a:cs typeface="B Nazanin" pitchFamily="2" charset="-78"/>
              </a:rPr>
              <a:t>نمی</a:t>
            </a:r>
            <a:r>
              <a:rPr lang="fa-IR" sz="2600" b="1" dirty="0">
                <a:cs typeface="B Nazanin" pitchFamily="2" charset="-78"/>
              </a:rPr>
              <a:t> رسد سیاست های مختلف حسابداری که پیامد نقدی آشکار مستقیم یا غیر مستقیمی برای  شرکت به همراه ندارند ، اثری بر قیمت اوراق بهادار داشته باشند .</a:t>
            </a:r>
          </a:p>
          <a:p>
            <a:pPr algn="justLow">
              <a:lnSpc>
                <a:spcPct val="150000"/>
              </a:lnSpc>
            </a:pPr>
            <a:r>
              <a:rPr lang="fa-IR" sz="2600" b="1" dirty="0">
                <a:cs typeface="B Nazanin" pitchFamily="2" charset="-78"/>
              </a:rPr>
              <a:t>سیاست های مختلف حسابداری که پیامدهای نقدی مستقیم یا غیر مستقیم برای شرکت      ( یا مالکان آن ) در پی دارند بر قیمت اوراق بهادار اثرگذار هستند . </a:t>
            </a: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454448654"/>
      </p:ext>
    </p:extLst>
  </p:cSld>
  <p:clrMapOvr>
    <a:masterClrMapping/>
  </p:clrMapOvr>
  <p:transition spd="slow">
    <p:cover dir="l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128" y="1499143"/>
            <a:ext cx="10547796" cy="4890570"/>
          </a:xfrm>
          <a:prstGeom prst="rect">
            <a:avLst/>
          </a:prstGeom>
        </p:spPr>
        <p:txBody>
          <a:bodyPr wrap="square">
            <a:spAutoFit/>
          </a:bodyPr>
          <a:lstStyle/>
          <a:p>
            <a:pPr marL="342900" indent="-342900" algn="justLow" fontAlgn="base">
              <a:lnSpc>
                <a:spcPct val="150000"/>
              </a:lnSpc>
              <a:spcBef>
                <a:spcPct val="20000"/>
              </a:spcBef>
              <a:spcAft>
                <a:spcPct val="0"/>
              </a:spcAft>
              <a:buFont typeface="Arial" panose="020B0604020202020204" pitchFamily="34" charset="0"/>
              <a:buChar char="•"/>
            </a:pPr>
            <a:r>
              <a:rPr kumimoji="1" lang="fa-IR" sz="2600" b="1" dirty="0">
                <a:cs typeface="B Nazanin" pitchFamily="2" charset="-78"/>
              </a:rPr>
              <a:t>هنگامی که مسأله انتخاب در میان است ، به دلیل وجود پیامدهای نقدی غیر مستقیم ، انگیزه </a:t>
            </a:r>
            <a:r>
              <a:rPr kumimoji="1" lang="fa-IR" sz="2600" b="1" dirty="0" err="1">
                <a:cs typeface="B Nazanin" pitchFamily="2" charset="-78"/>
              </a:rPr>
              <a:t>هایی</a:t>
            </a:r>
            <a:r>
              <a:rPr kumimoji="1" lang="fa-IR" sz="2600" b="1" dirty="0">
                <a:cs typeface="B Nazanin" pitchFamily="2" charset="-78"/>
              </a:rPr>
              <a:t> برای انتخاب برخی روش های مشخص حسابداری وجود دارد . </a:t>
            </a:r>
          </a:p>
          <a:p>
            <a:pPr marL="342900" indent="-342900" algn="justLow" fontAlgn="base">
              <a:lnSpc>
                <a:spcPct val="150000"/>
              </a:lnSpc>
              <a:spcBef>
                <a:spcPct val="20000"/>
              </a:spcBef>
              <a:spcAft>
                <a:spcPct val="0"/>
              </a:spcAft>
              <a:buFont typeface="Arial" panose="020B0604020202020204" pitchFamily="34" charset="0"/>
              <a:buChar char="•"/>
            </a:pPr>
            <a:r>
              <a:rPr kumimoji="1" lang="fa-IR" sz="2600" b="1" dirty="0">
                <a:cs typeface="B Nazanin" pitchFamily="2" charset="-78"/>
              </a:rPr>
              <a:t>معیارهای ریسک مبتنی بر حسابداری ، با معیارهای ریسک بازار همبستگی دارند که این امر نشانگر سودمند بودن اعداد حسابداری در ارزیابی های مربوط به ریسک است .</a:t>
            </a:r>
          </a:p>
          <a:p>
            <a:pPr algn="justLow" fontAlgn="base">
              <a:lnSpc>
                <a:spcPct val="150000"/>
              </a:lnSpc>
              <a:spcBef>
                <a:spcPct val="20000"/>
              </a:spcBef>
              <a:spcAft>
                <a:spcPct val="0"/>
              </a:spcAft>
            </a:pPr>
            <a:r>
              <a:rPr kumimoji="1" lang="fa-IR" sz="2600" b="1" dirty="0">
                <a:cs typeface="B Nazanin" pitchFamily="2" charset="-78"/>
              </a:rPr>
              <a:t>در اوایل دهه 1970 برخی استدلال می کردند که تحقیقات بازار سرمایه می تواند مبنایی باشد :</a:t>
            </a:r>
          </a:p>
          <a:p>
            <a:pPr algn="justLow" fontAlgn="base">
              <a:lnSpc>
                <a:spcPct val="150000"/>
              </a:lnSpc>
              <a:spcBef>
                <a:spcPct val="20000"/>
              </a:spcBef>
              <a:spcAft>
                <a:spcPct val="0"/>
              </a:spcAft>
            </a:pPr>
            <a:r>
              <a:rPr kumimoji="1" lang="fa-IR" sz="2600" b="1" dirty="0">
                <a:cs typeface="B Nazanin" pitchFamily="2" charset="-78"/>
              </a:rPr>
              <a:t>1 – انتخاب بهترین سیاست های حسابداری</a:t>
            </a:r>
          </a:p>
          <a:p>
            <a:pPr algn="justLow" fontAlgn="base">
              <a:lnSpc>
                <a:spcPct val="150000"/>
              </a:lnSpc>
              <a:spcBef>
                <a:spcPct val="20000"/>
              </a:spcBef>
              <a:spcAft>
                <a:spcPct val="0"/>
              </a:spcAft>
            </a:pPr>
            <a:r>
              <a:rPr kumimoji="1" lang="fa-IR" sz="2600" b="1" dirty="0">
                <a:cs typeface="B Nazanin" pitchFamily="2" charset="-78"/>
              </a:rPr>
              <a:t>2 – ارزیابی پیامدهای اقتصادی سیاست های مختلف حسابداری در رابطه با قیمت اوراق بهادار</a:t>
            </a:r>
          </a:p>
          <a:p>
            <a:pPr marL="285750" indent="-285750">
              <a:buFont typeface="Arial" panose="020B0604020202020204" pitchFamily="34" charset="0"/>
              <a:buChar char="•"/>
            </a:pPr>
            <a:endParaRPr lang="fa-IR" dirty="0"/>
          </a:p>
        </p:txBody>
      </p:sp>
    </p:spTree>
    <p:extLst>
      <p:ext uri="{BB962C8B-B14F-4D97-AF65-F5344CB8AC3E}">
        <p14:creationId xmlns:p14="http://schemas.microsoft.com/office/powerpoint/2010/main" val="6449490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5613" y="2040055"/>
            <a:ext cx="10547796" cy="2769989"/>
          </a:xfrm>
          <a:prstGeom prst="rect">
            <a:avLst/>
          </a:prstGeom>
        </p:spPr>
        <p:txBody>
          <a:bodyPr wrap="square">
            <a:spAutoFit/>
          </a:bodyPr>
          <a:lstStyle/>
          <a:p>
            <a:pPr algn="just" fontAlgn="base">
              <a:lnSpc>
                <a:spcPct val="150000"/>
              </a:lnSpc>
              <a:spcBef>
                <a:spcPct val="20000"/>
              </a:spcBef>
              <a:spcAft>
                <a:spcPct val="0"/>
              </a:spcAft>
            </a:pPr>
            <a:r>
              <a:rPr kumimoji="1" lang="fa-IR" sz="2600" b="1" dirty="0">
                <a:solidFill>
                  <a:srgbClr val="000000"/>
                </a:solidFill>
                <a:cs typeface="B Nazanin" pitchFamily="2" charset="-78"/>
              </a:rPr>
              <a:t>تصور می شد آن دسته از سیاست های حسابداری که بیش از سایرین بر قیمت اوراق بهادار اثر دارند ، سودمندی شان نیز بیشتر است . اما مدافعان اولیه تحقیقات قیمت اوراق بهادار ، اکنون به محدودیت های این شیوه که عبارتند از </a:t>
            </a:r>
            <a:r>
              <a:rPr kumimoji="1" lang="fa-IR" sz="2600" b="1" i="1" dirty="0">
                <a:solidFill>
                  <a:srgbClr val="000000"/>
                </a:solidFill>
                <a:cs typeface="B Homa" panose="00000400000000000000" pitchFamily="2" charset="-78"/>
              </a:rPr>
              <a:t>ماهیت کالای عمومی اطلاعات حسابداری</a:t>
            </a:r>
            <a:r>
              <a:rPr kumimoji="1" lang="fa-IR" sz="2600" b="1" i="1" dirty="0">
                <a:solidFill>
                  <a:srgbClr val="000000"/>
                </a:solidFill>
                <a:effectLst>
                  <a:outerShdw blurRad="38100" dist="38100" dir="2700000" algn="tl">
                    <a:srgbClr val="000000">
                      <a:alpha val="43137"/>
                    </a:srgbClr>
                  </a:outerShdw>
                </a:effectLst>
                <a:cs typeface="B Nazanin" pitchFamily="2" charset="-78"/>
              </a:rPr>
              <a:t> </a:t>
            </a:r>
            <a:r>
              <a:rPr kumimoji="1" lang="fa-IR" sz="2600" b="1" dirty="0">
                <a:solidFill>
                  <a:srgbClr val="000000"/>
                </a:solidFill>
                <a:cs typeface="B Nazanin" pitchFamily="2" charset="-78"/>
              </a:rPr>
              <a:t>و </a:t>
            </a:r>
            <a:r>
              <a:rPr kumimoji="1" lang="fa-IR" sz="2600" b="1" i="1" dirty="0">
                <a:solidFill>
                  <a:srgbClr val="000000"/>
                </a:solidFill>
                <a:cs typeface="B Homa" panose="00000400000000000000" pitchFamily="2" charset="-78"/>
              </a:rPr>
              <a:t>وجود مفت </a:t>
            </a:r>
            <a:r>
              <a:rPr kumimoji="1" lang="fa-IR" sz="2600" b="1" i="1" dirty="0" err="1">
                <a:solidFill>
                  <a:srgbClr val="000000"/>
                </a:solidFill>
                <a:cs typeface="B Homa" panose="00000400000000000000" pitchFamily="2" charset="-78"/>
              </a:rPr>
              <a:t>سوارها</a:t>
            </a:r>
            <a:r>
              <a:rPr kumimoji="1" lang="fa-IR" sz="2600" b="1" dirty="0">
                <a:solidFill>
                  <a:srgbClr val="000000"/>
                </a:solidFill>
                <a:cs typeface="B Nazanin" pitchFamily="2" charset="-78"/>
              </a:rPr>
              <a:t> و </a:t>
            </a:r>
            <a:r>
              <a:rPr kumimoji="1" lang="fa-IR" sz="2600" b="1" dirty="0" err="1">
                <a:solidFill>
                  <a:srgbClr val="000000"/>
                </a:solidFill>
                <a:cs typeface="B Nazanin" pitchFamily="2" charset="-78"/>
              </a:rPr>
              <a:t>نتیجتاً</a:t>
            </a:r>
            <a:r>
              <a:rPr kumimoji="1" lang="fa-IR" sz="2600" b="1" dirty="0">
                <a:solidFill>
                  <a:srgbClr val="000000"/>
                </a:solidFill>
                <a:cs typeface="B Nazanin" pitchFamily="2" charset="-78"/>
              </a:rPr>
              <a:t>  </a:t>
            </a:r>
            <a:r>
              <a:rPr kumimoji="1" lang="fa-IR" sz="2600" b="1" i="1" dirty="0">
                <a:solidFill>
                  <a:srgbClr val="000000"/>
                </a:solidFill>
                <a:cs typeface="B Homa" panose="00000400000000000000" pitchFamily="2" charset="-78"/>
              </a:rPr>
              <a:t>ناتوانی بازار در زمینه تخصیص بهینه منابع</a:t>
            </a:r>
            <a:r>
              <a:rPr kumimoji="1" lang="fa-IR" sz="2600" b="1" dirty="0">
                <a:solidFill>
                  <a:srgbClr val="000000"/>
                </a:solidFill>
                <a:cs typeface="B Nazanin" pitchFamily="2" charset="-78"/>
              </a:rPr>
              <a:t> پی برده </a:t>
            </a:r>
            <a:r>
              <a:rPr kumimoji="1" lang="fa-IR" sz="2600" b="1" dirty="0" err="1">
                <a:solidFill>
                  <a:srgbClr val="000000"/>
                </a:solidFill>
                <a:cs typeface="B Nazanin" pitchFamily="2" charset="-78"/>
              </a:rPr>
              <a:t>اند</a:t>
            </a:r>
            <a:r>
              <a:rPr kumimoji="1" lang="fa-IR" sz="2600" b="1" dirty="0">
                <a:solidFill>
                  <a:srgbClr val="000000"/>
                </a:solidFill>
                <a:cs typeface="B Nazanin" pitchFamily="2" charset="-78"/>
              </a:rPr>
              <a:t> .</a:t>
            </a:r>
          </a:p>
          <a:p>
            <a:pPr marL="285750" indent="-285750">
              <a:buFont typeface="Arial" panose="020B0604020202020204" pitchFamily="34" charset="0"/>
              <a:buChar char="•"/>
            </a:pPr>
            <a:endParaRPr lang="fa-IR" dirty="0">
              <a:solidFill>
                <a:srgbClr val="000000"/>
              </a:solidFill>
            </a:endParaRPr>
          </a:p>
        </p:txBody>
      </p:sp>
    </p:spTree>
    <p:extLst>
      <p:ext uri="{BB962C8B-B14F-4D97-AF65-F5344CB8AC3E}">
        <p14:creationId xmlns:p14="http://schemas.microsoft.com/office/powerpoint/2010/main" val="19463388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2596" y="1653304"/>
            <a:ext cx="6929486" cy="1214446"/>
          </a:xfrm>
        </p:spPr>
        <p:txBody>
          <a:bodyPr>
            <a:normAutofit fontScale="90000"/>
          </a:bodyPr>
          <a:lstStyle/>
          <a:p>
            <a:pPr algn="r"/>
            <a:r>
              <a:rPr lang="fa-IR" sz="4400" b="1" dirty="0">
                <a:solidFill>
                  <a:schemeClr val="tx1"/>
                </a:solidFill>
                <a:effectLst>
                  <a:outerShdw blurRad="38100" dist="38100" dir="2700000" algn="tl">
                    <a:srgbClr val="000000">
                      <a:alpha val="43137"/>
                    </a:srgbClr>
                  </a:outerShdw>
                </a:effectLst>
                <a:cs typeface="B Titr" panose="00000700000000000000" pitchFamily="2" charset="-78"/>
              </a:rPr>
              <a:t>تحقیق از سرمایه گذاران </a:t>
            </a:r>
            <a:br>
              <a:rPr lang="fa-IR" sz="4400" b="1" dirty="0">
                <a:solidFill>
                  <a:schemeClr val="tx1"/>
                </a:solidFill>
                <a:effectLst>
                  <a:outerShdw blurRad="38100" dist="38100" dir="2700000" algn="tl">
                    <a:srgbClr val="000000">
                      <a:alpha val="43137"/>
                    </a:srgbClr>
                  </a:outerShdw>
                </a:effectLst>
                <a:cs typeface="B Titr" panose="00000700000000000000" pitchFamily="2" charset="-78"/>
              </a:rPr>
            </a:br>
            <a:endParaRPr lang="fa-IR" b="1" dirty="0">
              <a:solidFill>
                <a:schemeClr val="tx1"/>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030310" y="2462671"/>
            <a:ext cx="10406130" cy="4633588"/>
          </a:xfrm>
        </p:spPr>
        <p:txBody>
          <a:bodyPr>
            <a:noAutofit/>
          </a:bodyPr>
          <a:lstStyle/>
          <a:p>
            <a:pPr marL="342900" indent="-342900" algn="justLow">
              <a:lnSpc>
                <a:spcPct val="150000"/>
              </a:lnSpc>
            </a:pPr>
            <a:r>
              <a:rPr lang="fa-IR" sz="2600" b="1" dirty="0">
                <a:cs typeface="B Nazanin" pitchFamily="2" charset="-78"/>
              </a:rPr>
              <a:t>یک راه برای تعیین سودمندی اطلاعات حسابداری ، پرسش مستقیم از سرمایه گذاران است . تقریباً نیمی از سرمایه گذاران مورد تحقیق صورتهای مالی را مطالعه می کنند . سرمایه گذاران نهادی مطالعه بیشتری را انجام می دهند البته ممکن است سرمایه گذاران حقیقی در زمینه پردازش اطلاعات حسابداری متکی به تحلیل گران باشند .</a:t>
            </a: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4276674826"/>
      </p:ext>
    </p:extLst>
  </p:cSld>
  <p:clrMapOvr>
    <a:masterClrMapping/>
  </p:clrMapOvr>
  <p:transition spd="slow">
    <p:cover dir="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1675" y="1457911"/>
            <a:ext cx="10509160" cy="5161829"/>
          </a:xfrm>
        </p:spPr>
        <p:txBody>
          <a:bodyPr>
            <a:noAutofit/>
          </a:bodyPr>
          <a:lstStyle/>
          <a:p>
            <a:pPr marL="457200" indent="-457200" algn="justLow">
              <a:lnSpc>
                <a:spcPct val="150000"/>
              </a:lnSpc>
              <a:buFont typeface="Arial" panose="020B0604020202020204" pitchFamily="34" charset="0"/>
              <a:buChar char="•"/>
            </a:pPr>
            <a:r>
              <a:rPr lang="fa-IR" sz="2600" b="1" dirty="0">
                <a:solidFill>
                  <a:schemeClr val="tx1"/>
                </a:solidFill>
                <a:cs typeface="B Nazanin" pitchFamily="2" charset="-78"/>
              </a:rPr>
              <a:t>در نوع دیگر از تحقیقات از سرمایه گذاران خواسته شده بود اهمیت هر یک از انواع مختلف اطلاعات مرتبط با سرمایه گذاری را مشخص کنند . اطلاعات حسابداری در این تحقیقات از نظر رتبه ی اهمیت در جایگاه نسبتاً بالایی قرار می گیرد . اطلاعات به موقع تر از حسابداری نظیر گزارش های مندرج در مطبوعات در مورد شرکت و برخی اطلاعات غیر حسابداری نظیر شرایط عمومی اقتصاد و اعلامیه های شرکت در زمینه محصولات و بازارها ، در این رتبه بندی به لحاظ اهمیت مقدم بر گزارش های حسابداری سالانه قرار گرفته </a:t>
            </a:r>
            <a:r>
              <a:rPr lang="fa-IR" sz="2600" b="1" dirty="0" err="1">
                <a:solidFill>
                  <a:schemeClr val="tx1"/>
                </a:solidFill>
                <a:cs typeface="B Nazanin" pitchFamily="2" charset="-78"/>
              </a:rPr>
              <a:t>اند</a:t>
            </a:r>
            <a:r>
              <a:rPr lang="fa-IR" sz="2600" b="1" dirty="0">
                <a:solidFill>
                  <a:schemeClr val="tx1"/>
                </a:solidFill>
                <a:cs typeface="B Nazanin" pitchFamily="2" charset="-78"/>
              </a:rPr>
              <a:t> .</a:t>
            </a:r>
            <a:br>
              <a:rPr lang="fa-IR" sz="2600" b="1" dirty="0">
                <a:solidFill>
                  <a:schemeClr val="tx1"/>
                </a:solidFill>
                <a:cs typeface="B Nazanin" pitchFamily="2" charset="-78"/>
              </a:rPr>
            </a:br>
            <a:endParaRPr lang="fa-IR" sz="2600" b="1" dirty="0">
              <a:solidFill>
                <a:schemeClr val="tx1"/>
              </a:solidFill>
            </a:endParaRPr>
          </a:p>
        </p:txBody>
      </p:sp>
    </p:spTree>
    <p:extLst>
      <p:ext uri="{BB962C8B-B14F-4D97-AF65-F5344CB8AC3E}">
        <p14:creationId xmlns:p14="http://schemas.microsoft.com/office/powerpoint/2010/main" val="4079816431"/>
      </p:ext>
    </p:extLst>
  </p:cSld>
  <p:clrMapOvr>
    <a:masterClrMapping/>
  </p:clrMapOvr>
  <p:transition spd="slow">
    <p:blinds/>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9104" y="1380131"/>
            <a:ext cx="9417032" cy="1071570"/>
          </a:xfrm>
        </p:spPr>
        <p:txBody>
          <a:bodyPr>
            <a:noAutofit/>
          </a:bodyPr>
          <a:lstStyle/>
          <a:p>
            <a:pPr algn="r"/>
            <a:br>
              <a:rPr lang="fa-IR" sz="4000" b="1" dirty="0">
                <a:solidFill>
                  <a:schemeClr val="tx1"/>
                </a:solidFill>
                <a:effectLst>
                  <a:outerShdw blurRad="38100" dist="38100" dir="2700000" algn="tl">
                    <a:srgbClr val="000000">
                      <a:alpha val="43137"/>
                    </a:srgbClr>
                  </a:outerShdw>
                </a:effectLst>
                <a:cs typeface="B Titr" pitchFamily="2" charset="-78"/>
              </a:rPr>
            </a:br>
            <a:r>
              <a:rPr lang="fa-IR" sz="4000" b="1" dirty="0">
                <a:solidFill>
                  <a:schemeClr val="tx1"/>
                </a:solidFill>
                <a:effectLst>
                  <a:outerShdw blurRad="38100" dist="38100" dir="2700000" algn="tl">
                    <a:srgbClr val="000000">
                      <a:alpha val="43137"/>
                    </a:srgbClr>
                  </a:outerShdw>
                </a:effectLst>
                <a:cs typeface="B Titr" pitchFamily="2" charset="-78"/>
              </a:rPr>
              <a:t>اطلاعات حسابداری و مدل های ارزشگذاری مقطعی</a:t>
            </a:r>
            <a:br>
              <a:rPr lang="fa-IR" sz="4000" b="1" dirty="0">
                <a:solidFill>
                  <a:schemeClr val="tx1"/>
                </a:solidFill>
                <a:effectLst>
                  <a:outerShdw blurRad="38100" dist="38100" dir="2700000" algn="tl">
                    <a:srgbClr val="000000">
                      <a:alpha val="43137"/>
                    </a:srgbClr>
                  </a:outerShdw>
                </a:effectLst>
                <a:cs typeface="B Titr" pitchFamily="2" charset="-78"/>
              </a:rPr>
            </a:br>
            <a:endParaRPr lang="fa-IR" sz="4000" b="1" dirty="0">
              <a:solidFill>
                <a:schemeClr val="tx1"/>
              </a:solidFill>
              <a:effectLst>
                <a:outerShdw blurRad="38100" dist="38100" dir="2700000" algn="tl">
                  <a:srgbClr val="000000">
                    <a:alpha val="43137"/>
                  </a:srgbClr>
                </a:outerShdw>
              </a:effectLst>
              <a:cs typeface="B Titr" pitchFamily="2" charset="-78"/>
            </a:endParaRPr>
          </a:p>
        </p:txBody>
      </p:sp>
      <p:sp>
        <p:nvSpPr>
          <p:cNvPr id="3" name="Content Placeholder 2"/>
          <p:cNvSpPr>
            <a:spLocks noGrp="1"/>
          </p:cNvSpPr>
          <p:nvPr>
            <p:ph idx="1"/>
          </p:nvPr>
        </p:nvSpPr>
        <p:spPr>
          <a:xfrm>
            <a:off x="553791" y="1676345"/>
            <a:ext cx="11243256" cy="5477869"/>
          </a:xfrm>
        </p:spPr>
        <p:txBody>
          <a:bodyPr>
            <a:noAutofit/>
          </a:bodyPr>
          <a:lstStyle/>
          <a:p>
            <a:pPr algn="justLow">
              <a:lnSpc>
                <a:spcPct val="150000"/>
              </a:lnSpc>
              <a:buNone/>
            </a:pPr>
            <a:endParaRPr lang="fa-IR" sz="2600" b="1" dirty="0">
              <a:effectLst>
                <a:outerShdw blurRad="38100" dist="38100" dir="2700000" algn="tl">
                  <a:srgbClr val="000000">
                    <a:alpha val="43137"/>
                  </a:srgbClr>
                </a:outerShdw>
              </a:effectLst>
              <a:cs typeface="B Nazanin" pitchFamily="2" charset="-78"/>
            </a:endParaRPr>
          </a:p>
          <a:p>
            <a:pPr algn="justLow">
              <a:lnSpc>
                <a:spcPct val="150000"/>
              </a:lnSpc>
              <a:buNone/>
            </a:pPr>
            <a:r>
              <a:rPr lang="fa-IR" sz="2600" b="1" dirty="0">
                <a:effectLst>
                  <a:outerShdw blurRad="38100" dist="38100" dir="2700000" algn="tl">
                    <a:srgbClr val="000000">
                      <a:alpha val="43137"/>
                    </a:srgbClr>
                  </a:outerShdw>
                </a:effectLst>
                <a:cs typeface="B Nazanin" pitchFamily="2" charset="-78"/>
              </a:rPr>
              <a:t>    </a:t>
            </a:r>
            <a:r>
              <a:rPr lang="fa-IR" sz="2600" b="1" dirty="0">
                <a:cs typeface="B Nazanin" pitchFamily="2" charset="-78"/>
              </a:rPr>
              <a:t>رویکرد دیگر بررسی رابطه میان اطلاعات حسابداری گزارش شده در صورت های مالی سالانه و سطح قیمت سهام است که به آن </a:t>
            </a:r>
            <a:r>
              <a:rPr lang="fa-IR" sz="2700" b="1" i="1" dirty="0">
                <a:cs typeface="B Homa" panose="00000400000000000000" pitchFamily="2" charset="-78"/>
              </a:rPr>
              <a:t>ارزش گذاری مقطعی</a:t>
            </a:r>
            <a:r>
              <a:rPr lang="fa-IR" sz="2600" b="1" dirty="0">
                <a:cs typeface="B Nazanin" pitchFamily="2" charset="-78"/>
              </a:rPr>
              <a:t> گفته می شود .</a:t>
            </a:r>
          </a:p>
          <a:p>
            <a:pPr algn="justLow">
              <a:lnSpc>
                <a:spcPct val="150000"/>
              </a:lnSpc>
              <a:buNone/>
            </a:pPr>
            <a:r>
              <a:rPr lang="fa-IR" sz="2600" b="1" dirty="0">
                <a:cs typeface="B Nazanin" pitchFamily="2" charset="-78"/>
              </a:rPr>
              <a:t>     این رویکرد مورد استفاده قرار گرفته است تا از طریق آن این موضوع معلوم شود که قیمت گذاری اجزای مشخص صورت های مالی چه ارتباطی با ارزشگذاری شرکت توسط بازار دارد .</a:t>
            </a:r>
          </a:p>
          <a:p>
            <a:pPr>
              <a:lnSpc>
                <a:spcPct val="150000"/>
              </a:lnSpc>
              <a:buNone/>
            </a:pPr>
            <a:r>
              <a:rPr lang="fa-IR" sz="2600" b="1" dirty="0">
                <a:cs typeface="B Nazanin" pitchFamily="2" charset="-78"/>
              </a:rPr>
              <a:t>                دارایی و درآمد                              افزایش قیمت سهام           </a:t>
            </a:r>
            <a:br>
              <a:rPr lang="fa-IR" sz="2600" b="1" dirty="0">
                <a:cs typeface="B Nazanin" pitchFamily="2" charset="-78"/>
              </a:rPr>
            </a:br>
            <a:r>
              <a:rPr lang="fa-IR" sz="2600" b="1" dirty="0">
                <a:cs typeface="B Nazanin" pitchFamily="2" charset="-78"/>
              </a:rPr>
              <a:t>           بدهی و هزینه                                کاهش قیمت سهام</a:t>
            </a:r>
          </a:p>
          <a:p>
            <a:pPr algn="just">
              <a:lnSpc>
                <a:spcPct val="150000"/>
              </a:lnSpc>
              <a:buNone/>
            </a:pPr>
            <a:r>
              <a:rPr lang="fa-IR" sz="2600" b="1" dirty="0">
                <a:effectLst>
                  <a:outerShdw blurRad="38100" dist="38100" dir="2700000" algn="tl">
                    <a:srgbClr val="000000">
                      <a:alpha val="43137"/>
                    </a:srgbClr>
                  </a:outerShdw>
                </a:effectLst>
                <a:cs typeface="B Nazanin" pitchFamily="2" charset="-78"/>
              </a:rPr>
              <a:t>  </a:t>
            </a:r>
          </a:p>
        </p:txBody>
      </p:sp>
      <p:pic>
        <p:nvPicPr>
          <p:cNvPr id="4" name="Picture 3"/>
          <p:cNvPicPr>
            <a:picLocks noChangeAspect="1"/>
          </p:cNvPicPr>
          <p:nvPr/>
        </p:nvPicPr>
        <p:blipFill>
          <a:blip r:embed="rId2"/>
          <a:stretch>
            <a:fillRect/>
          </a:stretch>
        </p:blipFill>
        <p:spPr>
          <a:xfrm>
            <a:off x="7380151" y="5175895"/>
            <a:ext cx="1012024" cy="286537"/>
          </a:xfrm>
          <a:prstGeom prst="rect">
            <a:avLst/>
          </a:prstGeom>
        </p:spPr>
      </p:pic>
      <p:pic>
        <p:nvPicPr>
          <p:cNvPr id="5" name="Picture 4"/>
          <p:cNvPicPr>
            <a:picLocks noChangeAspect="1"/>
          </p:cNvPicPr>
          <p:nvPr/>
        </p:nvPicPr>
        <p:blipFill>
          <a:blip r:embed="rId2"/>
          <a:stretch>
            <a:fillRect/>
          </a:stretch>
        </p:blipFill>
        <p:spPr>
          <a:xfrm>
            <a:off x="7380151" y="5758646"/>
            <a:ext cx="1012024" cy="286537"/>
          </a:xfrm>
          <a:prstGeom prst="rect">
            <a:avLst/>
          </a:prstGeom>
        </p:spPr>
      </p:pic>
    </p:spTree>
    <p:extLst>
      <p:ext uri="{BB962C8B-B14F-4D97-AF65-F5344CB8AC3E}">
        <p14:creationId xmlns:p14="http://schemas.microsoft.com/office/powerpoint/2010/main" val="602652439"/>
      </p:ext>
    </p:extLst>
  </p:cSld>
  <p:clrMapOvr>
    <a:masterClrMapping/>
  </p:clrMapOvr>
  <p:transition spd="slow">
    <p:blinds dir="ver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550" y="1238269"/>
            <a:ext cx="10972800" cy="5008490"/>
          </a:xfrm>
        </p:spPr>
        <p:txBody>
          <a:bodyPr>
            <a:normAutofit/>
          </a:bodyPr>
          <a:lstStyle/>
          <a:p>
            <a:pPr algn="justLow">
              <a:lnSpc>
                <a:spcPct val="150000"/>
              </a:lnSpc>
            </a:pPr>
            <a:r>
              <a:rPr lang="fa-IR" sz="2600" b="1" dirty="0">
                <a:solidFill>
                  <a:schemeClr val="tx1"/>
                </a:solidFill>
                <a:cs typeface="B Nazanin" pitchFamily="2" charset="-78"/>
              </a:rPr>
              <a:t>   مطالعاتی در مورد رابطه میان مخارج تحقیق و توسعه و ارزش شرکت صورت گرفت . نتیجه این مطالعه شواهدی فراهم می کند مبنی بر اینکه بازار به طور ضمنی مخارج تحقیق و توسعه را سرمایه ای می کند ، هر چند </a:t>
            </a:r>
            <a:r>
              <a:rPr lang="en-US" sz="2600" b="1" dirty="0">
                <a:solidFill>
                  <a:schemeClr val="tx1"/>
                </a:solidFill>
                <a:cs typeface="B Nazanin" pitchFamily="2" charset="-78"/>
              </a:rPr>
              <a:t>SFAS</a:t>
            </a:r>
            <a:r>
              <a:rPr lang="fa-IR" sz="2600" b="1" dirty="0">
                <a:solidFill>
                  <a:schemeClr val="tx1"/>
                </a:solidFill>
                <a:cs typeface="B Nazanin" pitchFamily="2" charset="-78"/>
              </a:rPr>
              <a:t> شماره </a:t>
            </a:r>
            <a:r>
              <a:rPr lang="fa-IR" sz="2600" b="1" u="sng" dirty="0">
                <a:solidFill>
                  <a:schemeClr val="tx1"/>
                </a:solidFill>
                <a:cs typeface="B Nazanin" pitchFamily="2" charset="-78"/>
              </a:rPr>
              <a:t>2</a:t>
            </a:r>
            <a:r>
              <a:rPr lang="fa-IR" sz="2600" b="1" dirty="0">
                <a:solidFill>
                  <a:schemeClr val="tx1"/>
                </a:solidFill>
                <a:cs typeface="B Nazanin" pitchFamily="2" charset="-78"/>
              </a:rPr>
              <a:t> ، سرمایه ای کردن آن را ممنوع کرده است .</a:t>
            </a:r>
            <a:br>
              <a:rPr lang="fa-IR" sz="2600" b="1" dirty="0">
                <a:solidFill>
                  <a:schemeClr val="tx1"/>
                </a:solidFill>
                <a:cs typeface="B Nazanin" pitchFamily="2" charset="-78"/>
              </a:rPr>
            </a:br>
            <a:r>
              <a:rPr lang="fa-IR" sz="2600" b="1" dirty="0">
                <a:solidFill>
                  <a:schemeClr val="tx1"/>
                </a:solidFill>
                <a:cs typeface="B Nazanin" pitchFamily="2" charset="-78"/>
              </a:rPr>
              <a:t>   مطالعات دیگر به بررسی </a:t>
            </a:r>
            <a:r>
              <a:rPr lang="fa-IR" sz="2600" b="1" dirty="0" err="1">
                <a:solidFill>
                  <a:schemeClr val="tx1"/>
                </a:solidFill>
                <a:cs typeface="B Nazanin" pitchFamily="2" charset="-78"/>
              </a:rPr>
              <a:t>افشاهای</a:t>
            </a:r>
            <a:r>
              <a:rPr lang="fa-IR" sz="2600" b="1" dirty="0">
                <a:solidFill>
                  <a:schemeClr val="tx1"/>
                </a:solidFill>
                <a:cs typeface="B Nazanin" pitchFamily="2" charset="-78"/>
              </a:rPr>
              <a:t> مکمل در زمینه وام های پر ریسک و ریسک نرخ بهره در بانک ها و مؤسسات اعتباری پرداخته </a:t>
            </a:r>
            <a:r>
              <a:rPr lang="fa-IR" sz="2600" b="1" dirty="0" err="1">
                <a:solidFill>
                  <a:schemeClr val="tx1"/>
                </a:solidFill>
                <a:cs typeface="B Nazanin" pitchFamily="2" charset="-78"/>
              </a:rPr>
              <a:t>اند</a:t>
            </a:r>
            <a:r>
              <a:rPr lang="fa-IR" sz="2600" b="1" dirty="0">
                <a:solidFill>
                  <a:schemeClr val="tx1"/>
                </a:solidFill>
                <a:cs typeface="B Nazanin" pitchFamily="2" charset="-78"/>
              </a:rPr>
              <a:t> . وام های پر ریسک با ارزش شرکت رابطه منفی دارند . ریسک نرخ بهره نیز ، تنها برای بانک ها با ارزش شرکت رابطه منفی داشت .</a:t>
            </a:r>
          </a:p>
        </p:txBody>
      </p:sp>
    </p:spTree>
    <p:extLst>
      <p:ext uri="{BB962C8B-B14F-4D97-AF65-F5344CB8AC3E}">
        <p14:creationId xmlns:p14="http://schemas.microsoft.com/office/powerpoint/2010/main" val="3507128181"/>
      </p:ext>
    </p:extLst>
  </p:cSld>
  <p:clrMapOvr>
    <a:masterClrMapping/>
  </p:clrMapOvr>
  <p:transition spd="slow">
    <p:checke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8348" y="1674254"/>
            <a:ext cx="8062334" cy="729349"/>
          </a:xfrm>
        </p:spPr>
        <p:txBody>
          <a:bodyPr>
            <a:noAutofit/>
          </a:bodyPr>
          <a:lstStyle/>
          <a:p>
            <a:pPr algn="r"/>
            <a:r>
              <a:rPr lang="fa-IR" sz="4000" b="1" dirty="0">
                <a:solidFill>
                  <a:schemeClr val="tx1"/>
                </a:solidFill>
                <a:cs typeface="B Titr" pitchFamily="2" charset="-78"/>
              </a:rPr>
              <a:t>نقش حسابرسی در فرآیند گزارشگری مالی</a:t>
            </a:r>
            <a:br>
              <a:rPr lang="fa-IR" sz="4000" b="1" dirty="0">
                <a:solidFill>
                  <a:schemeClr val="tx1"/>
                </a:solidFill>
                <a:cs typeface="B Titr" pitchFamily="2" charset="-78"/>
              </a:rPr>
            </a:br>
            <a:endParaRPr lang="fa-IR" sz="4000" b="1" dirty="0">
              <a:solidFill>
                <a:schemeClr val="tx1"/>
              </a:solidFill>
              <a:cs typeface="B Titr" pitchFamily="2" charset="-78"/>
            </a:endParaRPr>
          </a:p>
        </p:txBody>
      </p:sp>
      <p:sp>
        <p:nvSpPr>
          <p:cNvPr id="3" name="Content Placeholder 2"/>
          <p:cNvSpPr>
            <a:spLocks noGrp="1"/>
          </p:cNvSpPr>
          <p:nvPr>
            <p:ph idx="1"/>
          </p:nvPr>
        </p:nvSpPr>
        <p:spPr>
          <a:xfrm>
            <a:off x="618186" y="2262435"/>
            <a:ext cx="10792496" cy="4445032"/>
          </a:xfrm>
        </p:spPr>
        <p:txBody>
          <a:bodyPr>
            <a:noAutofit/>
          </a:bodyPr>
          <a:lstStyle/>
          <a:p>
            <a:pPr marL="0">
              <a:lnSpc>
                <a:spcPct val="150000"/>
              </a:lnSpc>
              <a:buNone/>
            </a:pPr>
            <a:r>
              <a:rPr lang="fa-IR" sz="2600" b="1" dirty="0">
                <a:cs typeface="B Nazanin" panose="00000400000000000000" pitchFamily="2" charset="-78"/>
              </a:rPr>
              <a:t>صورتهای مالی را می توان محصولی مشترک دانست که توسط شرکت و حسابرسان آن تهیه می شود . نیاز به حسابرسی را می توان از طریق تئوری نمایندگی توضیح داد . علاوه بر این شرکت ها انگیزه </a:t>
            </a:r>
            <a:r>
              <a:rPr lang="fa-IR" sz="2600" b="1" dirty="0" err="1">
                <a:cs typeface="B Nazanin" pitchFamily="2" charset="-78"/>
              </a:rPr>
              <a:t>هایی</a:t>
            </a:r>
            <a:r>
              <a:rPr lang="fa-IR" sz="2600" b="1" dirty="0">
                <a:cs typeface="B Nazanin" pitchFamily="2" charset="-78"/>
              </a:rPr>
              <a:t> برای علامت دهی به شکل داوطلبانه به افراد خارج از شرکت ، مبنی بر قابل اتکا بودن صورت های مالی دارند . بنابراین </a:t>
            </a:r>
            <a:r>
              <a:rPr lang="fa-IR" sz="2600" b="1" dirty="0" err="1">
                <a:cs typeface="B Nazanin" pitchFamily="2" charset="-78"/>
              </a:rPr>
              <a:t>حسابرسی</a:t>
            </a:r>
            <a:r>
              <a:rPr lang="fa-IR" sz="2600" b="1" dirty="0">
                <a:cs typeface="B Nazanin" pitchFamily="2" charset="-78"/>
              </a:rPr>
              <a:t> مستقل ، نقش افزایش اعتبار بیرونی صورت های مالی را ایفا می کند .</a:t>
            </a:r>
            <a:endParaRPr lang="fa-IR" sz="2800" b="1" i="1" dirty="0">
              <a:effectLst>
                <a:outerShdw blurRad="38100" dist="38100" dir="2700000" algn="tl">
                  <a:srgbClr val="000000">
                    <a:alpha val="43137"/>
                  </a:srgbClr>
                </a:outerShdw>
              </a:effectLst>
              <a:cs typeface="B Nazanin" pitchFamily="2" charset="-78"/>
            </a:endParaRPr>
          </a:p>
          <a:p>
            <a:pPr algn="just">
              <a:lnSpc>
                <a:spcPct val="150000"/>
              </a:lnSpc>
              <a:buNone/>
            </a:pPr>
            <a:r>
              <a:rPr lang="fa-IR" sz="2800" b="1" i="1" dirty="0" err="1">
                <a:effectLst>
                  <a:outerShdw blurRad="38100" dist="38100" dir="2700000" algn="tl">
                    <a:srgbClr val="000000">
                      <a:alpha val="43137"/>
                    </a:srgbClr>
                  </a:outerShdw>
                </a:effectLst>
                <a:cs typeface="B Nazanin" pitchFamily="2" charset="-78"/>
              </a:rPr>
              <a:t>حسابرسی</a:t>
            </a:r>
            <a:r>
              <a:rPr lang="fa-IR" sz="2800" b="1" i="1" dirty="0">
                <a:effectLst>
                  <a:outerShdw blurRad="38100" dist="38100" dir="2700000" algn="tl">
                    <a:srgbClr val="000000">
                      <a:alpha val="43137"/>
                    </a:srgbClr>
                  </a:outerShdw>
                </a:effectLst>
                <a:cs typeface="B Nazanin" pitchFamily="2" charset="-78"/>
              </a:rPr>
              <a:t> های انجام شده چگونه قابلیت اتکای صورت های مالی را افزایش می دهند ؟</a:t>
            </a:r>
          </a:p>
          <a:p>
            <a:pPr algn="just">
              <a:lnSpc>
                <a:spcPct val="150000"/>
              </a:lnSpc>
              <a:buNone/>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795636641"/>
      </p:ext>
    </p:extLst>
  </p:cSld>
  <p:clrMapOvr>
    <a:masterClrMapping/>
  </p:clrMapOvr>
  <p:transition spd="slow">
    <p:checker dir="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9701" y="928670"/>
            <a:ext cx="10676586" cy="5394857"/>
          </a:xfrm>
        </p:spPr>
        <p:txBody>
          <a:bodyPr>
            <a:normAutofit/>
          </a:bodyPr>
          <a:lstStyle/>
          <a:p>
            <a:pPr algn="justLow">
              <a:lnSpc>
                <a:spcPct val="150000"/>
              </a:lnSpc>
            </a:pPr>
            <a:r>
              <a:rPr lang="fa-IR" sz="2600" b="1" dirty="0">
                <a:solidFill>
                  <a:schemeClr val="tx1"/>
                </a:solidFill>
                <a:cs typeface="B Nazanin" pitchFamily="2" charset="-78"/>
              </a:rPr>
              <a:t>مطالعه جامعی که اخیراً انجام شد ، اصلاحات مورد نظر حسابرس را در رابطه با اشتباهات با اهمیت موجود در صورت های مالی بررسی کرده است . با یک محاسبه سرانگشتی پنج درصدی برای سطح اهمیت ( منظور پنج درصد سود خالص یا پنج درصد کل دارایی ها است ) ، سود خالص و کل دارایی ها ( در صورت حسابرسی نشدن ) به میزانی در دامنه دو تا هشت برابر سطح اهمیت فرض شده بیش از واقع ارائه می شدند . </a:t>
            </a:r>
            <a:endParaRPr lang="fa-IR" sz="2600" dirty="0">
              <a:solidFill>
                <a:schemeClr val="tx1"/>
              </a:solidFill>
            </a:endParaRPr>
          </a:p>
        </p:txBody>
      </p:sp>
    </p:spTree>
    <p:extLst>
      <p:ext uri="{BB962C8B-B14F-4D97-AF65-F5344CB8AC3E}">
        <p14:creationId xmlns:p14="http://schemas.microsoft.com/office/powerpoint/2010/main" val="2314796686"/>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9954" y="1360240"/>
            <a:ext cx="10616485" cy="5170646"/>
          </a:xfrm>
          <a:prstGeom prst="rect">
            <a:avLst/>
          </a:prstGeom>
        </p:spPr>
        <p:txBody>
          <a:bodyPr wrap="square">
            <a:spAutoFit/>
          </a:bodyPr>
          <a:lstStyle/>
          <a:p>
            <a:pPr marL="285750" indent="-285750" algn="justLow" fontAlgn="base">
              <a:lnSpc>
                <a:spcPct val="150000"/>
              </a:lnSpc>
              <a:spcBef>
                <a:spcPct val="0"/>
              </a:spcBef>
              <a:spcAft>
                <a:spcPct val="0"/>
              </a:spcAft>
              <a:buFont typeface="Arial" panose="020B0604020202020204" pitchFamily="34" charset="0"/>
              <a:buChar char="•"/>
            </a:pPr>
            <a:r>
              <a:rPr kumimoji="1" lang="fa-IR" sz="2600" b="1" dirty="0">
                <a:latin typeface="+mj-lt"/>
                <a:ea typeface="+mj-ea"/>
                <a:cs typeface="B Nazanin" pitchFamily="2" charset="-78"/>
              </a:rPr>
              <a:t>مطالعه دیگری به این نتیجه رسید که اعلام سود مربوط به دوره سه ماهه ی متعاقب انتشار یک گزارش </a:t>
            </a:r>
            <a:r>
              <a:rPr kumimoji="1" lang="fa-IR" sz="2600" b="1" dirty="0" err="1">
                <a:latin typeface="+mj-lt"/>
                <a:ea typeface="+mj-ea"/>
                <a:cs typeface="B Nazanin" pitchFamily="2" charset="-78"/>
              </a:rPr>
              <a:t>حسابرسی</a:t>
            </a:r>
            <a:r>
              <a:rPr kumimoji="1" lang="fa-IR" sz="2600" b="1" dirty="0">
                <a:latin typeface="+mj-lt"/>
                <a:ea typeface="+mj-ea"/>
                <a:cs typeface="B Nazanin" pitchFamily="2" charset="-78"/>
              </a:rPr>
              <a:t> مشروط ، به طور میانگین ، منجر به واکنش پایین تر قیمت برای شرکت مربوطه در مقایسه با شرکت </a:t>
            </a:r>
            <a:r>
              <a:rPr kumimoji="1" lang="fa-IR" sz="2600" b="1" dirty="0" err="1">
                <a:latin typeface="+mj-lt"/>
                <a:ea typeface="+mj-ea"/>
                <a:cs typeface="B Nazanin" pitchFamily="2" charset="-78"/>
              </a:rPr>
              <a:t>هایی</a:t>
            </a:r>
            <a:r>
              <a:rPr kumimoji="1" lang="fa-IR" sz="2600" b="1" dirty="0">
                <a:latin typeface="+mj-lt"/>
                <a:ea typeface="+mj-ea"/>
                <a:cs typeface="B Nazanin" pitchFamily="2" charset="-78"/>
              </a:rPr>
              <a:t> که گزارش </a:t>
            </a:r>
            <a:r>
              <a:rPr kumimoji="1" lang="fa-IR" sz="2600" b="1" dirty="0" err="1">
                <a:latin typeface="+mj-lt"/>
                <a:ea typeface="+mj-ea"/>
                <a:cs typeface="B Nazanin" pitchFamily="2" charset="-78"/>
              </a:rPr>
              <a:t>حسابرسی</a:t>
            </a:r>
            <a:r>
              <a:rPr kumimoji="1" lang="fa-IR" sz="2600" b="1" dirty="0">
                <a:latin typeface="+mj-lt"/>
                <a:ea typeface="+mj-ea"/>
                <a:cs typeface="B Nazanin" pitchFamily="2" charset="-78"/>
              </a:rPr>
              <a:t> مقبول داشته </a:t>
            </a:r>
            <a:r>
              <a:rPr kumimoji="1" lang="fa-IR" sz="2600" b="1" dirty="0" err="1">
                <a:latin typeface="+mj-lt"/>
                <a:ea typeface="+mj-ea"/>
                <a:cs typeface="B Nazanin" pitchFamily="2" charset="-78"/>
              </a:rPr>
              <a:t>اند</a:t>
            </a:r>
            <a:r>
              <a:rPr kumimoji="1" lang="fa-IR" sz="2600" b="1" dirty="0">
                <a:latin typeface="+mj-lt"/>
                <a:ea typeface="+mj-ea"/>
                <a:cs typeface="B Nazanin" pitchFamily="2" charset="-78"/>
              </a:rPr>
              <a:t> ، می شود .</a:t>
            </a:r>
          </a:p>
          <a:p>
            <a:pPr algn="justLow" fontAlgn="base">
              <a:lnSpc>
                <a:spcPct val="150000"/>
              </a:lnSpc>
              <a:spcBef>
                <a:spcPct val="0"/>
              </a:spcBef>
              <a:spcAft>
                <a:spcPct val="0"/>
              </a:spcAft>
            </a:pPr>
            <a:endParaRPr kumimoji="1" lang="fa-IR" sz="2600" b="1" dirty="0">
              <a:latin typeface="+mj-lt"/>
              <a:ea typeface="+mj-ea"/>
              <a:cs typeface="B Nazanin" pitchFamily="2" charset="-78"/>
            </a:endParaRPr>
          </a:p>
          <a:p>
            <a:pPr marL="285750" indent="-285750" algn="justLow" fontAlgn="base">
              <a:lnSpc>
                <a:spcPct val="150000"/>
              </a:lnSpc>
              <a:spcBef>
                <a:spcPct val="0"/>
              </a:spcBef>
              <a:spcAft>
                <a:spcPct val="0"/>
              </a:spcAft>
              <a:buFont typeface="Arial" panose="020B0604020202020204" pitchFamily="34" charset="0"/>
              <a:buChar char="•"/>
            </a:pPr>
            <a:r>
              <a:rPr kumimoji="1" lang="fa-IR" sz="2600" b="1" dirty="0">
                <a:latin typeface="+mj-lt"/>
                <a:ea typeface="+mj-ea"/>
                <a:cs typeface="B Nazanin" pitchFamily="2" charset="-78"/>
              </a:rPr>
              <a:t>در مطالعات دیگر شرکت های </a:t>
            </a:r>
            <a:r>
              <a:rPr kumimoji="1" lang="fa-IR" sz="2600" b="1" dirty="0" err="1">
                <a:latin typeface="+mj-lt"/>
                <a:ea typeface="+mj-ea"/>
                <a:cs typeface="B Nazanin" pitchFamily="2" charset="-78"/>
              </a:rPr>
              <a:t>حسابرسی</a:t>
            </a:r>
            <a:r>
              <a:rPr kumimoji="1" lang="fa-IR" sz="2600" b="1" dirty="0">
                <a:latin typeface="+mj-lt"/>
                <a:ea typeface="+mj-ea"/>
                <a:cs typeface="B Nazanin" pitchFamily="2" charset="-78"/>
              </a:rPr>
              <a:t> شده توسط پنج مؤسسه بزرگ </a:t>
            </a:r>
            <a:r>
              <a:rPr kumimoji="1" lang="fa-IR" sz="2600" b="1" dirty="0" err="1">
                <a:latin typeface="+mj-lt"/>
                <a:ea typeface="+mj-ea"/>
                <a:cs typeface="B Nazanin" pitchFamily="2" charset="-78"/>
              </a:rPr>
              <a:t>حسابرسی</a:t>
            </a:r>
            <a:r>
              <a:rPr kumimoji="1" lang="fa-IR" sz="2600" b="1" dirty="0">
                <a:latin typeface="+mj-lt"/>
                <a:ea typeface="+mj-ea"/>
                <a:cs typeface="B Nazanin" pitchFamily="2" charset="-78"/>
              </a:rPr>
              <a:t> در زمان عرضه اولیه سهام به عموم و همچنین انتشار اوراق بهادار متعاقب آن بسیار بیشتر ارزشگذاری می شوند . همچنین عایدات اعلام شده توسط شرکت های </a:t>
            </a:r>
            <a:r>
              <a:rPr kumimoji="1" lang="fa-IR" sz="2600" b="1" dirty="0" err="1">
                <a:latin typeface="+mj-lt"/>
                <a:ea typeface="+mj-ea"/>
                <a:cs typeface="B Nazanin" pitchFamily="2" charset="-78"/>
              </a:rPr>
              <a:t>حسابرسی</a:t>
            </a:r>
            <a:r>
              <a:rPr kumimoji="1" lang="fa-IR" sz="2600" b="1" dirty="0">
                <a:latin typeface="+mj-lt"/>
                <a:ea typeface="+mj-ea"/>
                <a:cs typeface="B Nazanin" pitchFamily="2" charset="-78"/>
              </a:rPr>
              <a:t> شده توسط پنج مؤسسه بزرگ </a:t>
            </a:r>
            <a:r>
              <a:rPr kumimoji="1" lang="fa-IR" sz="2600" b="1" dirty="0" err="1">
                <a:latin typeface="+mj-lt"/>
                <a:ea typeface="+mj-ea"/>
                <a:cs typeface="B Nazanin" pitchFamily="2" charset="-78"/>
              </a:rPr>
              <a:t>حسابرسی</a:t>
            </a:r>
            <a:r>
              <a:rPr kumimoji="1" lang="fa-IR" sz="2600" b="1" dirty="0">
                <a:latin typeface="+mj-lt"/>
                <a:ea typeface="+mj-ea"/>
                <a:cs typeface="B Nazanin" pitchFamily="2" charset="-78"/>
              </a:rPr>
              <a:t> اعتبار بیشتری دارند .</a:t>
            </a:r>
          </a:p>
          <a:p>
            <a:pPr marL="285750" indent="-285750">
              <a:buFont typeface="Arial" panose="020B0604020202020204" pitchFamily="34" charset="0"/>
              <a:buChar char="•"/>
            </a:pPr>
            <a:endParaRPr lang="fa-IR" dirty="0"/>
          </a:p>
        </p:txBody>
      </p:sp>
    </p:spTree>
    <p:extLst>
      <p:ext uri="{BB962C8B-B14F-4D97-AF65-F5344CB8AC3E}">
        <p14:creationId xmlns:p14="http://schemas.microsoft.com/office/powerpoint/2010/main" val="14002382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54409" y="1551092"/>
            <a:ext cx="8075213" cy="857256"/>
          </a:xfrm>
        </p:spPr>
        <p:txBody>
          <a:bodyPr>
            <a:normAutofit fontScale="90000"/>
          </a:bodyPr>
          <a:lstStyle/>
          <a:p>
            <a:pPr algn="r"/>
            <a:r>
              <a:rPr lang="fa-IR" sz="4400" b="1" dirty="0">
                <a:solidFill>
                  <a:schemeClr val="tx1"/>
                </a:solidFill>
                <a:cs typeface="B Titr" pitchFamily="2" charset="-78"/>
              </a:rPr>
              <a:t>اطلاعات حسابداری و اعتبار دهندگان</a:t>
            </a:r>
            <a:br>
              <a:rPr lang="fa-IR" sz="4400" b="1" dirty="0">
                <a:solidFill>
                  <a:schemeClr val="tx1"/>
                </a:solidFill>
                <a:cs typeface="B Titr" pitchFamily="2" charset="-78"/>
              </a:rPr>
            </a:br>
            <a:endParaRPr lang="fa-IR" b="1" dirty="0">
              <a:solidFill>
                <a:schemeClr val="tx1"/>
              </a:solidFill>
              <a:cs typeface="B Titr" pitchFamily="2" charset="-78"/>
            </a:endParaRPr>
          </a:p>
        </p:txBody>
      </p:sp>
      <p:sp>
        <p:nvSpPr>
          <p:cNvPr id="3" name="Content Placeholder 2"/>
          <p:cNvSpPr>
            <a:spLocks noGrp="1"/>
          </p:cNvSpPr>
          <p:nvPr>
            <p:ph idx="1"/>
          </p:nvPr>
        </p:nvSpPr>
        <p:spPr>
          <a:xfrm>
            <a:off x="309093" y="2134266"/>
            <a:ext cx="11320529" cy="4456091"/>
          </a:xfrm>
        </p:spPr>
        <p:txBody>
          <a:bodyPr>
            <a:noAutofit/>
          </a:bodyPr>
          <a:lstStyle/>
          <a:p>
            <a:pPr marL="0" indent="0" algn="justLow">
              <a:lnSpc>
                <a:spcPct val="150000"/>
              </a:lnSpc>
              <a:spcBef>
                <a:spcPct val="0"/>
              </a:spcBef>
              <a:buNone/>
            </a:pPr>
            <a:r>
              <a:rPr lang="fa-IR" sz="2600" b="1" dirty="0">
                <a:latin typeface="+mj-lt"/>
                <a:ea typeface="+mj-ea"/>
                <a:cs typeface="B Nazanin" pitchFamily="2" charset="-78"/>
              </a:rPr>
              <a:t>این باور وجود دارد که قیمت بدهی های بهره دار بر پایه </a:t>
            </a:r>
            <a:r>
              <a:rPr lang="fa-IR" sz="2600" b="1" i="1" dirty="0">
                <a:latin typeface="+mj-lt"/>
                <a:ea typeface="+mj-ea"/>
                <a:cs typeface="B Homa" panose="00000400000000000000" pitchFamily="2" charset="-78"/>
              </a:rPr>
              <a:t>ریسک عدم پرداخت</a:t>
            </a:r>
            <a:r>
              <a:rPr lang="fa-IR" sz="2600" b="1" dirty="0">
                <a:latin typeface="+mj-lt"/>
                <a:ea typeface="+mj-ea"/>
                <a:cs typeface="B Nazanin" pitchFamily="2" charset="-78"/>
              </a:rPr>
              <a:t> قرار دارد . ریسک عدم پرداخت به شکل صرف مازاد بر نرخ بهره بدون ریسک ، برای یک بدهی مشابه ( مثلاً  اوراق قرضه ) ، تعریف می شود . </a:t>
            </a:r>
            <a:r>
              <a:rPr lang="fa-IR" sz="2600" b="1" dirty="0">
                <a:cs typeface="B Nazanin" pitchFamily="2" charset="-78"/>
              </a:rPr>
              <a:t>چند زمینه تحقیقاتی مشخص در این زمینه وجود دارد :</a:t>
            </a:r>
          </a:p>
          <a:p>
            <a:pPr>
              <a:lnSpc>
                <a:spcPct val="150000"/>
              </a:lnSpc>
              <a:buNone/>
            </a:pPr>
            <a:r>
              <a:rPr lang="fa-IR" sz="2600" b="1" dirty="0">
                <a:cs typeface="B Nazanin" pitchFamily="2" charset="-78"/>
              </a:rPr>
              <a:t>1 – سودمندی اطلاعات حسابداری در پیش بینی ورشکستگی شرکت </a:t>
            </a:r>
          </a:p>
          <a:p>
            <a:pPr marL="0" indent="0" algn="justLow">
              <a:lnSpc>
                <a:spcPct val="150000"/>
              </a:lnSpc>
              <a:spcBef>
                <a:spcPct val="0"/>
              </a:spcBef>
              <a:buNone/>
            </a:pPr>
            <a:r>
              <a:rPr lang="fa-IR" sz="2600" dirty="0">
                <a:latin typeface="+mj-lt"/>
                <a:ea typeface="+mj-ea"/>
                <a:cs typeface="B Nazanin" pitchFamily="2" charset="-78"/>
              </a:rPr>
              <a:t> این پیش بینی ها توانسته </a:t>
            </a:r>
            <a:r>
              <a:rPr lang="fa-IR" sz="2600" dirty="0" err="1">
                <a:latin typeface="+mj-lt"/>
                <a:ea typeface="+mj-ea"/>
                <a:cs typeface="B Nazanin" pitchFamily="2" charset="-78"/>
              </a:rPr>
              <a:t>اند</a:t>
            </a:r>
            <a:r>
              <a:rPr lang="fa-IR" sz="2600" dirty="0">
                <a:latin typeface="+mj-lt"/>
                <a:ea typeface="+mj-ea"/>
                <a:cs typeface="B Nazanin" pitchFamily="2" charset="-78"/>
              </a:rPr>
              <a:t> تا پنج سال قبل از ورشکستگی ، آن را پیش بینی کنند . البته یافته ها به این معنا نیست که شرکت های دارای نسبت های ضعیف </a:t>
            </a:r>
            <a:r>
              <a:rPr lang="fa-IR" sz="2600" dirty="0" err="1">
                <a:latin typeface="+mj-lt"/>
                <a:ea typeface="+mj-ea"/>
                <a:cs typeface="B Nazanin" pitchFamily="2" charset="-78"/>
              </a:rPr>
              <a:t>الزاماً</a:t>
            </a:r>
            <a:r>
              <a:rPr lang="fa-IR" sz="2600" dirty="0">
                <a:latin typeface="+mj-lt"/>
                <a:ea typeface="+mj-ea"/>
                <a:cs typeface="B Nazanin" pitchFamily="2" charset="-78"/>
              </a:rPr>
              <a:t> درآینده ورشکست می شوند بلکه صرفاً به این معناست که احتمال بیشتری برای ورشکستگی وجود دارد .</a:t>
            </a:r>
          </a:p>
          <a:p>
            <a:pPr algn="just">
              <a:lnSpc>
                <a:spcPct val="150000"/>
              </a:lnSpc>
              <a:buNone/>
            </a:pPr>
            <a:endParaRPr lang="fa-IR" sz="2600" b="1" dirty="0">
              <a:cs typeface="B Nazanin" pitchFamily="2" charset="-78"/>
            </a:endParaRPr>
          </a:p>
          <a:p>
            <a:pPr algn="just">
              <a:lnSpc>
                <a:spcPct val="150000"/>
              </a:lnSpc>
              <a:buNone/>
            </a:pPr>
            <a:endParaRPr lang="fa-IR" sz="2600" b="1" dirty="0">
              <a:cs typeface="B Nazanin" pitchFamily="2" charset="-78"/>
            </a:endParaRPr>
          </a:p>
          <a:p>
            <a:pPr algn="just">
              <a:lnSpc>
                <a:spcPct val="150000"/>
              </a:lnSpc>
              <a:buNone/>
            </a:pPr>
            <a:endParaRPr lang="fa-IR" sz="2600" b="1" dirty="0">
              <a:cs typeface="B Nazanin" pitchFamily="2" charset="-78"/>
            </a:endParaRPr>
          </a:p>
        </p:txBody>
      </p:sp>
    </p:spTree>
    <p:extLst>
      <p:ext uri="{BB962C8B-B14F-4D97-AF65-F5344CB8AC3E}">
        <p14:creationId xmlns:p14="http://schemas.microsoft.com/office/powerpoint/2010/main" val="210353848"/>
      </p:ext>
    </p:extLst>
  </p:cSld>
  <p:clrMapOvr>
    <a:masterClrMapping/>
  </p:clrMapOvr>
  <p:transition spd="slow">
    <p:randomBa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7882" y="1180412"/>
            <a:ext cx="10959921" cy="5155994"/>
          </a:xfrm>
        </p:spPr>
        <p:txBody>
          <a:bodyPr>
            <a:noAutofit/>
          </a:bodyPr>
          <a:lstStyle/>
          <a:p>
            <a:pPr algn="r">
              <a:lnSpc>
                <a:spcPct val="150000"/>
              </a:lnSpc>
            </a:pPr>
            <a:br>
              <a:rPr lang="fa-IR" sz="2600" b="1" dirty="0">
                <a:solidFill>
                  <a:schemeClr val="tx1"/>
                </a:solidFill>
                <a:cs typeface="B Nazanin" pitchFamily="2" charset="-78"/>
              </a:rPr>
            </a:br>
            <a:r>
              <a:rPr lang="fa-IR" sz="2600" b="1" dirty="0">
                <a:solidFill>
                  <a:schemeClr val="tx1"/>
                </a:solidFill>
                <a:cs typeface="B Nazanin" pitchFamily="2" charset="-78"/>
              </a:rPr>
              <a:t>2 – رابطه اطلاعات حسابداری با رتبه بندی اوراق قرضه </a:t>
            </a:r>
            <a:br>
              <a:rPr lang="fa-IR" sz="2600" b="1" dirty="0">
                <a:solidFill>
                  <a:schemeClr val="tx1"/>
                </a:solidFill>
                <a:cs typeface="B Nazanin" pitchFamily="2" charset="-78"/>
              </a:rPr>
            </a:br>
            <a:r>
              <a:rPr lang="fa-IR" sz="2600" b="1" dirty="0">
                <a:solidFill>
                  <a:schemeClr val="tx1"/>
                </a:solidFill>
                <a:cs typeface="B Nazanin" pitchFamily="2" charset="-78"/>
              </a:rPr>
              <a:t>3 – رابطه اطلاعات حسابداری با برآوردهای مربوط به صرف ریسک های نرخ بهره برای بدهی ها</a:t>
            </a:r>
            <a:br>
              <a:rPr lang="fa-IR" sz="2600" b="1" dirty="0">
                <a:solidFill>
                  <a:schemeClr val="tx1"/>
                </a:solidFill>
                <a:cs typeface="B Nazanin" pitchFamily="2" charset="-78"/>
              </a:rPr>
            </a:br>
            <a:r>
              <a:rPr lang="fa-IR" sz="2600" dirty="0">
                <a:solidFill>
                  <a:schemeClr val="tx1"/>
                </a:solidFill>
                <a:cs typeface="B Nazanin" pitchFamily="2" charset="-78"/>
              </a:rPr>
              <a:t>در این زمینه که کدام مجموعه از اطلاعات حسابداری </a:t>
            </a:r>
            <a:r>
              <a:rPr lang="fa-IR" sz="2600" dirty="0" err="1">
                <a:solidFill>
                  <a:schemeClr val="tx1"/>
                </a:solidFill>
                <a:cs typeface="B Nazanin" pitchFamily="2" charset="-78"/>
              </a:rPr>
              <a:t>رایطه</a:t>
            </a:r>
            <a:r>
              <a:rPr lang="fa-IR" sz="2600" dirty="0">
                <a:solidFill>
                  <a:schemeClr val="tx1"/>
                </a:solidFill>
                <a:cs typeface="B Nazanin" pitchFamily="2" charset="-78"/>
              </a:rPr>
              <a:t> قوی تری بین ورشکستگی ، رتبه بندی اوراق قرضه و صرف ریسک دارند ، تحقیقاتی انجام شده است که برخی از مباحث مورد تحقیق عبارتند از : </a:t>
            </a:r>
            <a:br>
              <a:rPr lang="fa-IR" sz="2600" b="1" dirty="0">
                <a:solidFill>
                  <a:schemeClr val="tx1"/>
                </a:solidFill>
                <a:cs typeface="B Nazanin" pitchFamily="2" charset="-78"/>
              </a:rPr>
            </a:br>
            <a:r>
              <a:rPr lang="fa-IR" sz="2200" dirty="0">
                <a:solidFill>
                  <a:schemeClr val="tx1"/>
                </a:solidFill>
                <a:effectLst>
                  <a:outerShdw blurRad="38100" dist="38100" dir="2700000" algn="tl">
                    <a:srgbClr val="000000">
                      <a:alpha val="43137"/>
                    </a:srgbClr>
                  </a:outerShdw>
                </a:effectLst>
                <a:cs typeface="B Nazanin" pitchFamily="2" charset="-78"/>
              </a:rPr>
              <a:t>*  مقایسه سود محاسبه شده بر اساس بهای تاریخی با سود تعدیل شده بر مبنای تغییرات سطح عمومی قیمت ها</a:t>
            </a:r>
            <a:br>
              <a:rPr lang="fa-IR" sz="2200" dirty="0">
                <a:solidFill>
                  <a:schemeClr val="tx1"/>
                </a:solidFill>
                <a:effectLst>
                  <a:outerShdw blurRad="38100" dist="38100" dir="2700000" algn="tl">
                    <a:srgbClr val="000000">
                      <a:alpha val="43137"/>
                    </a:srgbClr>
                  </a:outerShdw>
                </a:effectLst>
                <a:cs typeface="B Nazanin" pitchFamily="2" charset="-78"/>
              </a:rPr>
            </a:br>
            <a:r>
              <a:rPr lang="fa-IR" sz="2200" dirty="0">
                <a:solidFill>
                  <a:schemeClr val="tx1"/>
                </a:solidFill>
                <a:effectLst>
                  <a:outerShdw blurRad="38100" dist="38100" dir="2700000" algn="tl">
                    <a:srgbClr val="000000">
                      <a:alpha val="43137"/>
                    </a:srgbClr>
                  </a:outerShdw>
                </a:effectLst>
                <a:cs typeface="B Nazanin" pitchFamily="2" charset="-78"/>
              </a:rPr>
              <a:t>*  اثر سرمایه ای کردن اجاره در مقایسه با سرمایه ای نکردن آن</a:t>
            </a:r>
            <a:br>
              <a:rPr lang="fa-IR" sz="2200" dirty="0">
                <a:solidFill>
                  <a:schemeClr val="tx1"/>
                </a:solidFill>
                <a:effectLst>
                  <a:outerShdw blurRad="38100" dist="38100" dir="2700000" algn="tl">
                    <a:srgbClr val="000000">
                      <a:alpha val="43137"/>
                    </a:srgbClr>
                  </a:outerShdw>
                </a:effectLst>
                <a:cs typeface="B Nazanin" pitchFamily="2" charset="-78"/>
              </a:rPr>
            </a:br>
            <a:r>
              <a:rPr lang="fa-IR" sz="2200" dirty="0">
                <a:solidFill>
                  <a:schemeClr val="tx1"/>
                </a:solidFill>
                <a:effectLst>
                  <a:outerShdw blurRad="38100" dist="38100" dir="2700000" algn="tl">
                    <a:srgbClr val="000000">
                      <a:alpha val="43137"/>
                    </a:srgbClr>
                  </a:outerShdw>
                </a:effectLst>
                <a:cs typeface="B Nazanin" pitchFamily="2" charset="-78"/>
              </a:rPr>
              <a:t>*  شناسایی تعهدات صندوق های بازنشستگی در متن صورت های مالی ، در مقایسه با افشا آن از طریق یادداشت های همراه </a:t>
            </a:r>
            <a:br>
              <a:rPr lang="fa-IR" sz="2600" b="1" dirty="0">
                <a:solidFill>
                  <a:schemeClr val="tx1"/>
                </a:solidFill>
                <a:cs typeface="B Nazanin" pitchFamily="2" charset="-78"/>
              </a:rPr>
            </a:br>
            <a:br>
              <a:rPr lang="fa-IR" sz="2600" b="1" dirty="0">
                <a:solidFill>
                  <a:schemeClr val="tx1"/>
                </a:solidFill>
                <a:cs typeface="B Nazanin" pitchFamily="2" charset="-78"/>
              </a:rPr>
            </a:br>
            <a:endParaRPr lang="fa-IR" sz="2600" dirty="0">
              <a:solidFill>
                <a:schemeClr val="tx1"/>
              </a:solidFill>
            </a:endParaRPr>
          </a:p>
        </p:txBody>
      </p:sp>
    </p:spTree>
    <p:extLst>
      <p:ext uri="{BB962C8B-B14F-4D97-AF65-F5344CB8AC3E}">
        <p14:creationId xmlns:p14="http://schemas.microsoft.com/office/powerpoint/2010/main" val="1677171725"/>
      </p:ext>
    </p:extLst>
  </p:cSld>
  <p:clrMapOvr>
    <a:masterClrMapping/>
  </p:clrMapOvr>
  <p:transition spd="slow">
    <p:randomBar dir="ver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8186" y="1681958"/>
            <a:ext cx="10882647" cy="6294031"/>
          </a:xfrm>
          <a:prstGeom prst="rect">
            <a:avLst/>
          </a:prstGeom>
        </p:spPr>
        <p:txBody>
          <a:bodyPr wrap="square">
            <a:spAutoFit/>
          </a:bodyPr>
          <a:lstStyle/>
          <a:p>
            <a:pPr>
              <a:lnSpc>
                <a:spcPct val="150000"/>
              </a:lnSpc>
            </a:pPr>
            <a:r>
              <a:rPr kumimoji="1" lang="fa-IR" sz="2600" b="1" dirty="0">
                <a:solidFill>
                  <a:srgbClr val="000000"/>
                </a:solidFill>
                <a:cs typeface="B Nazanin" pitchFamily="2" charset="-78"/>
              </a:rPr>
              <a:t>4</a:t>
            </a:r>
            <a:r>
              <a:rPr kumimoji="1" lang="fa-IR" sz="2600" b="1" dirty="0">
                <a:latin typeface="+mj-lt"/>
                <a:ea typeface="+mj-ea"/>
                <a:cs typeface="B Nazanin" pitchFamily="2" charset="-78"/>
              </a:rPr>
              <a:t> – مطالعات آزمایشی ( تجربی ) در زمینه نقش اطلاعات حسابداری در اتخاذ تصمیمات وام دهی </a:t>
            </a:r>
          </a:p>
          <a:p>
            <a:pPr algn="justLow">
              <a:lnSpc>
                <a:spcPct val="150000"/>
              </a:lnSpc>
            </a:pPr>
            <a:r>
              <a:rPr kumimoji="1" lang="fa-IR" sz="2600" dirty="0">
                <a:latin typeface="+mj-lt"/>
                <a:ea typeface="+mj-ea"/>
                <a:cs typeface="B Nazanin" pitchFamily="2" charset="-78"/>
              </a:rPr>
              <a:t>در این آزمایش ها ، اطلاعات حسابداری دستکاری می شوند تا بتوان فهمید آیا قضاوت های افراد نسبت به موارد دستکاری شده حساسیت نشان می دهد یا خیر . بیشتر این مطالعات پشتیبان این نظر هستند که اتخاذ تصمیمات مرتبط با وام ها نسبت به اطلاعات کلیدی حسابداری حساسیت دارند به این ترتیب یافته های این مطالعات مکمل یافته های مبتنی بر اطلاعات اقتصادی هستند .</a:t>
            </a: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a:p>
            <a:endParaRPr kumimoji="1" lang="fa-IR" sz="2600" b="1" dirty="0">
              <a:solidFill>
                <a:srgbClr val="000000"/>
              </a:solidFill>
              <a:cs typeface="B Nazanin" pitchFamily="2" charset="-78"/>
            </a:endParaRPr>
          </a:p>
        </p:txBody>
      </p:sp>
    </p:spTree>
    <p:extLst>
      <p:ext uri="{BB962C8B-B14F-4D97-AF65-F5344CB8AC3E}">
        <p14:creationId xmlns:p14="http://schemas.microsoft.com/office/powerpoint/2010/main" val="25147267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55437" y="1607331"/>
            <a:ext cx="6929486" cy="1214446"/>
          </a:xfrm>
        </p:spPr>
        <p:txBody>
          <a:bodyPr>
            <a:normAutofit fontScale="90000"/>
          </a:bodyPr>
          <a:lstStyle/>
          <a:p>
            <a:pPr algn="r"/>
            <a:r>
              <a:rPr lang="fa-IR" sz="4400" b="1" dirty="0">
                <a:solidFill>
                  <a:schemeClr val="tx1"/>
                </a:solidFill>
                <a:cs typeface="B Titr" pitchFamily="2" charset="-78"/>
              </a:rPr>
              <a:t>سودمندی تخصیص های حسابداری</a:t>
            </a:r>
            <a:br>
              <a:rPr lang="fa-IR" sz="4400" b="1" dirty="0">
                <a:solidFill>
                  <a:schemeClr val="tx1"/>
                </a:solidFill>
                <a:cs typeface="B Titr" pitchFamily="2" charset="-78"/>
              </a:rPr>
            </a:br>
            <a:endParaRPr lang="fa-IR" b="1" dirty="0">
              <a:solidFill>
                <a:schemeClr val="tx1"/>
              </a:solidFill>
              <a:cs typeface="B Titr" pitchFamily="2" charset="-78"/>
            </a:endParaRPr>
          </a:p>
        </p:txBody>
      </p:sp>
      <p:sp>
        <p:nvSpPr>
          <p:cNvPr id="3" name="Content Placeholder 2"/>
          <p:cNvSpPr>
            <a:spLocks noGrp="1"/>
          </p:cNvSpPr>
          <p:nvPr>
            <p:ph idx="1"/>
          </p:nvPr>
        </p:nvSpPr>
        <p:spPr>
          <a:xfrm>
            <a:off x="759854" y="2652436"/>
            <a:ext cx="10625069" cy="4033846"/>
          </a:xfrm>
        </p:spPr>
        <p:txBody>
          <a:bodyPr>
            <a:noAutofit/>
          </a:bodyPr>
          <a:lstStyle/>
          <a:p>
            <a:pPr marL="0" indent="0" algn="just">
              <a:lnSpc>
                <a:spcPct val="150000"/>
              </a:lnSpc>
              <a:buNone/>
            </a:pPr>
            <a:r>
              <a:rPr lang="fa-IR" sz="2600" b="1" dirty="0">
                <a:cs typeface="B Nazanin" pitchFamily="2" charset="-78"/>
              </a:rPr>
              <a:t>چارچوب اصلی گزارشگری مالی ، مدل حسابداری بهای تاریخی است . تمرکز اصلی این مدل بر قواعد شناسایی درآمد ، و تطابق بهای تمام شده با درآمدها است .</a:t>
            </a:r>
          </a:p>
          <a:p>
            <a:pPr marL="0" indent="0" algn="just">
              <a:lnSpc>
                <a:spcPct val="150000"/>
              </a:lnSpc>
              <a:buNone/>
            </a:pPr>
            <a:r>
              <a:rPr lang="fa-IR" sz="2600" b="1" dirty="0">
                <a:cs typeface="B Nazanin" pitchFamily="2" charset="-78"/>
              </a:rPr>
              <a:t>شناسایی و ثبت هزینه هایی که مربوط به چندین دوره مالی می باشد مانند ( استهلاک ، هزینه تاسیس و راه اندازی و . . . ) در هر دوره مالی را  </a:t>
            </a:r>
            <a:r>
              <a:rPr lang="fa-IR" sz="2800" b="1" i="1" dirty="0">
                <a:cs typeface="B Homa" panose="00000400000000000000" pitchFamily="2" charset="-78"/>
              </a:rPr>
              <a:t>تخصیص</a:t>
            </a:r>
            <a:r>
              <a:rPr lang="fa-IR" sz="2600" b="1" dirty="0">
                <a:cs typeface="B Nazanin" pitchFamily="2" charset="-78"/>
              </a:rPr>
              <a:t> در حسابداری می نامند .</a:t>
            </a:r>
          </a:p>
          <a:p>
            <a:pPr algn="just">
              <a:lnSpc>
                <a:spcPct val="150000"/>
              </a:lnSpc>
            </a:pPr>
            <a:endParaRPr lang="fa-IR" sz="2600" b="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2422492442"/>
      </p:ext>
    </p:extLst>
  </p:cSld>
  <p:clrMapOvr>
    <a:masterClrMapping/>
  </p:clrMapOvr>
  <p:transition spd="slow">
    <p:wipe dir="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2125" y="1443221"/>
            <a:ext cx="11088708" cy="5569326"/>
          </a:xfrm>
        </p:spPr>
        <p:txBody>
          <a:bodyPr>
            <a:noAutofit/>
          </a:bodyPr>
          <a:lstStyle/>
          <a:p>
            <a:pPr algn="r">
              <a:lnSpc>
                <a:spcPct val="150000"/>
              </a:lnSpc>
            </a:pPr>
            <a:r>
              <a:rPr lang="fa-IR" sz="2400" b="1" dirty="0">
                <a:solidFill>
                  <a:schemeClr val="tx1"/>
                </a:solidFill>
                <a:cs typeface="B Nazanin" pitchFamily="2" charset="-78"/>
              </a:rPr>
              <a:t>از دیدگاه نظری اختیاری بودن تخصیص های حسابداری نگران کننده است زیرا به هسته منطقی حسابداری بهای تاریخی ، ضربه می زند . به همین دلیل صورتهای مالی </a:t>
            </a:r>
            <a:r>
              <a:rPr lang="fa-IR" sz="2400" b="1" i="1" dirty="0">
                <a:solidFill>
                  <a:schemeClr val="tx1"/>
                </a:solidFill>
                <a:cs typeface="B Homa" panose="00000400000000000000" pitchFamily="2" charset="-78"/>
              </a:rPr>
              <a:t>عاری از تخصیص</a:t>
            </a:r>
            <a:r>
              <a:rPr lang="fa-IR" sz="2400" b="1" dirty="0">
                <a:solidFill>
                  <a:schemeClr val="tx1"/>
                </a:solidFill>
                <a:cs typeface="B Nazanin" pitchFamily="2" charset="-78"/>
              </a:rPr>
              <a:t> ، به عنوان شیوه ای بهتر برای گزارش اطلاعات مفید مورد دفاع قرار گرفته اند .</a:t>
            </a:r>
            <a:br>
              <a:rPr lang="fa-IR" sz="2400" b="1" dirty="0">
                <a:solidFill>
                  <a:schemeClr val="tx1"/>
                </a:solidFill>
                <a:cs typeface="B Nazanin" pitchFamily="2" charset="-78"/>
              </a:rPr>
            </a:br>
            <a:r>
              <a:rPr lang="fa-IR" sz="2400" b="1" dirty="0">
                <a:solidFill>
                  <a:schemeClr val="tx1"/>
                </a:solidFill>
                <a:cs typeface="B Nazanin" pitchFamily="2" charset="-78"/>
              </a:rPr>
              <a:t>اختیاری بودن تخصیص های حسابداری ، به معنای عدم سودمندی اطلاعات حسابداری نیست . </a:t>
            </a:r>
            <a:br>
              <a:rPr lang="fa-IR" sz="2400" b="1" dirty="0">
                <a:solidFill>
                  <a:schemeClr val="tx1"/>
                </a:solidFill>
                <a:cs typeface="B Nazanin" pitchFamily="2" charset="-78"/>
              </a:rPr>
            </a:br>
            <a:r>
              <a:rPr lang="fa-IR" sz="2400" b="1" dirty="0">
                <a:solidFill>
                  <a:schemeClr val="tx1"/>
                </a:solidFill>
                <a:cs typeface="B Nazanin" pitchFamily="2" charset="-78"/>
              </a:rPr>
              <a:t>بحث تخصیص ، بحث </a:t>
            </a:r>
            <a:r>
              <a:rPr lang="fa-IR" sz="2400" b="1" i="1" dirty="0">
                <a:solidFill>
                  <a:schemeClr val="tx1"/>
                </a:solidFill>
                <a:cs typeface="B Homa" panose="00000400000000000000" pitchFamily="2" charset="-78"/>
              </a:rPr>
              <a:t>قیاسی</a:t>
            </a:r>
            <a:r>
              <a:rPr lang="fa-IR" sz="2400" b="1" dirty="0">
                <a:solidFill>
                  <a:schemeClr val="tx1"/>
                </a:solidFill>
                <a:cs typeface="B Nazanin" pitchFamily="2" charset="-78"/>
              </a:rPr>
              <a:t> است که منطق حسابداری مبتنی بر ارزشهای تاریخی را بررسی می کند . در مقابل ، سودمند بودن ، بحث </a:t>
            </a:r>
            <a:r>
              <a:rPr lang="fa-IR" sz="2400" b="1" i="1" dirty="0">
                <a:solidFill>
                  <a:schemeClr val="tx1"/>
                </a:solidFill>
                <a:cs typeface="B Homa" panose="00000400000000000000" pitchFamily="2" charset="-78"/>
              </a:rPr>
              <a:t>تجربی</a:t>
            </a:r>
            <a:r>
              <a:rPr lang="fa-IR" sz="2400" b="1" dirty="0">
                <a:solidFill>
                  <a:schemeClr val="tx1"/>
                </a:solidFill>
                <a:cs typeface="B Nazanin" pitchFamily="2" charset="-78"/>
              </a:rPr>
              <a:t> است .</a:t>
            </a:r>
            <a:br>
              <a:rPr lang="fa-IR" sz="2400" b="1" dirty="0">
                <a:solidFill>
                  <a:schemeClr val="tx1"/>
                </a:solidFill>
                <a:cs typeface="B Nazanin" pitchFamily="2" charset="-78"/>
              </a:rPr>
            </a:br>
            <a:r>
              <a:rPr lang="fa-IR" sz="2400" b="1" dirty="0">
                <a:solidFill>
                  <a:schemeClr val="tx1"/>
                </a:solidFill>
                <a:cs typeface="B Nazanin" pitchFamily="2" charset="-78"/>
              </a:rPr>
              <a:t>تحقیقات بازار سرمایه در زمینه روشهای متنوع حسابداری ، از اختیاری بودن تخصیص های حسابداری پشتیبانی می کند .</a:t>
            </a:r>
            <a:br>
              <a:rPr lang="fa-IR" sz="2400" b="1" dirty="0">
                <a:solidFill>
                  <a:schemeClr val="tx1"/>
                </a:solidFill>
                <a:cs typeface="B Nazanin" pitchFamily="2" charset="-78"/>
              </a:rPr>
            </a:br>
            <a:endParaRPr lang="fa-IR" sz="2400" dirty="0">
              <a:solidFill>
                <a:schemeClr val="tx1"/>
              </a:solidFill>
            </a:endParaRPr>
          </a:p>
        </p:txBody>
      </p:sp>
    </p:spTree>
    <p:extLst>
      <p:ext uri="{BB962C8B-B14F-4D97-AF65-F5344CB8AC3E}">
        <p14:creationId xmlns:p14="http://schemas.microsoft.com/office/powerpoint/2010/main" val="130709926"/>
      </p:ext>
    </p:extLst>
  </p:cSld>
  <p:clrMapOvr>
    <a:masterClrMapping/>
  </p:clrMapOvr>
  <p:transition spd="slow">
    <p:pull dir="ru"/>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7882" y="1036932"/>
            <a:ext cx="11191741" cy="5821068"/>
          </a:xfrm>
        </p:spPr>
        <p:txBody>
          <a:bodyPr>
            <a:noAutofit/>
          </a:bodyPr>
          <a:lstStyle/>
          <a:p>
            <a:pPr algn="r">
              <a:lnSpc>
                <a:spcPct val="150000"/>
              </a:lnSpc>
            </a:pPr>
            <a:r>
              <a:rPr lang="fa-IR" sz="2600" b="1" i="1" dirty="0">
                <a:solidFill>
                  <a:schemeClr val="tx1"/>
                </a:solidFill>
                <a:effectLst>
                  <a:outerShdw blurRad="38100" dist="38100" dir="2700000" algn="tl">
                    <a:srgbClr val="000000">
                      <a:alpha val="43137"/>
                    </a:srgbClr>
                  </a:outerShdw>
                </a:effectLst>
                <a:cs typeface="B Nazanin" pitchFamily="2" charset="-78"/>
              </a:rPr>
              <a:t>رویکرد مبتنی بر تخصیص بهای تاریخی ، همچنان می تواند به لحاظ فزونی منافع بر بهای تمام شده ، بهترین روش برای گزارشگری اطلاعات مالی مربوط به شرکت ها باشد .</a:t>
            </a:r>
            <a:br>
              <a:rPr lang="fa-IR" sz="2600" b="1" dirty="0">
                <a:solidFill>
                  <a:schemeClr val="tx1"/>
                </a:solidFill>
                <a:cs typeface="B Nazanin" pitchFamily="2" charset="-78"/>
              </a:rPr>
            </a:br>
            <a:r>
              <a:rPr lang="fa-IR" sz="2600" b="1" dirty="0">
                <a:solidFill>
                  <a:schemeClr val="tx1"/>
                </a:solidFill>
                <a:cs typeface="B Nazanin" pitchFamily="2" charset="-78"/>
              </a:rPr>
              <a:t>تخصیص ها هنگامی که مربوط به فراهم کردن اطلاعات در زمینه پدیده های واقعی باشند ، سودمند هستند ، که از آن گاهاً به عنوان </a:t>
            </a:r>
            <a:r>
              <a:rPr lang="fa-IR" sz="2600" b="1" i="1" dirty="0">
                <a:solidFill>
                  <a:schemeClr val="tx1"/>
                </a:solidFill>
                <a:cs typeface="B Homa" panose="00000400000000000000" pitchFamily="2" charset="-78"/>
              </a:rPr>
              <a:t>قرارداد بستن به شکل مؤثر</a:t>
            </a:r>
            <a:r>
              <a:rPr lang="fa-IR" sz="2600" b="1" dirty="0">
                <a:solidFill>
                  <a:schemeClr val="tx1"/>
                </a:solidFill>
                <a:cs typeface="B Nazanin" pitchFamily="2" charset="-78"/>
              </a:rPr>
              <a:t> یاد می شود . اگر بتوان از قرارداد بستن به شکل مؤثر استفاده کرد ، هر دو جنبه اندازه گیری سود ، یعنی پیش بینی و حسابدهی را می توان بهبود بخشید .</a:t>
            </a:r>
            <a:br>
              <a:rPr lang="fa-IR" sz="2600" b="1" dirty="0">
                <a:solidFill>
                  <a:schemeClr val="tx1"/>
                </a:solidFill>
                <a:effectLst>
                  <a:outerShdw blurRad="38100" dist="38100" dir="2700000" algn="tl">
                    <a:srgbClr val="000000">
                      <a:alpha val="43137"/>
                    </a:srgbClr>
                  </a:outerShdw>
                </a:effectLst>
                <a:cs typeface="B Nazanin" pitchFamily="2" charset="-78"/>
              </a:rPr>
            </a:br>
            <a:endParaRPr lang="fa-IR" sz="2600" b="1" dirty="0">
              <a:solidFill>
                <a:schemeClr val="tx1"/>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3528024465"/>
      </p:ext>
    </p:extLst>
  </p:cSld>
  <p:clrMapOvr>
    <a:masterClrMapping/>
  </p:clrMapOvr>
  <p:transition spd="slow">
    <p:strips dir="ld"/>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9853" y="1827658"/>
            <a:ext cx="10509160" cy="3416320"/>
          </a:xfrm>
          <a:prstGeom prst="rect">
            <a:avLst/>
          </a:prstGeom>
        </p:spPr>
        <p:txBody>
          <a:bodyPr wrap="square">
            <a:spAutoFit/>
          </a:bodyPr>
          <a:lstStyle/>
          <a:p>
            <a:pPr>
              <a:lnSpc>
                <a:spcPct val="150000"/>
              </a:lnSpc>
            </a:pPr>
            <a:r>
              <a:rPr kumimoji="1" lang="fa-IR" sz="2400" dirty="0">
                <a:latin typeface="+mj-lt"/>
                <a:ea typeface="+mj-ea"/>
                <a:cs typeface="B Titr" panose="00000700000000000000" pitchFamily="2" charset="-78"/>
              </a:rPr>
              <a:t>پیامبر گرامی اسلام :</a:t>
            </a:r>
          </a:p>
          <a:p>
            <a:pPr>
              <a:lnSpc>
                <a:spcPct val="150000"/>
              </a:lnSpc>
            </a:pP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حاسِبُوا</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اَنفُسِکُم</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قَبلِ</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اَن</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تُحاسِبُوا</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وَ</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زِنُوا</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قَبلِ</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اَن</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تُوزِنُوا</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وَ</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تَجَهّزُوا</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لِلعَرَضِ</a:t>
            </a:r>
            <a:r>
              <a:rPr kumimoji="1" lang="fa-IR" sz="2400" b="1" dirty="0">
                <a:latin typeface="+mj-lt"/>
                <a:ea typeface="+mj-ea"/>
                <a:cs typeface="B Nazanin" pitchFamily="2" charset="-78"/>
              </a:rPr>
              <a:t> </a:t>
            </a:r>
            <a:r>
              <a:rPr kumimoji="1" lang="fa-IR" sz="2400" b="1" dirty="0" err="1">
                <a:latin typeface="+mj-lt"/>
                <a:ea typeface="+mj-ea"/>
                <a:cs typeface="B Nazanin" pitchFamily="2" charset="-78"/>
              </a:rPr>
              <a:t>الاکبَر</a:t>
            </a:r>
            <a:r>
              <a:rPr kumimoji="1" lang="fa-IR" sz="2400" b="1" dirty="0">
                <a:latin typeface="+mj-lt"/>
                <a:ea typeface="+mj-ea"/>
                <a:cs typeface="B Nazanin" pitchFamily="2" charset="-78"/>
              </a:rPr>
              <a:t> »</a:t>
            </a:r>
          </a:p>
          <a:p>
            <a:pPr>
              <a:lnSpc>
                <a:spcPct val="150000"/>
              </a:lnSpc>
            </a:pPr>
            <a:r>
              <a:rPr kumimoji="1" lang="fa-IR" sz="2400" b="1" dirty="0">
                <a:latin typeface="+mj-lt"/>
                <a:ea typeface="+mj-ea"/>
                <a:cs typeface="B Nazanin" pitchFamily="2" charset="-78"/>
              </a:rPr>
              <a:t>« از خود حساب بکشید پیش از آن که به حساب شما برسند و اعمال خود را وزن کنید پیش از آنکه آنها را بسنجند و </a:t>
            </a:r>
            <a:r>
              <a:rPr kumimoji="1" lang="fa-IR" sz="2400" b="1" dirty="0" err="1">
                <a:latin typeface="+mj-lt"/>
                <a:ea typeface="+mj-ea"/>
                <a:cs typeface="B Nazanin" pitchFamily="2" charset="-78"/>
              </a:rPr>
              <a:t>براى</a:t>
            </a:r>
            <a:r>
              <a:rPr kumimoji="1" lang="fa-IR" sz="2400" b="1" dirty="0">
                <a:latin typeface="+mj-lt"/>
                <a:ea typeface="+mj-ea"/>
                <a:cs typeface="B Nazanin" pitchFamily="2" charset="-78"/>
              </a:rPr>
              <a:t> روز قیامت خویشتن را آماده سازید »</a:t>
            </a:r>
          </a:p>
          <a:p>
            <a:pPr>
              <a:lnSpc>
                <a:spcPct val="150000"/>
              </a:lnSpc>
            </a:pPr>
            <a:r>
              <a:rPr kumimoji="1" lang="fa-IR" sz="2400" b="1" dirty="0">
                <a:effectLst>
                  <a:outerShdw blurRad="38100" dist="38100" dir="2700000" algn="tl">
                    <a:srgbClr val="000000">
                      <a:alpha val="43137"/>
                    </a:srgbClr>
                  </a:outerShdw>
                </a:effectLst>
                <a:latin typeface="+mj-lt"/>
                <a:ea typeface="+mj-ea"/>
                <a:cs typeface="B Nazanin" pitchFamily="2" charset="-78"/>
              </a:rPr>
              <a:t>نتیجه اخلاقی</a:t>
            </a:r>
            <a:r>
              <a:rPr kumimoji="1" lang="fa-IR" sz="2400" b="1" dirty="0">
                <a:latin typeface="+mj-lt"/>
                <a:ea typeface="+mj-ea"/>
                <a:cs typeface="B Nazanin" pitchFamily="2" charset="-78"/>
              </a:rPr>
              <a:t> : بهتر در این دنیا حسابدار خوبی باشیم تا </a:t>
            </a:r>
            <a:r>
              <a:rPr kumimoji="1" lang="fa-IR" sz="2400" b="1" dirty="0" err="1">
                <a:latin typeface="+mj-lt"/>
                <a:ea typeface="+mj-ea"/>
                <a:cs typeface="B Nazanin" pitchFamily="2" charset="-78"/>
              </a:rPr>
              <a:t>حسابرس</a:t>
            </a:r>
            <a:r>
              <a:rPr kumimoji="1" lang="fa-IR" sz="2400" b="1" dirty="0">
                <a:latin typeface="+mj-lt"/>
                <a:ea typeface="+mj-ea"/>
                <a:cs typeface="B Nazanin" pitchFamily="2" charset="-78"/>
              </a:rPr>
              <a:t> آخرت درباره حساب های ما اظهار نظر مقبول کند .</a:t>
            </a:r>
          </a:p>
        </p:txBody>
      </p:sp>
    </p:spTree>
    <p:extLst>
      <p:ext uri="{BB962C8B-B14F-4D97-AF65-F5344CB8AC3E}">
        <p14:creationId xmlns:p14="http://schemas.microsoft.com/office/powerpoint/2010/main" val="229278758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3489" y="448185"/>
            <a:ext cx="11294770" cy="6268148"/>
          </a:xfrm>
        </p:spPr>
        <p:txBody>
          <a:bodyPr>
            <a:normAutofit fontScale="90000"/>
          </a:bodyPr>
          <a:lstStyle/>
          <a:p>
            <a:pPr algn="ctr"/>
            <a:r>
              <a:rPr lang="fa-IR" sz="15000" b="1" dirty="0">
                <a:solidFill>
                  <a:schemeClr val="tx1"/>
                </a:solidFill>
                <a:cs typeface="B Nazanin" panose="00000400000000000000" pitchFamily="2" charset="-78"/>
              </a:rPr>
              <a:t>پایان</a:t>
            </a:r>
            <a:br>
              <a:rPr lang="fa-IR" sz="9600" b="1" dirty="0">
                <a:solidFill>
                  <a:schemeClr val="tx1"/>
                </a:solidFill>
                <a:cs typeface="B Nazanin" panose="00000400000000000000" pitchFamily="2" charset="-78"/>
              </a:rPr>
            </a:br>
            <a:r>
              <a:rPr lang="fa-IR" sz="9600" b="1" dirty="0" err="1">
                <a:solidFill>
                  <a:schemeClr val="tx1"/>
                </a:solidFill>
                <a:cs typeface="B Nazanin" panose="00000400000000000000" pitchFamily="2" charset="-78"/>
              </a:rPr>
              <a:t>باتشکر</a:t>
            </a:r>
            <a:r>
              <a:rPr lang="fa-IR" sz="9600" b="1" dirty="0">
                <a:solidFill>
                  <a:schemeClr val="tx1"/>
                </a:solidFill>
                <a:cs typeface="B Nazanin" panose="00000400000000000000" pitchFamily="2" charset="-78"/>
              </a:rPr>
              <a:t> از حوصله و توجه شما </a:t>
            </a:r>
            <a:br>
              <a:rPr lang="fa-IR" sz="9600" b="1" dirty="0">
                <a:solidFill>
                  <a:schemeClr val="tx1"/>
                </a:solidFill>
                <a:cs typeface="B Nazanin" panose="00000400000000000000" pitchFamily="2" charset="-78"/>
              </a:rPr>
            </a:br>
            <a:r>
              <a:rPr lang="fa-IR" sz="9600" b="1" dirty="0">
                <a:solidFill>
                  <a:schemeClr val="tx1"/>
                </a:solidFill>
                <a:cs typeface="B Nazanin" panose="00000400000000000000" pitchFamily="2" charset="-78"/>
              </a:rPr>
              <a:t>حق </a:t>
            </a:r>
            <a:r>
              <a:rPr lang="fa-IR" sz="9600" b="1" dirty="0" err="1">
                <a:solidFill>
                  <a:schemeClr val="tx1"/>
                </a:solidFill>
                <a:cs typeface="B Nazanin" panose="00000400000000000000" pitchFamily="2" charset="-78"/>
              </a:rPr>
              <a:t>یارتان</a:t>
            </a:r>
            <a:r>
              <a:rPr lang="fa-IR" sz="9600" b="1" dirty="0">
                <a:solidFill>
                  <a:schemeClr val="tx1"/>
                </a:solidFill>
                <a:cs typeface="B Nazanin" panose="00000400000000000000" pitchFamily="2" charset="-78"/>
              </a:rPr>
              <a:t> باد</a:t>
            </a:r>
          </a:p>
        </p:txBody>
      </p:sp>
    </p:spTree>
    <p:extLst>
      <p:ext uri="{BB962C8B-B14F-4D97-AF65-F5344CB8AC3E}">
        <p14:creationId xmlns:p14="http://schemas.microsoft.com/office/powerpoint/2010/main" val="488302633"/>
      </p:ext>
    </p:extLst>
  </p:cSld>
  <p:clrMapOvr>
    <a:masterClrMapping/>
  </p:clrMapOvr>
  <p:transition spd="slow">
    <p:wedge/>
  </p:transition>
</p:sld>
</file>

<file path=ppt/theme/theme1.xml><?xml version="1.0" encoding="utf-8"?>
<a:theme xmlns:a="http://schemas.openxmlformats.org/drawingml/2006/main" name="Theme3">
  <a:themeElements>
    <a:clrScheme name="Office Theme 5">
      <a:dk1>
        <a:srgbClr val="000000"/>
      </a:dk1>
      <a:lt1>
        <a:srgbClr val="FFFFFF"/>
      </a:lt1>
      <a:dk2>
        <a:srgbClr val="000000"/>
      </a:dk2>
      <a:lt2>
        <a:srgbClr val="66330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fontScheme name="Office Them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Office Theme 1">
        <a:dk1>
          <a:srgbClr val="000000"/>
        </a:dk1>
        <a:lt1>
          <a:srgbClr val="FFFFCC"/>
        </a:lt1>
        <a:dk2>
          <a:srgbClr val="000000"/>
        </a:dk2>
        <a:lt2>
          <a:srgbClr val="663300"/>
        </a:lt2>
        <a:accent1>
          <a:srgbClr val="339933"/>
        </a:accent1>
        <a:accent2>
          <a:srgbClr val="800000"/>
        </a:accent2>
        <a:accent3>
          <a:srgbClr val="FFFFE2"/>
        </a:accent3>
        <a:accent4>
          <a:srgbClr val="000000"/>
        </a:accent4>
        <a:accent5>
          <a:srgbClr val="ADCAAD"/>
        </a:accent5>
        <a:accent6>
          <a:srgbClr val="730000"/>
        </a:accent6>
        <a:hlink>
          <a:srgbClr val="0066CC"/>
        </a:hlink>
        <a:folHlink>
          <a:srgbClr val="FFCC66"/>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663300"/>
        </a:lt2>
        <a:accent1>
          <a:srgbClr val="CBCBCB"/>
        </a:accent1>
        <a:accent2>
          <a:srgbClr val="6699FF"/>
        </a:accent2>
        <a:accent3>
          <a:srgbClr val="FFFFFF"/>
        </a:accent3>
        <a:accent4>
          <a:srgbClr val="000000"/>
        </a:accent4>
        <a:accent5>
          <a:srgbClr val="E2E2E2"/>
        </a:accent5>
        <a:accent6>
          <a:srgbClr val="5C8AE7"/>
        </a:accent6>
        <a:hlink>
          <a:srgbClr val="FF0033"/>
        </a:hlink>
        <a:folHlink>
          <a:srgbClr val="00CC99"/>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00000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00000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66330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3" id="{1AA9F62A-AAB7-4D59-8F20-AC2DCC768C60}" vid="{D63ED384-414C-495B-BDE1-864890A54C0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798</TotalTime>
  <Words>5130</Words>
  <Application>Microsoft Office PowerPoint</Application>
  <PresentationFormat>Widescreen</PresentationFormat>
  <Paragraphs>155</Paragraphs>
  <Slides>59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59</vt:i4>
      </vt:variant>
    </vt:vector>
  </HeadingPairs>
  <TitlesOfParts>
    <vt:vector size="65" baseType="lpstr">
      <vt:lpstr>Arial</vt:lpstr>
      <vt:lpstr>B Titr</vt:lpstr>
      <vt:lpstr>Calibri</vt:lpstr>
      <vt:lpstr>Times New Roman</vt:lpstr>
      <vt:lpstr>Wingdings</vt:lpstr>
      <vt:lpstr>Theme3</vt:lpstr>
      <vt:lpstr>به نام خدا تئوری حسابداری 1 سودمندی اطلاعات حسابداری برای سرمایه گذران و اعتبار دهندگان  </vt:lpstr>
      <vt:lpstr>اهداف آموزشی فصل  </vt:lpstr>
      <vt:lpstr>PowerPoint Presentation</vt:lpstr>
      <vt:lpstr> اطلاعات حسابداری و مدلهای تعیین ارزش شرکت </vt:lpstr>
      <vt:lpstr>سپس این بحث مطرح می شود که خود سودهای سهام آتی نتیجه عایدات آتی هستند و از آنجا که سود حسابداری جاری در پیش بینی عایدات آتی سود مند است ، بنابراین سود جاری به دلیل توانایی پیش بینی عایدات آتی و نهایتاً سود های سهام آتی ، دارای محتوای اطلاعاتی خواهد بود . به این ترتیب سود حسابداری به طور غیر مستقیم از طریق نقش خود در ارزیابی سودهای سهام مورد انتظار آتی دارای ارزش است  . این ارزش پیش بینی است که که یکی از مهمترین الزامات برای مربوط بودن اطلاعات حسابداری است .</vt:lpstr>
      <vt:lpstr>مدل جریان نقد خالص میلر و مودیلیانی</vt:lpstr>
      <vt:lpstr>PowerPoint Presentation</vt:lpstr>
      <vt:lpstr>  تئوری مازاد پاک ( بدون محدودیت )   </vt:lpstr>
      <vt:lpstr>در این رویکرد :  ارزش فعلی عایدات غیر عادی آتی مورد انتظار +  ارزش دفتری ابتدای دوره =  ارزشگذاری حقوق صاحبان سهام                ارزش دفتری ابتدای دوره  ×  هزینه سرمایه حقوق صاحبان سهام = عایدات عادی به این ترتیب : ارزش دفتری اول دوره حقوق صاحبان سهام + ارزش فعلی تنزیل شده عایدات غیر عادی = ارزش حقوق صاحبان سهام </vt:lpstr>
      <vt:lpstr> دلایل بوجود آمدن عایدات غیر عادی</vt:lpstr>
      <vt:lpstr>موضوعات دیگری نیز در تئوری مازاد پاک وجود دارند که شامل :  اندازه گیری خود عایدات غیر عادی . آینده ای که باید آنها را در آن محاسبه کرد چه بازه ای را باید در بر  گیرد . لازم به یاد آوری است اگرچه این تئوری مبحثی جدید و در حال بررسی است لیکن به نظر می رسد یک رویکرد امیدوار کننده در تعیین اوراق بهادار ، برای مرتبط کردن ارزش بازار واقعی حقوق صاحبان سهام به سازه تئوریک مازاد پاک باشد . </vt:lpstr>
      <vt:lpstr>ارزش اطلاعات حسابداری برای سرمایه گذاران</vt:lpstr>
      <vt:lpstr> تعریف کلاسیک کارایی بازار این است که :</vt:lpstr>
      <vt:lpstr>فرضیه بازار کارا دارای سه شک مختلف به شرح ذیل می باشد : ضعیف : قیمت اوراق بهادار ، اطلاعات موجود در توالی قیمتهای تاریخی ( گذشته ) را منعکس می کند .  نیمه قوی : قیمتها تمامی اطلاعات گذشته و حال را که در دسترس عموم قرار دارند منعکس می کنند . قوی : قیمتها منعکس کننده تمامی اطلاعات  ( هم عمومی و هم خصوصی و محرمانه ) هستند . تا کنون اکثر تحقیقات انجام شده در رابطه با شکل نیمه قوی بوده که با اطلاعات در دسترس عموم سر و کار  دارند . و ضمناً اکثر اطلاعات آزمون شده دارای ماهیت حسابداری بوده اند مثل اطلاعات صورتهای مالی .  </vt:lpstr>
      <vt:lpstr> تئوری پرتفوی</vt:lpstr>
      <vt:lpstr>هرچه واریانس نسبت به میانگین بازده های مورد انتظار بیشتر باشد ، ریسک سرمایه گذاری بیشتر خواهد بود . واریانس در مورد یک سهم میتواند بسیار بزرگ باشد لیکن هنگامی که برای یک پرتفوی محاسبه می کنیم کمتر خواهد بود به این دلیل که واریانس سهم های مختلف هنگام ترکیب یکدیگر را خنثی می کنند . آنچه پس از حذف تمامی ریسک ها باقی می ماند ریسک غیر تنوع پذیر یا ریسک سیستماتیک نام دارد . یک سرمایه گذار منطقاً پرتفویی را که رابطه ریسک و بازده اش برآورده کننده ترجیحات مطلوبیتی وی باشد انتخاب می کند .</vt:lpstr>
      <vt:lpstr>نمودار خط بازار سرمایه</vt:lpstr>
      <vt:lpstr>PowerPoint Presentation</vt:lpstr>
      <vt:lpstr>PowerPoint Presentation</vt:lpstr>
      <vt:lpstr>شیب خط اصطلاحاً شاخص بتا نام دارد که معرف معیار ریسک یک فقره سهام در مقایسه با میانگین ریسک بازار به عنوان یک کل می باشد .  اگر بتا یک باشد بازده ها دارای همبستگی کامل بوده و ریسک ها مساوی هستند .  چنانچه بتا بزرگتر از یک باشد بازده یک سهام بیشتر از بازده بازار است و ریسک سیستماتیک سهام مذبور نیز بیشتر خواهد بود زیرا رابطه مستقیم بین ریسک و بازده وجود دارد .  </vt:lpstr>
      <vt:lpstr>نمودار پراکنش بازده های اوراق بهادار در مقابل بازده های بازار</vt:lpstr>
      <vt:lpstr>PowerPoint Presentation</vt:lpstr>
      <vt:lpstr> مشکلات موجود در تحقیقات بازار سرمایه</vt:lpstr>
      <vt:lpstr>این تحقیقات ترکیبی مشترک از آزمون کارایی بازار و آزمون محتوای اطلاعاتی هستند ( نبود پاسخ قیمتی مناسب به این شکل تفسیر می شود که اطلاعات مورد آزمون محتوای اطلاعاتی ندارند در صورتی که اگر بازار کارا نباشد هیچ راهی برای تعیین اینکه نبود پاسخ قیمتی چه معنایی دارد ، وجود ندارد ) تحقیقات بازار سرمایه الزاماً تنها اثر تجمعی تصمیم گیری افراد سرمایه گذار را  مورد توجه قرار می دهند . </vt:lpstr>
      <vt:lpstr> محتوای اطلاعاتی اعلام عایدات ( سود ) </vt:lpstr>
      <vt:lpstr>مطالعه ای دیگر نشان داد گرایش و جهت عایدات غیر عادی با تغییرات قیمت اوراق بهادار همبستگی دارد . انتظار ما هم این است که سود حسابداری بخشی از اطلاعات مورد استفاده سرمایه گذاران در ارزیابی ریسک و بازده باشد .  لذا یافته های حاصله به دلیل اینکه اطلاعات حسابداری را با تصمیمات سرمایه گذرای و از اینرو با سودمندی این اطلاعات برای سرمایه گذاران مرتبط می کنند ، مهم هستند . </vt:lpstr>
      <vt:lpstr>  بررسی سیاست های مختلف حسابداری بر قیمت اوراق بهادار </vt:lpstr>
      <vt:lpstr> آلترناتیوهای بدون پیامد نقدی مشخص </vt:lpstr>
      <vt:lpstr> آلترناتیوهای دارای پیامد نقدی : انتخاب لایفو</vt:lpstr>
      <vt:lpstr>پینکاس و واسلی به کارگیری روش لایفو را از سال 1978 تا سال 1987 مورد بررسی قرار دادند و شواهدی یافتند مبنی بر اینکه روش لایفو رویدادی است که به عنوان یک خبر خوب تفسیر می شود که این امر می تواند توجیه کننده حرکت مثبت قیمت اوراق بهادار در نتیجه استفاده از این روش باشد . از سوی دیگر کانگ این احتمال را مطرح می کند که بکارگیری روش لایفو به واسطه نسبت جاری کمتر و نسبت بدهی به حقوق صاحبان سهام بیشتر ، موجب عدم واکنش مثبت بازار به افزایش قیمت اوراق بهادار می شود . </vt:lpstr>
      <vt:lpstr>آلترناتیوهای دارای پیامدهای نقدی غیر مستقیم : تئوری نمایندگی</vt:lpstr>
      <vt:lpstr> با این وجود شواهد نشان داد که در قیمت اوراق بهادار واکنش وجود دارد . تغییر به روش حسابداری تلاش های موفقیت آمیز در اکتشافات نفت و گاز توانایی شرکت برای پرداخت سود سهام در کوتاه مدت را به دلیل محدودیت های مربوط به قرارداد های بدهی کاهش می دهد .  اگر تغیر در سیاست حسابداری سود حسابداری را کاهش دهد همان گونه که تغییر اجباری به روش تلاش های موفقیت آمیز در حسابداری نفت و گاز می توانست موجب آن شود این امر می تواند منجر به کاهش بازده سهامداران و در نتیجه واکنش منفی قیمت ها شود .   </vt:lpstr>
      <vt:lpstr> نوع مشابهی از مطالعات به شواهدی دست یافته اند مبنی بر واکنش منفی در قیمت اوراق بهادار شرکت هایی که در زمان ممنوع شدن روش اتحاد منافع توسط APB  از روش خرید استفاده می کردند . به طور معمول سود در روش خرید کمتر از روش اتحاد منافع است و درست همان آثار محدودیت های سود سهام که در بحث شرکت های نفت و گاز به آن ها اشاره شد در مطالعه مربوط به روش های خرید و اتحاد منافع نیز قابل بحث هستند . </vt:lpstr>
      <vt:lpstr>  برخی ابهامات دیگر در رابطه با کارایی بازار </vt:lpstr>
      <vt:lpstr>لو بیان می کند که همبستگی بین ارقام عایدات و بازده سهام چه در طول زمان و چه در خلال سال ها بسیار کم است . به عبارت دیگر عایدات در رابطه با تغییرات مربوط به قیمت سهام قدرت توضیح دهندگی بسیار کمی دارند . لو اعتقاد دارد یکی از دلایل اصلی این وضعیت کیفیت پایین سودهای گزارش شده است که بدلیل دستکاری های مدیریتی از سودمندی عایدات و سایر متغیرهای مالی می کاهند . تحقیقات لو و او و پن من مکمل یکدیگر هستند به این دلیل که یکی از آن ها رابطه توضیحی ضعیفی بین عایدات و بازده سهام پیدا می کند در حالی که دیگری یک نقش پیش بینی برای اطلاعات حسابداری در بازاری که ممکن است کمتر از آنچه تصور می شده کارا باشد قائل است . </vt:lpstr>
      <vt:lpstr> جریان تدریجی بعد از اعلام عایدات </vt:lpstr>
      <vt:lpstr>آباربانل و بوشی به این نتیجه رسیدند که تحلیل گران مالی به سیگنال های اساسی مربوط به اوراق بهادار واکنش لازم را نشان نمی دهند که این موضوع منجر به اشتباهات پیش بینی شده و اشتباهات پیش بینی شده هم به نوبه خود منجر به تعدیل ناقص قیمت اوراق بهادار می شود . اسلوان شواهدی یافت مبنی بر اینکه سهامداران میان بخش نقدی عایدات و بخش تعهدی آن به شکل صحیح تفاوت قائل نمی شوند . تفاوت این دو بخش این است که بخش نقدی در آینده تداوم بیشتری دارد وکمتر از بخش تعهدی در معرض دستکاری است . </vt:lpstr>
      <vt:lpstr> فرضیه افشای ناقص </vt:lpstr>
      <vt:lpstr>2 - معامله کنندگان پارازیتی : افرادی هستند که به اطلاعات جدید ، لزوماً به طور منطقی واکنش نشان نمی دهند . از دیدگاه اثر اطلاعات بر قیمت اوراق بهادار ، با گروهی از افراد مواجهیم که به شکلهای متفاوتی پاسخ میدهند و مانع از عمل کردن بازار به شکل کاملاً کارا می شوند .</vt:lpstr>
      <vt:lpstr>اطلاعات حسابداری و ارزیابی ریسک </vt:lpstr>
      <vt:lpstr>برخی مطالعات دیگر به بررسی رابطه نسبت های مالی با بتا پرداخته اند . برخی از نسبت ها و محاسبات مورد آزمون قرار گرفته عبارتند از : نسبت پرداخت سود سهام ، اهرم و همچنین عایدات و نوسان پذیری عایدات . به طور کلی این آزمون ها نشانگر وجود رابطه ای قوی بین نسبت های مبتنی بر حسابداری و معیار ریسک بازار ( بتا ) هستند . </vt:lpstr>
      <vt:lpstr>خلاصه تحقیقات مربوط به بازار سرمایه  </vt:lpstr>
      <vt:lpstr>PowerPoint Presentation</vt:lpstr>
      <vt:lpstr>PowerPoint Presentation</vt:lpstr>
      <vt:lpstr>تحقیق از سرمایه گذاران  </vt:lpstr>
      <vt:lpstr>در نوع دیگر از تحقیقات از سرمایه گذاران خواسته شده بود اهمیت هر یک از انواع مختلف اطلاعات مرتبط با سرمایه گذاری را مشخص کنند . اطلاعات حسابداری در این تحقیقات از نظر رتبه ی اهمیت در جایگاه نسبتاً بالایی قرار می گیرد . اطلاعات به موقع تر از حسابداری نظیر گزارش های مندرج در مطبوعات در مورد شرکت و برخی اطلاعات غیر حسابداری نظیر شرایط عمومی اقتصاد و اعلامیه های شرکت در زمینه محصولات و بازارها ، در این رتبه بندی به لحاظ اهمیت مقدم بر گزارش های حسابداری سالانه قرار گرفته اند . </vt:lpstr>
      <vt:lpstr> اطلاعات حسابداری و مدل های ارزشگذاری مقطعی </vt:lpstr>
      <vt:lpstr>   مطالعاتی در مورد رابطه میان مخارج تحقیق و توسعه و ارزش شرکت صورت گرفت . نتیجه این مطالعه شواهدی فراهم می کند مبنی بر اینکه بازار به طور ضمنی مخارج تحقیق و توسعه را سرمایه ای می کند ، هر چند SFAS شماره 2 ، سرمایه ای کردن آن را ممنوع کرده است .    مطالعات دیگر به بررسی افشاهای مکمل در زمینه وام های پر ریسک و ریسک نرخ بهره در بانک ها و مؤسسات اعتباری پرداخته اند . وام های پر ریسک با ارزش شرکت رابطه منفی دارند . ریسک نرخ بهره نیز ، تنها برای بانک ها با ارزش شرکت رابطه منفی داشت .</vt:lpstr>
      <vt:lpstr>نقش حسابرسی در فرآیند گزارشگری مالی </vt:lpstr>
      <vt:lpstr>مطالعه جامعی که اخیراً انجام شد ، اصلاحات مورد نظر حسابرس را در رابطه با اشتباهات با اهمیت موجود در صورت های مالی بررسی کرده است . با یک محاسبه سرانگشتی پنج درصدی برای سطح اهمیت ( منظور پنج درصد سود خالص یا پنج درصد کل دارایی ها است ) ، سود خالص و کل دارایی ها ( در صورت حسابرسی نشدن ) به میزانی در دامنه دو تا هشت برابر سطح اهمیت فرض شده بیش از واقع ارائه می شدند . </vt:lpstr>
      <vt:lpstr>PowerPoint Presentation</vt:lpstr>
      <vt:lpstr>اطلاعات حسابداری و اعتبار دهندگان </vt:lpstr>
      <vt:lpstr> 2 – رابطه اطلاعات حسابداری با رتبه بندی اوراق قرضه  3 – رابطه اطلاعات حسابداری با برآوردهای مربوط به صرف ریسک های نرخ بهره برای بدهی ها در این زمینه که کدام مجموعه از اطلاعات حسابداری رایطه قوی تری بین ورشکستگی ، رتبه بندی اوراق قرضه و صرف ریسک دارند ، تحقیقاتی انجام شده است که برخی از مباحث مورد تحقیق عبارتند از :  *  مقایسه سود محاسبه شده بر اساس بهای تاریخی با سود تعدیل شده بر مبنای تغییرات سطح عمومی قیمت ها *  اثر سرمایه ای کردن اجاره در مقایسه با سرمایه ای نکردن آن *  شناسایی تعهدات صندوق های بازنشستگی در متن صورت های مالی ، در مقایسه با افشا آن از طریق یادداشت های همراه   </vt:lpstr>
      <vt:lpstr>PowerPoint Presentation</vt:lpstr>
      <vt:lpstr>سودمندی تخصیص های حسابداری </vt:lpstr>
      <vt:lpstr>از دیدگاه نظری اختیاری بودن تخصیص های حسابداری نگران کننده است زیرا به هسته منطقی حسابداری بهای تاریخی ، ضربه می زند . به همین دلیل صورتهای مالی عاری از تخصیص ، به عنوان شیوه ای بهتر برای گزارش اطلاعات مفید مورد دفاع قرار گرفته اند . اختیاری بودن تخصیص های حسابداری ، به معنای عدم سودمندی اطلاعات حسابداری نیست .  بحث تخصیص ، بحث قیاسی است که منطق حسابداری مبتنی بر ارزشهای تاریخی را بررسی می کند . در مقابل ، سودمند بودن ، بحث تجربی است . تحقیقات بازار سرمایه در زمینه روشهای متنوع حسابداری ، از اختیاری بودن تخصیص های حسابداری پشتیبانی می کند . </vt:lpstr>
      <vt:lpstr>رویکرد مبتنی بر تخصیص بهای تاریخی ، همچنان می تواند به لحاظ فزونی منافع بر بهای تمام شده ، بهترین روش برای گزارشگری اطلاعات مالی مربوط به شرکت ها باشد . تخصیص ها هنگامی که مربوط به فراهم کردن اطلاعات در زمینه پدیده های واقعی باشند ، سودمند هستند ، که از آن گاهاً به عنوان قرارداد بستن به شکل مؤثر یاد می شود . اگر بتوان از قرارداد بستن به شکل مؤثر استفاده کرد ، هر دو جنبه اندازه گیری سود ، یعنی پیش بینی و حسابدهی را می توان بهبود بخشید . </vt:lpstr>
      <vt:lpstr>PowerPoint Presentation</vt:lpstr>
      <vt:lpstr>پایان باتشکر از حوصله و توجه شما  حق یارتان باد</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 تئوری حسابداری 1 سودمندی اطلاعات حسابداری برای سرمایه گذران و اعتبار دهندگان استاد مربوطه: آقای دکتر محسنی ارائه دهندگان آقایان : روح اله منفرد حسنعلی یزدان پناه محسن یزدان پناه</dc:title>
  <dc:creator>mohsen</dc:creator>
  <cp:lastModifiedBy>DELL</cp:lastModifiedBy>
  <cp:revision>71</cp:revision>
  <dcterms:created xsi:type="dcterms:W3CDTF">2013-12-08T17:48:12Z</dcterms:created>
  <dcterms:modified xsi:type="dcterms:W3CDTF">2023-06-05T18:43:46Z</dcterms:modified>
</cp:coreProperties>
</file>