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8D1646EE-B05C-4EAB-83F8-CB35BC74397C}" type="datetimeFigureOut">
              <a:rPr lang="en-US" smtClean="0"/>
              <a:pPr/>
              <a:t>4/30/2020</a:t>
            </a:fld>
            <a:endParaRPr lang="fa-IR"/>
          </a:p>
        </p:txBody>
      </p:sp>
      <p:sp>
        <p:nvSpPr>
          <p:cNvPr id="2" name="Footer Placeholder 1"/>
          <p:cNvSpPr>
            <a:spLocks noGrp="1"/>
          </p:cNvSpPr>
          <p:nvPr>
            <p:ph type="ftr" sz="quarter" idx="11"/>
          </p:nvPr>
        </p:nvSpPr>
        <p:spPr/>
        <p:txBody>
          <a:bodyPr/>
          <a:lstStyle/>
          <a:p>
            <a:endParaRPr lang="fa-IR"/>
          </a:p>
        </p:txBody>
      </p:sp>
      <p:sp>
        <p:nvSpPr>
          <p:cNvPr id="15" name="Slide Number Placeholder 14"/>
          <p:cNvSpPr>
            <a:spLocks noGrp="1"/>
          </p:cNvSpPr>
          <p:nvPr>
            <p:ph type="sldNum" sz="quarter" idx="12"/>
          </p:nvPr>
        </p:nvSpPr>
        <p:spPr>
          <a:xfrm>
            <a:off x="8229600" y="6473952"/>
            <a:ext cx="758952" cy="246888"/>
          </a:xfrm>
        </p:spPr>
        <p:txBody>
          <a:bodyPr/>
          <a:lstStyle/>
          <a:p>
            <a:fld id="{3528DEBA-32F4-4944-806C-60BE02F68745}"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8D1646EE-B05C-4EAB-83F8-CB35BC74397C}" type="datetimeFigureOut">
              <a:rPr lang="en-US" smtClean="0"/>
              <a:pPr/>
              <a:t>4/30/2020</a:t>
            </a:fld>
            <a:endParaRPr lang="fa-IR"/>
          </a:p>
        </p:txBody>
      </p:sp>
      <p:sp>
        <p:nvSpPr>
          <p:cNvPr id="19" name="Footer Placeholder 18"/>
          <p:cNvSpPr>
            <a:spLocks noGrp="1"/>
          </p:cNvSpPr>
          <p:nvPr>
            <p:ph type="ftr" sz="quarter" idx="11"/>
          </p:nvPr>
        </p:nvSpPr>
        <p:spPr>
          <a:xfrm>
            <a:off x="3581400" y="76200"/>
            <a:ext cx="2895600" cy="288925"/>
          </a:xfrm>
        </p:spPr>
        <p:txBody>
          <a:bodyPr/>
          <a:lstStyle/>
          <a:p>
            <a:endParaRPr lang="fa-IR"/>
          </a:p>
        </p:txBody>
      </p:sp>
      <p:sp>
        <p:nvSpPr>
          <p:cNvPr id="16" name="Slide Number Placeholder 15"/>
          <p:cNvSpPr>
            <a:spLocks noGrp="1"/>
          </p:cNvSpPr>
          <p:nvPr>
            <p:ph type="sldNum" sz="quarter" idx="12"/>
          </p:nvPr>
        </p:nvSpPr>
        <p:spPr>
          <a:xfrm>
            <a:off x="8229600" y="6473952"/>
            <a:ext cx="758952" cy="246888"/>
          </a:xfrm>
        </p:spPr>
        <p:txBody>
          <a:bodyPr/>
          <a:lstStyle/>
          <a:p>
            <a:fld id="{3528DEBA-32F4-4944-806C-60BE02F68745}"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8D1646EE-B05C-4EAB-83F8-CB35BC74397C}" type="datetimeFigureOut">
              <a:rPr lang="en-US" smtClean="0"/>
              <a:pPr/>
              <a:t>4/30/2020</a:t>
            </a:fld>
            <a:endParaRPr lang="fa-IR"/>
          </a:p>
        </p:txBody>
      </p:sp>
      <p:sp>
        <p:nvSpPr>
          <p:cNvPr id="11" name="Footer Placeholder 10"/>
          <p:cNvSpPr>
            <a:spLocks noGrp="1"/>
          </p:cNvSpPr>
          <p:nvPr>
            <p:ph type="ftr" sz="quarter" idx="11"/>
          </p:nvPr>
        </p:nvSpPr>
        <p:spPr/>
        <p:txBody>
          <a:bodyPr/>
          <a:lstStyle/>
          <a:p>
            <a:endParaRPr lang="fa-IR"/>
          </a:p>
        </p:txBody>
      </p:sp>
      <p:sp>
        <p:nvSpPr>
          <p:cNvPr id="16" name="Slide Number Placeholder 15"/>
          <p:cNvSpPr>
            <a:spLocks noGrp="1"/>
          </p:cNvSpPr>
          <p:nvPr>
            <p:ph type="sldNum" sz="quarter" idx="12"/>
          </p:nvPr>
        </p:nvSpPr>
        <p:spPr/>
        <p:txBody>
          <a:bodyPr/>
          <a:lstStyle/>
          <a:p>
            <a:fld id="{3528DEBA-32F4-4944-806C-60BE02F68745}" type="slidenum">
              <a:rPr lang="fa-IR" smtClean="0"/>
              <a:pPr/>
              <a:t>‹#›</a:t>
            </a:fld>
            <a:endParaRPr lang="fa-I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8D1646EE-B05C-4EAB-83F8-CB35BC74397C}" type="datetimeFigureOut">
              <a:rPr lang="en-US" smtClean="0"/>
              <a:pPr/>
              <a:t>4/30/2020</a:t>
            </a:fld>
            <a:endParaRPr lang="fa-IR"/>
          </a:p>
        </p:txBody>
      </p:sp>
      <p:sp>
        <p:nvSpPr>
          <p:cNvPr id="10" name="Footer Placeholder 9"/>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3528DEBA-32F4-4944-806C-60BE02F68745}"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8D1646EE-B05C-4EAB-83F8-CB35BC74397C}" type="datetimeFigureOut">
              <a:rPr lang="en-US" smtClean="0"/>
              <a:pPr/>
              <a:t>4/30/2020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229600" y="6477000"/>
            <a:ext cx="762000" cy="246888"/>
          </a:xfrm>
        </p:spPr>
        <p:txBody>
          <a:bodyPr/>
          <a:lstStyle/>
          <a:p>
            <a:fld id="{3528DEBA-32F4-4944-806C-60BE02F68745}" type="slidenum">
              <a:rPr lang="fa-IR" smtClean="0"/>
              <a:pPr/>
              <a:t>‹#›</a:t>
            </a:fld>
            <a:endParaRPr lang="fa-IR"/>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8D1646EE-B05C-4EAB-83F8-CB35BC74397C}" type="datetimeFigureOut">
              <a:rPr lang="en-US" smtClean="0"/>
              <a:pPr/>
              <a:t>4/30/2020</a:t>
            </a:fld>
            <a:endParaRPr lang="fa-IR"/>
          </a:p>
        </p:txBody>
      </p:sp>
      <p:sp>
        <p:nvSpPr>
          <p:cNvPr id="21" name="Footer Placeholder 20"/>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8DEBA-32F4-4944-806C-60BE02F68745}"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D1646EE-B05C-4EAB-83F8-CB35BC74397C}" type="datetimeFigureOut">
              <a:rPr lang="en-US" smtClean="0"/>
              <a:pPr/>
              <a:t>4/30/2020</a:t>
            </a:fld>
            <a:endParaRPr lang="fa-IR"/>
          </a:p>
        </p:txBody>
      </p:sp>
      <p:sp>
        <p:nvSpPr>
          <p:cNvPr id="24" name="Footer Placeholder 23"/>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528DEBA-32F4-4944-806C-60BE02F68745}"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8D1646EE-B05C-4EAB-83F8-CB35BC74397C}" type="datetimeFigureOut">
              <a:rPr lang="en-US" smtClean="0"/>
              <a:pPr/>
              <a:t>4/30/2020</a:t>
            </a:fld>
            <a:endParaRPr lang="fa-IR"/>
          </a:p>
        </p:txBody>
      </p:sp>
      <p:sp>
        <p:nvSpPr>
          <p:cNvPr id="29" name="Footer Placeholder 28"/>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528DEBA-32F4-4944-806C-60BE02F68745}"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8D1646EE-B05C-4EAB-83F8-CB35BC74397C}" type="datetimeFigureOut">
              <a:rPr lang="en-US" smtClean="0"/>
              <a:pPr/>
              <a:t>4/30/2020</a:t>
            </a:fld>
            <a:endParaRPr lang="fa-IR"/>
          </a:p>
        </p:txBody>
      </p:sp>
      <p:sp>
        <p:nvSpPr>
          <p:cNvPr id="5" name="Footer Placeholder 4"/>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3528DEBA-32F4-4944-806C-60BE02F68745}" type="slidenum">
              <a:rPr lang="fa-IR" smtClean="0"/>
              <a:pPr/>
              <a:t>‹#›</a:t>
            </a:fld>
            <a:endParaRPr lang="fa-IR"/>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D1646EE-B05C-4EAB-83F8-CB35BC74397C}" type="datetimeFigureOut">
              <a:rPr lang="en-US" smtClean="0"/>
              <a:pPr/>
              <a:t>4/30/2020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8DEBA-32F4-4944-806C-60BE02F68745}"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D1646EE-B05C-4EAB-83F8-CB35BC74397C}" type="datetimeFigureOut">
              <a:rPr lang="en-US" smtClean="0"/>
              <a:pPr/>
              <a:t>4/30/2020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8DEBA-32F4-4944-806C-60BE02F68745}"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8D1646EE-B05C-4EAB-83F8-CB35BC74397C}" type="datetimeFigureOut">
              <a:rPr lang="en-US" smtClean="0"/>
              <a:pPr/>
              <a:t>4/30/2020</a:t>
            </a:fld>
            <a:endParaRPr lang="fa-IR"/>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a-IR"/>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3528DEBA-32F4-4944-806C-60BE02F68745}" type="slidenum">
              <a:rPr lang="fa-IR" smtClean="0"/>
              <a:pPr/>
              <a:t>‹#›</a:t>
            </a:fld>
            <a:endParaRPr lang="fa-IR"/>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r" rtl="1"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r" rtl="1"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r" rtl="1"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r" rtl="1"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r" rtl="1"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r" rtl="1"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r" rtl="1"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drnematolahi.com/NewsList.aspx?s=%d9%87%d9%88%d8%b1%d9%85%d9%88%d9%86%20%d8%a7%d8%b3%d8%aa%d8%b1%d9%88%da%98%d9%86"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drnematolahi.com/NewsDetails.aspx?id=23" TargetMode="External"/><Relationship Id="rId2" Type="http://schemas.openxmlformats.org/officeDocument/2006/relationships/hyperlink" Target="http://www.drnematolahi.com/NewsDetails.aspx?id=279"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2362201"/>
            <a:ext cx="8458200" cy="3713586"/>
          </a:xfrm>
        </p:spPr>
        <p:txBody>
          <a:bodyPr/>
          <a:lstStyle/>
          <a:p>
            <a:pPr algn="ctr"/>
            <a:r>
              <a:rPr lang="fa-IR" dirty="0" smtClean="0"/>
              <a:t>سلامت زن</a:t>
            </a:r>
            <a:endParaRPr lang="fa-IR" dirty="0"/>
          </a:p>
        </p:txBody>
      </p:sp>
      <p:sp>
        <p:nvSpPr>
          <p:cNvPr id="3" name="Subtitle 2"/>
          <p:cNvSpPr>
            <a:spLocks noGrp="1"/>
          </p:cNvSpPr>
          <p:nvPr>
            <p:ph type="subTitle" idx="1"/>
          </p:nvPr>
        </p:nvSpPr>
        <p:spPr>
          <a:xfrm>
            <a:off x="304800" y="762000"/>
            <a:ext cx="8458200" cy="914400"/>
          </a:xfrm>
        </p:spPr>
        <p:txBody>
          <a:bodyPr/>
          <a:lstStyle/>
          <a:p>
            <a:pPr algn="ctr"/>
            <a:r>
              <a:rPr lang="fa-IR" dirty="0" smtClean="0"/>
              <a:t>بسم الله الرحمن الرحیم</a:t>
            </a:r>
            <a:endParaRPr lang="fa-I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تعریف سلامتی</a:t>
            </a:r>
            <a:endParaRPr lang="fa-IR" dirty="0"/>
          </a:p>
        </p:txBody>
      </p:sp>
      <p:sp>
        <p:nvSpPr>
          <p:cNvPr id="3" name="Content Placeholder 2"/>
          <p:cNvSpPr>
            <a:spLocks noGrp="1"/>
          </p:cNvSpPr>
          <p:nvPr>
            <p:ph idx="1"/>
          </p:nvPr>
        </p:nvSpPr>
        <p:spPr/>
        <p:txBody>
          <a:bodyPr>
            <a:normAutofit fontScale="92500" lnSpcReduction="20000"/>
          </a:bodyPr>
          <a:lstStyle/>
          <a:p>
            <a:r>
              <a:rPr lang="fa-IR" dirty="0" smtClean="0"/>
              <a:t>واژه سلامتی (</a:t>
            </a:r>
            <a:r>
              <a:rPr lang="en-US" dirty="0" smtClean="0"/>
              <a:t>Health) </a:t>
            </a:r>
            <a:r>
              <a:rPr lang="fa-IR" dirty="0" smtClean="0"/>
              <a:t>در انگلیسی از کلمه قدیمی </a:t>
            </a:r>
            <a:r>
              <a:rPr lang="en-US" dirty="0" smtClean="0"/>
              <a:t>Hale)) </a:t>
            </a:r>
            <a:r>
              <a:rPr lang="fa-IR" dirty="0" smtClean="0"/>
              <a:t>بی نقص و (</a:t>
            </a:r>
            <a:r>
              <a:rPr lang="en-US" dirty="0" smtClean="0"/>
              <a:t>Wholeness) </a:t>
            </a:r>
            <a:r>
              <a:rPr lang="fa-IR" dirty="0" smtClean="0"/>
              <a:t>تمامیت گرفته شده است. این واژه در لغت به معنی رها بودن از بیماری و صدمات است.</a:t>
            </a:r>
            <a:br>
              <a:rPr lang="fa-IR" dirty="0" smtClean="0"/>
            </a:br>
            <a:r>
              <a:rPr lang="fa-IR" dirty="0" smtClean="0"/>
              <a:t>تعریف سلامتی از زبان سازمان بهداشت جهانی:</a:t>
            </a:r>
            <a:br>
              <a:rPr lang="fa-IR" dirty="0" smtClean="0"/>
            </a:br>
            <a:r>
              <a:rPr lang="fa-IR" dirty="0" smtClean="0"/>
              <a:t>سلامت به معنی آسایش و تندرستی کامل فیزیکی، جسمانی، روانی و اجتماعی است و تنها به معنی عدم وجود بیماری و ضعف نیست. سلامت به عنوان ابزار و روشی برای زندگی روزمره است و نه هدف برای زندگی. سلامتی یک مفهوم مثبت است که علاوه بر جنبه جسمی و فیزیکی بر جنبه های فردی و اجتماعی نیز تاکید دارد.</a:t>
            </a:r>
            <a:endParaRPr lang="fa-I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سلامت زنان</a:t>
            </a:r>
            <a:endParaRPr lang="fa-IR" dirty="0"/>
          </a:p>
        </p:txBody>
      </p:sp>
      <p:sp>
        <p:nvSpPr>
          <p:cNvPr id="3" name="Content Placeholder 2"/>
          <p:cNvSpPr>
            <a:spLocks noGrp="1"/>
          </p:cNvSpPr>
          <p:nvPr>
            <p:ph idx="1"/>
          </p:nvPr>
        </p:nvSpPr>
        <p:spPr/>
        <p:txBody>
          <a:bodyPr>
            <a:normAutofit fontScale="92500" lnSpcReduction="20000"/>
          </a:bodyPr>
          <a:lstStyle/>
          <a:p>
            <a:r>
              <a:rPr lang="fa-IR" dirty="0" smtClean="0"/>
              <a:t>بسیاری از عوامل بیولوژیکی، اجتماعی، فرهنگی، زیست محیطی و اقتصادی وضعیت سلامت راتحت تأثیر قرار می دهند. زنان از یک طرف در معرض خطر بسیاری از بیماری های شایع و عوامل خطر مانند مردان می باشند و از طرفی نسبت به مردان به دلایل فیزیولوژیک همانند دوران بارداری،شیردهی و نیز یائسگی شانس بیشتری برای ابتلا به بیماریها و ناتوانیها دارند. برخی از بیماری های به سبب اختلافات بیولوژیک، اجتماعی، فرهنگی، محیطی و.. در زنان شایع تر بوده (مانند دیابت، چاقی، افسردگی و..) وبرخی از عوامل خطر نیز اثرات متفاوت بر زنان دارند. </a:t>
            </a:r>
            <a:endParaRPr lang="fa-I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بلوغ در دختران </a:t>
            </a:r>
            <a:br>
              <a:rPr lang="fa-IR" b="1" dirty="0" smtClean="0"/>
            </a:br>
            <a:endParaRPr lang="fa-IR" dirty="0"/>
          </a:p>
        </p:txBody>
      </p:sp>
      <p:sp>
        <p:nvSpPr>
          <p:cNvPr id="3" name="Content Placeholder 2"/>
          <p:cNvSpPr>
            <a:spLocks noGrp="1"/>
          </p:cNvSpPr>
          <p:nvPr>
            <p:ph idx="1"/>
          </p:nvPr>
        </p:nvSpPr>
        <p:spPr/>
        <p:txBody>
          <a:bodyPr>
            <a:normAutofit fontScale="77500" lnSpcReduction="20000"/>
          </a:bodyPr>
          <a:lstStyle/>
          <a:p>
            <a:r>
              <a:rPr lang="fa-IR" dirty="0" smtClean="0"/>
              <a:t>۱۲ـ۹ سالگی برای بسیاری از نوجوانان به معنی مرحله‌ای جدید از زندگی است که با تغییرات ویژه‌ای در بدن آشکار می‌شود. در این دوره باید آمادگی‌های لازم در مورد بلوغ جنسی و تغییرات ناشی از آن (به‌ویژه در دختران) ایجاد شود. بلوغ در دختران زودتر از پسران رخ می‌دهد. بلوغ در دختران معمولا در سنین ۹ تا ۱۳ سالگی اتفاق می افتد، اما دخترانی هم هستند که زودتر و یا دیرتر بالغ می شوند. هورمون هایی مانند استروژن، فرآیند بلوغ را انجام می دهند.</a:t>
            </a:r>
          </a:p>
          <a:p>
            <a:r>
              <a:rPr lang="fa-IR" dirty="0" smtClean="0"/>
              <a:t>اولین مرحله بلوغ در این جنس با جوانه‌زدن پستان‌ها در سنین ۱۰ تا ۱۱ سالگی رخ آغاز شده و با رشد موهای زهار و زیربغل ادامه می‌یابد. جهش رشدی معمولاً نسبت به پسران زودتر رخ می‌دهد و با اولین عادت ماهانه که در سن ۱۱ تا ۱۲ سالگی رخ می‌دهد کامل می‌شود. فاصله بین آغاز بلوغ و اولین قاعدگی ۲ تا ۵/۲ است.</a:t>
            </a:r>
          </a:p>
          <a:p>
            <a:endParaRPr lang="fa-IR" dirty="0" smtClean="0"/>
          </a:p>
          <a:p>
            <a:endParaRPr lang="fa-I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 ۹ تغییر بدن هنگام بلوغ دختران</a:t>
            </a:r>
            <a:br>
              <a:rPr lang="fa-IR" b="1" dirty="0" smtClean="0"/>
            </a:br>
            <a:endParaRPr lang="fa-IR" dirty="0"/>
          </a:p>
        </p:txBody>
      </p:sp>
      <p:sp>
        <p:nvSpPr>
          <p:cNvPr id="3" name="Content Placeholder 2"/>
          <p:cNvSpPr>
            <a:spLocks noGrp="1"/>
          </p:cNvSpPr>
          <p:nvPr>
            <p:ph idx="1"/>
          </p:nvPr>
        </p:nvSpPr>
        <p:spPr/>
        <p:txBody>
          <a:bodyPr>
            <a:normAutofit fontScale="85000" lnSpcReduction="20000"/>
          </a:bodyPr>
          <a:lstStyle/>
          <a:p>
            <a:r>
              <a:rPr lang="fa-IR" dirty="0" smtClean="0"/>
              <a:t>1.رشد سینه ها</a:t>
            </a:r>
          </a:p>
          <a:p>
            <a:r>
              <a:rPr lang="fa-IR" dirty="0" smtClean="0"/>
              <a:t>در دوران بلوغ سینه ها بزرگ می شوند. اگر یکی از سینه ها کوچکتر از دیگری باشد، جای نگرانی ندارد، زیرا بعد از مدتی هر دو سینه به یک اندازه خواهد شد.</a:t>
            </a:r>
          </a:p>
          <a:p>
            <a:r>
              <a:rPr lang="fa-IR" dirty="0" smtClean="0"/>
              <a:t>2. رشد قدی</a:t>
            </a:r>
          </a:p>
          <a:p>
            <a:r>
              <a:rPr lang="fa-IR" dirty="0" smtClean="0"/>
              <a:t>در طی دوران بلوغ، رشد قدی ادامه می یابد. در برخی، رشد به سرعت اتفاق می افتد که به نام “جهش ناگهانی رشد” خوانده می شود. این جهش رشد، بین سنین ۹ تا ۱۱ ساله دیده شده است.افرادی که دارای این فوران رشد هستند، هر سال حدود ۱۰ سانتی متر افزایش قد خواهند داشت. اما مثل بقیه موارد بلوغ، رشد ممکن است سریع و یا کند باشد.</a:t>
            </a:r>
          </a:p>
          <a:p>
            <a:endParaRPr lang="fa-I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77500" lnSpcReduction="20000"/>
          </a:bodyPr>
          <a:lstStyle/>
          <a:p>
            <a:r>
              <a:rPr lang="fa-IR" dirty="0" smtClean="0"/>
              <a:t>3.رشد موهای جدید</a:t>
            </a:r>
          </a:p>
          <a:p>
            <a:r>
              <a:rPr lang="fa-IR" dirty="0" smtClean="0"/>
              <a:t>دخترخانمی ممکن است متوجه شود که در مناطقی از بدن که هیچ وقت مویی وجود نداشت، حالا مقداری مو رویش کرده است، مناطقی مثل زیر بغل، پاها و … .در ابتدا این موها روشن و نازک هستند، اما با گذشت زمان تیره و ضخیم می شوند.</a:t>
            </a:r>
          </a:p>
          <a:p>
            <a:r>
              <a:rPr lang="fa-IR" dirty="0" smtClean="0"/>
              <a:t>4. حدود ۸۵ تا ۹۰ درصد افراد در سن بلوغ، جوش می زنند. در واقع، زدن جوش جزء اولین علائم دوران بلوغ می باشد. این جوش ها ممکن است روی صورت، بالای سینه و یا پشت دیده شوند.</a:t>
            </a:r>
          </a:p>
          <a:p>
            <a:r>
              <a:rPr lang="fa-IR" dirty="0" smtClean="0"/>
              <a:t>در طی دوران بلوغ، فعالیت غده های چربی زیاد می شود و موجب بروز جوش می شود. استرس، عادت ماهانه و مواد آرایشی چرب نیز باعث بوجود آمدن جوش می شوند</a:t>
            </a:r>
          </a:p>
          <a:p>
            <a:endParaRPr lang="fa-IR" dirty="0" smtClean="0"/>
          </a:p>
          <a:p>
            <a:endParaRPr lang="fa-I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a:bodyPr>
          <a:lstStyle/>
          <a:p>
            <a:r>
              <a:rPr lang="fa-IR" dirty="0" smtClean="0"/>
              <a:t>5. افزایش تعریق</a:t>
            </a:r>
          </a:p>
          <a:p>
            <a:r>
              <a:rPr lang="fa-IR" dirty="0" smtClean="0"/>
              <a:t>ناگهان در طی دوران بلوغ، ۲ تا ۴ میلیون غده عرق در بدن فعال می شوند. هنگامی که عصبانی می شوند و یا در محیط گرمی قرار می گیرند، بیشتر عرق می کنند.تعریق بیشتر در زیر بغل صورت می گیرد. </a:t>
            </a:r>
          </a:p>
          <a:p>
            <a:r>
              <a:rPr lang="fa-IR" dirty="0" smtClean="0"/>
              <a:t>6. ترشحات</a:t>
            </a:r>
          </a:p>
          <a:p>
            <a:r>
              <a:rPr lang="fa-IR" dirty="0" smtClean="0"/>
              <a:t>در طی دوران بلوغ، ترشحات واژن دیده می شود. این ترشحات به رنگ زرد یا سفید است که میتواند گاهی در صورت خارش و بوی بد نشانه عفونت هم باشد</a:t>
            </a:r>
          </a:p>
          <a:p>
            <a:endParaRPr lang="fa-I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r>
              <a:rPr lang="fa-IR" dirty="0" smtClean="0"/>
              <a:t>7. تغییر شکل بدن</a:t>
            </a:r>
          </a:p>
          <a:p>
            <a:r>
              <a:rPr lang="fa-IR" dirty="0" smtClean="0"/>
              <a:t>دختران در مقایسه با پسران، دارای چربی بدن بیشتری هستند.در طی دوران بلوغ، ممکن است متوجه شوند که بدنشان دارای چربی های بیشتری نسبت به قبل است.در ابتدا، ممکن است متوجه چربی شکم شوند. اما بعد از مدتی، کمر کوچکتر و باسن و ران ها بزرگتر خواهند شد.</a:t>
            </a:r>
          </a:p>
          <a:p>
            <a:endParaRPr lang="fa-I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r>
              <a:rPr lang="fa-IR" dirty="0" smtClean="0"/>
              <a:t>8. مراقبت از دندان ها</a:t>
            </a:r>
          </a:p>
          <a:p>
            <a:r>
              <a:rPr lang="fa-IR" dirty="0" smtClean="0"/>
              <a:t>در دوران بلوغ، هورمون های اضافی در بدن موجب بروز مشکلاتی در دهان می شوند. لثه ها ممکن است حساس‌تر و متورم شوند.لذا باید همیشه مسواک بزنند و بعد از غذا، با نخ دندان لای دندان هایشان را تمیز کنید.رعایت بهداشت دهان و دندان باعث جلوگیری از ایجاد بوی بد دهان، خونریزیهای لثه ای و دیگر مشکلات می شود.</a:t>
            </a:r>
          </a:p>
          <a:p>
            <a:endParaRPr lang="fa-I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9.عادت ماهانه</a:t>
            </a:r>
            <a:endParaRPr lang="fa-IR" dirty="0"/>
          </a:p>
        </p:txBody>
      </p:sp>
      <p:sp>
        <p:nvSpPr>
          <p:cNvPr id="3" name="Content Placeholder 2"/>
          <p:cNvSpPr>
            <a:spLocks noGrp="1"/>
          </p:cNvSpPr>
          <p:nvPr>
            <p:ph idx="1"/>
          </p:nvPr>
        </p:nvSpPr>
        <p:spPr/>
        <p:txBody>
          <a:bodyPr>
            <a:normAutofit fontScale="92500" lnSpcReduction="10000"/>
          </a:bodyPr>
          <a:lstStyle/>
          <a:p>
            <a:r>
              <a:rPr lang="fa-IR" dirty="0" smtClean="0"/>
              <a:t>خونریزی ماهیانه، در سنین ۹ تا ۱۶ سالگی رخ می دهد. در این دوران، باید بهداشت را کاملا رعایت کنید و همیشه نوار بهداشتی همراه خود داشته باشید.</a:t>
            </a:r>
          </a:p>
          <a:p>
            <a:r>
              <a:rPr lang="fa-IR" dirty="0" smtClean="0"/>
              <a:t>معمولاً آخرین تغییری که در سیر تکاملی بلوغ رخ می دهد، «قاعدگی» یا «عادت ماهیانه»(</a:t>
            </a:r>
            <a:r>
              <a:rPr lang="en-US" dirty="0" smtClean="0"/>
              <a:t>menstruation) </a:t>
            </a:r>
            <a:r>
              <a:rPr lang="fa-IR" dirty="0" smtClean="0"/>
              <a:t>است که نشان می دهد دختر به حداکثر رشد نوجوانی و بلوغ خود رسیده است.</a:t>
            </a:r>
            <a:br>
              <a:rPr lang="fa-IR" dirty="0" smtClean="0"/>
            </a:br>
            <a:r>
              <a:rPr lang="fa-IR" dirty="0" smtClean="0"/>
              <a:t>مجموعه این تغییرات ناشی از ترشح </a:t>
            </a:r>
            <a:r>
              <a:rPr lang="fa-IR" dirty="0" smtClean="0">
                <a:hlinkClick r:id="rId2"/>
              </a:rPr>
              <a:t>هورمون استروژن</a:t>
            </a:r>
            <a:r>
              <a:rPr lang="fa-IR" dirty="0" smtClean="0"/>
              <a:t> تخمدان ها است که منجر به تخمک گذاری و خونریزی های ماهیانه می شود.</a:t>
            </a:r>
          </a:p>
          <a:p>
            <a:endParaRPr lang="fa-I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9.عادت ماهانه</a:t>
            </a:r>
            <a:endParaRPr lang="fa-IR" dirty="0"/>
          </a:p>
        </p:txBody>
      </p:sp>
      <p:sp>
        <p:nvSpPr>
          <p:cNvPr id="3" name="Content Placeholder 2"/>
          <p:cNvSpPr>
            <a:spLocks noGrp="1"/>
          </p:cNvSpPr>
          <p:nvPr>
            <p:ph idx="1"/>
          </p:nvPr>
        </p:nvSpPr>
        <p:spPr/>
        <p:txBody>
          <a:bodyPr>
            <a:normAutofit fontScale="85000" lnSpcReduction="20000"/>
          </a:bodyPr>
          <a:lstStyle/>
          <a:p>
            <a:r>
              <a:rPr lang="fa-IR" dirty="0" smtClean="0"/>
              <a:t>تخمک گذاری معمولاً ۲ _ ۱ سال بعد از شروع قاعدگی ایجاد می شود و دختر را برای ازدواج و حاملگی آماده می کند. دستگاه تولیدمثل در دخترها شامل، رحم (محلی که جنین در آن رشد می کند)، مهبل (مجرایی که از رحم به خارج کشیده می شود)، دهانه رحم (مجرای اتصالی از رحم به مهبل)، تخمدان ها ( اندام هایی که همه تخمک ها در آن نگهداری می شوند) و لوله فالوپ که از تخمدان ها تا رحم امتداد یافته اند،  است.</a:t>
            </a:r>
          </a:p>
          <a:p>
            <a:r>
              <a:rPr lang="fa-IR" dirty="0" smtClean="0"/>
              <a:t>در هریک از تخمدان های بدن دختر تقریباً ۴۰۰۰۰۰ تخمک وجود دارد که از هنگام تولد دختر در تخمدان های کوچک او وجود دارند. با نزدیک شدن بلوغ، تخمدان ها با تاثیر گرفتن از هورمون های ترشح شده از مغز، شروع به فعالیت می کنند.</a:t>
            </a:r>
          </a:p>
          <a:p>
            <a:endParaRPr lang="fa-I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9.عادت ماهانه</a:t>
            </a:r>
            <a:endParaRPr lang="fa-IR" dirty="0"/>
          </a:p>
        </p:txBody>
      </p:sp>
      <p:sp>
        <p:nvSpPr>
          <p:cNvPr id="3" name="Content Placeholder 2"/>
          <p:cNvSpPr>
            <a:spLocks noGrp="1"/>
          </p:cNvSpPr>
          <p:nvPr>
            <p:ph idx="1"/>
          </p:nvPr>
        </p:nvSpPr>
        <p:spPr/>
        <p:txBody>
          <a:bodyPr>
            <a:normAutofit fontScale="70000" lnSpcReduction="20000"/>
          </a:bodyPr>
          <a:lstStyle/>
          <a:p>
            <a:r>
              <a:rPr lang="fa-IR" dirty="0" smtClean="0"/>
              <a:t>نخستین نشانه فعالیت تخمدان ها این است که تقریباً هر ماه یکی از تخمک ها شروع به رشد،  بلوغ و حرکت به سوی رحم می کند و پریودهای ماهیانه آغاز می شود. هم زمان با حرکت تخمک از تخمدان، رحم شروع به ساختن آستری از بافت خونی تازه می کند تا فضای رحم را برای باروری تخمک آماده سازد.</a:t>
            </a:r>
          </a:p>
          <a:p>
            <a:r>
              <a:rPr lang="fa-IR" dirty="0" smtClean="0"/>
              <a:t>چنانچه عمل باروری در این هنگام رخ ندهد، تخمک در رحم نمی ماند و به همراه آستر رحم (بافت خونی) از طریق دهانه رحم وارد مهبل می شود و از بدن خارج می گردد. حدود دو هفته بعد تخمک دیگری به همین ترتیب از تخمدان دیگر آزاد می شود و پس از طی همین سیکل،  مجدداً دفع می شود. ریزش خون درون رحم حدود ۸ _ ۲ روز طول می کشد که در خانم ها و دخترها متفاوت است.</a:t>
            </a:r>
          </a:p>
          <a:p>
            <a:r>
              <a:rPr lang="fa-IR" dirty="0" smtClean="0"/>
              <a:t>مقدار آن به طور متوسط ۳۰ میلی متر (۶ _ ۴ قاشق غذاخوری) است. طول مدت پریود در دخترها (و البته در خانم ها) متغیر است و از ۲۲ روز تا ۳۵ روز طبیعی تلقی می شود، ولی به طور متوسط این فاصله ۲۸ روز است.</a:t>
            </a:r>
          </a:p>
          <a:p>
            <a:endParaRPr lang="fa-I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نخستین پریود های ماهانه</a:t>
            </a:r>
            <a:endParaRPr lang="fa-IR" dirty="0"/>
          </a:p>
        </p:txBody>
      </p:sp>
      <p:sp>
        <p:nvSpPr>
          <p:cNvPr id="3" name="Content Placeholder 2"/>
          <p:cNvSpPr>
            <a:spLocks noGrp="1"/>
          </p:cNvSpPr>
          <p:nvPr>
            <p:ph idx="1"/>
          </p:nvPr>
        </p:nvSpPr>
        <p:spPr>
          <a:xfrm>
            <a:off x="304800" y="1554162"/>
            <a:ext cx="8686800" cy="4922838"/>
          </a:xfrm>
        </p:spPr>
        <p:txBody>
          <a:bodyPr>
            <a:normAutofit fontScale="70000" lnSpcReduction="20000"/>
          </a:bodyPr>
          <a:lstStyle/>
          <a:p>
            <a:r>
              <a:rPr lang="fa-IR" dirty="0" smtClean="0"/>
              <a:t>سن شروع پریودهای ماهیانه به طور دقیق قابل پیش بینی نیست،  اما در اغلب موارد تابع الگوی خانوادگی است، یعنی اگر پریود مادر زود شروع شده باشد، این احتمال وجود دارد که فرزند دختر هم زود پریود شود. در صد سال گذشته، سن شروع پریود در دخترها کم شده است. ممکن است این امر به دلیل تغذیه بهتر و سلامت جسمانی دخترها باشد. امروزه سن میانگین شروع پریودهای ماهیانه حدود ۱۲ _ ۱۱ سالگی است. هنگامی که اولین پریودها آغاز می شوند،  ترشحات آن رنگ قرمز و روشن نیست، بلکه متمایل به قهوه ای و به مقدار کم است و غالباً منظم هم نیست. برای بیشتر دخترها یک سال و یا حتی ۱۸ ماه طول می کشد تا خون ریزی ماهیانه آنها مرتب شود. بیشتر دخترها در حین روزهای پریودشان دچار دردهای جسمانی مثل دل درد، سرگیجه، سردرد، کمر درد و… می شوند. بیماری های عمده این دوره عبارتند از : </a:t>
            </a:r>
            <a:r>
              <a:rPr lang="fa-IR" dirty="0" smtClean="0">
                <a:hlinkClick r:id="rId2"/>
              </a:rPr>
              <a:t>قاعدگی دردناک</a:t>
            </a:r>
            <a:r>
              <a:rPr lang="fa-IR" dirty="0" smtClean="0"/>
              <a:t> (دیس منوره)، </a:t>
            </a:r>
            <a:r>
              <a:rPr lang="fa-IR" dirty="0" smtClean="0">
                <a:hlinkClick r:id="rId3"/>
              </a:rPr>
              <a:t>سندرم پیش از قاعدگی</a:t>
            </a:r>
            <a:r>
              <a:rPr lang="fa-IR" dirty="0" smtClean="0"/>
              <a:t> (پی.ام.اس) و عدم قاعدگی (آمنوره).</a:t>
            </a:r>
            <a:endParaRPr lang="fa-I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قاعدگی دردناک</a:t>
            </a:r>
            <a:endParaRPr lang="fa-IR" dirty="0"/>
          </a:p>
        </p:txBody>
      </p:sp>
      <p:sp>
        <p:nvSpPr>
          <p:cNvPr id="3" name="Content Placeholder 2"/>
          <p:cNvSpPr>
            <a:spLocks noGrp="1"/>
          </p:cNvSpPr>
          <p:nvPr>
            <p:ph idx="1"/>
          </p:nvPr>
        </p:nvSpPr>
        <p:spPr/>
        <p:txBody>
          <a:bodyPr>
            <a:normAutofit lnSpcReduction="10000"/>
          </a:bodyPr>
          <a:lstStyle/>
          <a:p>
            <a:r>
              <a:rPr lang="fa-IR" dirty="0" smtClean="0"/>
              <a:t>برخی از دخترها در طول روزهای پریود خود دچار انقباض های دردناک عضلانی می شوند که از حالات بسیار ضعیف تا شدیدترین حالت را دربر می گیرد. علت این امر ترشح بیش از اندازه هورمون پروستاگلاندین است. این هورمون با ایجاد انقباض های منظم و قوی در رحم موجب بیرون راندن جنین از رحم، هنگام زایمان می شود. برای تسکین این گونه دردها می توان با تجویز پزشک قرص های مسکن (مثل ایبوبروفن و یا مفنامیک اسید) استفاده نمود.</a:t>
            </a:r>
            <a:endParaRPr lang="fa-I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سندرم پیش از قاعدگی</a:t>
            </a:r>
            <a:endParaRPr lang="fa-IR" dirty="0"/>
          </a:p>
        </p:txBody>
      </p:sp>
      <p:sp>
        <p:nvSpPr>
          <p:cNvPr id="3" name="Content Placeholder 2"/>
          <p:cNvSpPr>
            <a:spLocks noGrp="1"/>
          </p:cNvSpPr>
          <p:nvPr>
            <p:ph idx="1"/>
          </p:nvPr>
        </p:nvSpPr>
        <p:spPr/>
        <p:txBody>
          <a:bodyPr/>
          <a:lstStyle/>
          <a:p>
            <a:r>
              <a:rPr lang="fa-IR" dirty="0" smtClean="0"/>
              <a:t>برخی از دخترها در روزهای پریود خود کج خلق،  افسرده، بی حال، عصبانی و بسیار حساس می شوند. علت این امر بسیار پیچیده است؛ زیرا در روزهای پریود چندین عضو بدن و هورمون های مختلف آن دچار تغییرات گوناگونی می شوند. تقریباً نیمی از دخترهایی که احساس افسردگی می کنند، دچار کمبود نسبی ویتامین </a:t>
            </a:r>
            <a:r>
              <a:rPr lang="en-US" dirty="0" smtClean="0"/>
              <a:t>B6 </a:t>
            </a:r>
            <a:r>
              <a:rPr lang="fa-IR" dirty="0" smtClean="0"/>
              <a:t>می شوند که می توان با مراجعه به پزشک علت دقیق و درمان آن را جویا شد.</a:t>
            </a:r>
            <a:endParaRPr lang="fa-IR"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112</TotalTime>
  <Words>914</Words>
  <Application>Microsoft Office PowerPoint</Application>
  <PresentationFormat>On-screen Show (4:3)</PresentationFormat>
  <Paragraphs>42</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Trek</vt:lpstr>
      <vt:lpstr>سلامت زن</vt:lpstr>
      <vt:lpstr>تعریف سلامتی</vt:lpstr>
      <vt:lpstr>سلامت زنان</vt:lpstr>
      <vt:lpstr>بلوغ در دختران  </vt:lpstr>
      <vt:lpstr> ۹ تغییر بدن هنگام بلوغ دختران </vt:lpstr>
      <vt:lpstr>PowerPoint Presentation</vt:lpstr>
      <vt:lpstr>PowerPoint Presentation</vt:lpstr>
      <vt:lpstr>PowerPoint Presentation</vt:lpstr>
      <vt:lpstr>PowerPoint Presentation</vt:lpstr>
      <vt:lpstr>9.عادت ماهانه</vt:lpstr>
      <vt:lpstr>9.عادت ماهانه</vt:lpstr>
      <vt:lpstr>9.عادت ماهانه</vt:lpstr>
      <vt:lpstr>نخستین پریود های ماهانه</vt:lpstr>
      <vt:lpstr>قاعدگی دردناک</vt:lpstr>
      <vt:lpstr>سندرم پیش از قاعدگی</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سلامت زن</dc:title>
  <dc:creator>reza</dc:creator>
  <cp:lastModifiedBy>Windows User</cp:lastModifiedBy>
  <cp:revision>4</cp:revision>
  <dcterms:created xsi:type="dcterms:W3CDTF">2018-10-08T18:26:13Z</dcterms:created>
  <dcterms:modified xsi:type="dcterms:W3CDTF">2020-04-30T02:17:14Z</dcterms:modified>
</cp:coreProperties>
</file>