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2" r:id="rId7"/>
    <p:sldId id="261"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540" y="-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4/23/2020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383150" y="719347"/>
            <a:ext cx="8915399" cy="1468800"/>
          </a:xfrm>
        </p:spPr>
        <p:txBody>
          <a:bodyPr/>
          <a:lstStyle/>
          <a:p>
            <a:pPr algn="ctr" rtl="1"/>
            <a:r>
              <a:rPr lang="fa-IR" dirty="0" smtClean="0"/>
              <a:t>بسم الله الرحمن الرحیم</a:t>
            </a:r>
            <a:endParaRPr lang="en-US" dirty="0"/>
          </a:p>
        </p:txBody>
      </p:sp>
      <p:sp>
        <p:nvSpPr>
          <p:cNvPr id="5" name="Text Placeholder 4"/>
          <p:cNvSpPr>
            <a:spLocks noGrp="1"/>
          </p:cNvSpPr>
          <p:nvPr>
            <p:ph type="body" idx="1"/>
          </p:nvPr>
        </p:nvSpPr>
        <p:spPr>
          <a:xfrm>
            <a:off x="2383149" y="2731639"/>
            <a:ext cx="8915399" cy="860400"/>
          </a:xfrm>
        </p:spPr>
        <p:txBody>
          <a:bodyPr>
            <a:normAutofit/>
          </a:bodyPr>
          <a:lstStyle/>
          <a:p>
            <a:pPr algn="ctr" rtl="1"/>
            <a:r>
              <a:rPr lang="fa-IR" sz="3600" dirty="0" smtClean="0"/>
              <a:t>سرطان مری</a:t>
            </a:r>
            <a:endParaRPr lang="en-US" sz="36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2952" y="3592039"/>
            <a:ext cx="3849019" cy="3079215"/>
          </a:xfrm>
          <a:prstGeom prst="rect">
            <a:avLst/>
          </a:prstGeom>
        </p:spPr>
      </p:pic>
    </p:spTree>
    <p:extLst>
      <p:ext uri="{BB962C8B-B14F-4D97-AF65-F5344CB8AC3E}">
        <p14:creationId xmlns:p14="http://schemas.microsoft.com/office/powerpoint/2010/main" val="2142684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5769" y="1262131"/>
            <a:ext cx="9778843" cy="3142444"/>
          </a:xfrm>
        </p:spPr>
        <p:txBody>
          <a:bodyPr>
            <a:noAutofit/>
          </a:bodyPr>
          <a:lstStyle/>
          <a:p>
            <a:pPr algn="r" rtl="1"/>
            <a:r>
              <a:rPr lang="fa-IR" sz="4800" dirty="0" smtClean="0">
                <a:solidFill>
                  <a:schemeClr val="tx1">
                    <a:lumMod val="95000"/>
                    <a:lumOff val="5000"/>
                  </a:schemeClr>
                </a:solidFill>
                <a:latin typeface="Arabic Typesetting" panose="03020402040406030203" pitchFamily="66" charset="-78"/>
                <a:cs typeface="Arabic Typesetting" panose="03020402040406030203" pitchFamily="66" charset="-78"/>
              </a:rPr>
              <a:t>مری مجرایی می باشد که گلو را به معده وصل می نماید.</a:t>
            </a:r>
            <a:br>
              <a:rPr lang="fa-IR" sz="4800" dirty="0" smtClean="0">
                <a:solidFill>
                  <a:schemeClr val="tx1">
                    <a:lumMod val="95000"/>
                    <a:lumOff val="5000"/>
                  </a:schemeClr>
                </a:solidFill>
                <a:latin typeface="Arabic Typesetting" panose="03020402040406030203" pitchFamily="66" charset="-78"/>
                <a:cs typeface="Arabic Typesetting" panose="03020402040406030203" pitchFamily="66" charset="-78"/>
              </a:rPr>
            </a:br>
            <a:r>
              <a:rPr lang="fa-IR" sz="4800" dirty="0" smtClean="0">
                <a:solidFill>
                  <a:schemeClr val="tx1">
                    <a:lumMod val="95000"/>
                    <a:lumOff val="5000"/>
                  </a:schemeClr>
                </a:solidFill>
                <a:latin typeface="Arabic Typesetting" panose="03020402040406030203" pitchFamily="66" charset="-78"/>
                <a:cs typeface="Arabic Typesetting" panose="03020402040406030203" pitchFamily="66" charset="-78"/>
              </a:rPr>
              <a:t>سرطان مری دارای دو نوع بافت شناسی اصلی است:</a:t>
            </a:r>
            <a:br>
              <a:rPr lang="fa-IR" sz="4800" dirty="0" smtClean="0">
                <a:solidFill>
                  <a:schemeClr val="tx1">
                    <a:lumMod val="95000"/>
                    <a:lumOff val="5000"/>
                  </a:schemeClr>
                </a:solidFill>
                <a:latin typeface="Arabic Typesetting" panose="03020402040406030203" pitchFamily="66" charset="-78"/>
                <a:cs typeface="Arabic Typesetting" panose="03020402040406030203" pitchFamily="66" charset="-78"/>
              </a:rPr>
            </a:br>
            <a:r>
              <a:rPr lang="fa-IR" sz="4800" dirty="0" smtClean="0">
                <a:solidFill>
                  <a:schemeClr val="tx1">
                    <a:lumMod val="95000"/>
                    <a:lumOff val="5000"/>
                  </a:schemeClr>
                </a:solidFill>
                <a:latin typeface="Arabic Typesetting" panose="03020402040406030203" pitchFamily="66" charset="-78"/>
                <a:cs typeface="Arabic Typesetting" panose="03020402040406030203" pitchFamily="66" charset="-78"/>
              </a:rPr>
              <a:t>1-کارسینوم سلول سنگفرشی مری</a:t>
            </a:r>
            <a:r>
              <a:rPr lang="en-US" sz="4800" dirty="0" smtClean="0">
                <a:solidFill>
                  <a:schemeClr val="tx1">
                    <a:lumMod val="95000"/>
                    <a:lumOff val="5000"/>
                  </a:schemeClr>
                </a:solidFill>
                <a:latin typeface="Arabic Typesetting" panose="03020402040406030203" pitchFamily="66" charset="-78"/>
                <a:cs typeface="Arabic Typesetting" panose="03020402040406030203" pitchFamily="66" charset="-78"/>
              </a:rPr>
              <a:t>(ESCC)</a:t>
            </a:r>
            <a:r>
              <a:rPr lang="fa-IR" sz="4800" dirty="0" smtClean="0">
                <a:solidFill>
                  <a:schemeClr val="tx1">
                    <a:lumMod val="95000"/>
                    <a:lumOff val="5000"/>
                  </a:schemeClr>
                </a:solidFill>
                <a:latin typeface="Arabic Typesetting" panose="03020402040406030203" pitchFamily="66" charset="-78"/>
                <a:cs typeface="Arabic Typesetting" panose="03020402040406030203" pitchFamily="66" charset="-78"/>
              </a:rPr>
              <a:t/>
            </a:r>
            <a:br>
              <a:rPr lang="fa-IR" sz="4800" dirty="0" smtClean="0">
                <a:solidFill>
                  <a:schemeClr val="tx1">
                    <a:lumMod val="95000"/>
                    <a:lumOff val="5000"/>
                  </a:schemeClr>
                </a:solidFill>
                <a:latin typeface="Arabic Typesetting" panose="03020402040406030203" pitchFamily="66" charset="-78"/>
                <a:cs typeface="Arabic Typesetting" panose="03020402040406030203" pitchFamily="66" charset="-78"/>
              </a:rPr>
            </a:br>
            <a:r>
              <a:rPr lang="fa-IR" sz="4800" dirty="0" smtClean="0">
                <a:solidFill>
                  <a:schemeClr val="tx1">
                    <a:lumMod val="95000"/>
                    <a:lumOff val="5000"/>
                  </a:schemeClr>
                </a:solidFill>
                <a:latin typeface="Arabic Typesetting" panose="03020402040406030203" pitchFamily="66" charset="-78"/>
                <a:cs typeface="Arabic Typesetting" panose="03020402040406030203" pitchFamily="66" charset="-78"/>
              </a:rPr>
              <a:t>2- آدنوکاردینوم</a:t>
            </a:r>
            <a:r>
              <a:rPr lang="en-US" sz="4800" dirty="0" smtClean="0">
                <a:solidFill>
                  <a:schemeClr val="tx1">
                    <a:lumMod val="95000"/>
                    <a:lumOff val="5000"/>
                  </a:schemeClr>
                </a:solidFill>
                <a:latin typeface="Arabic Typesetting" panose="03020402040406030203" pitchFamily="66" charset="-78"/>
                <a:cs typeface="Arabic Typesetting" panose="03020402040406030203" pitchFamily="66" charset="-78"/>
              </a:rPr>
              <a:t>(EAC)</a:t>
            </a:r>
            <a:endParaRPr lang="en-US" sz="4800" dirty="0">
              <a:solidFill>
                <a:schemeClr val="tx1">
                  <a:lumMod val="95000"/>
                  <a:lumOff val="5000"/>
                </a:schemeClr>
              </a:solidFill>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1939150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640728" y="1781578"/>
            <a:ext cx="8915399" cy="3117040"/>
          </a:xfrm>
        </p:spPr>
        <p:txBody>
          <a:bodyPr>
            <a:noAutofit/>
          </a:bodyPr>
          <a:lstStyle/>
          <a:p>
            <a:pPr algn="r" rtl="1"/>
            <a:r>
              <a:rPr lang="fa-IR" sz="4400" dirty="0" smtClean="0">
                <a:solidFill>
                  <a:schemeClr val="tx1">
                    <a:lumMod val="95000"/>
                    <a:lumOff val="5000"/>
                  </a:schemeClr>
                </a:solidFill>
                <a:latin typeface="Arabic Typesetting" panose="03020402040406030203" pitchFamily="66" charset="-78"/>
                <a:cs typeface="Arabic Typesetting" panose="03020402040406030203" pitchFamily="66" charset="-78"/>
              </a:rPr>
              <a:t>تفاوت قابل توجه در بروز </a:t>
            </a:r>
            <a:r>
              <a:rPr lang="en-US" sz="4400" dirty="0" smtClean="0">
                <a:solidFill>
                  <a:schemeClr val="tx1">
                    <a:lumMod val="95000"/>
                    <a:lumOff val="5000"/>
                  </a:schemeClr>
                </a:solidFill>
                <a:latin typeface="Arabic Typesetting" panose="03020402040406030203" pitchFamily="66" charset="-78"/>
                <a:cs typeface="Arabic Typesetting" panose="03020402040406030203" pitchFamily="66" charset="-78"/>
              </a:rPr>
              <a:t>ESCC </a:t>
            </a:r>
            <a:r>
              <a:rPr lang="fa-IR" sz="4400" dirty="0" smtClean="0">
                <a:solidFill>
                  <a:schemeClr val="tx1">
                    <a:lumMod val="95000"/>
                    <a:lumOff val="5000"/>
                  </a:schemeClr>
                </a:solidFill>
                <a:latin typeface="Arabic Typesetting" panose="03020402040406030203" pitchFamily="66" charset="-78"/>
                <a:cs typeface="Arabic Typesetting" panose="03020402040406030203" pitchFamily="66" charset="-78"/>
              </a:rPr>
              <a:t>در بین کشورها یا قومیت ها ویژگی اپیدمیولوژیکی </a:t>
            </a:r>
            <a:r>
              <a:rPr lang="en-US" sz="4400" dirty="0" smtClean="0">
                <a:solidFill>
                  <a:schemeClr val="tx1">
                    <a:lumMod val="95000"/>
                    <a:lumOff val="5000"/>
                  </a:schemeClr>
                </a:solidFill>
                <a:latin typeface="Arabic Typesetting" panose="03020402040406030203" pitchFamily="66" charset="-78"/>
                <a:cs typeface="Arabic Typesetting" panose="03020402040406030203" pitchFamily="66" charset="-78"/>
              </a:rPr>
              <a:t>ESCC</a:t>
            </a:r>
            <a:r>
              <a:rPr lang="fa-IR" sz="4400" dirty="0" smtClean="0">
                <a:solidFill>
                  <a:schemeClr val="tx1">
                    <a:lumMod val="95000"/>
                    <a:lumOff val="5000"/>
                  </a:schemeClr>
                </a:solidFill>
                <a:latin typeface="Arabic Typesetting" panose="03020402040406030203" pitchFamily="66" charset="-78"/>
                <a:cs typeface="Arabic Typesetting" panose="03020402040406030203" pitchFamily="66" charset="-78"/>
              </a:rPr>
              <a:t> است.مناطق خطرناک برای </a:t>
            </a:r>
            <a:r>
              <a:rPr lang="en-US" sz="4400" dirty="0" smtClean="0">
                <a:solidFill>
                  <a:schemeClr val="tx1">
                    <a:lumMod val="95000"/>
                    <a:lumOff val="5000"/>
                  </a:schemeClr>
                </a:solidFill>
                <a:latin typeface="Arabic Typesetting" panose="03020402040406030203" pitchFamily="66" charset="-78"/>
                <a:cs typeface="Arabic Typesetting" panose="03020402040406030203" pitchFamily="66" charset="-78"/>
              </a:rPr>
              <a:t>ESCC</a:t>
            </a:r>
            <a:r>
              <a:rPr lang="fa-IR" sz="4400" dirty="0" smtClean="0">
                <a:solidFill>
                  <a:schemeClr val="tx1">
                    <a:lumMod val="95000"/>
                    <a:lumOff val="5000"/>
                  </a:schemeClr>
                </a:solidFill>
                <a:latin typeface="Arabic Typesetting" panose="03020402040406030203" pitchFamily="66" charset="-78"/>
                <a:cs typeface="Arabic Typesetting" panose="03020402040406030203" pitchFamily="66" charset="-78"/>
              </a:rPr>
              <a:t> شامل: آمریکای جنوبی و کمربند سرطان مری آسیایی (شرق ترکیه،عراق،ایران، قزاقستان،ترکمنستان ،ازبکستان ،تاجیکستان، مغولستان ،غرب و شمال چین)</a:t>
            </a:r>
            <a:br>
              <a:rPr lang="fa-IR" sz="4400" dirty="0" smtClean="0">
                <a:solidFill>
                  <a:schemeClr val="tx1">
                    <a:lumMod val="95000"/>
                    <a:lumOff val="5000"/>
                  </a:schemeClr>
                </a:solidFill>
                <a:latin typeface="Arabic Typesetting" panose="03020402040406030203" pitchFamily="66" charset="-78"/>
                <a:cs typeface="Arabic Typesetting" panose="03020402040406030203" pitchFamily="66" charset="-78"/>
              </a:rPr>
            </a:br>
            <a:r>
              <a:rPr lang="fa-IR" sz="4400" dirty="0" smtClean="0">
                <a:solidFill>
                  <a:schemeClr val="tx1">
                    <a:lumMod val="95000"/>
                    <a:lumOff val="5000"/>
                  </a:schemeClr>
                </a:solidFill>
                <a:latin typeface="Arabic Typesetting" panose="03020402040406030203" pitchFamily="66" charset="-78"/>
                <a:cs typeface="Arabic Typesetting" panose="03020402040406030203" pitchFamily="66" charset="-78"/>
              </a:rPr>
              <a:t>بیش از نیمی از موارد </a:t>
            </a:r>
            <a:r>
              <a:rPr lang="en-US" sz="4400" dirty="0" smtClean="0">
                <a:solidFill>
                  <a:schemeClr val="tx1">
                    <a:lumMod val="95000"/>
                    <a:lumOff val="5000"/>
                  </a:schemeClr>
                </a:solidFill>
                <a:latin typeface="Arabic Typesetting" panose="03020402040406030203" pitchFamily="66" charset="-78"/>
                <a:cs typeface="Arabic Typesetting" panose="03020402040406030203" pitchFamily="66" charset="-78"/>
              </a:rPr>
              <a:t>ESCC</a:t>
            </a:r>
            <a:r>
              <a:rPr lang="fa-IR" sz="4400" dirty="0" smtClean="0">
                <a:solidFill>
                  <a:schemeClr val="tx1">
                    <a:lumMod val="95000"/>
                    <a:lumOff val="5000"/>
                  </a:schemeClr>
                </a:solidFill>
                <a:latin typeface="Arabic Typesetting" panose="03020402040406030203" pitchFamily="66" charset="-78"/>
                <a:cs typeface="Arabic Typesetting" panose="03020402040406030203" pitchFamily="66" charset="-78"/>
              </a:rPr>
              <a:t> جهانی در چین رخ می دهد.</a:t>
            </a:r>
            <a:br>
              <a:rPr lang="fa-IR" sz="4400" dirty="0" smtClean="0">
                <a:solidFill>
                  <a:schemeClr val="tx1">
                    <a:lumMod val="95000"/>
                    <a:lumOff val="5000"/>
                  </a:schemeClr>
                </a:solidFill>
                <a:latin typeface="Arabic Typesetting" panose="03020402040406030203" pitchFamily="66" charset="-78"/>
                <a:cs typeface="Arabic Typesetting" panose="03020402040406030203" pitchFamily="66" charset="-78"/>
              </a:rPr>
            </a:br>
            <a:endParaRPr lang="en-US" sz="4400" dirty="0">
              <a:solidFill>
                <a:schemeClr val="tx1">
                  <a:lumMod val="95000"/>
                  <a:lumOff val="5000"/>
                </a:schemeClr>
              </a:solidFill>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6624860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9561" y="2959031"/>
            <a:ext cx="9134900" cy="3557679"/>
          </a:xfrm>
        </p:spPr>
        <p:txBody>
          <a:bodyPr>
            <a:noAutofit/>
          </a:bodyPr>
          <a:lstStyle/>
          <a:p>
            <a:pPr algn="r" rtl="1"/>
            <a:r>
              <a:rPr lang="fa-IR" sz="4000" b="1" dirty="0" smtClean="0">
                <a:solidFill>
                  <a:schemeClr val="tx1">
                    <a:lumMod val="95000"/>
                    <a:lumOff val="5000"/>
                  </a:schemeClr>
                </a:solidFill>
                <a:latin typeface="Arabic Typesetting" panose="03020402040406030203" pitchFamily="66" charset="-78"/>
                <a:cs typeface="Arabic Typesetting" panose="03020402040406030203" pitchFamily="66" charset="-78"/>
              </a:rPr>
              <a:t>دلایل </a:t>
            </a:r>
            <a:r>
              <a:rPr lang="en-US" sz="4000" b="1" dirty="0" smtClean="0">
                <a:solidFill>
                  <a:schemeClr val="tx1">
                    <a:lumMod val="95000"/>
                    <a:lumOff val="5000"/>
                  </a:schemeClr>
                </a:solidFill>
                <a:latin typeface="Arabic Typesetting" panose="03020402040406030203" pitchFamily="66" charset="-78"/>
                <a:cs typeface="Arabic Typesetting" panose="03020402040406030203" pitchFamily="66" charset="-78"/>
              </a:rPr>
              <a:t>ESCC</a:t>
            </a:r>
            <a:r>
              <a:rPr lang="fa-IR" sz="4000" b="1" dirty="0" smtClean="0">
                <a:solidFill>
                  <a:schemeClr val="tx1">
                    <a:lumMod val="95000"/>
                    <a:lumOff val="5000"/>
                  </a:schemeClr>
                </a:solidFill>
                <a:latin typeface="Arabic Typesetting" panose="03020402040406030203" pitchFamily="66" charset="-78"/>
                <a:cs typeface="Arabic Typesetting" panose="03020402040406030203" pitchFamily="66" charset="-78"/>
              </a:rPr>
              <a:t>:</a:t>
            </a:r>
            <a: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
            </a:r>
            <a:b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br>
            <a: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بیش از 90% از موارد </a:t>
            </a:r>
            <a:r>
              <a:rPr lang="en-US"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ESCC</a:t>
            </a:r>
            <a: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 مربوط به مصرف الکل و مصرف دخانیات در ایالات متحده و دیگر کشورهای غربی است.</a:t>
            </a:r>
            <a:b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br>
            <a: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در آسیا بروز </a:t>
            </a:r>
            <a:r>
              <a:rPr lang="en-US"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ESCC</a:t>
            </a:r>
            <a: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 در دهه های گذشته به علت ارتقا سطح اجتماعی و تغییر شیوه زندگی کاهش یافته است.</a:t>
            </a:r>
            <a:b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br>
            <a: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سیگار کشیدن و مصرف الکل عوامل خطر اصلی</a:t>
            </a:r>
            <a:r>
              <a:rPr lang="en-US"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ESCC</a:t>
            </a:r>
            <a: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 در دهه های گذشته در آسیا هستند. احتمال این سرطان 3 تا 7 برابر در سیگاری های فعلی افزایش می یابد.</a:t>
            </a:r>
            <a:b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br>
            <a:r>
              <a:rPr lang="fa-IR" sz="4000" b="1" dirty="0" smtClean="0">
                <a:solidFill>
                  <a:schemeClr val="tx1">
                    <a:lumMod val="95000"/>
                    <a:lumOff val="5000"/>
                  </a:schemeClr>
                </a:solidFill>
                <a:latin typeface="Arabic Typesetting" panose="03020402040406030203" pitchFamily="66" charset="-78"/>
                <a:cs typeface="Arabic Typesetting" panose="03020402040406030203" pitchFamily="66" charset="-78"/>
              </a:rPr>
              <a:t>سایر عوامل خطر </a:t>
            </a:r>
            <a: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شامل :نوشیدنی داغ سابقه ی خانوادگی، تغذیه ی نامناسب،آسیب های مکانیکی و مصرف تریاک می باشد.</a:t>
            </a:r>
            <a:endParaRPr lang="en-US" sz="4000" dirty="0">
              <a:solidFill>
                <a:schemeClr val="tx1">
                  <a:lumMod val="95000"/>
                  <a:lumOff val="5000"/>
                </a:schemeClr>
              </a:solidFill>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3225160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2244" y="1936123"/>
            <a:ext cx="8915400" cy="2724845"/>
          </a:xfrm>
        </p:spPr>
        <p:txBody>
          <a:bodyPr>
            <a:noAutofit/>
          </a:bodyPr>
          <a:lstStyle/>
          <a:p>
            <a:pPr algn="r" rtl="1"/>
            <a: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میزان بروز </a:t>
            </a:r>
            <a:r>
              <a:rPr lang="en-US"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EAC</a:t>
            </a:r>
            <a: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 در بسیاری از کشورها در حال افزایش است در ایالات متحده سرعت رشد سریع تر از هر سرطان دیگر است. وباعث می شود به عنوان بیماری در حال ظهور نام گذاری شود. </a:t>
            </a:r>
            <a:b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br>
            <a: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میزان بروز این سرطان از سال 1975 تا 2000 تقریبا 6 برابر شده است.</a:t>
            </a:r>
            <a:b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br>
            <a: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به علاوه در کشورهایی مثل انگلستان ، دانمارک و چین روند رو به رشدی داشته است. این سرطان معمولا در مرحله ی پیشرفته تشخیص داده  میشود.</a:t>
            </a:r>
            <a:endParaRPr lang="en-US" sz="4000" dirty="0">
              <a:solidFill>
                <a:schemeClr val="tx1">
                  <a:lumMod val="95000"/>
                  <a:lumOff val="5000"/>
                </a:schemeClr>
              </a:solidFill>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2264367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2083" y="669702"/>
            <a:ext cx="8890114" cy="6009113"/>
          </a:xfrm>
          <a:prstGeom prst="rect">
            <a:avLst/>
          </a:prstGeom>
        </p:spPr>
      </p:pic>
    </p:spTree>
    <p:extLst>
      <p:ext uri="{BB962C8B-B14F-4D97-AF65-F5344CB8AC3E}">
        <p14:creationId xmlns:p14="http://schemas.microsoft.com/office/powerpoint/2010/main" val="2737748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بر اساس گزارش های اعلام شده استان گلستان در مناطق گنبد، کلاله، آق قلا، مینودشت بیشترین شیوع سرطان مری را در دنیا دارند.</a:t>
            </a:r>
            <a:b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br>
            <a:r>
              <a:rPr lang="fa-IR" sz="4000" dirty="0" smtClean="0">
                <a:solidFill>
                  <a:schemeClr val="tx1">
                    <a:lumMod val="95000"/>
                    <a:lumOff val="5000"/>
                  </a:schemeClr>
                </a:solidFill>
                <a:latin typeface="Arabic Typesetting" panose="03020402040406030203" pitchFamily="66" charset="-78"/>
                <a:cs typeface="Arabic Typesetting" panose="03020402040406030203" pitchFamily="66" charset="-78"/>
              </a:rPr>
              <a:t>زیرا خاک این منطقه آتشفشانی است و مملو از نیترات است که درآب و محصولات کشاورزی وارد شده است این امر می تواند در شیوع سرطان مری موثر باشد. ولی مطالعات نشان داده که خوردن چای داغ، مصرف تریاک در طولانی مدت در شیوع بالای این نوع سرطان نقش موثری دارد.</a:t>
            </a:r>
            <a:endParaRPr lang="en-US" sz="4000" dirty="0">
              <a:solidFill>
                <a:schemeClr val="tx1">
                  <a:lumMod val="95000"/>
                  <a:lumOff val="5000"/>
                </a:schemeClr>
              </a:solidFill>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26818387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3656" y="579549"/>
            <a:ext cx="7672187" cy="5998255"/>
          </a:xfrm>
          <a:prstGeom prst="rect">
            <a:avLst/>
          </a:prstGeom>
        </p:spPr>
      </p:pic>
    </p:spTree>
    <p:extLst>
      <p:ext uri="{BB962C8B-B14F-4D97-AF65-F5344CB8AC3E}">
        <p14:creationId xmlns:p14="http://schemas.microsoft.com/office/powerpoint/2010/main" val="2489436473"/>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40</TotalTime>
  <Words>131</Words>
  <Application>Microsoft Office PowerPoint</Application>
  <PresentationFormat>Custom</PresentationFormat>
  <Paragraphs>7</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Wisp</vt:lpstr>
      <vt:lpstr>بسم الله الرحمن الرحیم</vt:lpstr>
      <vt:lpstr>مری مجرایی می باشد که گلو را به معده وصل می نماید. سرطان مری دارای دو نوع بافت شناسی اصلی است: 1-کارسینوم سلول سنگفرشی مری(ESCC) 2- آدنوکاردینوم(EAC)</vt:lpstr>
      <vt:lpstr>تفاوت قابل توجه در بروز ESCC در بین کشورها یا قومیت ها ویژگی اپیدمیولوژیکی ESCC است.مناطق خطرناک برای ESCC شامل: آمریکای جنوبی و کمربند سرطان مری آسیایی (شرق ترکیه،عراق،ایران، قزاقستان،ترکمنستان ،ازبکستان ،تاجیکستان، مغولستان ،غرب و شمال چین) بیش از نیمی از موارد ESCC جهانی در چین رخ می دهد. </vt:lpstr>
      <vt:lpstr>دلایل ESCC: بیش از 90% از موارد ESCC مربوط به مصرف الکل و مصرف دخانیات در ایالات متحده و دیگر کشورهای غربی است. در آسیا بروز ESCC در دهه های گذشته به علت ارتقا سطح اجتماعی و تغییر شیوه زندگی کاهش یافته است. سیگار کشیدن و مصرف الکل عوامل خطر اصلیESCC در دهه های گذشته در آسیا هستند. احتمال این سرطان 3 تا 7 برابر در سیگاری های فعلی افزایش می یابد. سایر عوامل خطر شامل :نوشیدنی داغ سابقه ی خانوادگی، تغذیه ی نامناسب،آسیب های مکانیکی و مصرف تریاک می باشد.</vt:lpstr>
      <vt:lpstr>میزان بروز EAC در بسیاری از کشورها در حال افزایش است در ایالات متحده سرعت رشد سریع تر از هر سرطان دیگر است. وباعث می شود به عنوان بیماری در حال ظهور نام گذاری شود.  میزان بروز این سرطان از سال 1975 تا 2000 تقریبا 6 برابر شده است. به علاوه در کشورهایی مثل انگلستان ، دانمارک و چین روند رو به رشدی داشته است. این سرطان معمولا در مرحله ی پیشرفته تشخیص داده  میشود.</vt:lpstr>
      <vt:lpstr>PowerPoint Presentation</vt:lpstr>
      <vt:lpstr>بر اساس گزارش های اعلام شده استان گلستان در مناطق گنبد، کلاله، آق قلا، مینودشت بیشترین شیوع سرطان مری را در دنیا دارند. زیرا خاک این منطقه آتشفشانی است و مملو از نیترات است که درآب و محصولات کشاورزی وارد شده است این امر می تواند در شیوع سرطان مری موثر باشد. ولی مطالعات نشان داده که خوردن چای داغ، مصرف تریاک در طولانی مدت در شیوع بالای این نوع سرطان نقش موثری دارد.</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anis</dc:creator>
  <cp:lastModifiedBy>Windows User</cp:lastModifiedBy>
  <cp:revision>9</cp:revision>
  <dcterms:created xsi:type="dcterms:W3CDTF">2017-11-07T19:02:23Z</dcterms:created>
  <dcterms:modified xsi:type="dcterms:W3CDTF">2020-04-23T18:50:57Z</dcterms:modified>
</cp:coreProperties>
</file>