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2"/>
  </p:notesMasterIdLst>
  <p:sldIdLst>
    <p:sldId id="281" r:id="rId2"/>
    <p:sldId id="256" r:id="rId3"/>
    <p:sldId id="257" r:id="rId4"/>
    <p:sldId id="258" r:id="rId5"/>
    <p:sldId id="263" r:id="rId6"/>
    <p:sldId id="259" r:id="rId7"/>
    <p:sldId id="260" r:id="rId8"/>
    <p:sldId id="261" r:id="rId9"/>
    <p:sldId id="264" r:id="rId10"/>
    <p:sldId id="284" r:id="rId11"/>
    <p:sldId id="285" r:id="rId12"/>
    <p:sldId id="286" r:id="rId13"/>
    <p:sldId id="287" r:id="rId14"/>
    <p:sldId id="265" r:id="rId15"/>
    <p:sldId id="282" r:id="rId16"/>
    <p:sldId id="266" r:id="rId17"/>
    <p:sldId id="267" r:id="rId18"/>
    <p:sldId id="268" r:id="rId19"/>
    <p:sldId id="269" r:id="rId20"/>
    <p:sldId id="270" r:id="rId21"/>
    <p:sldId id="271" r:id="rId22"/>
    <p:sldId id="272" r:id="rId23"/>
    <p:sldId id="273" r:id="rId24"/>
    <p:sldId id="274" r:id="rId25"/>
    <p:sldId id="275" r:id="rId26"/>
    <p:sldId id="277" r:id="rId27"/>
    <p:sldId id="278" r:id="rId28"/>
    <p:sldId id="280" r:id="rId29"/>
    <p:sldId id="283" r:id="rId30"/>
    <p:sldId id="288"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7500" autoAdjust="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AC9D94-066A-4FB5-913B-AE14EAFB084A}" type="datetimeFigureOut">
              <a:rPr lang="en-US" smtClean="0"/>
              <a:pPr/>
              <a:t>5/21/2020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66AB27-9676-4596-9E0D-8437DDA48060}" type="slidenum">
              <a:rPr lang="en-US" smtClean="0"/>
              <a:pPr/>
              <a:t>‹#›</a:t>
            </a:fld>
            <a:endParaRPr lang="en-US"/>
          </a:p>
        </p:txBody>
      </p:sp>
    </p:spTree>
    <p:extLst>
      <p:ext uri="{BB962C8B-B14F-4D97-AF65-F5344CB8AC3E}">
        <p14:creationId xmlns:p14="http://schemas.microsoft.com/office/powerpoint/2010/main" val="2450191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666AB27-9676-4596-9E0D-8437DDA48060}" type="slidenum">
              <a:rPr lang="en-US" smtClean="0"/>
              <a:pPr/>
              <a:t>20</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5666AB27-9676-4596-9E0D-8437DDA48060}" type="slidenum">
              <a:rPr lang="en-US" smtClean="0"/>
              <a:pPr/>
              <a:t>23</a:t>
            </a:fld>
            <a:endParaRPr lang="en-US"/>
          </a:p>
        </p:txBody>
      </p:sp>
    </p:spTree>
    <p:extLst>
      <p:ext uri="{BB962C8B-B14F-4D97-AF65-F5344CB8AC3E}">
        <p14:creationId xmlns:p14="http://schemas.microsoft.com/office/powerpoint/2010/main" val="2399522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666AB27-9676-4596-9E0D-8437DDA48060}" type="slidenum">
              <a:rPr lang="en-US" smtClean="0"/>
              <a:pPr/>
              <a:t>27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2">
                    <a:lumMod val="75000"/>
                  </a:schemeClr>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rgbClr val="FFFFFF"/>
                </a:solidFill>
                <a:latin typeface="+mn-lt"/>
              </a:defRPr>
            </a:lvl1pPr>
          </a:lstStyle>
          <a:p>
            <a:fld id="{54FF9C01-4FE4-4815-BD38-C12053D4A4D6}" type="datetimeFigureOut">
              <a:rPr lang="en-US" smtClean="0"/>
              <a:pPr/>
              <a:t>5/21/2020</a:t>
            </a:fld>
            <a:endParaRPr lang="en-US"/>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fld id="{BF8B2493-89CF-43F0-8B9B-77909E64063F}" type="slidenum">
              <a:rPr lang="en-US" smtClean="0"/>
              <a:pPr/>
              <a:t>‹#›</a:t>
            </a:fld>
            <a:endParaRPr lang="en-US"/>
          </a:p>
        </p:txBody>
      </p:sp>
    </p:spTree>
    <p:extLst>
      <p:ext uri="{BB962C8B-B14F-4D97-AF65-F5344CB8AC3E}">
        <p14:creationId xmlns:p14="http://schemas.microsoft.com/office/powerpoint/2010/main" val="140566246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FF9C01-4FE4-4815-BD38-C12053D4A4D6}" type="datetimeFigureOut">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467264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rgbClr val="FFFFFF"/>
                </a:solidFill>
                <a:latin typeface="+mn-lt"/>
                <a:ea typeface="+mn-ea"/>
                <a:cs typeface="+mn-cs"/>
              </a:defRPr>
            </a:lvl1pPr>
          </a:lstStyle>
          <a:p>
            <a:fld id="{54FF9C01-4FE4-4815-BD38-C12053D4A4D6}" type="datetimeFigureOut">
              <a:rPr lang="en-US" smtClean="0"/>
              <a:pPr/>
              <a:t>5/21/2020</a:t>
            </a:fld>
            <a:endParaRPr lang="en-US"/>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6453378" y="5211060"/>
            <a:ext cx="1584198" cy="228600"/>
          </a:xfrm>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146619110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FF9C01-4FE4-4815-BD38-C12053D4A4D6}"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165755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FF9C01-4FE4-4815-BD38-C12053D4A4D6}" type="datetimeFigureOut">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172018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FF9C01-4FE4-4815-BD38-C12053D4A4D6}" type="datetimeFigureOut">
              <a:rPr lang="en-US" smtClean="0"/>
              <a:pPr/>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3684039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FF9C01-4FE4-4815-BD38-C12053D4A4D6}" type="datetimeFigureOut">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3433896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6765290" y="173736"/>
            <a:ext cx="2194560"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Rectangle 11"/>
          <p:cNvSpPr/>
          <p:nvPr/>
        </p:nvSpPr>
        <p:spPr>
          <a:xfrm>
            <a:off x="6868160" y="274320"/>
            <a:ext cx="1988820" cy="6309360"/>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54FF9C01-4FE4-4815-BD38-C12053D4A4D6}"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746008" y="6302326"/>
            <a:ext cx="1097280" cy="274320"/>
          </a:xfrm>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83610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a:xfrm>
            <a:off x="6765290" y="173736"/>
            <a:ext cx="2194560"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6868160" y="274320"/>
            <a:ext cx="1988820" cy="6309360"/>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54FF9C01-4FE4-4815-BD38-C12053D4A4D6}" type="datetimeFigureOut">
              <a:rPr lang="en-US" smtClean="0"/>
              <a:pPr/>
              <a:t>5/21/2020</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chemeClr val="tx1">
                    <a:lumMod val="75000"/>
                    <a:lumOff val="25000"/>
                  </a:schemeClr>
                </a:solidFill>
              </a:defRPr>
            </a:lvl1pPr>
          </a:lstStyle>
          <a:p>
            <a:fld id="{BF8B2493-89CF-43F0-8B9B-77909E64063F}" type="slidenum">
              <a:rPr lang="en-US" smtClean="0"/>
              <a:pPr/>
              <a:t>‹#›</a:t>
            </a:fld>
            <a:endParaRPr lang="en-US"/>
          </a:p>
        </p:txBody>
      </p:sp>
    </p:spTree>
    <p:extLst>
      <p:ext uri="{BB962C8B-B14F-4D97-AF65-F5344CB8AC3E}">
        <p14:creationId xmlns:p14="http://schemas.microsoft.com/office/powerpoint/2010/main" val="2204971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FF9C01-4FE4-4815-BD38-C12053D4A4D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2829576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FF9C01-4FE4-4815-BD38-C12053D4A4D6}"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B2493-89CF-43F0-8B9B-77909E64063F}" type="slidenum">
              <a:rPr lang="en-US" smtClean="0"/>
              <a:pPr/>
              <a:t>‹#›</a:t>
            </a:fld>
            <a:endParaRPr lang="en-US"/>
          </a:p>
        </p:txBody>
      </p:sp>
    </p:spTree>
    <p:extLst>
      <p:ext uri="{BB962C8B-B14F-4D97-AF65-F5344CB8AC3E}">
        <p14:creationId xmlns:p14="http://schemas.microsoft.com/office/powerpoint/2010/main" val="508646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8" name="Rectangle 7"/>
          <p:cNvSpPr/>
          <p:nvPr/>
        </p:nvSpPr>
        <p:spPr>
          <a:xfrm>
            <a:off x="292608" y="292608"/>
            <a:ext cx="8558784" cy="6272784"/>
          </a:xfrm>
          <a:prstGeom prst="rect">
            <a:avLst/>
          </a:prstGeom>
          <a:noFill/>
          <a:ln w="6350" cap="sq" cmpd="sng" algn="ctr">
            <a:solidFill>
              <a:schemeClr val="tx1">
                <a:lumMod val="75000"/>
                <a:lumOff val="25000"/>
              </a:schemeClr>
            </a:solidFill>
            <a:prstDash val="solid"/>
            <a:miter lim="800000"/>
          </a:ln>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12142" y="6302326"/>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54FF9C01-4FE4-4815-BD38-C12053D4A4D6}" type="datetimeFigureOut">
              <a:rPr lang="en-US" smtClean="0"/>
              <a:pPr/>
              <a:t>5/21/2020</a:t>
            </a:fld>
            <a:endParaRPr lang="en-US"/>
          </a:p>
        </p:txBody>
      </p:sp>
      <p:sp>
        <p:nvSpPr>
          <p:cNvPr id="5" name="Footer Placeholder 4"/>
          <p:cNvSpPr>
            <a:spLocks noGrp="1"/>
          </p:cNvSpPr>
          <p:nvPr>
            <p:ph type="ftr" sz="quarter" idx="3"/>
          </p:nvPr>
        </p:nvSpPr>
        <p:spPr>
          <a:xfrm>
            <a:off x="2596896" y="6302326"/>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7753042" y="6302326"/>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BF8B2493-89CF-43F0-8B9B-77909E64063F}" type="slidenum">
              <a:rPr lang="en-US" smtClean="0"/>
              <a:pPr/>
              <a:t>‹#›</a:t>
            </a:fld>
            <a:endParaRPr lang="en-US"/>
          </a:p>
        </p:txBody>
      </p:sp>
    </p:spTree>
    <p:extLst>
      <p:ext uri="{BB962C8B-B14F-4D97-AF65-F5344CB8AC3E}">
        <p14:creationId xmlns:p14="http://schemas.microsoft.com/office/powerpoint/2010/main" val="309904964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1"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r" defTabSz="914400" rtl="1"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r" defTabSz="914400" rtl="1"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r" defTabSz="914400" rtl="1"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r" defTabSz="914400" rtl="1"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r" defTabSz="914400" rtl="1"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r" defTabSz="914400" rtl="1"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r" defTabSz="914400" rtl="1"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r" defTabSz="914400" rtl="1"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r" defTabSz="914400" rtl="1"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065CF61-CD43-4DAE-83FF-A130B379DF97}"/>
              </a:ext>
            </a:extLst>
          </p:cNvPr>
          <p:cNvSpPr>
            <a:spLocks noGrp="1"/>
          </p:cNvSpPr>
          <p:nvPr>
            <p:ph type="ctrTitle"/>
          </p:nvPr>
        </p:nvSpPr>
        <p:spPr/>
        <p:txBody>
          <a:bodyPr/>
          <a:lstStyle/>
          <a:p>
            <a:r>
              <a:rPr lang="fa-IR" b="1" dirty="0">
                <a:solidFill>
                  <a:schemeClr val="accent1">
                    <a:lumMod val="50000"/>
                  </a:schemeClr>
                </a:solidFill>
                <a:cs typeface="B Nazanin" panose="00000400000000000000" pitchFamily="2" charset="-78"/>
              </a:rPr>
              <a:t>بسم الله الرحمن الرحیم</a:t>
            </a:r>
          </a:p>
        </p:txBody>
      </p:sp>
    </p:spTree>
    <p:extLst>
      <p:ext uri="{BB962C8B-B14F-4D97-AF65-F5344CB8AC3E}">
        <p14:creationId xmlns:p14="http://schemas.microsoft.com/office/powerpoint/2010/main" val="3236017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2118733-060B-4FB9-9357-760C1831E3FB}"/>
              </a:ext>
            </a:extLst>
          </p:cNvPr>
          <p:cNvSpPr>
            <a:spLocks noGrp="1"/>
          </p:cNvSpPr>
          <p:nvPr>
            <p:ph type="ctrTitle"/>
          </p:nvPr>
        </p:nvSpPr>
        <p:spPr>
          <a:xfrm>
            <a:off x="1169289" y="2133600"/>
            <a:ext cx="6801440" cy="2590800"/>
          </a:xfrm>
        </p:spPr>
        <p:txBody>
          <a:bodyPr/>
          <a:lstStyle/>
          <a:p>
            <a:r>
              <a:rPr lang="fa-IR" dirty="0">
                <a:solidFill>
                  <a:schemeClr val="accent1">
                    <a:lumMod val="50000"/>
                  </a:schemeClr>
                </a:solidFill>
                <a:cs typeface="2  Esfehan" panose="00000700000000000000" pitchFamily="2" charset="-78"/>
              </a:rPr>
              <a:t>سازمان تجارت جهانی</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14480" y="2000240"/>
            <a:ext cx="6357982" cy="369332"/>
          </a:xfrm>
          <a:prstGeom prst="rect">
            <a:avLst/>
          </a:prstGeom>
          <a:noFill/>
        </p:spPr>
        <p:txBody>
          <a:bodyPr wrap="square" rtlCol="0">
            <a:spAutoFit/>
          </a:bodyPr>
          <a:lstStyle/>
          <a:p>
            <a:endParaRPr lang="en-US" dirty="0"/>
          </a:p>
        </p:txBody>
      </p:sp>
      <p:sp>
        <p:nvSpPr>
          <p:cNvPr id="8" name="TextBox 7"/>
          <p:cNvSpPr txBox="1"/>
          <p:nvPr/>
        </p:nvSpPr>
        <p:spPr>
          <a:xfrm>
            <a:off x="1071538" y="1428736"/>
            <a:ext cx="7429552" cy="4339650"/>
          </a:xfrm>
          <a:prstGeom prst="rect">
            <a:avLst/>
          </a:prstGeom>
          <a:noFill/>
        </p:spPr>
        <p:txBody>
          <a:bodyPr wrap="square" rtlCol="0">
            <a:spAutoFit/>
          </a:bodyPr>
          <a:lstStyle/>
          <a:p>
            <a:pPr algn="r" rtl="1"/>
            <a:endParaRPr lang="fa-IR" sz="2800" dirty="0"/>
          </a:p>
          <a:p>
            <a:pPr algn="just" rtl="1">
              <a:lnSpc>
                <a:spcPct val="150000"/>
              </a:lnSpc>
            </a:pPr>
            <a:r>
              <a:rPr lang="fa-IR" sz="2400" dirty="0">
                <a:cs typeface="B Nazanin" panose="00000400000000000000" pitchFamily="2" charset="-78"/>
              </a:rPr>
              <a:t>یک سازمان بین المللی است که قوانین جهانی تجارت را تنظیم و اختلافات بین اعضا را حل و فصل میکند. اعضای سازمان تجارت جهانی کشورهایی هستند که موافقت نامه های (حدود30 موافقت نامه) این سازمان را امضاء کرده اند.مقر سازمان تجارت جهانی در ژنو،سوئیس قرار دارد.تا مارس 2013 ،159 کشور عضو این سازمان شده اند تاجیکستان در حال حاضر جدیدترین عضو این سازمان محسوب می شود.</a:t>
            </a:r>
          </a:p>
          <a:p>
            <a:pPr algn="r" rtl="1"/>
            <a:endParaRPr lang="fa-IR" sz="3200" dirty="0"/>
          </a:p>
        </p:txBody>
      </p:sp>
      <p:sp>
        <p:nvSpPr>
          <p:cNvPr id="2" name="Title 1">
            <a:extLst>
              <a:ext uri="{FF2B5EF4-FFF2-40B4-BE49-F238E27FC236}">
                <a16:creationId xmlns="" xmlns:a16="http://schemas.microsoft.com/office/drawing/2014/main" id="{F9DD513C-7725-4A34-B89E-7AEBC243E857}"/>
              </a:ext>
            </a:extLst>
          </p:cNvPr>
          <p:cNvSpPr>
            <a:spLocks noGrp="1"/>
          </p:cNvSpPr>
          <p:nvPr>
            <p:ph type="title"/>
          </p:nvPr>
        </p:nvSpPr>
        <p:spPr/>
        <p:txBody>
          <a:bodyPr>
            <a:normAutofit/>
          </a:bodyPr>
          <a:lstStyle/>
          <a:p>
            <a:pPr algn="ctr"/>
            <a:r>
              <a:rPr lang="fa-IR" sz="3800" b="1" dirty="0">
                <a:cs typeface="B Nazanin" pitchFamily="2" charset="-78"/>
              </a:rPr>
              <a:t>تعریف سازمان تجارت جهانی</a:t>
            </a:r>
            <a:r>
              <a:rPr lang="fa-IR" sz="3800" dirty="0">
                <a:cs typeface="B Nazanin" pitchFamily="2" charset="-78"/>
              </a:rPr>
              <a:t/>
            </a:r>
            <a:br>
              <a:rPr lang="fa-IR" sz="3800" dirty="0">
                <a:cs typeface="B Nazanin" pitchFamily="2" charset="-78"/>
              </a:rPr>
            </a:br>
            <a:endParaRPr lang="fa-IR" sz="3800" dirty="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7176" y="2014194"/>
            <a:ext cx="7715304" cy="3647152"/>
          </a:xfrm>
          <a:prstGeom prst="rect">
            <a:avLst/>
          </a:prstGeom>
          <a:noFill/>
        </p:spPr>
        <p:txBody>
          <a:bodyPr wrap="square" rtlCol="0">
            <a:spAutoFit/>
          </a:bodyPr>
          <a:lstStyle/>
          <a:p>
            <a:pPr algn="r" rtl="1"/>
            <a:r>
              <a:rPr lang="fa-IR" dirty="0">
                <a:cs typeface="B Nazanin" panose="00000400000000000000" pitchFamily="2" charset="-78"/>
              </a:rPr>
              <a:t> </a:t>
            </a:r>
            <a:endParaRPr lang="fa-IR" sz="3200" b="1" dirty="0">
              <a:cs typeface="B Nazanin" panose="00000400000000000000" pitchFamily="2" charset="-78"/>
            </a:endParaRPr>
          </a:p>
          <a:p>
            <a:pPr algn="just" rtl="1">
              <a:lnSpc>
                <a:spcPct val="150000"/>
              </a:lnSpc>
            </a:pPr>
            <a:r>
              <a:rPr lang="fa-IR" sz="2400" dirty="0" smtClean="0">
                <a:cs typeface="B Nazanin" pitchFamily="2" charset="-78"/>
              </a:rPr>
              <a:t>که </a:t>
            </a:r>
            <a:r>
              <a:rPr lang="fa-IR" sz="2400" dirty="0">
                <a:cs typeface="B Nazanin" pitchFamily="2" charset="-78"/>
              </a:rPr>
              <a:t>به اختصار آن را </a:t>
            </a:r>
            <a:r>
              <a:rPr lang="en-US" sz="2400" dirty="0">
                <a:cs typeface="B Nazanin" pitchFamily="2" charset="-78"/>
              </a:rPr>
              <a:t>WTO</a:t>
            </a:r>
            <a:r>
              <a:rPr lang="fa-IR" sz="2400" dirty="0">
                <a:cs typeface="B Nazanin" pitchFamily="2" charset="-78"/>
              </a:rPr>
              <a:t> می نامند یکی از اثر گذارترین سازمانی هایی است که در بازرگانی بین الملل نقش ایفا می کند. هر چند کشورمان ایران هنور به عنوان عضو قطعی این سازمان در نیامده اما داشتن اطلاعات لازم در خصوص این سازمان مورد نیاز فعالان بازرگانی بین الملل و دانشجویان مدیریت است.در سال 1947، در یکی از کنفرانسها طرح سازمان تجارت جهانی مطرح گردید که با مخالفت کشور های توسعه نیافته با شکست مواجه شد.</a:t>
            </a:r>
          </a:p>
        </p:txBody>
      </p:sp>
      <p:sp>
        <p:nvSpPr>
          <p:cNvPr id="3" name="Title 2">
            <a:extLst>
              <a:ext uri="{FF2B5EF4-FFF2-40B4-BE49-F238E27FC236}">
                <a16:creationId xmlns="" xmlns:a16="http://schemas.microsoft.com/office/drawing/2014/main" id="{4AEF4CF4-AAB7-4DF5-BE8F-F6FAA652FD2C}"/>
              </a:ext>
            </a:extLst>
          </p:cNvPr>
          <p:cNvSpPr>
            <a:spLocks noGrp="1"/>
          </p:cNvSpPr>
          <p:nvPr>
            <p:ph type="title"/>
          </p:nvPr>
        </p:nvSpPr>
        <p:spPr/>
        <p:txBody>
          <a:bodyPr/>
          <a:lstStyle/>
          <a:p>
            <a:pPr algn="ctr"/>
            <a:r>
              <a:rPr lang="fa-IR" sz="3800" b="1" dirty="0">
                <a:cs typeface="B Nazanin" panose="00000400000000000000" pitchFamily="2" charset="-78"/>
              </a:rPr>
              <a:t>سازمان تجارت جهانی</a:t>
            </a:r>
            <a:r>
              <a:rPr lang="fa-IR" dirty="0">
                <a:cs typeface="B Nazanin" panose="00000400000000000000" pitchFamily="2" charset="-78"/>
              </a:rPr>
              <a:t/>
            </a:r>
            <a:br>
              <a:rPr lang="fa-IR" dirty="0">
                <a:cs typeface="B Nazanin" panose="00000400000000000000" pitchFamily="2" charset="-78"/>
              </a:rPr>
            </a:br>
            <a:r>
              <a:rPr lang="fa-IR" dirty="0">
                <a:cs typeface="B Nazanin" panose="00000400000000000000" pitchFamily="2" charset="-78"/>
              </a:rPr>
              <a:t> (</a:t>
            </a:r>
            <a:r>
              <a:rPr lang="en-US" dirty="0">
                <a:cs typeface="B Nazanin" panose="00000400000000000000" pitchFamily="2" charset="-78"/>
              </a:rPr>
              <a:t>Word Trade Organization</a:t>
            </a:r>
            <a:r>
              <a:rPr lang="fa-IR" dirty="0">
                <a:cs typeface="B Nazanin" panose="00000400000000000000" pitchFamily="2" charset="-78"/>
              </a:rPr>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73B0DAB6-091A-4B64-9BFE-3E8FFE03924B}"/>
              </a:ext>
            </a:extLst>
          </p:cNvPr>
          <p:cNvSpPr>
            <a:spLocks noGrp="1"/>
          </p:cNvSpPr>
          <p:nvPr>
            <p:ph type="title"/>
          </p:nvPr>
        </p:nvSpPr>
        <p:spPr/>
        <p:txBody>
          <a:bodyPr>
            <a:normAutofit/>
          </a:bodyPr>
          <a:lstStyle/>
          <a:p>
            <a:pPr algn="ctr"/>
            <a:r>
              <a:rPr lang="fa-IR" sz="3800" b="1" dirty="0">
                <a:cs typeface="B Nazanin" panose="00000400000000000000" pitchFamily="2" charset="-78"/>
              </a:rPr>
              <a:t>شکل گیری سازمان تجارت جهانی</a:t>
            </a:r>
            <a:endParaRPr lang="fa-IR" sz="3800" dirty="0">
              <a:cs typeface="B Nazanin" panose="00000400000000000000" pitchFamily="2" charset="-78"/>
            </a:endParaRPr>
          </a:p>
        </p:txBody>
      </p:sp>
      <p:sp>
        <p:nvSpPr>
          <p:cNvPr id="4" name="Content Placeholder 3">
            <a:extLst>
              <a:ext uri="{FF2B5EF4-FFF2-40B4-BE49-F238E27FC236}">
                <a16:creationId xmlns="" xmlns:a16="http://schemas.microsoft.com/office/drawing/2014/main" id="{DBAF02CB-C412-4C7E-976D-5D938CCB35A7}"/>
              </a:ext>
            </a:extLst>
          </p:cNvPr>
          <p:cNvSpPr>
            <a:spLocks noGrp="1"/>
          </p:cNvSpPr>
          <p:nvPr>
            <p:ph idx="1"/>
          </p:nvPr>
        </p:nvSpPr>
        <p:spPr/>
        <p:txBody>
          <a:bodyPr>
            <a:normAutofit fontScale="62500" lnSpcReduction="20000"/>
          </a:bodyPr>
          <a:lstStyle/>
          <a:p>
            <a:pPr algn="just">
              <a:lnSpc>
                <a:spcPct val="150000"/>
              </a:lnSpc>
            </a:pPr>
            <a:r>
              <a:rPr lang="fa-IR" sz="2600" dirty="0">
                <a:cs typeface="B Nazanin" pitchFamily="2" charset="-78"/>
              </a:rPr>
              <a:t>سازمان جهانی تجارت از اول ژانویه 1995 کار خود را با 125 عضو آغاز کرد.در حال حاضر 151 عضو دارد.29 کشور از جمله ایران در روند الحاق به آن قرار دارد .دبیرخانه سازمان با 635 کارمند در ژنو است و در راس آن «پاسکال لامی» فرانسوی به عنوان مدیر کل قرار دارد که برای چهار سال انتخاب شده است و تا ژانویه 2010 در این سمت باقی خواهد ماند.بالاترین رکن تصمیم گیری سامزان ،کنفرانس وزیران می باشد، که حداقل هر دو سال یک بار تشکیل جلسه می دهد. تصمیمات از طریق اجماع اتخاذ  می شود تا بدین طریق هم کشورها از رای و وزن مساوی برخوردار باشند، و هم تشویق شوند را هحل هایی اتخاذ کنند که مورد حمایت بقیه ممالک نیز باشد.</a:t>
            </a:r>
            <a:endParaRPr lang="en-US" sz="2600" dirty="0">
              <a:cs typeface="B Nazanin" pitchFamily="2" charset="-78"/>
            </a:endParaRPr>
          </a:p>
          <a:p>
            <a:endParaRPr lang="fa-I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B0E3E41C-ECDD-449D-B014-869A14E5A488}"/>
              </a:ext>
            </a:extLst>
          </p:cNvPr>
          <p:cNvSpPr>
            <a:spLocks noGrp="1"/>
          </p:cNvSpPr>
          <p:nvPr>
            <p:ph type="title"/>
          </p:nvPr>
        </p:nvSpPr>
        <p:spPr/>
        <p:txBody>
          <a:bodyPr>
            <a:normAutofit/>
          </a:bodyPr>
          <a:lstStyle/>
          <a:p>
            <a:pPr algn="ctr" rtl="0"/>
            <a:r>
              <a:rPr lang="en-US" sz="3800" b="1" dirty="0">
                <a:cs typeface="B Nazanin" pitchFamily="2" charset="-78"/>
              </a:rPr>
              <a:t>WTO</a:t>
            </a:r>
            <a:r>
              <a:rPr lang="en-US" b="1" dirty="0">
                <a:cs typeface="B Nazanin" pitchFamily="2" charset="-78"/>
              </a:rPr>
              <a:t> </a:t>
            </a:r>
            <a:r>
              <a:rPr lang="fa-IR" sz="3800" b="1" dirty="0">
                <a:cs typeface="B Nazanin" pitchFamily="2" charset="-78"/>
              </a:rPr>
              <a:t>تاریخچه سازمان تجارت جهانی </a:t>
            </a:r>
          </a:p>
        </p:txBody>
      </p:sp>
      <p:sp>
        <p:nvSpPr>
          <p:cNvPr id="4" name="Content Placeholder 3">
            <a:extLst>
              <a:ext uri="{FF2B5EF4-FFF2-40B4-BE49-F238E27FC236}">
                <a16:creationId xmlns="" xmlns:a16="http://schemas.microsoft.com/office/drawing/2014/main" id="{028064B3-3553-4BB3-BE85-88E80AD7714B}"/>
              </a:ext>
            </a:extLst>
          </p:cNvPr>
          <p:cNvSpPr>
            <a:spLocks noGrp="1"/>
          </p:cNvSpPr>
          <p:nvPr>
            <p:ph idx="1"/>
          </p:nvPr>
        </p:nvSpPr>
        <p:spPr>
          <a:xfrm>
            <a:off x="731520" y="1857364"/>
            <a:ext cx="7680960" cy="4177676"/>
          </a:xfrm>
        </p:spPr>
        <p:txBody>
          <a:bodyPr>
            <a:normAutofit fontScale="85000" lnSpcReduction="20000"/>
          </a:bodyPr>
          <a:lstStyle/>
          <a:p>
            <a:pPr marL="0" indent="0" algn="just">
              <a:lnSpc>
                <a:spcPct val="150000"/>
              </a:lnSpc>
              <a:buNone/>
            </a:pPr>
            <a:r>
              <a:rPr lang="fa-IR" sz="2800" dirty="0">
                <a:cs typeface="B Nazanin" panose="00000400000000000000" pitchFamily="2" charset="-78"/>
              </a:rPr>
              <a:t> </a:t>
            </a:r>
            <a:r>
              <a:rPr lang="fa-IR" sz="2600" dirty="0">
                <a:cs typeface="B Nazanin" panose="00000400000000000000" pitchFamily="2" charset="-78"/>
              </a:rPr>
              <a:t>با پایان جنگ جهانی دوم کشورهای عمده تجاری توافق کردند برای جلوگیری از خشونت و ترمیم ویرانی های جنگ اقدام به گسترش تجارت از طریق راه اندازی چند سازمان بین المللی نمایند. این سازمانها عبارت بودند از:</a:t>
            </a:r>
          </a:p>
          <a:p>
            <a:pPr>
              <a:lnSpc>
                <a:spcPct val="150000"/>
              </a:lnSpc>
            </a:pPr>
            <a:r>
              <a:rPr lang="fa-IR" sz="2800" dirty="0">
                <a:cs typeface="B Nazanin" panose="00000400000000000000" pitchFamily="2" charset="-78"/>
              </a:rPr>
              <a:t>1- بانک جهانی </a:t>
            </a:r>
          </a:p>
          <a:p>
            <a:pPr>
              <a:lnSpc>
                <a:spcPct val="150000"/>
              </a:lnSpc>
            </a:pPr>
            <a:r>
              <a:rPr lang="fa-IR" sz="2800" dirty="0">
                <a:cs typeface="B Nazanin" panose="00000400000000000000" pitchFamily="2" charset="-78"/>
              </a:rPr>
              <a:t> 2- صندوق بین المللی پول </a:t>
            </a:r>
          </a:p>
          <a:p>
            <a:pPr>
              <a:lnSpc>
                <a:spcPct val="150000"/>
              </a:lnSpc>
            </a:pPr>
            <a:r>
              <a:rPr lang="fa-IR" sz="2800" dirty="0">
                <a:cs typeface="B Nazanin" panose="00000400000000000000" pitchFamily="2" charset="-78"/>
              </a:rPr>
              <a:t>3- سازمان تجارت بین المللی </a:t>
            </a:r>
          </a:p>
          <a:p>
            <a:endParaRPr lang="fa-I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6A342E32-6F1B-4725-8C6D-4CB184A69D37}"/>
              </a:ext>
            </a:extLst>
          </p:cNvPr>
          <p:cNvSpPr>
            <a:spLocks noGrp="1"/>
          </p:cNvSpPr>
          <p:nvPr>
            <p:ph type="title"/>
          </p:nvPr>
        </p:nvSpPr>
        <p:spPr>
          <a:xfrm>
            <a:off x="731520" y="620688"/>
            <a:ext cx="7680960" cy="1165238"/>
          </a:xfrm>
        </p:spPr>
        <p:txBody>
          <a:bodyPr>
            <a:normAutofit fontScale="90000"/>
          </a:bodyPr>
          <a:lstStyle/>
          <a:p>
            <a:pPr algn="ctr"/>
            <a:r>
              <a:rPr lang="fa-IR" sz="3800" b="1" dirty="0">
                <a:cs typeface="B Nazanin" panose="00000400000000000000" pitchFamily="2" charset="-78"/>
              </a:rPr>
              <a:t>حوزه های فعالیت سازمان تجارت جهانی</a:t>
            </a:r>
            <a:r>
              <a:rPr lang="fa-IR" b="1" dirty="0">
                <a:cs typeface="B Nazanin" panose="00000400000000000000" pitchFamily="2" charset="-78"/>
              </a:rPr>
              <a:t>:</a:t>
            </a:r>
            <a:br>
              <a:rPr lang="fa-IR" b="1" dirty="0">
                <a:cs typeface="B Nazanin" panose="00000400000000000000" pitchFamily="2" charset="-78"/>
              </a:rPr>
            </a:br>
            <a:endParaRPr lang="fa-IR" dirty="0">
              <a:cs typeface="B Nazanin" panose="00000400000000000000" pitchFamily="2" charset="-78"/>
            </a:endParaRPr>
          </a:p>
        </p:txBody>
      </p:sp>
      <p:sp>
        <p:nvSpPr>
          <p:cNvPr id="4" name="Content Placeholder 3">
            <a:extLst>
              <a:ext uri="{FF2B5EF4-FFF2-40B4-BE49-F238E27FC236}">
                <a16:creationId xmlns="" xmlns:a16="http://schemas.microsoft.com/office/drawing/2014/main" id="{4C0ABB76-CC77-44E6-B679-05941046F584}"/>
              </a:ext>
            </a:extLst>
          </p:cNvPr>
          <p:cNvSpPr>
            <a:spLocks noGrp="1"/>
          </p:cNvSpPr>
          <p:nvPr>
            <p:ph idx="1"/>
          </p:nvPr>
        </p:nvSpPr>
        <p:spPr>
          <a:xfrm>
            <a:off x="731520" y="1643050"/>
            <a:ext cx="7680960" cy="4594262"/>
          </a:xfrm>
        </p:spPr>
        <p:txBody>
          <a:bodyPr>
            <a:normAutofit fontScale="70000" lnSpcReduction="20000"/>
          </a:bodyPr>
          <a:lstStyle/>
          <a:p>
            <a:pPr algn="just">
              <a:lnSpc>
                <a:spcPct val="150000"/>
              </a:lnSpc>
              <a:buNone/>
            </a:pPr>
            <a:r>
              <a:rPr lang="fa-IR" sz="2600" dirty="0" smtClean="0">
                <a:cs typeface="B Nazanin" panose="00000400000000000000" pitchFamily="2" charset="-78"/>
              </a:rPr>
              <a:t>1- سازمان </a:t>
            </a:r>
            <a:r>
              <a:rPr lang="fa-IR" sz="2600" dirty="0">
                <a:cs typeface="B Nazanin" pitchFamily="2" charset="-78"/>
              </a:rPr>
              <a:t>تجارت جهانی چارچوب نهادی مشترک برای هدایت روابط تجاری اعضای خود در خصوص مسائل مربوط به موافقت نامه ها واسناد حقوقی پیوست مندرج در ضمائم موافقتنامه حاضر،به وجود آورد.</a:t>
            </a:r>
          </a:p>
          <a:p>
            <a:pPr algn="just">
              <a:lnSpc>
                <a:spcPct val="150000"/>
              </a:lnSpc>
              <a:buNone/>
            </a:pPr>
            <a:r>
              <a:rPr lang="fa-IR" sz="2600" dirty="0" smtClean="0">
                <a:cs typeface="B Nazanin" pitchFamily="2" charset="-78"/>
              </a:rPr>
              <a:t>2- موافتنامه </a:t>
            </a:r>
            <a:r>
              <a:rPr lang="fa-IR" sz="2600" dirty="0">
                <a:cs typeface="B Nazanin" pitchFamily="2" charset="-78"/>
              </a:rPr>
              <a:t>ها و اسناد حقوقی پیوست، مندرج در ضمیمه ها که از این پس به عنوان </a:t>
            </a:r>
            <a:r>
              <a:rPr lang="fa-IR" sz="2600" dirty="0" smtClean="0">
                <a:cs typeface="B Nazanin" pitchFamily="2" charset="-78"/>
              </a:rPr>
              <a:t>« </a:t>
            </a:r>
            <a:r>
              <a:rPr lang="fa-IR" sz="2600" dirty="0">
                <a:cs typeface="B Nazanin" pitchFamily="2" charset="-78"/>
              </a:rPr>
              <a:t>موافقت نامه های تجاری میان چند طرف خواند می شود و در مورد اعضایی که آنها را قبول کرده اند، هم چنین جزء لاینفک موافقت نامه حاضر بوده و برای اعضای مزبور الزام آور است.موافقت نامه های تجاری میان چند طرف برای اعضایی که آنها را نپذیرفته اند تعهدات و یا حقوقی به وجود نمی آورد. </a:t>
            </a:r>
            <a:endParaRPr lang="en-US" sz="2600" dirty="0">
              <a:cs typeface="B Nazanin" pitchFamily="2" charset="-78"/>
            </a:endParaRPr>
          </a:p>
          <a:p>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7CCECF1-B819-4866-8A82-B560E52ACA41}"/>
              </a:ext>
            </a:extLst>
          </p:cNvPr>
          <p:cNvSpPr>
            <a:spLocks noGrp="1"/>
          </p:cNvSpPr>
          <p:nvPr>
            <p:ph type="title"/>
          </p:nvPr>
        </p:nvSpPr>
        <p:spPr/>
        <p:txBody>
          <a:bodyPr>
            <a:normAutofit/>
          </a:bodyPr>
          <a:lstStyle/>
          <a:p>
            <a:pPr algn="ctr"/>
            <a:r>
              <a:rPr lang="fa-IR" sz="3800" b="1" dirty="0">
                <a:cs typeface="B Nazanin" panose="00000400000000000000" pitchFamily="2" charset="-78"/>
              </a:rPr>
              <a:t>وظایف سازمان تجارت جهانی</a:t>
            </a:r>
          </a:p>
        </p:txBody>
      </p:sp>
      <p:sp>
        <p:nvSpPr>
          <p:cNvPr id="4" name="Content Placeholder 3">
            <a:extLst>
              <a:ext uri="{FF2B5EF4-FFF2-40B4-BE49-F238E27FC236}">
                <a16:creationId xmlns="" xmlns:a16="http://schemas.microsoft.com/office/drawing/2014/main" id="{DAD4A06D-209A-45D3-9C3B-C9DF0ED5A9C5}"/>
              </a:ext>
            </a:extLst>
          </p:cNvPr>
          <p:cNvSpPr>
            <a:spLocks noGrp="1"/>
          </p:cNvSpPr>
          <p:nvPr>
            <p:ph idx="1"/>
          </p:nvPr>
        </p:nvSpPr>
        <p:spPr/>
        <p:txBody>
          <a:bodyPr>
            <a:normAutofit fontScale="77500" lnSpcReduction="20000"/>
          </a:bodyPr>
          <a:lstStyle/>
          <a:p>
            <a:pPr algn="just">
              <a:lnSpc>
                <a:spcPct val="150000"/>
              </a:lnSpc>
              <a:buNone/>
            </a:pPr>
            <a:r>
              <a:rPr lang="fa-IR" sz="2800" dirty="0">
                <a:cs typeface="B Nazanin" panose="00000400000000000000" pitchFamily="2" charset="-78"/>
              </a:rPr>
              <a:t>1</a:t>
            </a:r>
            <a:r>
              <a:rPr lang="fa-IR" sz="2800" dirty="0" smtClean="0">
                <a:cs typeface="B Nazanin" panose="00000400000000000000" pitchFamily="2" charset="-78"/>
              </a:rPr>
              <a:t>- </a:t>
            </a:r>
            <a:r>
              <a:rPr lang="fa-IR" sz="2400" dirty="0">
                <a:cs typeface="B Nazanin" panose="00000400000000000000" pitchFamily="2" charset="-78"/>
              </a:rPr>
              <a:t>سازمان تجارت جهانی اجرا، مدیریت و عملکرد موافقت نامه حاضر و موافقت نامه های تجاری چند جانبه و پیشبرد هدفهای آنها را تسهیل و همچنین چارچوب اجرا، مدیریت و عملکرد موافت نامه ها ی تجاری میان چند طرف بدون الزام عضویت همه اعضای گات را تهیه خواهد کرد.</a:t>
            </a:r>
          </a:p>
          <a:p>
            <a:pPr algn="just">
              <a:lnSpc>
                <a:spcPct val="150000"/>
              </a:lnSpc>
              <a:buNone/>
            </a:pPr>
            <a:r>
              <a:rPr lang="fa-IR" sz="2400" dirty="0">
                <a:cs typeface="B Nazanin" panose="00000400000000000000" pitchFamily="2" charset="-78"/>
              </a:rPr>
              <a:t>2</a:t>
            </a:r>
            <a:r>
              <a:rPr lang="fa-IR" sz="2400" dirty="0" smtClean="0">
                <a:cs typeface="B Nazanin" panose="00000400000000000000" pitchFamily="2" charset="-78"/>
              </a:rPr>
              <a:t>- </a:t>
            </a:r>
            <a:r>
              <a:rPr lang="fa-IR" sz="2400" dirty="0">
                <a:cs typeface="B Nazanin" panose="00000400000000000000" pitchFamily="2" charset="-78"/>
              </a:rPr>
              <a:t>سازمان تجارت جهانی مجمعی برای مذاکرات میان اعضایش در خصوص روابط تجاری چند جانبه آنها راجع به مسائل مورد بحث در موافقت نامه ها ی مذکور درضمائم این موافقتنامه به وجود خواهد آورد.</a:t>
            </a:r>
          </a:p>
          <a:p>
            <a:endParaRPr lang="fa-I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0034" y="571480"/>
            <a:ext cx="8286808" cy="5147563"/>
          </a:xfrm>
          <a:prstGeom prst="rect">
            <a:avLst/>
          </a:prstGeom>
          <a:noFill/>
        </p:spPr>
        <p:txBody>
          <a:bodyPr wrap="square" rtlCol="0">
            <a:spAutoFit/>
          </a:bodyPr>
          <a:lstStyle/>
          <a:p>
            <a:pPr algn="just" rtl="1">
              <a:lnSpc>
                <a:spcPct val="150000"/>
              </a:lnSpc>
            </a:pPr>
            <a:r>
              <a:rPr lang="fa-IR" sz="2700" dirty="0">
                <a:cs typeface="B Nazanin" panose="00000400000000000000" pitchFamily="2" charset="-78"/>
              </a:rPr>
              <a:t>3- </a:t>
            </a:r>
            <a:r>
              <a:rPr lang="fa-IR" sz="2400" dirty="0">
                <a:cs typeface="B Nazanin" pitchFamily="2" charset="-78"/>
              </a:rPr>
              <a:t>سازمان تجارت جهانی مدیریت تفاهم نامه راجعه به قواعد و رویه های حاکم بر حل اختلافات که از این پس بعنوان </a:t>
            </a:r>
            <a:r>
              <a:rPr lang="en-US" sz="2400" dirty="0">
                <a:cs typeface="B Nazanin" pitchFamily="2" charset="-78"/>
              </a:rPr>
              <a:t>DSU)</a:t>
            </a:r>
            <a:r>
              <a:rPr lang="fa-IR" sz="2400" dirty="0">
                <a:cs typeface="B Nazanin" pitchFamily="2" charset="-78"/>
              </a:rPr>
              <a:t>) خوانده می شود مذکور در ضمیمه دو موافت نامه حاضر را برعهده خواهد گرفت.</a:t>
            </a:r>
          </a:p>
          <a:p>
            <a:pPr algn="just" rtl="1">
              <a:lnSpc>
                <a:spcPct val="150000"/>
              </a:lnSpc>
            </a:pPr>
            <a:r>
              <a:rPr lang="fa-IR" sz="2400" dirty="0">
                <a:cs typeface="B Nazanin" pitchFamily="2" charset="-78"/>
              </a:rPr>
              <a:t>4-سازمان تجارت جهانی مدیریت مکانیسم بررسی خط مشی تجاری که از این پس به عنوان (</a:t>
            </a:r>
            <a:r>
              <a:rPr lang="en-US" sz="2400" dirty="0">
                <a:cs typeface="B Nazanin" pitchFamily="2" charset="-78"/>
              </a:rPr>
              <a:t>TPRM </a:t>
            </a:r>
            <a:r>
              <a:rPr lang="fa-IR" sz="2400" dirty="0">
                <a:cs typeface="B Nazanin" pitchFamily="2" charset="-78"/>
              </a:rPr>
              <a:t>) خوانده می شود مذکور در ضمیمه سه موافقت نامه حاضر را بر عهده خواهد گرفت.</a:t>
            </a:r>
          </a:p>
          <a:p>
            <a:pPr algn="just" rtl="1">
              <a:lnSpc>
                <a:spcPct val="150000"/>
              </a:lnSpc>
            </a:pPr>
            <a:r>
              <a:rPr lang="fa-IR" sz="2400" dirty="0">
                <a:cs typeface="B Nazanin" pitchFamily="2" charset="-78"/>
              </a:rPr>
              <a:t>5- به منظور دستیابی به انسجام بیشتر در سیاستگذاری اقتصادی در سطح جهانی، سازمان تجارت جهانی در صورت اقتضا با صندوق بین الملل پول و  بانک بین الملل ترمیم و توسعه و موسسات وابسته به آن همکاری خواهند کرد</a:t>
            </a:r>
            <a:endParaRPr lang="en-US" sz="2400" dirty="0">
              <a:cs typeface="B Nazani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3042" y="857232"/>
            <a:ext cx="6429420" cy="677108"/>
          </a:xfrm>
          <a:prstGeom prst="rect">
            <a:avLst/>
          </a:prstGeom>
          <a:noFill/>
        </p:spPr>
        <p:txBody>
          <a:bodyPr wrap="square" rtlCol="0">
            <a:spAutoFit/>
          </a:bodyPr>
          <a:lstStyle/>
          <a:p>
            <a:pPr algn="r"/>
            <a:r>
              <a:rPr lang="fa-IR" sz="3800" dirty="0" smtClean="0">
                <a:cs typeface="B Nazanin" pitchFamily="2" charset="-78"/>
              </a:rPr>
              <a:t>ارکان سازمان تجارت جهانی:</a:t>
            </a:r>
            <a:endParaRPr lang="en-US" sz="3800" dirty="0">
              <a:cs typeface="B Nazanin" pitchFamily="2" charset="-78"/>
            </a:endParaRPr>
          </a:p>
        </p:txBody>
      </p:sp>
      <p:sp>
        <p:nvSpPr>
          <p:cNvPr id="3" name="TextBox 2"/>
          <p:cNvSpPr txBox="1"/>
          <p:nvPr/>
        </p:nvSpPr>
        <p:spPr>
          <a:xfrm>
            <a:off x="928662" y="1785926"/>
            <a:ext cx="7572428" cy="3970318"/>
          </a:xfrm>
          <a:prstGeom prst="rect">
            <a:avLst/>
          </a:prstGeom>
          <a:noFill/>
        </p:spPr>
        <p:txBody>
          <a:bodyPr wrap="square" rtlCol="0">
            <a:spAutoFit/>
          </a:bodyPr>
          <a:lstStyle/>
          <a:p>
            <a:pPr algn="just" rtl="1">
              <a:lnSpc>
                <a:spcPct val="150000"/>
              </a:lnSpc>
            </a:pPr>
            <a:r>
              <a:rPr lang="fa-IR" sz="2400" dirty="0" smtClean="0">
                <a:cs typeface="B Nazanin" pitchFamily="2" charset="-78"/>
              </a:rPr>
              <a:t>سازمان تجارت جهانی برای دستیابی به موافتنامه های مورد تایید اعضا و نیز نظارت بر حسن انجام آنها از وجود ارکان مختلف تصمیم گیری ،نظارتی، اجرایی،</a:t>
            </a:r>
            <a:br>
              <a:rPr lang="fa-IR" sz="2400" dirty="0" smtClean="0">
                <a:cs typeface="B Nazanin" pitchFamily="2" charset="-78"/>
              </a:rPr>
            </a:br>
            <a:r>
              <a:rPr lang="fa-IR" sz="2400" dirty="0" smtClean="0">
                <a:cs typeface="B Nazanin" pitchFamily="2" charset="-78"/>
              </a:rPr>
              <a:t>و حقوقی بهره می برد. این ارکان عبارتند از :</a:t>
            </a:r>
          </a:p>
          <a:p>
            <a:pPr algn="r">
              <a:lnSpc>
                <a:spcPct val="150000"/>
              </a:lnSpc>
            </a:pPr>
            <a:r>
              <a:rPr lang="fa-IR" sz="2400" dirty="0" smtClean="0">
                <a:cs typeface="B Nazanin" pitchFamily="2" charset="-78"/>
              </a:rPr>
              <a:t>1- کنفرانس وزیران </a:t>
            </a:r>
          </a:p>
          <a:p>
            <a:pPr algn="r">
              <a:lnSpc>
                <a:spcPct val="150000"/>
              </a:lnSpc>
            </a:pPr>
            <a:r>
              <a:rPr lang="fa-IR" sz="2400" dirty="0" smtClean="0">
                <a:cs typeface="B Nazanin" pitchFamily="2" charset="-78"/>
              </a:rPr>
              <a:t>2- شورای عمومی </a:t>
            </a:r>
          </a:p>
          <a:p>
            <a:pPr algn="r">
              <a:lnSpc>
                <a:spcPct val="150000"/>
              </a:lnSpc>
            </a:pPr>
            <a:r>
              <a:rPr lang="fa-IR" sz="2400" dirty="0" smtClean="0">
                <a:cs typeface="B Nazanin" pitchFamily="2" charset="-78"/>
              </a:rPr>
              <a:t>3-رکن حل اختلاف</a:t>
            </a:r>
          </a:p>
          <a:p>
            <a:pPr algn="r">
              <a:lnSpc>
                <a:spcPct val="150000"/>
              </a:lnSpc>
            </a:pPr>
            <a:r>
              <a:rPr lang="fa-IR" sz="2400" dirty="0" smtClean="0">
                <a:cs typeface="B Nazanin" pitchFamily="2" charset="-78"/>
              </a:rPr>
              <a:t>4- رکن بررسی خط مشی تجاری و شورا </a:t>
            </a:r>
            <a:endParaRPr lang="en-US" sz="2400" dirty="0">
              <a:cs typeface="B Nazanin"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7224" y="785794"/>
            <a:ext cx="7500990" cy="5632311"/>
          </a:xfrm>
          <a:prstGeom prst="rect">
            <a:avLst/>
          </a:prstGeom>
          <a:noFill/>
        </p:spPr>
        <p:txBody>
          <a:bodyPr wrap="square" rtlCol="0">
            <a:spAutoFit/>
          </a:bodyPr>
          <a:lstStyle/>
          <a:p>
            <a:pPr algn="just" rtl="1">
              <a:lnSpc>
                <a:spcPct val="150000"/>
              </a:lnSpc>
            </a:pPr>
            <a:r>
              <a:rPr lang="fa-IR" sz="2400" b="1" dirty="0" smtClean="0">
                <a:cs typeface="B Nazanin" pitchFamily="2" charset="-78"/>
              </a:rPr>
              <a:t>کنفرانس وزیران: </a:t>
            </a:r>
            <a:r>
              <a:rPr lang="fa-IR" sz="2400" dirty="0" smtClean="0">
                <a:cs typeface="B Nazanin" pitchFamily="2" charset="-78"/>
              </a:rPr>
              <a:t>کنفرانس وزیران بالاترین رکن سازمان تجارت جهانی است و نمایندگی همه اعضا را دربر می گیرد. اختیارات کنفرانس وزیران عبارت است از :محقق ساختن کارکردهای سازمان، اتخاذ اقدامات لازم در این راستا و تصمیم گیری در زمینه توافقنامه های تجارت چند جانبه در صورت درخواست هر یک از اعضاء.</a:t>
            </a:r>
          </a:p>
          <a:p>
            <a:pPr algn="just" rtl="1">
              <a:lnSpc>
                <a:spcPct val="150000"/>
              </a:lnSpc>
            </a:pPr>
            <a:r>
              <a:rPr lang="fa-IR" sz="2400" b="1" dirty="0" smtClean="0">
                <a:cs typeface="B Nazanin" pitchFamily="2" charset="-78"/>
              </a:rPr>
              <a:t>شوراهای عمومی: </a:t>
            </a:r>
            <a:r>
              <a:rPr lang="fa-IR" sz="2400" dirty="0" smtClean="0">
                <a:cs typeface="B Nazanin" pitchFamily="2" charset="-78"/>
              </a:rPr>
              <a:t>عالی ترین رکن تصمیم گیری بعد از کنفرانس وزیران در سازمان تجارت جهانی است که درباره موضوعات روزمره و کارکردهای این سازمان نظر می دهد. مقر این شوراها در ژنو قرار دارد و معمولاً هر دو ماه یک بار تشکیل جلسه می دهد.شورای عمومی مستقیماً به کنفرانس وزیران گزارش می دهد.</a:t>
            </a:r>
            <a:endParaRPr lang="en-US" sz="2400" dirty="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1000108"/>
            <a:ext cx="7143800" cy="4893647"/>
          </a:xfrm>
          <a:prstGeom prst="rect">
            <a:avLst/>
          </a:prstGeom>
          <a:noFill/>
        </p:spPr>
        <p:txBody>
          <a:bodyPr wrap="square" rtlCol="0">
            <a:spAutoFit/>
          </a:bodyPr>
          <a:lstStyle/>
          <a:p>
            <a:pPr algn="r"/>
            <a:r>
              <a:rPr lang="fa-IR" sz="2400" b="1" dirty="0" smtClean="0">
                <a:cs typeface="B Nazanin" pitchFamily="2" charset="-78"/>
              </a:rPr>
              <a:t>رکن حل اختلاف: </a:t>
            </a:r>
          </a:p>
          <a:p>
            <a:pPr algn="just" rtl="1">
              <a:lnSpc>
                <a:spcPct val="150000"/>
              </a:lnSpc>
            </a:pPr>
            <a:r>
              <a:rPr lang="fa-IR" sz="2400" dirty="0" smtClean="0">
                <a:cs typeface="B Nazanin" pitchFamily="2" charset="-78"/>
              </a:rPr>
              <a:t>ممکن است یک دولت عضو دیگری معاهده یا تعهدی را برخلاف مصالح وی نقض نموده است در چنین شرایطی، شورای عمومی به عنوان رکن حل اختلاف تشکیل جلسه می دهد</a:t>
            </a:r>
            <a:r>
              <a:rPr lang="fa-IR" dirty="0" smtClean="0"/>
              <a:t>.</a:t>
            </a:r>
          </a:p>
          <a:p>
            <a:pPr algn="just" rtl="1">
              <a:lnSpc>
                <a:spcPct val="150000"/>
              </a:lnSpc>
            </a:pPr>
            <a:r>
              <a:rPr lang="fa-IR" sz="2400" b="1" dirty="0" smtClean="0">
                <a:cs typeface="B Nazanin" pitchFamily="2" charset="-78"/>
              </a:rPr>
              <a:t>رکن بررسی خط مشی :</a:t>
            </a:r>
          </a:p>
          <a:p>
            <a:pPr algn="just" rtl="1">
              <a:lnSpc>
                <a:spcPct val="150000"/>
              </a:lnSpc>
            </a:pPr>
            <a:r>
              <a:rPr lang="fa-IR" sz="2400" dirty="0" smtClean="0">
                <a:cs typeface="B Nazanin" pitchFamily="2" charset="-78"/>
              </a:rPr>
              <a:t>شورای عمومی ، همچنین می تواند به عنوان رکن بررسی خط مشی تجاری تشکیل جلسه دهد. این رکن ریاست،قوانین و رویه خاص خود را دارد و به تجدید نظر در سیاستهای تجاری اعضا برای آماده کردن آن در مکانیزم بازنگری در سیاست تجاری می پردازد.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571480"/>
            <a:ext cx="7929618" cy="6555641"/>
          </a:xfrm>
          <a:prstGeom prst="rect">
            <a:avLst/>
          </a:prstGeom>
          <a:noFill/>
        </p:spPr>
        <p:txBody>
          <a:bodyPr wrap="square" rtlCol="0">
            <a:spAutoFit/>
          </a:bodyPr>
          <a:lstStyle/>
          <a:p>
            <a:pPr algn="just" rtl="1"/>
            <a:r>
              <a:rPr lang="fa-IR" sz="2400" b="1" dirty="0" smtClean="0">
                <a:cs typeface="B Nazanin" pitchFamily="2" charset="-78"/>
              </a:rPr>
              <a:t>شوراها:</a:t>
            </a:r>
          </a:p>
          <a:p>
            <a:pPr algn="just" rtl="1">
              <a:lnSpc>
                <a:spcPct val="150000"/>
              </a:lnSpc>
            </a:pPr>
            <a:r>
              <a:rPr lang="fa-IR" sz="2400" dirty="0" smtClean="0">
                <a:cs typeface="B Nazanin" pitchFamily="2" charset="-78"/>
              </a:rPr>
              <a:t>شوراها برای اجرای وظایف سازمان تجارت جهانی و عموماً زیر نظر شورای عمومی تشکیل می شوند. این شوراها به صورت تخصصی وظیفه بررسی و تدوین موافتنامه های عمومی را بر عهده دارند. این شوراها عبارتند از :</a:t>
            </a:r>
          </a:p>
          <a:p>
            <a:pPr algn="just" rtl="1">
              <a:lnSpc>
                <a:spcPct val="150000"/>
              </a:lnSpc>
            </a:pPr>
            <a:r>
              <a:rPr lang="fa-IR" sz="2400" dirty="0" smtClean="0">
                <a:cs typeface="B Nazanin" pitchFamily="2" charset="-78"/>
              </a:rPr>
              <a:t>1- شورای تجارت کالا </a:t>
            </a:r>
          </a:p>
          <a:p>
            <a:pPr algn="just" rtl="1">
              <a:lnSpc>
                <a:spcPct val="150000"/>
              </a:lnSpc>
            </a:pPr>
            <a:r>
              <a:rPr lang="fa-IR" sz="2400" dirty="0" smtClean="0">
                <a:cs typeface="B Nazanin" pitchFamily="2" charset="-78"/>
              </a:rPr>
              <a:t>2- شورای تجارت خدمات </a:t>
            </a:r>
          </a:p>
          <a:p>
            <a:pPr algn="just" rtl="1">
              <a:lnSpc>
                <a:spcPct val="150000"/>
              </a:lnSpc>
            </a:pPr>
            <a:r>
              <a:rPr lang="fa-IR" sz="2400" dirty="0" smtClean="0">
                <a:cs typeface="B Nazanin" pitchFamily="2" charset="-78"/>
              </a:rPr>
              <a:t>3-</a:t>
            </a:r>
            <a:r>
              <a:rPr lang="ar-SA" sz="2400" dirty="0" smtClean="0">
                <a:cs typeface="B Nazanin" pitchFamily="2" charset="-78"/>
              </a:rPr>
              <a:t>شورای جنبه‌های مرتبط با تجارت حقوق مالکیت فکری</a:t>
            </a:r>
            <a:endParaRPr lang="fa-IR" sz="2400" dirty="0" smtClean="0">
              <a:cs typeface="B Nazanin" pitchFamily="2" charset="-78"/>
            </a:endParaRPr>
          </a:p>
          <a:p>
            <a:pPr algn="r" rtl="1">
              <a:lnSpc>
                <a:spcPct val="150000"/>
              </a:lnSpc>
            </a:pPr>
            <a:r>
              <a:rPr lang="fa-IR" sz="2400" dirty="0" smtClean="0">
                <a:cs typeface="B Nazanin" pitchFamily="2" charset="-78"/>
              </a:rPr>
              <a:t>4- </a:t>
            </a:r>
            <a:r>
              <a:rPr lang="ar-SA" sz="2400" dirty="0" smtClean="0">
                <a:cs typeface="B Nazanin" pitchFamily="2" charset="-78"/>
              </a:rPr>
              <a:t>کمیته‌ها و سایر بدنه‌های متمم: </a:t>
            </a:r>
            <a:r>
              <a:rPr lang="fa-IR" sz="2400" dirty="0" smtClean="0">
                <a:cs typeface="B Nazanin" pitchFamily="2" charset="-78"/>
              </a:rPr>
              <a:t>که شامل 3 کمیته می باشد:</a:t>
            </a:r>
          </a:p>
          <a:p>
            <a:pPr algn="r" rtl="1">
              <a:lnSpc>
                <a:spcPct val="150000"/>
              </a:lnSpc>
            </a:pPr>
            <a:r>
              <a:rPr lang="fa-IR" sz="2400" dirty="0" smtClean="0">
                <a:cs typeface="B Nazanin" pitchFamily="2" charset="-78"/>
              </a:rPr>
              <a:t>1-کمیته تجارت و توسعه</a:t>
            </a:r>
          </a:p>
          <a:p>
            <a:pPr algn="r" rtl="1">
              <a:lnSpc>
                <a:spcPct val="150000"/>
              </a:lnSpc>
            </a:pPr>
            <a:r>
              <a:rPr lang="fa-IR" sz="2400" dirty="0" smtClean="0">
                <a:cs typeface="B Nazanin" pitchFamily="2" charset="-78"/>
              </a:rPr>
              <a:t>2-کمیته محدودیت‌های تراز پرداخت‌ها</a:t>
            </a:r>
          </a:p>
          <a:p>
            <a:pPr algn="r">
              <a:lnSpc>
                <a:spcPct val="150000"/>
              </a:lnSpc>
            </a:pPr>
            <a:r>
              <a:rPr lang="fa-IR" sz="2400" dirty="0" smtClean="0">
                <a:cs typeface="B Nazanin" pitchFamily="2" charset="-78"/>
              </a:rPr>
              <a:t>3-کمیته بودجه، مالی و تشکیلاتی</a:t>
            </a:r>
          </a:p>
          <a:p>
            <a:pPr algn="just" rtl="1">
              <a:lnSpc>
                <a:spcPct val="150000"/>
              </a:lnSpc>
            </a:pPr>
            <a:endParaRPr lang="en-US" sz="2400" dirty="0" smtClean="0">
              <a:cs typeface="B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D2BBF59A-7030-4D23-A8FA-86DD0EF2A820}"/>
              </a:ext>
            </a:extLst>
          </p:cNvPr>
          <p:cNvSpPr>
            <a:spLocks noGrp="1"/>
          </p:cNvSpPr>
          <p:nvPr>
            <p:ph type="title"/>
          </p:nvPr>
        </p:nvSpPr>
        <p:spPr>
          <a:xfrm>
            <a:off x="731520" y="642594"/>
            <a:ext cx="7680960" cy="1071894"/>
          </a:xfrm>
        </p:spPr>
        <p:txBody>
          <a:bodyPr>
            <a:normAutofit fontScale="90000"/>
          </a:bodyPr>
          <a:lstStyle/>
          <a:p>
            <a:pPr algn="ctr"/>
            <a:r>
              <a:rPr lang="fa-IR" sz="3800" b="1" dirty="0">
                <a:cs typeface="B Nazanin" pitchFamily="2" charset="-78"/>
              </a:rPr>
              <a:t>اعضای سازمان تجارت جهانی</a:t>
            </a:r>
            <a:br>
              <a:rPr lang="fa-IR" sz="3800" b="1" dirty="0">
                <a:cs typeface="B Nazanin" pitchFamily="2" charset="-78"/>
              </a:rPr>
            </a:br>
            <a:endParaRPr lang="fa-IR" sz="3800" b="1" dirty="0">
              <a:cs typeface="B Nazanin" pitchFamily="2" charset="-78"/>
            </a:endParaRPr>
          </a:p>
        </p:txBody>
      </p:sp>
      <p:sp>
        <p:nvSpPr>
          <p:cNvPr id="4" name="Content Placeholder 3">
            <a:extLst>
              <a:ext uri="{FF2B5EF4-FFF2-40B4-BE49-F238E27FC236}">
                <a16:creationId xmlns="" xmlns:a16="http://schemas.microsoft.com/office/drawing/2014/main" id="{585DF6F3-7923-4881-9DCF-EE6C20C3CC31}"/>
              </a:ext>
            </a:extLst>
          </p:cNvPr>
          <p:cNvSpPr>
            <a:spLocks noGrp="1"/>
          </p:cNvSpPr>
          <p:nvPr>
            <p:ph idx="1"/>
          </p:nvPr>
        </p:nvSpPr>
        <p:spPr>
          <a:xfrm>
            <a:off x="731520" y="1428736"/>
            <a:ext cx="7680960" cy="4606304"/>
          </a:xfrm>
        </p:spPr>
        <p:txBody>
          <a:bodyPr/>
          <a:lstStyle/>
          <a:p>
            <a:pPr algn="just">
              <a:lnSpc>
                <a:spcPct val="200000"/>
              </a:lnSpc>
            </a:pPr>
            <a:r>
              <a:rPr lang="fa-IR" sz="2400" dirty="0">
                <a:cs typeface="B Nazanin" pitchFamily="2" charset="-78"/>
              </a:rPr>
              <a:t>بعد از حدود 50 سال فعالیت گات،سازمان تجارت جهانی در سال 1995 ایجاد شد. تا سال 2015، سازمان تجارت جهانی 161 عضو و 23 ناظر داشته و کشورهایی چون ایران،الجزایر، آذربایجان ،بلاروس ازبکستان ،عراق،قزاقستان ،لبنان،سوریه و... به عنوان عضو ناظر در این سازمان پذیرفته شده اند.ایران و الجزایر بزرگترین اقتصادهایی هستند که هنوز به این سازمان نپیوسته اند.</a:t>
            </a:r>
            <a:endParaRPr lang="en-US" sz="2400" dirty="0">
              <a:cs typeface="B Nazanin" pitchFamily="2" charset="-78"/>
            </a:endParaRPr>
          </a:p>
          <a:p>
            <a:pPr>
              <a:lnSpc>
                <a:spcPct val="200000"/>
              </a:lnSpc>
            </a:pPr>
            <a:endParaRPr lang="fa-IR" dirty="0">
              <a:cs typeface="B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786" y="642918"/>
            <a:ext cx="7643866" cy="5775187"/>
          </a:xfrm>
          <a:prstGeom prst="rect">
            <a:avLst/>
          </a:prstGeom>
          <a:noFill/>
        </p:spPr>
        <p:txBody>
          <a:bodyPr wrap="square" rtlCol="0">
            <a:spAutoFit/>
          </a:bodyPr>
          <a:lstStyle/>
          <a:p>
            <a:pPr algn="ctr"/>
            <a:r>
              <a:rPr lang="fa-IR" sz="3600" b="1" dirty="0" smtClean="0">
                <a:cs typeface="B Nazanin" pitchFamily="2" charset="-78"/>
              </a:rPr>
              <a:t>عمده ترین فرصتها و مزایایی که میتواند </a:t>
            </a:r>
          </a:p>
          <a:p>
            <a:pPr algn="ctr" rtl="1"/>
            <a:r>
              <a:rPr lang="fa-IR" sz="3600" b="1" dirty="0" smtClean="0">
                <a:cs typeface="B Nazanin" pitchFamily="2" charset="-78"/>
              </a:rPr>
              <a:t>   برای اقتصاد ایران روی دهد: </a:t>
            </a:r>
          </a:p>
          <a:p>
            <a:pPr algn="r" rtl="1">
              <a:lnSpc>
                <a:spcPct val="150000"/>
              </a:lnSpc>
            </a:pPr>
            <a:r>
              <a:rPr lang="fa-IR" sz="2400" b="1" dirty="0" smtClean="0">
                <a:cs typeface="B Nazanin" pitchFamily="2" charset="-78"/>
              </a:rPr>
              <a:t>1- رونق سرمایه گذاری خارجی و امنیت اقتصادی بیشتر </a:t>
            </a:r>
          </a:p>
          <a:p>
            <a:pPr algn="r" rtl="1">
              <a:lnSpc>
                <a:spcPct val="150000"/>
              </a:lnSpc>
            </a:pPr>
            <a:r>
              <a:rPr lang="fa-IR" sz="2400" b="1" dirty="0" smtClean="0">
                <a:cs typeface="B Nazanin" pitchFamily="2" charset="-78"/>
              </a:rPr>
              <a:t>2- بی اثر شدن تحریمهای اقتصادی کشورهای خارجی</a:t>
            </a:r>
          </a:p>
          <a:p>
            <a:pPr algn="r" rtl="1">
              <a:lnSpc>
                <a:spcPct val="150000"/>
              </a:lnSpc>
            </a:pPr>
            <a:r>
              <a:rPr lang="fa-IR" sz="2400" b="1" dirty="0" smtClean="0">
                <a:cs typeface="B Nazanin" pitchFamily="2" charset="-78"/>
              </a:rPr>
              <a:t>3- نفوذ در بازارهای جهانی </a:t>
            </a:r>
          </a:p>
          <a:p>
            <a:pPr algn="r" rtl="1">
              <a:lnSpc>
                <a:spcPct val="150000"/>
              </a:lnSpc>
            </a:pPr>
            <a:r>
              <a:rPr lang="fa-IR" sz="2400" b="1" dirty="0" smtClean="0">
                <a:cs typeface="B Nazanin" pitchFamily="2" charset="-78"/>
              </a:rPr>
              <a:t>4- افزایش نقش سیاسی ،اقتصادی و فرهنگی درعرصه جهانی </a:t>
            </a:r>
          </a:p>
          <a:p>
            <a:pPr algn="r" rtl="1">
              <a:lnSpc>
                <a:spcPct val="150000"/>
              </a:lnSpc>
            </a:pPr>
            <a:r>
              <a:rPr lang="fa-IR" sz="2400" b="1" dirty="0" smtClean="0">
                <a:cs typeface="B Nazanin" pitchFamily="2" charset="-78"/>
              </a:rPr>
              <a:t>5- کنترل در تولید محصولات و کالاها </a:t>
            </a:r>
          </a:p>
          <a:p>
            <a:pPr algn="r" rtl="1">
              <a:lnSpc>
                <a:spcPct val="150000"/>
              </a:lnSpc>
            </a:pPr>
            <a:r>
              <a:rPr lang="fa-IR" sz="2400" b="1" dirty="0" smtClean="0">
                <a:cs typeface="B Nazanin" pitchFamily="2" charset="-78"/>
              </a:rPr>
              <a:t>6- تندتر شدن در روند خصوصی سازی </a:t>
            </a:r>
          </a:p>
          <a:p>
            <a:pPr algn="r" rtl="1">
              <a:lnSpc>
                <a:spcPct val="150000"/>
              </a:lnSpc>
            </a:pPr>
            <a:r>
              <a:rPr lang="fa-IR" sz="2400" b="1" dirty="0" smtClean="0">
                <a:cs typeface="B Nazanin" pitchFamily="2" charset="-78"/>
              </a:rPr>
              <a:t>7- افزایش صادرات غیر نفتی </a:t>
            </a:r>
          </a:p>
          <a:p>
            <a:pPr algn="r" rtl="1">
              <a:lnSpc>
                <a:spcPct val="150000"/>
              </a:lnSpc>
            </a:pPr>
            <a:r>
              <a:rPr lang="fa-IR" sz="2400" b="1" dirty="0" smtClean="0">
                <a:cs typeface="B Nazanin" pitchFamily="2" charset="-78"/>
              </a:rPr>
              <a:t>8- ایجاد شفافیت و ثبات در قوانین مقررات کشور </a:t>
            </a:r>
            <a:endParaRPr lang="en-US" sz="2400" b="1" dirty="0">
              <a:cs typeface="B Nazanin"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D5159E27-BC9E-4E0A-8E5E-E2EF71779E64}"/>
              </a:ext>
            </a:extLst>
          </p:cNvPr>
          <p:cNvSpPr>
            <a:spLocks noGrp="1"/>
          </p:cNvSpPr>
          <p:nvPr>
            <p:ph type="title"/>
          </p:nvPr>
        </p:nvSpPr>
        <p:spPr>
          <a:xfrm>
            <a:off x="731520" y="642594"/>
            <a:ext cx="7680960" cy="1214770"/>
          </a:xfrm>
        </p:spPr>
        <p:txBody>
          <a:bodyPr>
            <a:normAutofit/>
          </a:bodyPr>
          <a:lstStyle/>
          <a:p>
            <a:pPr algn="ctr"/>
            <a:r>
              <a:rPr lang="fa-IR" sz="3800" b="1" dirty="0" smtClean="0">
                <a:cs typeface="B Nazanin" pitchFamily="2" charset="-78"/>
              </a:rPr>
              <a:t>وضعیت ایران برای پیوستن به سازمان تجارت جهانی</a:t>
            </a:r>
            <a:endParaRPr lang="fa-IR" sz="3800" b="1" dirty="0">
              <a:cs typeface="B Nazanin" pitchFamily="2" charset="-78"/>
            </a:endParaRPr>
          </a:p>
        </p:txBody>
      </p:sp>
      <p:sp>
        <p:nvSpPr>
          <p:cNvPr id="4" name="Content Placeholder 3">
            <a:extLst>
              <a:ext uri="{FF2B5EF4-FFF2-40B4-BE49-F238E27FC236}">
                <a16:creationId xmlns="" xmlns:a16="http://schemas.microsoft.com/office/drawing/2014/main" id="{01292163-D19C-4070-A0C2-8DFEE2E32520}"/>
              </a:ext>
            </a:extLst>
          </p:cNvPr>
          <p:cNvSpPr>
            <a:spLocks noGrp="1"/>
          </p:cNvSpPr>
          <p:nvPr>
            <p:ph idx="1"/>
          </p:nvPr>
        </p:nvSpPr>
        <p:spPr>
          <a:xfrm>
            <a:off x="731520" y="1857364"/>
            <a:ext cx="7680960" cy="4177676"/>
          </a:xfrm>
        </p:spPr>
        <p:txBody>
          <a:bodyPr>
            <a:normAutofit fontScale="92500"/>
          </a:bodyPr>
          <a:lstStyle/>
          <a:p>
            <a:pPr algn="just">
              <a:lnSpc>
                <a:spcPct val="150000"/>
              </a:lnSpc>
            </a:pPr>
            <a:r>
              <a:rPr lang="fa-IR" sz="2400" dirty="0">
                <a:cs typeface="B Nazanin" panose="00000400000000000000" pitchFamily="2" charset="-78"/>
              </a:rPr>
              <a:t>ایران از سال 1996 متقاضی پیوستن به سازمان تجارت جهانی است. با این وجود سال 2001 برای اولین بار تقاضای ایران برای عضویت مطرح شد اما با مخالفت آمریکا رد شد. امریکا پس از 22 بار تقاضا ایران در سال 2005 موافقت خود را با این درخواست اعلام کرد و به دنبال آن ایران به عنوان عضو ناظر پذیرفته شد.</a:t>
            </a:r>
          </a:p>
          <a:p>
            <a:pPr algn="just">
              <a:lnSpc>
                <a:spcPct val="150000"/>
              </a:lnSpc>
            </a:pPr>
            <a:r>
              <a:rPr lang="fa-IR" sz="2400" dirty="0">
                <a:cs typeface="B Nazanin" panose="00000400000000000000" pitchFamily="2" charset="-78"/>
              </a:rPr>
              <a:t>در سال 2009 رژیم تجاری ایران به سازمان تحویل داده شد وحدود 700 سوال از طرف اعضا مطرح و پاسخ داده شد با این وجود هنوز برای تشکیل کار گروه اختلافات سیاسی وجود دارد که مانع پیشرفت کار است.</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00100" y="1285860"/>
            <a:ext cx="7143800" cy="4339650"/>
          </a:xfrm>
          <a:prstGeom prst="rect">
            <a:avLst/>
          </a:prstGeom>
          <a:noFill/>
        </p:spPr>
        <p:txBody>
          <a:bodyPr wrap="square" rtlCol="0">
            <a:spAutoFit/>
          </a:bodyPr>
          <a:lstStyle/>
          <a:p>
            <a:pPr algn="r"/>
            <a:r>
              <a:rPr lang="fa-IR" sz="2800" b="1" dirty="0">
                <a:latin typeface="Arial" pitchFamily="34" charset="0"/>
                <a:cs typeface="B Nazanin" pitchFamily="2" charset="-78"/>
              </a:rPr>
              <a:t>موانع عضویت ایران در سازمان تجارت جهانی :</a:t>
            </a:r>
          </a:p>
          <a:p>
            <a:pPr algn="r">
              <a:lnSpc>
                <a:spcPct val="150000"/>
              </a:lnSpc>
            </a:pPr>
            <a:endParaRPr lang="fa-IR" sz="2400" dirty="0">
              <a:latin typeface="Arial" pitchFamily="34" charset="0"/>
              <a:cs typeface="Arial" pitchFamily="34" charset="0"/>
            </a:endParaRPr>
          </a:p>
          <a:p>
            <a:pPr algn="r">
              <a:lnSpc>
                <a:spcPct val="200000"/>
              </a:lnSpc>
            </a:pPr>
            <a:r>
              <a:rPr lang="fa-IR" sz="2400" dirty="0">
                <a:latin typeface="Arial" pitchFamily="34" charset="0"/>
                <a:cs typeface="Arial" pitchFamily="34" charset="0"/>
              </a:rPr>
              <a:t>1- </a:t>
            </a:r>
            <a:r>
              <a:rPr lang="fa-IR" sz="2600" b="1" dirty="0">
                <a:latin typeface="Arial" pitchFamily="34" charset="0"/>
                <a:cs typeface="Arial" pitchFamily="34" charset="0"/>
              </a:rPr>
              <a:t>موانع سیاسی</a:t>
            </a:r>
          </a:p>
          <a:p>
            <a:pPr algn="r">
              <a:lnSpc>
                <a:spcPct val="200000"/>
              </a:lnSpc>
            </a:pPr>
            <a:r>
              <a:rPr lang="fa-IR" sz="2600" b="1" dirty="0">
                <a:latin typeface="Arial" pitchFamily="34" charset="0"/>
                <a:cs typeface="Arial" pitchFamily="34" charset="0"/>
              </a:rPr>
              <a:t>2-موانع اقتصادی </a:t>
            </a:r>
          </a:p>
          <a:p>
            <a:pPr algn="r">
              <a:lnSpc>
                <a:spcPct val="200000"/>
              </a:lnSpc>
            </a:pPr>
            <a:r>
              <a:rPr lang="fa-IR" sz="2600" b="1" dirty="0">
                <a:latin typeface="Arial" pitchFamily="34" charset="0"/>
                <a:cs typeface="Arial" pitchFamily="34" charset="0"/>
              </a:rPr>
              <a:t>3- موانع حقوقی</a:t>
            </a:r>
          </a:p>
          <a:p>
            <a:pPr algn="r">
              <a:lnSpc>
                <a:spcPct val="200000"/>
              </a:lnSpc>
            </a:pPr>
            <a:endParaRPr lang="en-US" sz="2800" b="1" dirty="0">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2910" y="714356"/>
            <a:ext cx="7971986" cy="4708981"/>
          </a:xfrm>
          <a:prstGeom prst="rect">
            <a:avLst/>
          </a:prstGeom>
          <a:noFill/>
        </p:spPr>
        <p:txBody>
          <a:bodyPr wrap="square" rtlCol="0">
            <a:spAutoFit/>
          </a:bodyPr>
          <a:lstStyle/>
          <a:p>
            <a:pPr algn="just" rtl="1">
              <a:lnSpc>
                <a:spcPct val="150000"/>
              </a:lnSpc>
            </a:pPr>
            <a:r>
              <a:rPr lang="fa-IR" sz="2800" b="1" dirty="0">
                <a:cs typeface="B Nazanin" panose="00000400000000000000" pitchFamily="2" charset="-78"/>
              </a:rPr>
              <a:t>موانع سیاسی :</a:t>
            </a:r>
            <a:r>
              <a:rPr lang="fa-IR" sz="2800" dirty="0">
                <a:cs typeface="B Nazanin" panose="00000400000000000000" pitchFamily="2" charset="-78"/>
              </a:rPr>
              <a:t> </a:t>
            </a:r>
            <a:r>
              <a:rPr lang="fa-IR" sz="2400" dirty="0">
                <a:cs typeface="B Nazanin" panose="00000400000000000000" pitchFamily="2" charset="-78"/>
              </a:rPr>
              <a:t>بدون تردید بزرگترین مشکل ایران برای پیوستن به سازمان تجارت جهانی موضوعات سیاسی است. امریکا بیشترین موانع ممکن برای پیوستن ایران به این سازمان را بوجود آورده و با توجه به قوانین و عرف موجود در سازمان تجارت جهانی بدون موافقت همه اعضا پیوستن ایران به این سازمان ممکن نیست</a:t>
            </a:r>
            <a:r>
              <a:rPr lang="fa-IR" sz="2400" dirty="0" smtClean="0">
                <a:cs typeface="B Nazanin" panose="00000400000000000000" pitchFamily="2" charset="-78"/>
              </a:rPr>
              <a:t>.</a:t>
            </a:r>
          </a:p>
          <a:p>
            <a:pPr algn="just" rtl="1">
              <a:lnSpc>
                <a:spcPct val="150000"/>
              </a:lnSpc>
            </a:pPr>
            <a:endParaRPr lang="fa-IR" sz="2400" dirty="0">
              <a:cs typeface="B Nazanin" panose="00000400000000000000" pitchFamily="2" charset="-78"/>
            </a:endParaRPr>
          </a:p>
          <a:p>
            <a:pPr algn="just" rtl="1">
              <a:lnSpc>
                <a:spcPct val="150000"/>
              </a:lnSpc>
            </a:pPr>
            <a:r>
              <a:rPr lang="fa-IR" sz="2800" b="1" dirty="0">
                <a:cs typeface="B Nazanin" panose="00000400000000000000" pitchFamily="2" charset="-78"/>
              </a:rPr>
              <a:t> موانع اقتصادی : </a:t>
            </a:r>
            <a:r>
              <a:rPr lang="fa-IR" sz="2400" dirty="0">
                <a:cs typeface="B Nazanin" panose="00000400000000000000" pitchFamily="2" charset="-78"/>
              </a:rPr>
              <a:t>بر خلاف موانع سیاسی که دلایل بیرونی دارد، موانع اقتصادی عموماً در داخل کشور هستند وقابلیت حل و فصل خواهند داشت ایران برای پیوستن به سازمان تجارت جهانی با چالش هایی در اقتصاد و تولید مواجه می شود.</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4315" y="274885"/>
            <a:ext cx="8215370" cy="5632311"/>
          </a:xfrm>
          <a:prstGeom prst="rect">
            <a:avLst/>
          </a:prstGeom>
          <a:noFill/>
        </p:spPr>
        <p:txBody>
          <a:bodyPr wrap="square" rtlCol="0">
            <a:spAutoFit/>
          </a:bodyPr>
          <a:lstStyle/>
          <a:p>
            <a:pPr algn="just" rtl="1">
              <a:lnSpc>
                <a:spcPct val="150000"/>
              </a:lnSpc>
            </a:pPr>
            <a:r>
              <a:rPr lang="fa-IR" sz="2400" dirty="0">
                <a:latin typeface="Arial" pitchFamily="34" charset="0"/>
                <a:cs typeface="B Nazanin" pitchFamily="2" charset="-78"/>
              </a:rPr>
              <a:t>حداقل در کوتاه مدت بیکاری، تعطیلی کارخانه های کم بازده ، آسیب دیدن کسب و کارهای سنتی،کاهش فروش برندها و محصولات داخلی و...گریبان اقتصاد ایران را خواهد گرفت. اما در مجموع میتوان گفت بر اساس تجربیات سایر کشورها، پیوستن به این سازمان برای کل اقتصاد مثبت است.در بلند مدت تولید کنندگان با کیفت ایرانی می توانند صادرات خود را توسعه دهند و مشتریان بیشتری داشته باشند.</a:t>
            </a:r>
          </a:p>
          <a:p>
            <a:pPr algn="just" rtl="1">
              <a:lnSpc>
                <a:spcPct val="150000"/>
              </a:lnSpc>
            </a:pPr>
            <a:r>
              <a:rPr lang="fa-IR" sz="2400" b="1" dirty="0">
                <a:latin typeface="Arial" pitchFamily="34" charset="0"/>
                <a:cs typeface="Arial" pitchFamily="34" charset="0"/>
              </a:rPr>
              <a:t>موانع حقوقی : </a:t>
            </a:r>
            <a:r>
              <a:rPr lang="fa-IR" sz="2400" dirty="0">
                <a:latin typeface="Arial" pitchFamily="34" charset="0"/>
                <a:cs typeface="B Nazanin" pitchFamily="2" charset="-78"/>
              </a:rPr>
              <a:t>اصول و موافقت نامه های سازمان تجارت جهانی مانند قانون اساسی در اقتصاد کشورهای عضو هستند. بر این اساس لازم است تا قوانین اقتصادی داخلی کشورها با این اصول و موافقت نامه ها همخوانی داشته باشند در طی سالهای اخیرقوانین متعددی در کشور تصویب و اجرا شده است تا موانع حقوقی پیوستن ایران به سازمان تجارت جهانی کاهش یابد.</a:t>
            </a:r>
            <a:endParaRPr lang="en-US" sz="2400" dirty="0">
              <a:latin typeface="Arial" pitchFamily="34" charset="0"/>
              <a:cs typeface="B Nazanin"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2205BD6D-34D0-4FF0-B50F-493A15350CF0}"/>
              </a:ext>
            </a:extLst>
          </p:cNvPr>
          <p:cNvSpPr>
            <a:spLocks noGrp="1"/>
          </p:cNvSpPr>
          <p:nvPr>
            <p:ph type="title"/>
          </p:nvPr>
        </p:nvSpPr>
        <p:spPr>
          <a:xfrm>
            <a:off x="731520" y="428604"/>
            <a:ext cx="7680960" cy="1585590"/>
          </a:xfrm>
        </p:spPr>
        <p:txBody>
          <a:bodyPr>
            <a:normAutofit/>
          </a:bodyPr>
          <a:lstStyle/>
          <a:p>
            <a:pPr algn="ctr"/>
            <a:r>
              <a:rPr lang="fa-IR" sz="3800" b="1" dirty="0">
                <a:cs typeface="B Nazanin" panose="00000400000000000000" pitchFamily="2" charset="-78"/>
              </a:rPr>
              <a:t>مزایای پیوستن ایران به سازمان تجارت جهانی </a:t>
            </a:r>
          </a:p>
        </p:txBody>
      </p:sp>
      <p:sp>
        <p:nvSpPr>
          <p:cNvPr id="4" name="Content Placeholder 3">
            <a:extLst>
              <a:ext uri="{FF2B5EF4-FFF2-40B4-BE49-F238E27FC236}">
                <a16:creationId xmlns="" xmlns:a16="http://schemas.microsoft.com/office/drawing/2014/main" id="{51C9433A-165E-485B-B9D1-85973F3B07F6}"/>
              </a:ext>
            </a:extLst>
          </p:cNvPr>
          <p:cNvSpPr>
            <a:spLocks noGrp="1"/>
          </p:cNvSpPr>
          <p:nvPr>
            <p:ph idx="1"/>
          </p:nvPr>
        </p:nvSpPr>
        <p:spPr>
          <a:xfrm>
            <a:off x="731520" y="1643050"/>
            <a:ext cx="7680960" cy="4391990"/>
          </a:xfrm>
        </p:spPr>
        <p:txBody>
          <a:bodyPr>
            <a:normAutofit/>
          </a:bodyPr>
          <a:lstStyle/>
          <a:p>
            <a:pPr marL="0" indent="0">
              <a:buNone/>
            </a:pPr>
            <a:r>
              <a:rPr lang="fa-IR" sz="2400" b="1" dirty="0">
                <a:cs typeface="B Nazanin" panose="00000400000000000000" pitchFamily="2" charset="-78"/>
              </a:rPr>
              <a:t>مزایای پیوستن ایران به سازمان تجارت جهانی </a:t>
            </a:r>
            <a:r>
              <a:rPr lang="fa-IR" sz="2400" b="1" dirty="0" smtClean="0">
                <a:cs typeface="B Nazanin" panose="00000400000000000000" pitchFamily="2" charset="-78"/>
              </a:rPr>
              <a:t>:</a:t>
            </a:r>
          </a:p>
          <a:p>
            <a:pPr marL="0" indent="0" algn="just">
              <a:buNone/>
            </a:pPr>
            <a:r>
              <a:rPr lang="fa-IR" sz="2400" dirty="0" smtClean="0">
                <a:cs typeface="B Nazanin" panose="00000400000000000000" pitchFamily="2" charset="-78"/>
              </a:rPr>
              <a:t>بدون </a:t>
            </a:r>
            <a:r>
              <a:rPr lang="fa-IR" sz="2400" dirty="0">
                <a:cs typeface="B Nazanin" panose="00000400000000000000" pitchFamily="2" charset="-78"/>
              </a:rPr>
              <a:t>تردید پیوستن به سازمان تجارت جهانی می تواند مزایای بسیاری برای اقتصاد ایران داشته باشد.</a:t>
            </a:r>
          </a:p>
          <a:p>
            <a:pPr marL="0" indent="0" algn="just">
              <a:lnSpc>
                <a:spcPct val="150000"/>
              </a:lnSpc>
              <a:buNone/>
            </a:pPr>
            <a:r>
              <a:rPr lang="fa-IR" sz="2600" b="1" dirty="0">
                <a:cs typeface="B Nazanin" panose="00000400000000000000" pitchFamily="2" charset="-78"/>
              </a:rPr>
              <a:t>1-ثبات درسیاستهای اقتصادی</a:t>
            </a:r>
            <a:r>
              <a:rPr lang="fa-IR" sz="2800" b="1" dirty="0">
                <a:cs typeface="B Nazanin" panose="00000400000000000000" pitchFamily="2" charset="-78"/>
              </a:rPr>
              <a:t>: </a:t>
            </a:r>
            <a:r>
              <a:rPr lang="fa-IR" sz="2400" dirty="0">
                <a:cs typeface="B Nazanin" panose="00000400000000000000" pitchFamily="2" charset="-78"/>
              </a:rPr>
              <a:t>شاید بزرگترین مزیت پیوستن ایران به سازمان تجارت جهانی، الزام ایران به ثبات در سیاست های اقتصادی خود باشد.متاسفانه یکی از آفت های اقتصاد ایران عدم ثبات سیاست ها است. دولت های مختلف با شعارهای متفاوت اقدام به اعمال سیاست های اقتصادی غیر همسو می زنند و نتیجه این رویه از بین رفتن منابع و کاهش کارائی در اقتصاد است.</a:t>
            </a:r>
          </a:p>
          <a:p>
            <a:pPr algn="just">
              <a:lnSpc>
                <a:spcPct val="150000"/>
              </a:lnSpc>
            </a:pPr>
            <a:endParaRPr lang="fa-I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5786" y="1428736"/>
            <a:ext cx="7572428" cy="3970318"/>
          </a:xfrm>
          <a:prstGeom prst="rect">
            <a:avLst/>
          </a:prstGeom>
          <a:noFill/>
        </p:spPr>
        <p:txBody>
          <a:bodyPr wrap="square" rtlCol="0">
            <a:spAutoFit/>
          </a:bodyPr>
          <a:lstStyle/>
          <a:p>
            <a:pPr algn="just" rtl="1">
              <a:lnSpc>
                <a:spcPct val="150000"/>
              </a:lnSpc>
            </a:pPr>
            <a:r>
              <a:rPr lang="fa-IR" sz="2400" b="1" dirty="0">
                <a:cs typeface="B Nazanin" panose="00000400000000000000" pitchFamily="2" charset="-78"/>
              </a:rPr>
              <a:t>2</a:t>
            </a:r>
            <a:r>
              <a:rPr lang="fa-IR" dirty="0">
                <a:cs typeface="B Nazanin" panose="00000400000000000000" pitchFamily="2" charset="-78"/>
              </a:rPr>
              <a:t>-</a:t>
            </a:r>
            <a:r>
              <a:rPr lang="fa-IR" sz="2400" b="1" dirty="0">
                <a:cs typeface="B Nazanin" panose="00000400000000000000" pitchFamily="2" charset="-78"/>
              </a:rPr>
              <a:t> گسترش بازارها و توسعه صادرات: </a:t>
            </a:r>
            <a:r>
              <a:rPr lang="fa-IR" sz="2400" dirty="0">
                <a:cs typeface="B Nazanin" panose="00000400000000000000" pitchFamily="2" charset="-78"/>
              </a:rPr>
              <a:t>با ورود ایران به سازمان تجارت جهانی،160 کشور به بازارهای صادراتی ایران اضافه می شوند . در حال حاضر عمده تجارت ایران با کمتر از 20 کشور است که البته به دلیل عدم حضور ایران در سازمان تجارت جهانی با چالش هایی نیز مواجه است. عضویت ایران در این سازمان می تواند فرصت ارزشمندی برای تولید کنندگان و صادرکنندگان ایرانی به ارمغان بیاورد.بدون تردید افزایش ظرفیت تولید، بهبود و کیفت و توسعه تکنولوژی می تواند نتیجه موفقیت صادرکنندگان باشد.</a:t>
            </a:r>
            <a:endParaRPr lang="en-US" sz="2400" dirty="0">
              <a:cs typeface="B Nazanin" panose="00000400000000000000"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3548" y="1236092"/>
            <a:ext cx="8136904" cy="4385816"/>
          </a:xfrm>
          <a:prstGeom prst="rect">
            <a:avLst/>
          </a:prstGeom>
          <a:noFill/>
        </p:spPr>
        <p:txBody>
          <a:bodyPr wrap="square" rtlCol="0">
            <a:spAutoFit/>
          </a:bodyPr>
          <a:lstStyle/>
          <a:p>
            <a:pPr algn="just" rtl="1">
              <a:lnSpc>
                <a:spcPct val="150000"/>
              </a:lnSpc>
            </a:pPr>
            <a:r>
              <a:rPr lang="fa-IR" sz="2400" b="1" dirty="0">
                <a:cs typeface="B Nazanin" panose="00000400000000000000" pitchFamily="2" charset="-78"/>
              </a:rPr>
              <a:t>3</a:t>
            </a:r>
            <a:r>
              <a:rPr lang="fa-IR" dirty="0">
                <a:cs typeface="B Nazanin" panose="00000400000000000000" pitchFamily="2" charset="-78"/>
              </a:rPr>
              <a:t>-</a:t>
            </a:r>
            <a:r>
              <a:rPr lang="fa-IR" sz="2400" b="1" dirty="0">
                <a:cs typeface="B Nazanin" panose="00000400000000000000" pitchFamily="2" charset="-78"/>
              </a:rPr>
              <a:t>افزایش سرمایه گذاری خارجی : </a:t>
            </a:r>
            <a:r>
              <a:rPr lang="fa-IR" sz="2400" dirty="0">
                <a:cs typeface="B Nazanin" panose="00000400000000000000" pitchFamily="2" charset="-78"/>
              </a:rPr>
              <a:t>با عضویت ایران در سازمان تجارت جهانی ریسک ایران برای سرمایه گذاری کاهش پیدا میکند وبا توجه به ظرفیتهای جذب سرمایه در کشور، می توان امید بسیار داشت تا سرمایه گذاری های جدید در ایران صورت پذیرد.</a:t>
            </a:r>
          </a:p>
          <a:p>
            <a:pPr algn="just" rtl="1">
              <a:lnSpc>
                <a:spcPct val="150000"/>
              </a:lnSpc>
            </a:pPr>
            <a:r>
              <a:rPr lang="fa-IR" sz="2400" dirty="0">
                <a:cs typeface="B Nazanin" panose="00000400000000000000" pitchFamily="2" charset="-78"/>
              </a:rPr>
              <a:t>4</a:t>
            </a:r>
            <a:r>
              <a:rPr lang="fa-IR" sz="2400" b="1" dirty="0">
                <a:cs typeface="B Nazanin" panose="00000400000000000000" pitchFamily="2" charset="-78"/>
              </a:rPr>
              <a:t>-افزایش قدرت چانه زنی اقتصاد ایران: </a:t>
            </a:r>
            <a:r>
              <a:rPr lang="fa-IR" sz="2400" dirty="0">
                <a:cs typeface="B Nazanin" panose="00000400000000000000" pitchFamily="2" charset="-78"/>
              </a:rPr>
              <a:t>با عضویت ایران در این سازمان مهم وزن اقتصادی ایران افزایش پیدا می کند در حال حاضر با توجه به عضویت اکثر کشورهای مهم در این سازمان ،نبود ایران یک ضعف بزرگ برای کشور به حساب می آید.</a:t>
            </a:r>
          </a:p>
          <a:p>
            <a:pPr algn="just" rtl="1">
              <a:lnSpc>
                <a:spcPct val="150000"/>
              </a:lnSpc>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 xmlns:a16="http://schemas.microsoft.com/office/drawing/2014/main" id="{184E603D-B026-4B0F-BF51-6543573B315D}"/>
              </a:ext>
            </a:extLst>
          </p:cNvPr>
          <p:cNvSpPr>
            <a:spLocks noGrp="1"/>
          </p:cNvSpPr>
          <p:nvPr>
            <p:ph type="title"/>
          </p:nvPr>
        </p:nvSpPr>
        <p:spPr/>
        <p:txBody>
          <a:bodyPr>
            <a:normAutofit/>
          </a:bodyPr>
          <a:lstStyle/>
          <a:p>
            <a:pPr algn="ctr"/>
            <a:r>
              <a:rPr lang="fa-IR" sz="3800" b="1" dirty="0">
                <a:cs typeface="B Nazanin" panose="00000400000000000000" pitchFamily="2" charset="-78"/>
              </a:rPr>
              <a:t>کشورهای مسلمان </a:t>
            </a:r>
            <a:r>
              <a:rPr lang="fa-IR" sz="3800" b="1" dirty="0" smtClean="0">
                <a:cs typeface="B Nazanin" panose="00000400000000000000" pitchFamily="2" charset="-78"/>
              </a:rPr>
              <a:t>و سازمان </a:t>
            </a:r>
            <a:r>
              <a:rPr lang="fa-IR" sz="3800" b="1" dirty="0">
                <a:cs typeface="B Nazanin" panose="00000400000000000000" pitchFamily="2" charset="-78"/>
              </a:rPr>
              <a:t>تجارت جهانی</a:t>
            </a:r>
          </a:p>
        </p:txBody>
      </p:sp>
      <p:sp>
        <p:nvSpPr>
          <p:cNvPr id="6" name="Content Placeholder 5">
            <a:extLst>
              <a:ext uri="{FF2B5EF4-FFF2-40B4-BE49-F238E27FC236}">
                <a16:creationId xmlns="" xmlns:a16="http://schemas.microsoft.com/office/drawing/2014/main" id="{C0BF4A88-EB61-46D0-A83B-75B0BABF740C}"/>
              </a:ext>
            </a:extLst>
          </p:cNvPr>
          <p:cNvSpPr>
            <a:spLocks noGrp="1"/>
          </p:cNvSpPr>
          <p:nvPr>
            <p:ph idx="1"/>
          </p:nvPr>
        </p:nvSpPr>
        <p:spPr/>
        <p:txBody>
          <a:bodyPr/>
          <a:lstStyle/>
          <a:p>
            <a:pPr algn="just">
              <a:lnSpc>
                <a:spcPct val="150000"/>
              </a:lnSpc>
            </a:pPr>
            <a:r>
              <a:rPr lang="fa-IR" sz="2400" dirty="0">
                <a:cs typeface="B Nazanin" panose="00000400000000000000" pitchFamily="2" charset="-78"/>
              </a:rPr>
              <a:t>اگر از چند کشور محدود مانند مالزی، ترکیه و اندونزی چشم پوشی شود، بقیه کشورهای مسلمان مشارکت چمش گیری در روند تصمیم گیری های تجارت جهان ندارند.کشورهای مسلمان فقط 4/7 درصد از تولید ناخالص جهانی، کمتر از 8 درصد از صادرات جهانی و 6/5 درصد از واردات جهان در سال 2005 به خود اختصاص داده اند. </a:t>
            </a:r>
          </a:p>
          <a:p>
            <a:pPr marL="0" indent="0">
              <a:buNone/>
            </a:pPr>
            <a:endParaRPr lang="fa-I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 xmlns:a16="http://schemas.microsoft.com/office/drawing/2014/main" id="{5975354E-33E9-40D7-A2C5-BCDFBDD3D773}"/>
              </a:ext>
            </a:extLst>
          </p:cNvPr>
          <p:cNvSpPr>
            <a:spLocks noGrp="1"/>
          </p:cNvSpPr>
          <p:nvPr>
            <p:ph type="title"/>
          </p:nvPr>
        </p:nvSpPr>
        <p:spPr>
          <a:xfrm>
            <a:off x="731520" y="642594"/>
            <a:ext cx="7680960" cy="1143332"/>
          </a:xfrm>
        </p:spPr>
        <p:txBody>
          <a:bodyPr>
            <a:normAutofit/>
          </a:bodyPr>
          <a:lstStyle/>
          <a:p>
            <a:pPr algn="ctr"/>
            <a:r>
              <a:rPr lang="fa-IR" sz="3800" b="1" dirty="0">
                <a:cs typeface="B Nazanin" pitchFamily="2" charset="-78"/>
              </a:rPr>
              <a:t>وضعیت سازمان تجارت جهانی </a:t>
            </a:r>
          </a:p>
        </p:txBody>
      </p:sp>
      <p:sp>
        <p:nvSpPr>
          <p:cNvPr id="6" name="Content Placeholder 5">
            <a:extLst>
              <a:ext uri="{FF2B5EF4-FFF2-40B4-BE49-F238E27FC236}">
                <a16:creationId xmlns="" xmlns:a16="http://schemas.microsoft.com/office/drawing/2014/main" id="{921DDF3E-ABF1-4812-BF87-613E5C709194}"/>
              </a:ext>
            </a:extLst>
          </p:cNvPr>
          <p:cNvSpPr>
            <a:spLocks noGrp="1"/>
          </p:cNvSpPr>
          <p:nvPr>
            <p:ph idx="1"/>
          </p:nvPr>
        </p:nvSpPr>
        <p:spPr>
          <a:xfrm>
            <a:off x="731520" y="1857364"/>
            <a:ext cx="7680960" cy="4177676"/>
          </a:xfrm>
        </p:spPr>
        <p:txBody>
          <a:bodyPr/>
          <a:lstStyle/>
          <a:p>
            <a:pPr marL="0" indent="0">
              <a:buNone/>
            </a:pPr>
            <a:endParaRPr lang="fa-IR" dirty="0"/>
          </a:p>
          <a:p>
            <a:pPr algn="just">
              <a:lnSpc>
                <a:spcPct val="200000"/>
              </a:lnSpc>
            </a:pPr>
            <a:r>
              <a:rPr lang="fa-IR" sz="2400" dirty="0">
                <a:cs typeface="B Nazanin" panose="00000400000000000000" pitchFamily="2" charset="-78"/>
              </a:rPr>
              <a:t>سازمان تجارت جهانی دارای شخصیت حقوقی خواهد بود وهریک از اعضاء صلاحیت حقوقی لازم را برای انجام وظایفشان به آن اعطاء خواهند کرد.</a:t>
            </a:r>
          </a:p>
          <a:p>
            <a:pPr algn="just">
              <a:lnSpc>
                <a:spcPct val="200000"/>
              </a:lnSpc>
            </a:pPr>
            <a:r>
              <a:rPr lang="fa-IR" sz="2400" dirty="0">
                <a:cs typeface="B Nazanin" panose="00000400000000000000" pitchFamily="2" charset="-78"/>
              </a:rPr>
              <a:t>هریک از اعضاء به سازمان تجارت جهانی مزایا و مصونیت های لازم را برای انجام وظایفشان اعطا خواهد کرد. </a:t>
            </a:r>
          </a:p>
          <a:p>
            <a:endParaRPr lang="fa-I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4217B82F-5160-4D96-8359-28245AD9A90A}"/>
              </a:ext>
            </a:extLst>
          </p:cNvPr>
          <p:cNvSpPr>
            <a:spLocks noGrp="1"/>
          </p:cNvSpPr>
          <p:nvPr>
            <p:ph type="title"/>
          </p:nvPr>
        </p:nvSpPr>
        <p:spPr/>
        <p:txBody>
          <a:bodyPr>
            <a:normAutofit/>
          </a:bodyPr>
          <a:lstStyle/>
          <a:p>
            <a:pPr algn="ctr"/>
            <a:r>
              <a:rPr lang="fa-IR" sz="3800" b="1" dirty="0">
                <a:cs typeface="B Nazanin" panose="00000400000000000000" pitchFamily="2" charset="-78"/>
              </a:rPr>
              <a:t>ساختار اداری سازمان تجارت جهانی</a:t>
            </a:r>
          </a:p>
        </p:txBody>
      </p:sp>
      <p:sp>
        <p:nvSpPr>
          <p:cNvPr id="4" name="Content Placeholder 3">
            <a:extLst>
              <a:ext uri="{FF2B5EF4-FFF2-40B4-BE49-F238E27FC236}">
                <a16:creationId xmlns="" xmlns:a16="http://schemas.microsoft.com/office/drawing/2014/main" id="{CE26CD2F-CC3E-4EF8-B441-C3BF27B618EE}"/>
              </a:ext>
            </a:extLst>
          </p:cNvPr>
          <p:cNvSpPr>
            <a:spLocks noGrp="1"/>
          </p:cNvSpPr>
          <p:nvPr>
            <p:ph idx="1"/>
          </p:nvPr>
        </p:nvSpPr>
        <p:spPr>
          <a:xfrm>
            <a:off x="731520" y="1857364"/>
            <a:ext cx="7680960" cy="4177676"/>
          </a:xfrm>
        </p:spPr>
        <p:txBody>
          <a:bodyPr>
            <a:normAutofit fontScale="92500" lnSpcReduction="20000"/>
          </a:bodyPr>
          <a:lstStyle/>
          <a:p>
            <a:pPr marL="0" indent="0" algn="just">
              <a:lnSpc>
                <a:spcPct val="160000"/>
              </a:lnSpc>
              <a:buNone/>
            </a:pPr>
            <a:r>
              <a:rPr lang="fa-IR" sz="2800" dirty="0">
                <a:cs typeface="B Nazanin" panose="00000400000000000000" pitchFamily="2" charset="-78"/>
              </a:rPr>
              <a:t>دفتر مرکزی سازمان 533 کارمند ومنشی دارد که اکثریت آنها از کشورهای توسعه یافته هستند. زبان رسمی سازمان انگلیسی،فرانسه ،اسپانیایی هست ولی زبان غالب زبان انگلیسی می باشد.اختیارات منشی گری بیشتر روی کارهای تکنیکی تجارت متمرکز بوده و کارکنان دفتر سازمان نمی توانند روی سیاستهای تجاری تصمیم گیری کنند.بودجه سالانه سازمان بودجه کوچکی است.رقم بودجه رسمی این بودجه در حدود 140 میلیون فرانک سویسی می باشد.</a:t>
            </a:r>
          </a:p>
          <a:p>
            <a:endParaRPr lang="fa-I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5532" y="1052736"/>
            <a:ext cx="7672936" cy="3970318"/>
          </a:xfrm>
          <a:prstGeom prst="rect">
            <a:avLst/>
          </a:prstGeom>
          <a:noFill/>
        </p:spPr>
        <p:txBody>
          <a:bodyPr wrap="square" rtlCol="0">
            <a:spAutoFit/>
          </a:bodyPr>
          <a:lstStyle/>
          <a:p>
            <a:pPr algn="just" rtl="1">
              <a:lnSpc>
                <a:spcPct val="150000"/>
              </a:lnSpc>
            </a:pPr>
            <a:r>
              <a:rPr lang="fa-IR" sz="2400" dirty="0">
                <a:cs typeface="B Nazanin" panose="00000400000000000000" pitchFamily="2" charset="-78"/>
              </a:rPr>
              <a:t>با توجه به اینکه فاصله بین جلسات کنفرانس وزرا طولانی است کار سیاسی سازمان توسط شورای عمومی که از سفیران دائمی تشکیل شده پیش برده می شود. شورای عمومی به سه مجموعه و یا شورا تقسیم  می شود.این سه شورا مسائل و مشکلات راجع کشاورزی،خدمات و حقوق کار را تحت بررسی قرار می دهند.از وظایف این شوراها تشکیل گروه ها وکمیته های کاری از متخصصین امر جهت آنالیز سوالاتی چون سرمایه گذاری ها، سیاست رقابتی، تجارت عمومی، تجارت ومحیط زیست، قرادادهای تجارتی منطقه ای می باشد.</a:t>
            </a:r>
            <a:endParaRPr lang="en-US" sz="2400" dirty="0">
              <a:cs typeface="B Nazanin" panose="00000400000000000000"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1000108"/>
            <a:ext cx="8429684" cy="1323439"/>
          </a:xfrm>
          <a:prstGeom prst="rect">
            <a:avLst/>
          </a:prstGeom>
          <a:noFill/>
        </p:spPr>
        <p:txBody>
          <a:bodyPr wrap="square" rtlCol="0">
            <a:spAutoFit/>
          </a:bodyPr>
          <a:lstStyle/>
          <a:p>
            <a:pPr algn="r"/>
            <a:endParaRPr lang="fa-IR" sz="2400" dirty="0"/>
          </a:p>
          <a:p>
            <a:pPr algn="r"/>
            <a:endParaRPr lang="fa-IR" sz="2800" b="1" dirty="0"/>
          </a:p>
          <a:p>
            <a:pPr algn="r"/>
            <a:endParaRPr lang="en-US" sz="2800" b="1" dirty="0"/>
          </a:p>
        </p:txBody>
      </p:sp>
      <p:sp>
        <p:nvSpPr>
          <p:cNvPr id="3" name="Title 2">
            <a:extLst>
              <a:ext uri="{FF2B5EF4-FFF2-40B4-BE49-F238E27FC236}">
                <a16:creationId xmlns="" xmlns:a16="http://schemas.microsoft.com/office/drawing/2014/main" id="{170A7795-90DE-4ECC-9100-155413436478}"/>
              </a:ext>
            </a:extLst>
          </p:cNvPr>
          <p:cNvSpPr>
            <a:spLocks noGrp="1"/>
          </p:cNvSpPr>
          <p:nvPr>
            <p:ph type="title"/>
          </p:nvPr>
        </p:nvSpPr>
        <p:spPr>
          <a:xfrm>
            <a:off x="731520" y="642594"/>
            <a:ext cx="7680960" cy="1071894"/>
          </a:xfrm>
        </p:spPr>
        <p:txBody>
          <a:bodyPr/>
          <a:lstStyle/>
          <a:p>
            <a:pPr algn="ctr"/>
            <a:r>
              <a:rPr lang="fa-IR" dirty="0"/>
              <a:t> </a:t>
            </a:r>
            <a:r>
              <a:rPr lang="fa-IR" sz="3800" b="1" dirty="0">
                <a:cs typeface="B Nazanin" pitchFamily="2" charset="-78"/>
              </a:rPr>
              <a:t>اهداف سازمان تجارت جهانی </a:t>
            </a:r>
          </a:p>
        </p:txBody>
      </p:sp>
      <p:sp>
        <p:nvSpPr>
          <p:cNvPr id="4" name="Content Placeholder 3">
            <a:extLst>
              <a:ext uri="{FF2B5EF4-FFF2-40B4-BE49-F238E27FC236}">
                <a16:creationId xmlns="" xmlns:a16="http://schemas.microsoft.com/office/drawing/2014/main" id="{6F8F7338-98AC-4F60-BC77-A26B7EA69171}"/>
              </a:ext>
            </a:extLst>
          </p:cNvPr>
          <p:cNvSpPr>
            <a:spLocks noGrp="1"/>
          </p:cNvSpPr>
          <p:nvPr>
            <p:ph idx="1"/>
          </p:nvPr>
        </p:nvSpPr>
        <p:spPr>
          <a:xfrm>
            <a:off x="731520" y="1643050"/>
            <a:ext cx="7841008" cy="4391990"/>
          </a:xfrm>
        </p:spPr>
        <p:txBody>
          <a:bodyPr>
            <a:normAutofit/>
          </a:bodyPr>
          <a:lstStyle/>
          <a:p>
            <a:endParaRPr lang="fa-IR" dirty="0"/>
          </a:p>
          <a:p>
            <a:pPr marL="0" indent="0">
              <a:lnSpc>
                <a:spcPct val="150000"/>
              </a:lnSpc>
              <a:buNone/>
            </a:pPr>
            <a:r>
              <a:rPr lang="fa-IR" dirty="0"/>
              <a:t> الف) </a:t>
            </a:r>
            <a:r>
              <a:rPr lang="fa-IR" sz="2400" dirty="0">
                <a:cs typeface="B Nazanin" pitchFamily="2" charset="-78"/>
              </a:rPr>
              <a:t>جهت دادن به روابط دولتها به قلمرو اقتصادی و تجاری ازطریق: </a:t>
            </a:r>
          </a:p>
          <a:p>
            <a:pPr marL="0" indent="0">
              <a:lnSpc>
                <a:spcPct val="150000"/>
              </a:lnSpc>
              <a:buNone/>
            </a:pPr>
            <a:r>
              <a:rPr lang="fa-IR" sz="2400" dirty="0">
                <a:cs typeface="B Nazanin" pitchFamily="2" charset="-78"/>
              </a:rPr>
              <a:t>       ترقی و تعادل سطح زندگی و درآمد </a:t>
            </a:r>
          </a:p>
          <a:p>
            <a:pPr marL="0" indent="0">
              <a:lnSpc>
                <a:spcPct val="150000"/>
              </a:lnSpc>
              <a:buNone/>
            </a:pPr>
            <a:r>
              <a:rPr lang="fa-IR" sz="2400" dirty="0">
                <a:cs typeface="B Nazanin" pitchFamily="2" charset="-78"/>
              </a:rPr>
              <a:t>       تحقق بخشیدن به اشتغال کامل و افزایش درآمد واقعی </a:t>
            </a:r>
          </a:p>
          <a:p>
            <a:pPr marL="0" indent="0">
              <a:lnSpc>
                <a:spcPct val="150000"/>
              </a:lnSpc>
              <a:buNone/>
            </a:pPr>
            <a:r>
              <a:rPr lang="fa-IR" sz="2400" dirty="0">
                <a:cs typeface="B Nazanin" pitchFamily="2" charset="-78"/>
              </a:rPr>
              <a:t>       افزایش تولید و تجارت کالا وخدمات </a:t>
            </a:r>
          </a:p>
          <a:p>
            <a:pPr marL="0" indent="0" algn="just">
              <a:lnSpc>
                <a:spcPct val="150000"/>
              </a:lnSpc>
              <a:buNone/>
            </a:pPr>
            <a:r>
              <a:rPr lang="fa-IR" sz="2400" dirty="0">
                <a:cs typeface="B Nazanin" pitchFamily="2" charset="-78"/>
              </a:rPr>
              <a:t>ب) استفاده بهینه از منابع جهانی درانطباق با هدف توسعه پایدار،حمایت و حفاظت از محیط زیست و تقویت امکانات برای رسیدن به آنها با روش مناسب</a:t>
            </a:r>
            <a:r>
              <a:rPr lang="fa-IR" dirty="0"/>
              <a:t>.</a:t>
            </a:r>
          </a:p>
          <a:p>
            <a:pPr>
              <a:lnSpc>
                <a:spcPct val="150000"/>
              </a:lnSpc>
            </a:pPr>
            <a:endParaRPr lang="fa-I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CEBC7BE7-DA26-4503-9B3A-472F8E48269C}"/>
              </a:ext>
            </a:extLst>
          </p:cNvPr>
          <p:cNvSpPr>
            <a:spLocks noGrp="1"/>
          </p:cNvSpPr>
          <p:nvPr>
            <p:ph type="title"/>
          </p:nvPr>
        </p:nvSpPr>
        <p:spPr>
          <a:xfrm>
            <a:off x="731520" y="404664"/>
            <a:ext cx="7680960" cy="1609530"/>
          </a:xfrm>
        </p:spPr>
        <p:txBody>
          <a:bodyPr>
            <a:noAutofit/>
          </a:bodyPr>
          <a:lstStyle/>
          <a:p>
            <a:pPr algn="ctr"/>
            <a:r>
              <a:rPr lang="fa-IR" sz="3400" b="1" dirty="0">
                <a:cs typeface="B Nazanin" panose="00000400000000000000" pitchFamily="2" charset="-78"/>
              </a:rPr>
              <a:t>کشورهایی که به عضویت سازمان تجارت جهانی پذیرفته می شوند باید اصول 9 گانه زیر را بپذیرند</a:t>
            </a:r>
          </a:p>
        </p:txBody>
      </p:sp>
      <p:sp>
        <p:nvSpPr>
          <p:cNvPr id="4" name="Content Placeholder 3">
            <a:extLst>
              <a:ext uri="{FF2B5EF4-FFF2-40B4-BE49-F238E27FC236}">
                <a16:creationId xmlns="" xmlns:a16="http://schemas.microsoft.com/office/drawing/2014/main" id="{2C08DF33-E7C1-40DC-9E2E-DA350CB876BE}"/>
              </a:ext>
            </a:extLst>
          </p:cNvPr>
          <p:cNvSpPr>
            <a:spLocks noGrp="1"/>
          </p:cNvSpPr>
          <p:nvPr>
            <p:ph idx="1"/>
          </p:nvPr>
        </p:nvSpPr>
        <p:spPr>
          <a:xfrm>
            <a:off x="731520" y="1785926"/>
            <a:ext cx="7680960" cy="4500594"/>
          </a:xfrm>
        </p:spPr>
        <p:txBody>
          <a:bodyPr>
            <a:noAutofit/>
          </a:bodyPr>
          <a:lstStyle/>
          <a:p>
            <a:pPr marL="0" indent="0">
              <a:lnSpc>
                <a:spcPct val="150000"/>
              </a:lnSpc>
              <a:buNone/>
            </a:pPr>
            <a:r>
              <a:rPr lang="fa-IR" sz="2000" b="1" dirty="0">
                <a:cs typeface="B Nazanin" panose="00000400000000000000" pitchFamily="2" charset="-78"/>
              </a:rPr>
              <a:t>1- </a:t>
            </a:r>
            <a:r>
              <a:rPr lang="fa-IR" sz="1700" b="1" dirty="0">
                <a:cs typeface="B Nazanin" panose="00000400000000000000" pitchFamily="2" charset="-78"/>
              </a:rPr>
              <a:t>آزاد سازی تجارت خارجی </a:t>
            </a:r>
          </a:p>
          <a:p>
            <a:pPr marL="0" indent="0">
              <a:lnSpc>
                <a:spcPct val="150000"/>
              </a:lnSpc>
              <a:buNone/>
            </a:pPr>
            <a:r>
              <a:rPr lang="fa-IR" sz="1700" b="1" dirty="0">
                <a:cs typeface="B Nazanin" panose="00000400000000000000" pitchFamily="2" charset="-78"/>
              </a:rPr>
              <a:t>2- آزاد سازی نرخ کالاها و خدمات </a:t>
            </a:r>
          </a:p>
          <a:p>
            <a:pPr marL="0" indent="0">
              <a:lnSpc>
                <a:spcPct val="150000"/>
              </a:lnSpc>
              <a:buNone/>
            </a:pPr>
            <a:r>
              <a:rPr lang="fa-IR" sz="1700" b="1" dirty="0">
                <a:cs typeface="B Nazanin" panose="00000400000000000000" pitchFamily="2" charset="-78"/>
              </a:rPr>
              <a:t>3- آزاد سازی نرخ بهره </a:t>
            </a:r>
          </a:p>
          <a:p>
            <a:pPr marL="0" indent="0">
              <a:lnSpc>
                <a:spcPct val="150000"/>
              </a:lnSpc>
              <a:buNone/>
            </a:pPr>
            <a:r>
              <a:rPr lang="fa-IR" sz="1700" b="1" dirty="0">
                <a:cs typeface="B Nazanin" panose="00000400000000000000" pitchFamily="2" charset="-78"/>
              </a:rPr>
              <a:t>4- آزاد سازی نرخ ارز </a:t>
            </a:r>
          </a:p>
          <a:p>
            <a:pPr marL="0" indent="0">
              <a:lnSpc>
                <a:spcPct val="150000"/>
              </a:lnSpc>
              <a:buNone/>
            </a:pPr>
            <a:r>
              <a:rPr lang="fa-IR" sz="1700" b="1" dirty="0">
                <a:cs typeface="B Nazanin" panose="00000400000000000000" pitchFamily="2" charset="-78"/>
              </a:rPr>
              <a:t>5- لغو انحصارات دولتی و خصوصی </a:t>
            </a:r>
          </a:p>
          <a:p>
            <a:pPr marL="0" indent="0">
              <a:lnSpc>
                <a:spcPct val="150000"/>
              </a:lnSpc>
              <a:buNone/>
            </a:pPr>
            <a:r>
              <a:rPr lang="fa-IR" sz="1700" b="1" dirty="0">
                <a:cs typeface="B Nazanin" panose="00000400000000000000" pitchFamily="2" charset="-78"/>
              </a:rPr>
              <a:t>6- جریان آزاد اطلاعات </a:t>
            </a:r>
          </a:p>
          <a:p>
            <a:pPr marL="0" indent="0">
              <a:lnSpc>
                <a:spcPct val="150000"/>
              </a:lnSpc>
              <a:buNone/>
            </a:pPr>
            <a:r>
              <a:rPr lang="fa-IR" sz="1700" b="1" dirty="0">
                <a:cs typeface="B Nazanin" panose="00000400000000000000" pitchFamily="2" charset="-78"/>
              </a:rPr>
              <a:t>7- تخصیص بهینه منابع به وسیله بازار</a:t>
            </a:r>
          </a:p>
          <a:p>
            <a:pPr marL="0" indent="0">
              <a:lnSpc>
                <a:spcPct val="150000"/>
              </a:lnSpc>
              <a:buNone/>
            </a:pPr>
            <a:r>
              <a:rPr lang="fa-IR" sz="1700" b="1" dirty="0">
                <a:cs typeface="B Nazanin" panose="00000400000000000000" pitchFamily="2" charset="-78"/>
              </a:rPr>
              <a:t>8- جدا سازی دو مفهوم اقتصاد و تامین اجتماعی </a:t>
            </a:r>
          </a:p>
          <a:p>
            <a:pPr marL="0" indent="0">
              <a:lnSpc>
                <a:spcPct val="150000"/>
              </a:lnSpc>
              <a:buNone/>
            </a:pPr>
            <a:r>
              <a:rPr lang="fa-IR" sz="1700" b="1" dirty="0">
                <a:cs typeface="B Nazanin" panose="00000400000000000000" pitchFamily="2" charset="-78"/>
              </a:rPr>
              <a:t>9- ایجاد دولت ناظر به جای دولت عامل در عرصه سیاست و اقتصاد</a:t>
            </a:r>
          </a:p>
          <a:p>
            <a:endParaRPr lang="fa-IR" sz="20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57356" y="1000108"/>
            <a:ext cx="6715172" cy="677108"/>
          </a:xfrm>
          <a:prstGeom prst="rect">
            <a:avLst/>
          </a:prstGeom>
          <a:noFill/>
        </p:spPr>
        <p:txBody>
          <a:bodyPr wrap="square" rtlCol="0">
            <a:spAutoFit/>
          </a:bodyPr>
          <a:lstStyle/>
          <a:p>
            <a:pPr algn="r"/>
            <a:r>
              <a:rPr lang="fa-IR" sz="3800" b="1" dirty="0" smtClean="0">
                <a:cs typeface="B Nazanin" pitchFamily="2" charset="-78"/>
              </a:rPr>
              <a:t>نتیجه گیری:</a:t>
            </a:r>
            <a:endParaRPr lang="en-US" sz="3800" b="1" dirty="0">
              <a:cs typeface="B Nazanin" pitchFamily="2" charset="-78"/>
            </a:endParaRPr>
          </a:p>
        </p:txBody>
      </p:sp>
      <p:sp>
        <p:nvSpPr>
          <p:cNvPr id="4" name="TextBox 3"/>
          <p:cNvSpPr txBox="1"/>
          <p:nvPr/>
        </p:nvSpPr>
        <p:spPr>
          <a:xfrm>
            <a:off x="642910" y="1714488"/>
            <a:ext cx="8001056" cy="3416320"/>
          </a:xfrm>
          <a:prstGeom prst="rect">
            <a:avLst/>
          </a:prstGeom>
          <a:noFill/>
        </p:spPr>
        <p:txBody>
          <a:bodyPr wrap="square" rtlCol="0">
            <a:spAutoFit/>
          </a:bodyPr>
          <a:lstStyle/>
          <a:p>
            <a:pPr algn="just" rtl="1">
              <a:lnSpc>
                <a:spcPct val="150000"/>
              </a:lnSpc>
            </a:pPr>
            <a:r>
              <a:rPr lang="fa-IR" sz="2400" dirty="0" smtClean="0">
                <a:cs typeface="B Nazanin" pitchFamily="2" charset="-78"/>
              </a:rPr>
              <a:t>عضویت ایران در سازمان تجارت جهانی علاوه بر نگرانی هایی که در حوزه مسائل فرهنگی و اقتصادی وجود دارد؛ فرصتهای فوق العاده ای فرا روی کشورمان قرار </a:t>
            </a:r>
            <a:br>
              <a:rPr lang="fa-IR" sz="2400" dirty="0" smtClean="0">
                <a:cs typeface="B Nazanin" pitchFamily="2" charset="-78"/>
              </a:rPr>
            </a:br>
            <a:r>
              <a:rPr lang="fa-IR" sz="2400" dirty="0" smtClean="0">
                <a:cs typeface="B Nazanin" pitchFamily="2" charset="-78"/>
              </a:rPr>
              <a:t>می دهد تا بتواند در زمینه های مختلف اقتصادی به رشد و بالندگی</a:t>
            </a:r>
            <a:r>
              <a:rPr lang="fa-IR" sz="2400" dirty="0" smtClean="0">
                <a:cs typeface="Yagut"/>
              </a:rPr>
              <a:t> </a:t>
            </a:r>
            <a:r>
              <a:rPr lang="fa-IR" sz="2400" dirty="0" smtClean="0">
                <a:cs typeface="B Nazanin" pitchFamily="2" charset="-78"/>
              </a:rPr>
              <a:t>بیشتر دست یابد. و در حوزه فرهنگی نیز علاوه بر این که می توان با در نظر گرفتن تدابیر منطقی از پیامدهای منفی این موضوع جلوگیری کرد امکان بهره برداری از امکانات کشورهای عضو و ترویج فرهنگ غنی کشورمان نیز فراهم می آید.</a:t>
            </a:r>
            <a:endParaRPr lang="en-US" sz="2400" dirty="0" smtClean="0">
              <a:cs typeface="B Nazanin"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500034" y="928670"/>
            <a:ext cx="8001056" cy="36317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3800" b="1" i="0" u="none" strike="noStrike" cap="none" normalizeH="0" baseline="0" dirty="0" smtClean="0">
                <a:ln>
                  <a:noFill/>
                </a:ln>
                <a:solidFill>
                  <a:srgbClr val="333333"/>
                </a:solidFill>
                <a:effectLst/>
                <a:latin typeface="Helvetica"/>
                <a:ea typeface="Calibri" pitchFamily="34" charset="0"/>
                <a:cs typeface="B Nazanin" pitchFamily="2" charset="-78"/>
              </a:rPr>
              <a:t>منابع :</a:t>
            </a:r>
            <a:endParaRPr kumimoji="0" lang="en-US" sz="3800" b="0"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endParaRPr>
          </a:p>
          <a:p>
            <a:pPr marL="0" marR="0" lvl="0" indent="0" algn="justLow" defTabSz="914400" rtl="1" eaLnBrk="0" fontAlgn="base" latinLnBrk="0" hangingPunct="0">
              <a:lnSpc>
                <a:spcPct val="200000"/>
              </a:lnSpc>
              <a:spcBef>
                <a:spcPct val="0"/>
              </a:spcBef>
              <a:spcAft>
                <a:spcPct val="0"/>
              </a:spcAft>
              <a:buClrTx/>
              <a:buSzTx/>
              <a:buFontTx/>
              <a:buNone/>
              <a:tabLst/>
            </a:pPr>
            <a:r>
              <a:rPr kumimoji="0" lang="ar-SA" sz="2400" b="1" i="0" u="none" strike="noStrike" cap="none" normalizeH="0" baseline="0" dirty="0" smtClean="0">
                <a:ln>
                  <a:noFill/>
                </a:ln>
                <a:solidFill>
                  <a:srgbClr val="333333"/>
                </a:solidFill>
                <a:effectLst/>
                <a:latin typeface="Helvetica"/>
                <a:ea typeface="Calibri" pitchFamily="34" charset="0"/>
                <a:cs typeface="B Nazanin" pitchFamily="2" charset="-78"/>
              </a:rPr>
              <a:t>1)دکتر رضا نصیری سیاه کوهی، شهریور 1397،18 با</a:t>
            </a:r>
            <a:r>
              <a:rPr kumimoji="0" lang="fa-IR" sz="2400" b="1" i="0" u="none" strike="noStrike" cap="none" normalizeH="0" baseline="0" smtClean="0">
                <a:ln>
                  <a:noFill/>
                </a:ln>
                <a:solidFill>
                  <a:srgbClr val="333333"/>
                </a:solidFill>
                <a:effectLst/>
                <a:latin typeface="Helvetica"/>
                <a:ea typeface="Calibri" pitchFamily="34" charset="0"/>
                <a:cs typeface="B Nazanin" pitchFamily="2" charset="-78"/>
              </a:rPr>
              <a:t>زر</a:t>
            </a:r>
            <a:r>
              <a:rPr kumimoji="0" lang="ar-SA" sz="2400" b="1" i="0" u="none" strike="noStrike" cap="none" normalizeH="0" baseline="0" smtClean="0">
                <a:ln>
                  <a:noFill/>
                </a:ln>
                <a:solidFill>
                  <a:srgbClr val="333333"/>
                </a:solidFill>
                <a:effectLst/>
                <a:latin typeface="Helvetica"/>
                <a:ea typeface="Calibri" pitchFamily="34" charset="0"/>
                <a:cs typeface="B Nazanin" pitchFamily="2" charset="-78"/>
              </a:rPr>
              <a:t>گانی </a:t>
            </a:r>
            <a:r>
              <a:rPr kumimoji="0" lang="ar-SA" sz="2400" b="1" i="0" u="none" strike="noStrike" cap="none" normalizeH="0" baseline="0" dirty="0" smtClean="0">
                <a:ln>
                  <a:noFill/>
                </a:ln>
                <a:solidFill>
                  <a:srgbClr val="333333"/>
                </a:solidFill>
                <a:effectLst/>
                <a:latin typeface="Helvetica"/>
                <a:ea typeface="Calibri" pitchFamily="34" charset="0"/>
                <a:cs typeface="B Nazanin" pitchFamily="2" charset="-78"/>
              </a:rPr>
              <a:t>بین الملل </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endParaRPr>
          </a:p>
          <a:p>
            <a:pPr marL="0" marR="0" lvl="0" indent="0" algn="justLow" defTabSz="914400" rtl="1" eaLnBrk="0" fontAlgn="base" latinLnBrk="0" hangingPunct="0">
              <a:lnSpc>
                <a:spcPct val="200000"/>
              </a:lnSpc>
              <a:spcBef>
                <a:spcPct val="0"/>
              </a:spcBef>
              <a:spcAft>
                <a:spcPct val="0"/>
              </a:spcAft>
              <a:buClrTx/>
              <a:buSzTx/>
              <a:buFontTx/>
              <a:buNone/>
              <a:tabLst/>
            </a:pPr>
            <a:r>
              <a:rPr kumimoji="0" lang="ar-SA" sz="2400" b="1" i="0" u="none" strike="noStrike" cap="none" normalizeH="0" baseline="0" dirty="0" smtClean="0">
                <a:ln>
                  <a:noFill/>
                </a:ln>
                <a:solidFill>
                  <a:srgbClr val="333333"/>
                </a:solidFill>
                <a:effectLst/>
                <a:latin typeface="Helvetica"/>
                <a:ea typeface="Calibri" pitchFamily="34" charset="0"/>
                <a:cs typeface="B Nazanin" pitchFamily="2" charset="-78"/>
              </a:rPr>
              <a:t>2) سپیده غلامی،شهریور 97</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endParaRPr>
          </a:p>
          <a:p>
            <a:pPr marL="0" marR="0" lvl="0" indent="0" algn="justLow" defTabSz="914400" rtl="1" eaLnBrk="0" fontAlgn="base" latinLnBrk="0" hangingPunct="0">
              <a:lnSpc>
                <a:spcPct val="200000"/>
              </a:lnSpc>
              <a:spcBef>
                <a:spcPct val="0"/>
              </a:spcBef>
              <a:spcAft>
                <a:spcPct val="0"/>
              </a:spcAft>
              <a:buClrTx/>
              <a:buSzTx/>
              <a:buFontTx/>
              <a:buNone/>
              <a:tabLst/>
            </a:pPr>
            <a:r>
              <a:rPr kumimoji="0" lang="ar-SA" sz="2400" b="1" i="0" u="none" strike="noStrike" cap="none" normalizeH="0" baseline="0" dirty="0" smtClean="0">
                <a:ln>
                  <a:noFill/>
                </a:ln>
                <a:solidFill>
                  <a:srgbClr val="333333"/>
                </a:solidFill>
                <a:effectLst/>
                <a:latin typeface="Helvetica"/>
                <a:ea typeface="Calibri" pitchFamily="34" charset="0"/>
                <a:cs typeface="B Nazanin" pitchFamily="2" charset="-78"/>
              </a:rPr>
              <a:t>3)سید داوود،سازمان بین الملل بهار 82</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endParaRPr>
          </a:p>
          <a:p>
            <a:pPr marL="0" marR="0" lvl="0" indent="0" algn="justLow" defTabSz="914400" rtl="1" eaLnBrk="0" fontAlgn="base" latinLnBrk="0" hangingPunct="0">
              <a:lnSpc>
                <a:spcPct val="200000"/>
              </a:lnSpc>
              <a:spcBef>
                <a:spcPct val="0"/>
              </a:spcBef>
              <a:spcAft>
                <a:spcPct val="0"/>
              </a:spcAft>
              <a:buClrTx/>
              <a:buSzTx/>
              <a:buFontTx/>
              <a:buNone/>
              <a:tabLst/>
            </a:pPr>
            <a:r>
              <a:rPr kumimoji="0" lang="ar-SA" sz="2400" b="1" i="0" u="none" strike="noStrike" cap="none" normalizeH="0" baseline="0" dirty="0" smtClean="0">
                <a:ln>
                  <a:noFill/>
                </a:ln>
                <a:solidFill>
                  <a:srgbClr val="333333"/>
                </a:solidFill>
                <a:effectLst/>
                <a:latin typeface="Helvetica"/>
                <a:ea typeface="Calibri" pitchFamily="34" charset="0"/>
                <a:cs typeface="B Nazanin" pitchFamily="2" charset="-78"/>
              </a:rPr>
              <a:t>4)خانه/مقالات رشته مدیریت و حسابداری </a:t>
            </a:r>
            <a:endParaRPr kumimoji="0" lang="ar-SA" sz="2400" b="0"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 xmlns:thm15="http://schemas.microsoft.com/office/thememl/2012/main" name="Savon" id="{1306E473-ED32-493B-A2D0-240A757EDD34}" vid="{3F20CFC1-E34F-405B-AA49-5BE0E194F1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TM03457510[[fn=Savon]]</Template>
  <TotalTime>492</TotalTime>
  <Words>2284</Words>
  <Application>Microsoft Office PowerPoint</Application>
  <PresentationFormat>On-screen Show (4:3)</PresentationFormat>
  <Paragraphs>114</Paragraphs>
  <Slides>30</Slides>
  <Notes>3</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Savon</vt:lpstr>
      <vt:lpstr>بسم الله الرحمن الرحیم</vt:lpstr>
      <vt:lpstr>سازمان تجارت جهانی</vt:lpstr>
      <vt:lpstr>تعریف سازمان تجارت جهانی </vt:lpstr>
      <vt:lpstr>سازمان تجارت جهانی  (Word Trade Organization)</vt:lpstr>
      <vt:lpstr>شکل گیری سازمان تجارت جهانی</vt:lpstr>
      <vt:lpstr>WTO تاریخچه سازمان تجارت جهانی </vt:lpstr>
      <vt:lpstr>حوزه های فعالیت سازمان تجارت جهانی: </vt:lpstr>
      <vt:lpstr>وظایف سازمان تجارت جهانی</vt:lpstr>
      <vt:lpstr>PowerPoint Presentation</vt:lpstr>
      <vt:lpstr>PowerPoint Presentation</vt:lpstr>
      <vt:lpstr>PowerPoint Presentation</vt:lpstr>
      <vt:lpstr>PowerPoint Presentation</vt:lpstr>
      <vt:lpstr>PowerPoint Presentation</vt:lpstr>
      <vt:lpstr>اعضای سازمان تجارت جهانی </vt:lpstr>
      <vt:lpstr>PowerPoint Presentation</vt:lpstr>
      <vt:lpstr>وضعیت ایران برای پیوستن به سازمان تجارت جهانی</vt:lpstr>
      <vt:lpstr>PowerPoint Presentation</vt:lpstr>
      <vt:lpstr>PowerPoint Presentation</vt:lpstr>
      <vt:lpstr>PowerPoint Presentation</vt:lpstr>
      <vt:lpstr>مزایای پیوستن ایران به سازمان تجارت جهانی </vt:lpstr>
      <vt:lpstr>PowerPoint Presentation</vt:lpstr>
      <vt:lpstr>PowerPoint Presentation</vt:lpstr>
      <vt:lpstr>کشورهای مسلمان و سازمان تجارت جهانی</vt:lpstr>
      <vt:lpstr>وضعیت سازمان تجارت جهانی </vt:lpstr>
      <vt:lpstr>ساختار اداری سازمان تجارت جهانی</vt:lpstr>
      <vt:lpstr>PowerPoint Presentation</vt:lpstr>
      <vt:lpstr> اهداف سازمان تجارت جهانی </vt:lpstr>
      <vt:lpstr>کشورهایی که به عضویت سازمان تجارت جهانی پذیرفته می شوند باید اصول 9 گانه زیر را بپذیرند</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prog</dc:creator>
  <cp:lastModifiedBy>Windows User</cp:lastModifiedBy>
  <cp:revision>53</cp:revision>
  <dcterms:created xsi:type="dcterms:W3CDTF">2019-12-16T05:53:12Z</dcterms:created>
  <dcterms:modified xsi:type="dcterms:W3CDTF">2020-05-21T15:08:09Z</dcterms:modified>
</cp:coreProperties>
</file>