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317" r:id="rId2"/>
    <p:sldId id="256" r:id="rId3"/>
    <p:sldId id="257" r:id="rId4"/>
    <p:sldId id="258" r:id="rId5"/>
    <p:sldId id="259" r:id="rId6"/>
    <p:sldId id="260" r:id="rId7"/>
    <p:sldId id="261" r:id="rId8"/>
    <p:sldId id="262" r:id="rId9"/>
    <p:sldId id="263" r:id="rId10"/>
    <p:sldId id="264" r:id="rId11"/>
    <p:sldId id="309" r:id="rId12"/>
    <p:sldId id="291" r:id="rId13"/>
    <p:sldId id="265" r:id="rId14"/>
    <p:sldId id="266" r:id="rId15"/>
    <p:sldId id="292" r:id="rId16"/>
    <p:sldId id="267" r:id="rId17"/>
    <p:sldId id="268" r:id="rId18"/>
    <p:sldId id="310" r:id="rId19"/>
    <p:sldId id="311" r:id="rId20"/>
    <p:sldId id="293" r:id="rId21"/>
    <p:sldId id="294" r:id="rId22"/>
    <p:sldId id="295" r:id="rId23"/>
    <p:sldId id="296" r:id="rId24"/>
    <p:sldId id="269" r:id="rId25"/>
    <p:sldId id="297" r:id="rId26"/>
    <p:sldId id="312" r:id="rId27"/>
    <p:sldId id="270" r:id="rId28"/>
    <p:sldId id="313" r:id="rId29"/>
    <p:sldId id="298" r:id="rId30"/>
    <p:sldId id="271" r:id="rId31"/>
    <p:sldId id="299" r:id="rId32"/>
    <p:sldId id="302" r:id="rId33"/>
    <p:sldId id="303" r:id="rId34"/>
    <p:sldId id="304" r:id="rId35"/>
    <p:sldId id="314" r:id="rId36"/>
    <p:sldId id="305" r:id="rId37"/>
    <p:sldId id="306" r:id="rId38"/>
    <p:sldId id="273" r:id="rId39"/>
    <p:sldId id="274" r:id="rId40"/>
    <p:sldId id="307" r:id="rId41"/>
    <p:sldId id="275" r:id="rId42"/>
    <p:sldId id="277" r:id="rId43"/>
    <p:sldId id="278" r:id="rId44"/>
    <p:sldId id="315" r:id="rId45"/>
    <p:sldId id="279" r:id="rId46"/>
    <p:sldId id="316" r:id="rId47"/>
    <p:sldId id="280" r:id="rId48"/>
    <p:sldId id="281" r:id="rId49"/>
    <p:sldId id="282" r:id="rId50"/>
    <p:sldId id="283" r:id="rId51"/>
    <p:sldId id="318" r:id="rId52"/>
    <p:sldId id="284" r:id="rId53"/>
    <p:sldId id="286" r:id="rId54"/>
    <p:sldId id="308" r:id="rId55"/>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69" d="100"/>
          <a:sy n="69" d="100"/>
        </p:scale>
        <p:origin x="960"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82F14E5C-E6CA-4454-A21C-506EC8A70B37}" type="datetimeFigureOut">
              <a:rPr lang="fa-IR" smtClean="0"/>
              <a:pPr/>
              <a:t>10/02/1445</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E6426167-7C90-4B55-AB99-CC88F0BDFF46}"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82F14E5C-E6CA-4454-A21C-506EC8A70B37}" type="datetimeFigureOut">
              <a:rPr lang="fa-IR" smtClean="0"/>
              <a:pPr/>
              <a:t>10/02/1445</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E6426167-7C90-4B55-AB99-CC88F0BDFF46}"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14422"/>
          </a:xfrm>
        </p:spPr>
        <p:txBody>
          <a:bodyPr/>
          <a:lstStyle/>
          <a:p>
            <a:r>
              <a:rPr lang="fa-IR" dirty="0" smtClean="0">
                <a:cs typeface="B Titr" pitchFamily="2" charset="-78"/>
              </a:rPr>
              <a:t>کارگاه آموزشی</a:t>
            </a:r>
            <a:endParaRPr lang="fa-IR" dirty="0">
              <a:cs typeface="B Titr" pitchFamily="2" charset="-78"/>
            </a:endParaRPr>
          </a:p>
        </p:txBody>
      </p:sp>
      <p:sp>
        <p:nvSpPr>
          <p:cNvPr id="3" name="Content Placeholder 2"/>
          <p:cNvSpPr>
            <a:spLocks noGrp="1"/>
          </p:cNvSpPr>
          <p:nvPr>
            <p:ph idx="1"/>
          </p:nvPr>
        </p:nvSpPr>
        <p:spPr>
          <a:xfrm>
            <a:off x="457200" y="1142984"/>
            <a:ext cx="8229600" cy="5429288"/>
          </a:xfrm>
        </p:spPr>
        <p:txBody>
          <a:bodyPr>
            <a:normAutofit/>
          </a:bodyPr>
          <a:lstStyle/>
          <a:p>
            <a:pPr algn="ctr">
              <a:buNone/>
            </a:pPr>
            <a:r>
              <a:rPr lang="en-US" b="1" dirty="0" smtClean="0">
                <a:cs typeface="B Titr" pitchFamily="2" charset="-78"/>
              </a:rPr>
              <a:t>Acceptance &amp; Commitment Therapy</a:t>
            </a:r>
            <a:endParaRPr lang="fa-IR" b="1" dirty="0" smtClean="0">
              <a:cs typeface="B Titr" pitchFamily="2" charset="-78"/>
            </a:endParaRPr>
          </a:p>
          <a:p>
            <a:pPr algn="ctr">
              <a:buNone/>
            </a:pPr>
            <a:r>
              <a:rPr lang="fa-IR" b="1" dirty="0" smtClean="0">
                <a:cs typeface="B Titr" pitchFamily="2" charset="-78"/>
              </a:rPr>
              <a:t>(درمان مبتنی بر پذیرش و تعهد</a:t>
            </a:r>
            <a:r>
              <a:rPr lang="en-US" b="1" dirty="0" smtClean="0">
                <a:cs typeface="B Titr" pitchFamily="2" charset="-78"/>
              </a:rPr>
              <a:t>(</a:t>
            </a:r>
            <a:endParaRPr lang="fa-IR" b="1" dirty="0" smtClean="0">
              <a:cs typeface="B Titr" pitchFamily="2" charset="-78"/>
            </a:endParaRPr>
          </a:p>
          <a:p>
            <a:pPr algn="ctr">
              <a:buNone/>
            </a:pPr>
            <a:r>
              <a:rPr lang="en-US" b="1" dirty="0" smtClean="0">
                <a:cs typeface="B Titr" pitchFamily="2" charset="-78"/>
              </a:rPr>
              <a:t/>
            </a:r>
            <a:br>
              <a:rPr lang="en-US" b="1" dirty="0" smtClean="0">
                <a:cs typeface="B Titr" pitchFamily="2" charset="-78"/>
              </a:rPr>
            </a:br>
            <a:endParaRPr lang="fa-IR" b="1" dirty="0">
              <a:cs typeface="B Titr"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fa-IR" b="1" dirty="0"/>
              <a:t>زیربنای نظری پذیرش و تعهد درمانی(</a:t>
            </a:r>
            <a:r>
              <a:rPr lang="en-US" b="1" dirty="0"/>
              <a:t>ACT</a:t>
            </a:r>
            <a:r>
              <a:rPr lang="fa-IR" b="1" dirty="0"/>
              <a:t>)</a:t>
            </a:r>
            <a:r>
              <a:rPr lang="en-US" dirty="0"/>
              <a:t/>
            </a:r>
            <a:br>
              <a:rPr lang="en-US" dirty="0"/>
            </a:br>
            <a:endParaRPr lang="fa-I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5728"/>
            <a:ext cx="9144000" cy="6572272"/>
          </a:xfrm>
        </p:spPr>
        <p:txBody>
          <a:bodyPr>
            <a:normAutofit/>
          </a:bodyPr>
          <a:lstStyle/>
          <a:p>
            <a:pPr algn="ctr">
              <a:buNone/>
            </a:pPr>
            <a:r>
              <a:rPr lang="fa-IR" dirty="0">
                <a:cs typeface="B Titr" pitchFamily="2" charset="-78"/>
              </a:rPr>
              <a:t>پذیرش و تعهد درمانی </a:t>
            </a:r>
            <a:r>
              <a:rPr lang="fa-IR" dirty="0" smtClean="0">
                <a:cs typeface="B Titr" pitchFamily="2" charset="-78"/>
              </a:rPr>
              <a:t>(</a:t>
            </a:r>
            <a:r>
              <a:rPr lang="en-US" dirty="0" smtClean="0">
                <a:cs typeface="B Titr" pitchFamily="2" charset="-78"/>
              </a:rPr>
              <a:t>ACT</a:t>
            </a:r>
            <a:r>
              <a:rPr lang="fa-IR" dirty="0" smtClean="0">
                <a:cs typeface="B Titr" pitchFamily="2" charset="-78"/>
              </a:rPr>
              <a:t>) </a:t>
            </a:r>
          </a:p>
          <a:p>
            <a:endParaRPr lang="fa-IR" dirty="0" smtClean="0">
              <a:cs typeface="B Titr" pitchFamily="2" charset="-78"/>
            </a:endParaRPr>
          </a:p>
          <a:p>
            <a:r>
              <a:rPr lang="fa-IR" dirty="0" smtClean="0">
                <a:cs typeface="B Titr" pitchFamily="2" charset="-78"/>
              </a:rPr>
              <a:t>بر </a:t>
            </a:r>
            <a:r>
              <a:rPr lang="fa-IR" dirty="0">
                <a:cs typeface="B Titr" pitchFamily="2" charset="-78"/>
              </a:rPr>
              <a:t>مبنای این دیدگاه استوار است که زبان به طور خاص ریشه بسیاری از اختلالات روانی و بطور کلی رنج و عذاب انسان را تشکیل می دهد</a:t>
            </a:r>
            <a:r>
              <a:rPr lang="fa-IR" dirty="0" smtClean="0">
                <a:cs typeface="B Titr" pitchFamily="2" charset="-78"/>
              </a:rPr>
              <a:t>.</a:t>
            </a:r>
          </a:p>
          <a:p>
            <a:r>
              <a:rPr lang="fa-IR" dirty="0" smtClean="0">
                <a:cs typeface="B Titr" pitchFamily="2" charset="-78"/>
              </a:rPr>
              <a:t> </a:t>
            </a:r>
            <a:r>
              <a:rPr lang="fa-IR" dirty="0">
                <a:cs typeface="B Titr" pitchFamily="2" charset="-78"/>
              </a:rPr>
              <a:t>یک رویکرد درمانی است که برای اعطای نقش محوری به زبان طراحی شده </a:t>
            </a:r>
            <a:r>
              <a:rPr lang="fa-IR" dirty="0" smtClean="0">
                <a:cs typeface="B Titr" pitchFamily="2" charset="-78"/>
              </a:rPr>
              <a:t>است.</a:t>
            </a:r>
          </a:p>
          <a:p>
            <a:endParaRPr lang="fa-IR" dirty="0" smtClean="0">
              <a:cs typeface="B Titr" pitchFamily="2" charset="-78"/>
            </a:endParaRPr>
          </a:p>
          <a:p>
            <a:r>
              <a:rPr lang="fa-IR" dirty="0" smtClean="0">
                <a:cs typeface="B Titr" pitchFamily="2" charset="-78"/>
              </a:rPr>
              <a:t> </a:t>
            </a:r>
            <a:r>
              <a:rPr lang="fa-IR" dirty="0">
                <a:cs typeface="B Titr" pitchFamily="2" charset="-78"/>
              </a:rPr>
              <a:t>این رویکرد بر مبنای مسیر درحال رشد تحقیقات رفتاری در زمینه زبان و شناخت انسان تحت عنوان نظریه چارچوب ارتباطی (</a:t>
            </a:r>
            <a:r>
              <a:rPr lang="en-US" dirty="0">
                <a:cs typeface="B Titr" pitchFamily="2" charset="-78"/>
              </a:rPr>
              <a:t>RFT</a:t>
            </a:r>
            <a:r>
              <a:rPr lang="fa-IR" dirty="0">
                <a:cs typeface="B Titr" pitchFamily="2" charset="-78"/>
              </a:rPr>
              <a:t>) استوار است</a:t>
            </a:r>
            <a:r>
              <a:rPr lang="fa-IR" dirty="0" smtClean="0">
                <a:cs typeface="B Titr" pitchFamily="2" charset="-78"/>
              </a:rPr>
              <a:t>.</a:t>
            </a:r>
          </a:p>
          <a:p>
            <a:endParaRPr lang="fa-IR" dirty="0">
              <a:cs typeface="B Titr"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5728"/>
            <a:ext cx="9144000" cy="5840435"/>
          </a:xfrm>
        </p:spPr>
        <p:txBody>
          <a:bodyPr>
            <a:normAutofit/>
          </a:bodyPr>
          <a:lstStyle/>
          <a:p>
            <a:pPr>
              <a:buNone/>
            </a:pPr>
            <a:endParaRPr lang="fa-IR" b="1" dirty="0" smtClean="0">
              <a:cs typeface="B Titr" pitchFamily="2" charset="-78"/>
            </a:endParaRPr>
          </a:p>
          <a:p>
            <a:r>
              <a:rPr lang="fa-IR" b="1" dirty="0" smtClean="0">
                <a:cs typeface="B Titr" pitchFamily="2" charset="-78"/>
              </a:rPr>
              <a:t> </a:t>
            </a:r>
            <a:r>
              <a:rPr lang="en-US" b="1" dirty="0">
                <a:cs typeface="B Titr" pitchFamily="2" charset="-78"/>
              </a:rPr>
              <a:t>ACT</a:t>
            </a:r>
            <a:r>
              <a:rPr lang="fa-IR" b="1" dirty="0">
                <a:cs typeface="B Titr" pitchFamily="2" charset="-78"/>
              </a:rPr>
              <a:t> یک روش درمانی خاص ناهنجاری نیست؛ بلکه یک رویکرد کلی است که می تواند توسعه بسیاری از پروتکل­ها را تسریع نماید و بر روی مشکلات ویژه، جمعیت­های بیمار یا مجموعه ها تمرکز نماید</a:t>
            </a:r>
            <a:r>
              <a:rPr lang="fa-IR" b="1" dirty="0" smtClean="0">
                <a:cs typeface="B Titr" pitchFamily="2" charset="-78"/>
              </a:rPr>
              <a:t>.</a:t>
            </a:r>
          </a:p>
          <a:p>
            <a:endParaRPr lang="fa-IR" b="1" dirty="0" smtClean="0">
              <a:cs typeface="B Titr" pitchFamily="2" charset="-78"/>
            </a:endParaRPr>
          </a:p>
          <a:p>
            <a:endParaRPr lang="fa-IR" b="1" dirty="0" smtClean="0">
              <a:cs typeface="B Titr" pitchFamily="2" charset="-78"/>
            </a:endParaRPr>
          </a:p>
          <a:p>
            <a:r>
              <a:rPr lang="fa-IR" b="1" dirty="0" smtClean="0">
                <a:cs typeface="B Titr" pitchFamily="2" charset="-78"/>
              </a:rPr>
              <a:t> </a:t>
            </a:r>
            <a:r>
              <a:rPr lang="en-US" b="1" dirty="0">
                <a:cs typeface="B Titr" pitchFamily="2" charset="-78"/>
              </a:rPr>
              <a:t>ACT</a:t>
            </a:r>
            <a:r>
              <a:rPr lang="fa-IR" b="1" dirty="0">
                <a:cs typeface="B Titr" pitchFamily="2" charset="-78"/>
              </a:rPr>
              <a:t> دانش علمی درباره شکل دهی رفتار و روابط زبانی </a:t>
            </a:r>
            <a:r>
              <a:rPr lang="fa-IR" b="1" dirty="0" smtClean="0">
                <a:cs typeface="B Titr" pitchFamily="2" charset="-78"/>
              </a:rPr>
              <a:t>است.</a:t>
            </a:r>
            <a:endParaRPr lang="en-US" b="1" dirty="0">
              <a:cs typeface="B Titr" pitchFamily="2" charset="-78"/>
            </a:endParaRPr>
          </a:p>
          <a:p>
            <a:endParaRPr lang="fa-IR" b="1" dirty="0">
              <a:cs typeface="B Titr"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429420"/>
          </a:xfrm>
        </p:spPr>
        <p:txBody>
          <a:bodyPr>
            <a:normAutofit/>
          </a:bodyPr>
          <a:lstStyle/>
          <a:p>
            <a:r>
              <a:rPr lang="fa-IR" dirty="0">
                <a:cs typeface="B Titr" pitchFamily="2" charset="-78"/>
              </a:rPr>
              <a:t>گرچه بسیاری از مشکلات روانی ما از فکر و زبان ناشی </a:t>
            </a:r>
            <a:r>
              <a:rPr lang="fa-IR" dirty="0" smtClean="0">
                <a:cs typeface="B Titr" pitchFamily="2" charset="-78"/>
              </a:rPr>
              <a:t>می­شود، </a:t>
            </a:r>
            <a:r>
              <a:rPr lang="fa-IR" dirty="0">
                <a:cs typeface="B Titr" pitchFamily="2" charset="-78"/>
              </a:rPr>
              <a:t>زندگی بدون زبان برای ما امکانپذیر یا سالم نیست</a:t>
            </a:r>
            <a:r>
              <a:rPr lang="fa-IR" dirty="0" smtClean="0">
                <a:cs typeface="B Titr" pitchFamily="2" charset="-78"/>
              </a:rPr>
              <a:t>.</a:t>
            </a:r>
          </a:p>
          <a:p>
            <a:r>
              <a:rPr lang="fa-IR" dirty="0" smtClean="0">
                <a:cs typeface="B Titr" pitchFamily="2" charset="-78"/>
              </a:rPr>
              <a:t> </a:t>
            </a:r>
          </a:p>
          <a:p>
            <a:r>
              <a:rPr lang="fa-IR" dirty="0" smtClean="0">
                <a:cs typeface="B Titr" pitchFamily="2" charset="-78"/>
              </a:rPr>
              <a:t>زبان </a:t>
            </a:r>
            <a:r>
              <a:rPr lang="fa-IR" dirty="0">
                <a:cs typeface="B Titr" pitchFamily="2" charset="-78"/>
              </a:rPr>
              <a:t>می­تواند به عنوان خدمتکار و یا ارباب عمل نماید. برخلاف بیشتر اشکال درمان که به دنبال تغییر محتوای تفکر </a:t>
            </a:r>
            <a:r>
              <a:rPr lang="fa-IR" dirty="0" smtClean="0">
                <a:cs typeface="B Titr" pitchFamily="2" charset="-78"/>
              </a:rPr>
              <a:t>مشکل آفرین </a:t>
            </a:r>
            <a:r>
              <a:rPr lang="fa-IR" dirty="0">
                <a:cs typeface="B Titr" pitchFamily="2" charset="-78"/>
              </a:rPr>
              <a:t>هستند، </a:t>
            </a:r>
            <a:r>
              <a:rPr lang="en-US" dirty="0">
                <a:cs typeface="B Titr" pitchFamily="2" charset="-78"/>
              </a:rPr>
              <a:t>ACT</a:t>
            </a:r>
            <a:r>
              <a:rPr lang="fa-IR" dirty="0">
                <a:cs typeface="B Titr" pitchFamily="2" charset="-78"/>
              </a:rPr>
              <a:t> به دنبال کمک به بیمار است تا زبان و فکر را تحت کنترل مناسب </a:t>
            </a:r>
            <a:r>
              <a:rPr lang="fa-IR" dirty="0" smtClean="0">
                <a:cs typeface="B Titr" pitchFamily="2" charset="-78"/>
              </a:rPr>
              <a:t>درآورد.</a:t>
            </a:r>
          </a:p>
          <a:p>
            <a:endParaRPr lang="fa-IR" dirty="0" smtClean="0">
              <a:cs typeface="B Titr" pitchFamily="2" charset="-78"/>
            </a:endParaRPr>
          </a:p>
          <a:p>
            <a:r>
              <a:rPr lang="fa-IR" dirty="0" smtClean="0">
                <a:cs typeface="B Titr" pitchFamily="2" charset="-78"/>
              </a:rPr>
              <a:t> </a:t>
            </a:r>
            <a:r>
              <a:rPr lang="fa-IR" dirty="0">
                <a:cs typeface="B Titr" pitchFamily="2" charset="-78"/>
              </a:rPr>
              <a:t>از زبان خطی و منطقی در زمان مناسب استفاده </a:t>
            </a:r>
            <a:r>
              <a:rPr lang="fa-IR" dirty="0" smtClean="0">
                <a:cs typeface="B Titr" pitchFamily="2" charset="-78"/>
              </a:rPr>
              <a:t>کند. هدف، </a:t>
            </a:r>
            <a:r>
              <a:rPr lang="fa-IR" dirty="0">
                <a:cs typeface="B Titr" pitchFamily="2" charset="-78"/>
              </a:rPr>
              <a:t>انعطاف­پذیری روانی است: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5728"/>
            <a:ext cx="9144000" cy="5840435"/>
          </a:xfrm>
        </p:spPr>
        <p:txBody>
          <a:bodyPr/>
          <a:lstStyle/>
          <a:p>
            <a:pPr algn="just"/>
            <a:r>
              <a:rPr lang="fa-IR" b="1" dirty="0">
                <a:cs typeface="B Titr" pitchFamily="2" charset="-78"/>
              </a:rPr>
              <a:t>هدف تمامی روش­های درمانی </a:t>
            </a:r>
            <a:r>
              <a:rPr lang="en-US" b="1" dirty="0">
                <a:cs typeface="B Titr" pitchFamily="2" charset="-78"/>
              </a:rPr>
              <a:t>ACT</a:t>
            </a:r>
            <a:r>
              <a:rPr lang="fa-IR" b="1" dirty="0">
                <a:cs typeface="B Titr" pitchFamily="2" charset="-78"/>
              </a:rPr>
              <a:t> به</a:t>
            </a:r>
            <a:r>
              <a:rPr lang="fa-IR" b="1" dirty="0">
                <a:solidFill>
                  <a:srgbClr val="FF0000"/>
                </a:solidFill>
                <a:cs typeface="B Titr" pitchFamily="2" charset="-78"/>
              </a:rPr>
              <a:t> انعطاف­پذیری </a:t>
            </a:r>
            <a:r>
              <a:rPr lang="fa-IR" b="1" dirty="0">
                <a:cs typeface="B Titr" pitchFamily="2" charset="-78"/>
              </a:rPr>
              <a:t>بیشتر در پاسخگویی و حساسیت بیشتر نسبت به کارایی این عملکرد است</a:t>
            </a:r>
            <a:r>
              <a:rPr lang="fa-IR" b="1" dirty="0" smtClean="0">
                <a:cs typeface="B Titr" pitchFamily="2" charset="-78"/>
              </a:rPr>
              <a:t>.</a:t>
            </a:r>
          </a:p>
          <a:p>
            <a:pPr algn="just">
              <a:buNone/>
            </a:pPr>
            <a:endParaRPr lang="fa-IR" b="1" dirty="0" smtClean="0">
              <a:cs typeface="B Titr" pitchFamily="2" charset="-78"/>
            </a:endParaRPr>
          </a:p>
          <a:p>
            <a:pPr algn="just"/>
            <a:r>
              <a:rPr lang="fa-IR" b="1" dirty="0" smtClean="0">
                <a:cs typeface="B Titr" pitchFamily="2" charset="-78"/>
              </a:rPr>
              <a:t> </a:t>
            </a:r>
            <a:r>
              <a:rPr lang="en-US" b="1" dirty="0">
                <a:cs typeface="B Titr" pitchFamily="2" charset="-78"/>
              </a:rPr>
              <a:t>ACT</a:t>
            </a:r>
            <a:r>
              <a:rPr lang="fa-IR" b="1" dirty="0">
                <a:cs typeface="B Titr" pitchFamily="2" charset="-78"/>
              </a:rPr>
              <a:t> یک رویکرد بالینی کلی است، نه صرفاً یک </a:t>
            </a:r>
            <a:r>
              <a:rPr lang="fa-IR" b="1" dirty="0" smtClean="0">
                <a:cs typeface="B Titr" pitchFamily="2" charset="-78"/>
              </a:rPr>
              <a:t>تکنیک خاص، </a:t>
            </a:r>
            <a:r>
              <a:rPr lang="fa-IR" b="1" dirty="0">
                <a:cs typeface="B Titr" pitchFamily="2" charset="-78"/>
              </a:rPr>
              <a:t>چرا که موضوع انعطاف­پذیری روانی و سرسختی، تقریباً به عنوان مشکل هر انسانی </a:t>
            </a:r>
            <a:r>
              <a:rPr lang="fa-IR" b="1" dirty="0" smtClean="0">
                <a:cs typeface="B Titr" pitchFamily="2" charset="-78"/>
              </a:rPr>
              <a:t>ظهورمی­یابد.</a:t>
            </a:r>
            <a:endParaRPr lang="fa-IR" b="1" dirty="0">
              <a:cs typeface="B Titr" pitchFamily="2" charset="-78"/>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429420"/>
          </a:xfrm>
        </p:spPr>
        <p:txBody>
          <a:bodyPr>
            <a:normAutofit/>
          </a:bodyPr>
          <a:lstStyle/>
          <a:p>
            <a:pPr algn="just"/>
            <a:r>
              <a:rPr lang="en-US" b="1" dirty="0">
                <a:cs typeface="B Titr" pitchFamily="2" charset="-78"/>
              </a:rPr>
              <a:t>ACT</a:t>
            </a:r>
            <a:r>
              <a:rPr lang="fa-IR" b="1" dirty="0">
                <a:cs typeface="B Titr" pitchFamily="2" charset="-78"/>
              </a:rPr>
              <a:t> بر این فرض استوار است که تغییرات سریع و قابل </a:t>
            </a:r>
            <a:r>
              <a:rPr lang="fa-IR" b="1" dirty="0" smtClean="0">
                <a:cs typeface="B Titr" pitchFamily="2" charset="-78"/>
              </a:rPr>
              <a:t>توجه </a:t>
            </a:r>
            <a:r>
              <a:rPr lang="fa-IR" b="1" dirty="0">
                <a:cs typeface="B Titr" pitchFamily="2" charset="-78"/>
              </a:rPr>
              <a:t>در رفتار فرد بیمار امکان پذیر است</a:t>
            </a:r>
            <a:r>
              <a:rPr lang="fa-IR" b="1" dirty="0" smtClean="0">
                <a:cs typeface="B Titr" pitchFamily="2" charset="-78"/>
              </a:rPr>
              <a:t>.</a:t>
            </a:r>
          </a:p>
          <a:p>
            <a:pPr algn="just"/>
            <a:endParaRPr lang="fa-IR" b="1" dirty="0" smtClean="0">
              <a:cs typeface="B Titr" pitchFamily="2" charset="-78"/>
            </a:endParaRPr>
          </a:p>
          <a:p>
            <a:pPr algn="just"/>
            <a:r>
              <a:rPr lang="fa-IR" b="1" dirty="0" smtClean="0">
                <a:cs typeface="B Titr" pitchFamily="2" charset="-78"/>
              </a:rPr>
              <a:t> </a:t>
            </a:r>
            <a:r>
              <a:rPr lang="fa-IR" b="1" dirty="0">
                <a:cs typeface="B Titr" pitchFamily="2" charset="-78"/>
              </a:rPr>
              <a:t>تغییر در مسیری امکان پذیر می شود که </a:t>
            </a:r>
            <a:r>
              <a:rPr lang="en-US" b="1" dirty="0">
                <a:cs typeface="B Titr" pitchFamily="2" charset="-78"/>
              </a:rPr>
              <a:t>ACT</a:t>
            </a:r>
            <a:r>
              <a:rPr lang="fa-IR" b="1" dirty="0">
                <a:cs typeface="B Titr" pitchFamily="2" charset="-78"/>
              </a:rPr>
              <a:t> از طریق طی آن زبان را هدف قرار می دهد</a:t>
            </a:r>
            <a:r>
              <a:rPr lang="fa-IR" b="1" dirty="0" smtClean="0">
                <a:cs typeface="B Titr" pitchFamily="2" charset="-78"/>
              </a:rPr>
              <a:t>.</a:t>
            </a:r>
          </a:p>
          <a:p>
            <a:pPr algn="just"/>
            <a:endParaRPr lang="fa-IR" b="1" dirty="0" smtClean="0">
              <a:cs typeface="B Titr" pitchFamily="2" charset="-78"/>
            </a:endParaRPr>
          </a:p>
          <a:p>
            <a:pPr algn="just"/>
            <a:r>
              <a:rPr lang="fa-IR" b="1" dirty="0" smtClean="0">
                <a:cs typeface="B Titr" pitchFamily="2" charset="-78"/>
              </a:rPr>
              <a:t> </a:t>
            </a:r>
            <a:r>
              <a:rPr lang="fa-IR" b="1" dirty="0">
                <a:cs typeface="B Titr" pitchFamily="2" charset="-78"/>
              </a:rPr>
              <a:t>بطورکلی، </a:t>
            </a:r>
            <a:r>
              <a:rPr lang="en-US" b="1" dirty="0">
                <a:cs typeface="B Titr" pitchFamily="2" charset="-78"/>
              </a:rPr>
              <a:t>ACT</a:t>
            </a:r>
            <a:r>
              <a:rPr lang="fa-IR" b="1" dirty="0">
                <a:cs typeface="B Titr" pitchFamily="2" charset="-78"/>
              </a:rPr>
              <a:t> بدنبال تغییر کارکرد است نه شکل شبکه­های ارتباطی و در نتیجه، نیازی به از بین بردن </a:t>
            </a:r>
            <a:r>
              <a:rPr lang="fa-IR" b="1" dirty="0" smtClean="0">
                <a:cs typeface="B Titr" pitchFamily="2" charset="-78"/>
              </a:rPr>
              <a:t> </a:t>
            </a:r>
            <a:r>
              <a:rPr lang="fa-IR" b="1" dirty="0">
                <a:cs typeface="B Titr" pitchFamily="2" charset="-78"/>
              </a:rPr>
              <a:t>واکنش های شرطی </a:t>
            </a:r>
            <a:r>
              <a:rPr lang="fa-IR" b="1" dirty="0" smtClean="0">
                <a:cs typeface="B Titr" pitchFamily="2" charset="-78"/>
              </a:rPr>
              <a:t>شده وجود </a:t>
            </a:r>
            <a:r>
              <a:rPr lang="fa-IR" b="1" dirty="0">
                <a:cs typeface="B Titr" pitchFamily="2" charset="-78"/>
              </a:rPr>
              <a:t>ندارد. زبان به صورت </a:t>
            </a:r>
            <a:r>
              <a:rPr lang="fa-IR" b="1" dirty="0" smtClean="0">
                <a:cs typeface="B Titr" pitchFamily="2" charset="-78"/>
              </a:rPr>
              <a:t>استعاره ای</a:t>
            </a:r>
            <a:r>
              <a:rPr lang="fa-IR" b="1" dirty="0">
                <a:cs typeface="B Titr" pitchFamily="2" charset="-78"/>
              </a:rPr>
              <a:t>، به جای تلاش برای آموختن چگونگی </a:t>
            </a:r>
            <a:r>
              <a:rPr lang="fa-IR" b="1" dirty="0" smtClean="0">
                <a:solidFill>
                  <a:srgbClr val="FF0000"/>
                </a:solidFill>
                <a:cs typeface="B Titr" pitchFamily="2" charset="-78"/>
              </a:rPr>
              <a:t>برد</a:t>
            </a:r>
            <a:r>
              <a:rPr lang="fa-IR" b="1" dirty="0" smtClean="0">
                <a:cs typeface="B Titr" pitchFamily="2" charset="-78"/>
              </a:rPr>
              <a:t> که </a:t>
            </a:r>
            <a:r>
              <a:rPr lang="fa-IR" b="1" dirty="0">
                <a:cs typeface="B Titr" pitchFamily="2" charset="-78"/>
              </a:rPr>
              <a:t>شخص بارها آن را باخته است، بازی را به شکلی تغییر می دهد که امکان بردش بیشتر </a:t>
            </a:r>
            <a:r>
              <a:rPr lang="fa-IR" b="1" dirty="0" smtClean="0">
                <a:cs typeface="B Titr" pitchFamily="2" charset="-78"/>
              </a:rPr>
              <a:t>باشد.</a:t>
            </a:r>
            <a:endParaRPr lang="en-US" b="1" dirty="0">
              <a:cs typeface="B Titr" pitchFamily="2" charset="-78"/>
            </a:endParaRPr>
          </a:p>
          <a:p>
            <a:pPr algn="just"/>
            <a:endParaRPr lang="fa-IR" b="1" dirty="0">
              <a:cs typeface="B Titr"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1"/>
            <a:ext cx="8229600" cy="3471874"/>
          </a:xfrm>
        </p:spPr>
        <p:txBody>
          <a:bodyPr/>
          <a:lstStyle/>
          <a:p>
            <a:pPr algn="ctr">
              <a:buNone/>
            </a:pPr>
            <a:r>
              <a:rPr lang="fa-IR" b="1" dirty="0" smtClean="0">
                <a:cs typeface="B Titr" pitchFamily="2" charset="-78"/>
              </a:rPr>
              <a:t>متخصصین </a:t>
            </a:r>
            <a:r>
              <a:rPr lang="fa-IR" b="1" dirty="0">
                <a:cs typeface="B Titr" pitchFamily="2" charset="-78"/>
              </a:rPr>
              <a:t>درمانی </a:t>
            </a:r>
            <a:r>
              <a:rPr lang="en-US" b="1" dirty="0">
                <a:cs typeface="B Titr" pitchFamily="2" charset="-78"/>
              </a:rPr>
              <a:t>ACT</a:t>
            </a:r>
            <a:r>
              <a:rPr lang="fa-IR" b="1" dirty="0">
                <a:cs typeface="B Titr" pitchFamily="2" charset="-78"/>
              </a:rPr>
              <a:t> شدیداً بر روی </a:t>
            </a:r>
            <a:r>
              <a:rPr lang="fa-IR" b="1" dirty="0" smtClean="0">
                <a:cs typeface="B Titr" pitchFamily="2" charset="-78"/>
              </a:rPr>
              <a:t>تناقض ها، </a:t>
            </a:r>
            <a:r>
              <a:rPr lang="fa-IR" b="1" dirty="0">
                <a:cs typeface="B Titr" pitchFamily="2" charset="-78"/>
              </a:rPr>
              <a:t>استعارات، روایات، تمرینات، مقولات رفتاری و فرایندهای تجربی اتکا دارند.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472518" cy="6143668"/>
          </a:xfrm>
        </p:spPr>
        <p:txBody>
          <a:bodyPr>
            <a:normAutofit/>
          </a:bodyPr>
          <a:lstStyle/>
          <a:p>
            <a:pPr algn="just"/>
            <a:r>
              <a:rPr lang="fa-IR" b="1" dirty="0">
                <a:cs typeface="B Titr" pitchFamily="2" charset="-78"/>
              </a:rPr>
              <a:t>تعریف عملیاتی </a:t>
            </a:r>
            <a:r>
              <a:rPr lang="en-US" b="1" dirty="0">
                <a:cs typeface="B Titr" pitchFamily="2" charset="-78"/>
              </a:rPr>
              <a:t>ACT</a:t>
            </a:r>
            <a:r>
              <a:rPr lang="fa-IR" b="1" dirty="0">
                <a:cs typeface="B Titr" pitchFamily="2" charset="-78"/>
              </a:rPr>
              <a:t> بر اساس توصیف هایز و همکاران (2004) این است : </a:t>
            </a:r>
            <a:endParaRPr lang="en-US" b="1" dirty="0">
              <a:cs typeface="B Titr" pitchFamily="2" charset="-78"/>
            </a:endParaRPr>
          </a:p>
          <a:p>
            <a:pPr algn="just"/>
            <a:r>
              <a:rPr lang="en-US" b="1" dirty="0">
                <a:cs typeface="B Titr" pitchFamily="2" charset="-78"/>
              </a:rPr>
              <a:t>ACT</a:t>
            </a:r>
            <a:r>
              <a:rPr lang="fa-IR" b="1" dirty="0">
                <a:cs typeface="B Titr" pitchFamily="2" charset="-78"/>
              </a:rPr>
              <a:t> یک رویکرد درمانی است که از فرایندهای پذیرش ، تمرکز ذهنی، تعهد و فرایندهای تغییر رفتار به منظور ایجاد انعطاف پذیری استفاده می </a:t>
            </a:r>
            <a:r>
              <a:rPr lang="fa-IR" b="1" dirty="0" smtClean="0">
                <a:cs typeface="B Titr" pitchFamily="2" charset="-78"/>
              </a:rPr>
              <a:t>کند.</a:t>
            </a:r>
          </a:p>
          <a:p>
            <a:pPr algn="just"/>
            <a:endParaRPr lang="en-US" b="1" dirty="0">
              <a:cs typeface="B Titr" pitchFamily="2" charset="-78"/>
            </a:endParaRPr>
          </a:p>
          <a:p>
            <a:pPr algn="just"/>
            <a:r>
              <a:rPr lang="fa-IR" b="1" dirty="0">
                <a:cs typeface="B Titr" pitchFamily="2" charset="-78"/>
              </a:rPr>
              <a:t>از منظر </a:t>
            </a:r>
            <a:r>
              <a:rPr lang="en-US" b="1" dirty="0">
                <a:cs typeface="B Titr" pitchFamily="2" charset="-78"/>
              </a:rPr>
              <a:t>ACT</a:t>
            </a:r>
            <a:r>
              <a:rPr lang="fa-IR" b="1" dirty="0">
                <a:cs typeface="B Titr" pitchFamily="2" charset="-78"/>
              </a:rPr>
              <a:t> رنج انسانها ریشه در انعطاف ناپذیری روانی دارد که به وسیله </a:t>
            </a:r>
            <a:r>
              <a:rPr lang="fa-IR" b="1" dirty="0" smtClean="0">
                <a:solidFill>
                  <a:srgbClr val="FF0000"/>
                </a:solidFill>
                <a:cs typeface="B Titr" pitchFamily="2" charset="-78"/>
              </a:rPr>
              <a:t>همجوشی </a:t>
            </a:r>
            <a:r>
              <a:rPr lang="fa-IR" b="1" dirty="0">
                <a:solidFill>
                  <a:srgbClr val="FF0000"/>
                </a:solidFill>
                <a:cs typeface="B Titr" pitchFamily="2" charset="-78"/>
              </a:rPr>
              <a:t>شناختی و اجتناب </a:t>
            </a:r>
            <a:r>
              <a:rPr lang="fa-IR" b="1" dirty="0">
                <a:cs typeface="B Titr" pitchFamily="2" charset="-78"/>
              </a:rPr>
              <a:t>از تجارب ایجاد شده است و آنچه که آسیب زا تلقی می گردد تمایل به </a:t>
            </a:r>
            <a:r>
              <a:rPr lang="fa-IR" b="1" dirty="0">
                <a:solidFill>
                  <a:srgbClr val="FF0000"/>
                </a:solidFill>
                <a:cs typeface="B Titr" pitchFamily="2" charset="-78"/>
              </a:rPr>
              <a:t>جذب تجارب و جنگ با آنها از طریق اجتناب نمودن از تجارب می </a:t>
            </a:r>
            <a:r>
              <a:rPr lang="fa-IR" b="1" dirty="0" smtClean="0">
                <a:solidFill>
                  <a:srgbClr val="FF0000"/>
                </a:solidFill>
                <a:cs typeface="B Titr" pitchFamily="2" charset="-78"/>
              </a:rPr>
              <a:t>باشد.</a:t>
            </a:r>
            <a:endParaRPr lang="en-US" b="1" dirty="0">
              <a:solidFill>
                <a:srgbClr val="FF0000"/>
              </a:solidFill>
              <a:cs typeface="B Titr" pitchFamily="2" charset="-78"/>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71472" y="1571612"/>
            <a:ext cx="8229600" cy="4143404"/>
          </a:xfrm>
        </p:spPr>
        <p:txBody>
          <a:bodyPr>
            <a:normAutofit/>
          </a:bodyPr>
          <a:lstStyle/>
          <a:p>
            <a:pPr algn="just"/>
            <a:r>
              <a:rPr lang="fa-IR" dirty="0" smtClean="0">
                <a:cs typeface="B Titr" pitchFamily="2" charset="-78"/>
              </a:rPr>
              <a:t>سازه </a:t>
            </a:r>
            <a:r>
              <a:rPr lang="fa-IR" dirty="0">
                <a:cs typeface="B Titr" pitchFamily="2" charset="-78"/>
              </a:rPr>
              <a:t>و مفهوم اساسی در </a:t>
            </a:r>
            <a:r>
              <a:rPr lang="en-US" dirty="0">
                <a:cs typeface="B Titr" pitchFamily="2" charset="-78"/>
              </a:rPr>
              <a:t>ACT</a:t>
            </a:r>
            <a:r>
              <a:rPr lang="fa-IR" dirty="0">
                <a:cs typeface="B Titr" pitchFamily="2" charset="-78"/>
              </a:rPr>
              <a:t> آن است که رنج ها و تاملات روان شناختی به وسیله اجتناب نمودن از تجارب، شناخت های در هم تنیده شده، شکست در برآورده کردن نیازهای رفتاری و تطبیق نیافتن با ارزشهای اساسی ایجاد می گردد</a:t>
            </a:r>
            <a:r>
              <a:rPr lang="fa-IR" dirty="0" smtClean="0">
                <a:cs typeface="B Titr" pitchFamily="2" charset="-78"/>
              </a:rPr>
              <a:t>.</a:t>
            </a:r>
          </a:p>
          <a:p>
            <a:pPr algn="just"/>
            <a:endParaRPr lang="fa-IR" dirty="0" smtClean="0">
              <a:cs typeface="B Titr" pitchFamily="2" charset="-78"/>
            </a:endParaRPr>
          </a:p>
          <a:p>
            <a:pPr algn="just"/>
            <a:endParaRPr lang="fa-IR" dirty="0" smtClean="0">
              <a:cs typeface="B Titr" pitchFamily="2" charset="-78"/>
            </a:endParaRPr>
          </a:p>
          <a:p>
            <a:pPr algn="just"/>
            <a:endParaRPr lang="fa-IR" dirty="0">
              <a:cs typeface="B Titr" pitchFamily="2" charset="-78"/>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857232"/>
            <a:ext cx="8229600" cy="5268931"/>
          </a:xfrm>
        </p:spPr>
        <p:txBody>
          <a:bodyPr/>
          <a:lstStyle/>
          <a:p>
            <a:pPr algn="just"/>
            <a:r>
              <a:rPr lang="fa-IR" b="1" dirty="0" smtClean="0">
                <a:cs typeface="B Titr" pitchFamily="2" charset="-78"/>
              </a:rPr>
              <a:t>هدف درمانگر </a:t>
            </a:r>
            <a:r>
              <a:rPr lang="en-US" b="1" dirty="0" smtClean="0">
                <a:cs typeface="B Titr" pitchFamily="2" charset="-78"/>
              </a:rPr>
              <a:t>ACT</a:t>
            </a:r>
            <a:r>
              <a:rPr lang="fa-IR" b="1" dirty="0" smtClean="0">
                <a:cs typeface="B Titr" pitchFamily="2" charset="-78"/>
              </a:rPr>
              <a:t> کاهش علایم نیست، بلکه درمانگر تلاش می کند تا مراجع از علایم رها شود. رویکرد پذیرش و تعهد معتقد است که به محض آن که تجارب خصوصی (افکار، تصورات، احساسات، خاطرات و طغیانهای درونی) بر چسب علایم و نشانه ها می خورند بلادرنگ نزاع و کشمکش با آنان شروع می شود. </a:t>
            </a:r>
            <a:endParaRPr lang="en-US" b="1" dirty="0">
              <a:cs typeface="B Titr"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1017565"/>
            <a:ext cx="8229600" cy="4626013"/>
          </a:xfrm>
        </p:spPr>
        <p:txBody>
          <a:bodyPr>
            <a:normAutofit/>
          </a:bodyPr>
          <a:lstStyle/>
          <a:p>
            <a:pPr algn="just"/>
            <a:r>
              <a:rPr lang="fa-IR" dirty="0" smtClean="0">
                <a:cs typeface="B Titr" pitchFamily="2" charset="-78"/>
              </a:rPr>
              <a:t>علایم به عنوان یک موضوع آسیب زا و مرضی معنی می گردند (آنچه که ما تلاش می کنیم از آن خلاص شویم).</a:t>
            </a:r>
          </a:p>
          <a:p>
            <a:pPr algn="just"/>
            <a:endParaRPr lang="fa-IR" dirty="0" smtClean="0">
              <a:cs typeface="B Titr" pitchFamily="2" charset="-78"/>
            </a:endParaRPr>
          </a:p>
          <a:p>
            <a:pPr algn="just"/>
            <a:r>
              <a:rPr lang="fa-IR" dirty="0" smtClean="0">
                <a:cs typeface="B Titr" pitchFamily="2" charset="-78"/>
              </a:rPr>
              <a:t> </a:t>
            </a:r>
            <a:r>
              <a:rPr lang="en-US" dirty="0" smtClean="0">
                <a:cs typeface="B Titr" pitchFamily="2" charset="-78"/>
              </a:rPr>
              <a:t>ACT</a:t>
            </a:r>
            <a:r>
              <a:rPr lang="fa-IR" dirty="0" smtClean="0">
                <a:cs typeface="B Titr" pitchFamily="2" charset="-78"/>
              </a:rPr>
              <a:t> ارتباط بین افکار و احساسات مشکل زا را تغییر می دهد تا افراد آن ها را به عنوان علایم مرضی درک ننمایند و حتی یاد بگیرند که آنها را بی ضرر (حتی اگر ناراحت کننده و ناخوشایند باشند) تعبیر کنند.</a:t>
            </a:r>
            <a:endParaRPr lang="en-US" dirty="0" smtClean="0">
              <a:cs typeface="B Titr" pitchFamily="2" charset="-78"/>
            </a:endParaRPr>
          </a:p>
          <a:p>
            <a:pPr algn="just"/>
            <a:endParaRPr lang="fa-IR" dirty="0">
              <a:cs typeface="B Titr"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b="1" dirty="0">
                <a:cs typeface="B Titr" pitchFamily="2" charset="-78"/>
              </a:rPr>
              <a:t>هسته اساسی تغییر در </a:t>
            </a:r>
            <a:r>
              <a:rPr lang="en-US" b="1" dirty="0">
                <a:cs typeface="B Titr" pitchFamily="2" charset="-78"/>
              </a:rPr>
              <a:t>ACT </a:t>
            </a:r>
            <a:r>
              <a:rPr lang="fa-IR" b="1" dirty="0">
                <a:cs typeface="B Titr" pitchFamily="2" charset="-78"/>
              </a:rPr>
              <a:t>، تغییر در رفتارهای کلامی درونی (خود گویی ها) و بیرونی (عملکردها) می باشد. </a:t>
            </a:r>
            <a:r>
              <a:rPr lang="en-US" b="1" dirty="0">
                <a:cs typeface="B Titr" pitchFamily="2" charset="-78"/>
              </a:rPr>
              <a:t>ACT</a:t>
            </a:r>
            <a:r>
              <a:rPr lang="fa-IR" b="1" dirty="0">
                <a:cs typeface="B Titr" pitchFamily="2" charset="-78"/>
              </a:rPr>
              <a:t> معتقد است که مبارزه و جنگ با هیجانات باعث بدتر شدن آن ها می </a:t>
            </a:r>
            <a:r>
              <a:rPr lang="fa-IR" b="1" dirty="0" smtClean="0">
                <a:cs typeface="B Titr" pitchFamily="2" charset="-78"/>
              </a:rPr>
              <a:t>گردد.</a:t>
            </a:r>
            <a:endParaRPr lang="en-US" b="1" dirty="0">
              <a:cs typeface="B Titr" pitchFamily="2" charset="-78"/>
            </a:endParaRPr>
          </a:p>
          <a:p>
            <a:pPr algn="just"/>
            <a:endParaRPr lang="fa-IR" b="1" dirty="0">
              <a:cs typeface="B Titr"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a:bodyPr>
          <a:lstStyle/>
          <a:p>
            <a:pPr algn="just"/>
            <a:r>
              <a:rPr lang="fa-IR" b="1" dirty="0" smtClean="0">
                <a:cs typeface="B Titr" pitchFamily="2" charset="-78"/>
              </a:rPr>
              <a:t> </a:t>
            </a:r>
            <a:r>
              <a:rPr lang="fa-IR" b="1" dirty="0">
                <a:cs typeface="B Titr" pitchFamily="2" charset="-78"/>
              </a:rPr>
              <a:t>قدم اول در درمان نیز شناسایی حیطه های قابل تغییر و غیر قابل تغییر می باشد. تروماهای گذشته نمونه ای از موارد غیر قابل تغییر بوده که بهتر است پذیرفته </a:t>
            </a:r>
            <a:r>
              <a:rPr lang="fa-IR" b="1" dirty="0" smtClean="0">
                <a:cs typeface="B Titr" pitchFamily="2" charset="-78"/>
              </a:rPr>
              <a:t>شوند.</a:t>
            </a:r>
          </a:p>
          <a:p>
            <a:pPr algn="just"/>
            <a:endParaRPr lang="en-US" b="1" dirty="0">
              <a:cs typeface="B Titr" pitchFamily="2" charset="-78"/>
            </a:endParaRPr>
          </a:p>
          <a:p>
            <a:pPr algn="just"/>
            <a:r>
              <a:rPr lang="fa-IR" b="1" dirty="0">
                <a:cs typeface="B Titr" pitchFamily="2" charset="-78"/>
              </a:rPr>
              <a:t>در </a:t>
            </a:r>
            <a:r>
              <a:rPr lang="en-US" b="1" dirty="0">
                <a:cs typeface="B Titr" pitchFamily="2" charset="-78"/>
              </a:rPr>
              <a:t>ACT</a:t>
            </a:r>
            <a:r>
              <a:rPr lang="fa-IR" b="1" dirty="0">
                <a:cs typeface="B Titr" pitchFamily="2" charset="-78"/>
              </a:rPr>
              <a:t> معنای رضایت از زندگی به دست آوردن هر آنچه که می خواهیم نمی باشد بلکه به معنای رضایت از تجارب، پذیرش آنها و مواجهه با موقعیتهای هیجانی منفی </a:t>
            </a:r>
            <a:r>
              <a:rPr lang="fa-IR" b="1" dirty="0" smtClean="0">
                <a:cs typeface="B Titr" pitchFamily="2" charset="-78"/>
              </a:rPr>
              <a:t>است.</a:t>
            </a:r>
          </a:p>
          <a:p>
            <a:pPr algn="just"/>
            <a:endParaRPr lang="en-US" b="1" dirty="0">
              <a:cs typeface="B Titr" pitchFamily="2" charset="-78"/>
            </a:endParaRPr>
          </a:p>
          <a:p>
            <a:pPr algn="just"/>
            <a:r>
              <a:rPr lang="fa-IR" b="1" dirty="0">
                <a:cs typeface="B Titr" pitchFamily="2" charset="-78"/>
              </a:rPr>
              <a:t>شناسایی و تشخیص مرزهایی که افراد را از زندگی مطلوب بازداشته است (مانند اجتناب ها و </a:t>
            </a:r>
            <a:r>
              <a:rPr lang="fa-IR" b="1" dirty="0" smtClean="0">
                <a:cs typeface="B Titr" pitchFamily="2" charset="-78"/>
              </a:rPr>
              <a:t>همجوشی های شناختی</a:t>
            </a:r>
            <a:r>
              <a:rPr lang="fa-IR" b="1" dirty="0">
                <a:cs typeface="B Titr" pitchFamily="2" charset="-78"/>
              </a:rPr>
              <a:t>) مولفه های کلیدی مداخلات </a:t>
            </a:r>
            <a:r>
              <a:rPr lang="en-US" b="1" dirty="0">
                <a:cs typeface="B Titr" pitchFamily="2" charset="-78"/>
              </a:rPr>
              <a:t>ACT</a:t>
            </a:r>
            <a:r>
              <a:rPr lang="fa-IR" b="1" dirty="0">
                <a:cs typeface="B Titr" pitchFamily="2" charset="-78"/>
              </a:rPr>
              <a:t> را تشکیل می </a:t>
            </a:r>
            <a:r>
              <a:rPr lang="fa-IR" b="1" dirty="0" smtClean="0">
                <a:cs typeface="B Titr" pitchFamily="2" charset="-78"/>
              </a:rPr>
              <a:t>دهند.</a:t>
            </a:r>
            <a:endParaRPr lang="en-US" b="1" dirty="0">
              <a:cs typeface="B Titr" pitchFamily="2" charset="-78"/>
            </a:endParaRPr>
          </a:p>
          <a:p>
            <a:pPr algn="just"/>
            <a:endParaRPr lang="fa-IR" b="1" dirty="0">
              <a:cs typeface="B Titr" pitchFamily="2" charset="-78"/>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gn="just"/>
            <a:r>
              <a:rPr lang="fa-IR" b="1" dirty="0" smtClean="0">
                <a:cs typeface="B Titr" pitchFamily="2" charset="-78"/>
              </a:rPr>
              <a:t>تمرینات تجربی و استعاره ها نیز مولفه های اساسی مداخلات </a:t>
            </a:r>
            <a:r>
              <a:rPr lang="en-US" b="1" dirty="0" smtClean="0">
                <a:cs typeface="B Titr" pitchFamily="2" charset="-78"/>
              </a:rPr>
              <a:t>ACT</a:t>
            </a:r>
            <a:r>
              <a:rPr lang="fa-IR" b="1" dirty="0" smtClean="0">
                <a:cs typeface="B Titr" pitchFamily="2" charset="-78"/>
              </a:rPr>
              <a:t> محسوب شده و هدف هر دو تضعیف اثر لفظی رویدادهای کلامی می باشد. تمرینات تجربی به این دلیل سودمند هستند که مستقیماً تماس با پاسخ های شرطی شده را به چالش می کشند. </a:t>
            </a:r>
            <a:endParaRPr lang="fa-IR" b="1" dirty="0">
              <a:cs typeface="B Titr" pitchFamily="2" charset="-78"/>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28604"/>
            <a:ext cx="8229600" cy="1143000"/>
          </a:xfrm>
        </p:spPr>
        <p:txBody>
          <a:bodyPr>
            <a:noAutofit/>
          </a:bodyPr>
          <a:lstStyle/>
          <a:p>
            <a:r>
              <a:rPr lang="ar-SA" sz="3600" b="1" dirty="0" smtClean="0">
                <a:cs typeface="B Titr" pitchFamily="2" charset="-78"/>
              </a:rPr>
              <a:t>مفهوم بندی اختلالات روانی با استفاده از رویکردهای مبتنی بر پذیرش</a:t>
            </a:r>
            <a:r>
              <a:rPr lang="en-US" sz="3600" dirty="0" smtClean="0">
                <a:cs typeface="B Titr" pitchFamily="2" charset="-78"/>
              </a:rPr>
              <a:t/>
            </a:r>
            <a:br>
              <a:rPr lang="en-US" sz="3600" dirty="0" smtClean="0">
                <a:cs typeface="B Titr" pitchFamily="2" charset="-78"/>
              </a:rPr>
            </a:br>
            <a:endParaRPr lang="fa-IR" sz="3600" dirty="0">
              <a:cs typeface="B Titr" pitchFamily="2" charset="-78"/>
            </a:endParaRPr>
          </a:p>
        </p:txBody>
      </p:sp>
      <p:sp>
        <p:nvSpPr>
          <p:cNvPr id="3" name="Content Placeholder 2"/>
          <p:cNvSpPr>
            <a:spLocks noGrp="1"/>
          </p:cNvSpPr>
          <p:nvPr>
            <p:ph idx="1"/>
          </p:nvPr>
        </p:nvSpPr>
        <p:spPr/>
        <p:txBody>
          <a:bodyPr>
            <a:normAutofit fontScale="92500" lnSpcReduction="10000"/>
          </a:bodyPr>
          <a:lstStyle/>
          <a:p>
            <a:pPr algn="just"/>
            <a:r>
              <a:rPr lang="fa-IR" dirty="0" smtClean="0">
                <a:cs typeface="B Titr" pitchFamily="2" charset="-78"/>
              </a:rPr>
              <a:t>در </a:t>
            </a:r>
            <a:r>
              <a:rPr lang="fa-IR" dirty="0">
                <a:cs typeface="B Titr" pitchFamily="2" charset="-78"/>
              </a:rPr>
              <a:t>رفتاردرماني‌هاي مبتني بر پذيرش، مشکلات بالینی در قالب رفتاري مفهوم‌بندي مي‌شود. سه مشکل اساسی زیربنای اختلالات روانشناختی را تشکیل می‌دهند که عبارتند </a:t>
            </a:r>
            <a:r>
              <a:rPr lang="fa-IR" dirty="0" smtClean="0">
                <a:cs typeface="B Titr" pitchFamily="2" charset="-78"/>
              </a:rPr>
              <a:t>از:</a:t>
            </a:r>
          </a:p>
          <a:p>
            <a:pPr algn="just"/>
            <a:r>
              <a:rPr lang="fa-IR" dirty="0" smtClean="0">
                <a:cs typeface="B Titr" pitchFamily="2" charset="-78"/>
              </a:rPr>
              <a:t> </a:t>
            </a:r>
            <a:r>
              <a:rPr lang="fa-IR" dirty="0">
                <a:cs typeface="B Titr" pitchFamily="2" charset="-78"/>
              </a:rPr>
              <a:t>مشکلات مرتبط با </a:t>
            </a:r>
            <a:r>
              <a:rPr lang="fa-IR" dirty="0" smtClean="0">
                <a:cs typeface="B Titr" pitchFamily="2" charset="-78"/>
              </a:rPr>
              <a:t>آگاهی</a:t>
            </a:r>
          </a:p>
          <a:p>
            <a:pPr algn="just"/>
            <a:endParaRPr lang="fa-IR" dirty="0" smtClean="0">
              <a:cs typeface="B Titr" pitchFamily="2" charset="-78"/>
            </a:endParaRPr>
          </a:p>
          <a:p>
            <a:pPr algn="just"/>
            <a:r>
              <a:rPr lang="fa-IR" dirty="0" smtClean="0">
                <a:cs typeface="B Titr" pitchFamily="2" charset="-78"/>
              </a:rPr>
              <a:t> </a:t>
            </a:r>
            <a:r>
              <a:rPr lang="fa-IR" dirty="0">
                <a:cs typeface="B Titr" pitchFamily="2" charset="-78"/>
              </a:rPr>
              <a:t>اجتناب از تجارب </a:t>
            </a:r>
            <a:r>
              <a:rPr lang="fa-IR" dirty="0" smtClean="0">
                <a:cs typeface="B Titr" pitchFamily="2" charset="-78"/>
              </a:rPr>
              <a:t>درونی</a:t>
            </a:r>
          </a:p>
          <a:p>
            <a:pPr algn="just"/>
            <a:endParaRPr lang="fa-IR" dirty="0" smtClean="0">
              <a:cs typeface="B Titr" pitchFamily="2" charset="-78"/>
            </a:endParaRPr>
          </a:p>
          <a:p>
            <a:pPr algn="just"/>
            <a:r>
              <a:rPr lang="fa-IR" dirty="0" smtClean="0">
                <a:cs typeface="B Titr" pitchFamily="2" charset="-78"/>
              </a:rPr>
              <a:t>عدم </a:t>
            </a:r>
            <a:r>
              <a:rPr lang="fa-IR" dirty="0">
                <a:cs typeface="B Titr" pitchFamily="2" charset="-78"/>
              </a:rPr>
              <a:t>انجام فعالیت‌های مهم و ارزشمند زندگی </a:t>
            </a:r>
            <a:endParaRPr lang="en-US" dirty="0">
              <a:cs typeface="B Titr" pitchFamily="2" charset="-78"/>
            </a:endParaRPr>
          </a:p>
          <a:p>
            <a:pPr algn="just"/>
            <a:endParaRPr lang="fa-IR" dirty="0">
              <a:cs typeface="B Titr" pitchFamily="2" charset="-78"/>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ar-SA" b="1" dirty="0" smtClean="0"/>
              <a:t>مشکلات مرتبط با آگاهی</a:t>
            </a:r>
            <a:r>
              <a:rPr lang="en-US" dirty="0" smtClean="0"/>
              <a:t/>
            </a:r>
            <a:br>
              <a:rPr lang="en-US" dirty="0" smtClean="0"/>
            </a:br>
            <a:endParaRPr lang="fa-IR" dirty="0"/>
          </a:p>
        </p:txBody>
      </p:sp>
      <p:sp>
        <p:nvSpPr>
          <p:cNvPr id="3" name="Content Placeholder 2"/>
          <p:cNvSpPr>
            <a:spLocks noGrp="1"/>
          </p:cNvSpPr>
          <p:nvPr>
            <p:ph idx="1"/>
          </p:nvPr>
        </p:nvSpPr>
        <p:spPr/>
        <p:txBody>
          <a:bodyPr>
            <a:normAutofit fontScale="85000" lnSpcReduction="20000"/>
          </a:bodyPr>
          <a:lstStyle/>
          <a:p>
            <a:pPr algn="just"/>
            <a:r>
              <a:rPr lang="ar-SA" sz="3500" b="1" dirty="0" smtClean="0">
                <a:cs typeface="B Titr" pitchFamily="2" charset="-78"/>
              </a:rPr>
              <a:t>الف- </a:t>
            </a:r>
            <a:r>
              <a:rPr lang="ar-SA" sz="3500" b="1" dirty="0">
                <a:cs typeface="B Titr" pitchFamily="2" charset="-78"/>
              </a:rPr>
              <a:t>محدوديت در آگاهي </a:t>
            </a:r>
            <a:r>
              <a:rPr lang="ar-SA" sz="3500" b="1" dirty="0" smtClean="0">
                <a:cs typeface="B Titr" pitchFamily="2" charset="-78"/>
              </a:rPr>
              <a:t>دروني</a:t>
            </a:r>
            <a:r>
              <a:rPr lang="fa-IR" sz="3500" b="1" dirty="0" smtClean="0">
                <a:cs typeface="B Titr" pitchFamily="2" charset="-78"/>
              </a:rPr>
              <a:t>: </a:t>
            </a:r>
          </a:p>
          <a:p>
            <a:pPr algn="just"/>
            <a:endParaRPr lang="fa-IR" sz="3500" b="1" dirty="0" smtClean="0">
              <a:cs typeface="B Titr" pitchFamily="2" charset="-78"/>
            </a:endParaRPr>
          </a:p>
          <a:p>
            <a:pPr algn="just"/>
            <a:r>
              <a:rPr lang="fa-IR" dirty="0" smtClean="0">
                <a:cs typeface="B Titr" pitchFamily="2" charset="-78"/>
              </a:rPr>
              <a:t>بسياري از نظريات، نقش بالقوه نقص در آگاهي دروني يا آگاهي از تجارب را در مشكلات رواني خاطرنشان کرده و نقش افزايش آگاهي را در افزايش بهزيستي رواني برجسته ساخته‌اند.</a:t>
            </a:r>
          </a:p>
          <a:p>
            <a:pPr algn="just"/>
            <a:endParaRPr lang="fa-IR" dirty="0" smtClean="0">
              <a:cs typeface="B Titr" pitchFamily="2" charset="-78"/>
            </a:endParaRPr>
          </a:p>
          <a:p>
            <a:pPr algn="just"/>
            <a:r>
              <a:rPr lang="fa-IR" dirty="0" smtClean="0">
                <a:cs typeface="B Titr" pitchFamily="2" charset="-78"/>
              </a:rPr>
              <a:t>نقايص آگاهي فرد ممكن است به چندين روش و به شكل مشكلات باليني تظاهر پيدا كند. مراجعين غالبا از تجارب دروني‌شان ناآگاه هستند و نمي‌توانند پاسخ‌هاي هيجاني، شناختي يا فيزيولوژيكي كه رفتارهاي مشكل‌سازشان را دامن مي‌زند، شناسايي كنند (حالتی مانند </a:t>
            </a:r>
            <a:r>
              <a:rPr lang="en-US" dirty="0" err="1" smtClean="0">
                <a:cs typeface="B Titr" pitchFamily="2" charset="-78"/>
              </a:rPr>
              <a:t>Alexithymia</a:t>
            </a:r>
            <a:r>
              <a:rPr lang="fa-IR" dirty="0" smtClean="0">
                <a:cs typeface="B Titr" pitchFamily="2" charset="-78"/>
              </a:rPr>
              <a:t>). </a:t>
            </a:r>
            <a:endParaRPr lang="fa-IR" dirty="0">
              <a:cs typeface="B Titr" pitchFamily="2" charset="-78"/>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ctr">
              <a:buNone/>
            </a:pPr>
            <a:endParaRPr lang="fa-IR" b="1" dirty="0" smtClean="0">
              <a:cs typeface="B Titr" pitchFamily="2" charset="-78"/>
            </a:endParaRPr>
          </a:p>
          <a:p>
            <a:pPr algn="ctr">
              <a:buNone/>
            </a:pPr>
            <a:r>
              <a:rPr lang="fa-IR" dirty="0" smtClean="0">
                <a:cs typeface="B Titr" pitchFamily="2" charset="-78"/>
              </a:rPr>
              <a:t>ب) آگاهي مي‌تواند </a:t>
            </a:r>
            <a:r>
              <a:rPr lang="fa-IR" i="1" dirty="0" smtClean="0">
                <a:cs typeface="B Titr" pitchFamily="2" charset="-78"/>
              </a:rPr>
              <a:t>محدود و متمركزيا انتخابي</a:t>
            </a:r>
            <a:r>
              <a:rPr lang="fa-IR" dirty="0" smtClean="0">
                <a:cs typeface="B Titr" pitchFamily="2" charset="-78"/>
              </a:rPr>
              <a:t>باشد. </a:t>
            </a:r>
            <a:endParaRPr lang="fa-IR" dirty="0">
              <a:cs typeface="B Titr" pitchFamily="2" charset="-78"/>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normAutofit/>
          </a:bodyPr>
          <a:lstStyle/>
          <a:p>
            <a:pPr algn="just"/>
            <a:r>
              <a:rPr lang="fa-IR" b="1" dirty="0" smtClean="0">
                <a:cs typeface="B Titr" pitchFamily="2" charset="-78"/>
              </a:rPr>
              <a:t>ج) آگاهي افراد ممكن است </a:t>
            </a:r>
            <a:r>
              <a:rPr lang="fa-IR" b="1" i="1" dirty="0" smtClean="0">
                <a:cs typeface="B Titr" pitchFamily="2" charset="-78"/>
              </a:rPr>
              <a:t>انتقادي </a:t>
            </a:r>
            <a:r>
              <a:rPr lang="en-US" b="1" i="1" dirty="0" smtClean="0">
                <a:cs typeface="B Titr" pitchFamily="2" charset="-78"/>
              </a:rPr>
              <a:t>(critical)</a:t>
            </a:r>
            <a:r>
              <a:rPr lang="fa-IR" b="1" i="1" dirty="0" smtClean="0">
                <a:cs typeface="B Titr" pitchFamily="2" charset="-78"/>
              </a:rPr>
              <a:t>، قضاوتگرانه </a:t>
            </a:r>
            <a:r>
              <a:rPr lang="en-US" b="1" i="1" dirty="0" smtClean="0">
                <a:cs typeface="B Titr" pitchFamily="2" charset="-78"/>
              </a:rPr>
              <a:t>(judgmental)</a:t>
            </a:r>
            <a:r>
              <a:rPr lang="fa-IR" b="1" i="1" dirty="0" smtClean="0">
                <a:cs typeface="B Titr" pitchFamily="2" charset="-78"/>
              </a:rPr>
              <a:t> يا واكنشي </a:t>
            </a:r>
            <a:r>
              <a:rPr lang="en-US" b="1" i="1" dirty="0" smtClean="0">
                <a:cs typeface="B Titr" pitchFamily="2" charset="-78"/>
              </a:rPr>
              <a:t>(reactive</a:t>
            </a:r>
            <a:r>
              <a:rPr lang="en-US" b="1" dirty="0" smtClean="0">
                <a:cs typeface="B Titr" pitchFamily="2" charset="-78"/>
              </a:rPr>
              <a:t>)</a:t>
            </a:r>
            <a:r>
              <a:rPr lang="fa-IR" b="1" dirty="0" smtClean="0">
                <a:cs typeface="B Titr" pitchFamily="2" charset="-78"/>
              </a:rPr>
              <a:t> باشد.</a:t>
            </a:r>
            <a:endParaRPr lang="fa-IR" b="1" dirty="0">
              <a:cs typeface="B Titr" pitchFamily="2" charset="-78"/>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92500"/>
          </a:bodyPr>
          <a:lstStyle/>
          <a:p>
            <a:pPr algn="just"/>
            <a:r>
              <a:rPr lang="fa-IR" dirty="0" smtClean="0">
                <a:cs typeface="B Titr" pitchFamily="2" charset="-78"/>
              </a:rPr>
              <a:t>از سوی دیگر، مراجعيني كه از تفاوتهاي جزيي بين هيجانهايشان آگاهي محدودي دارند، آگاهي تشديد شده‌اي از ناراحتي عمومي‌شان گزارش مي‌كنند كه مي‌تواند خودشان يا درمانگر را گيج و سردرگم كند.</a:t>
            </a:r>
          </a:p>
          <a:p>
            <a:pPr algn="just"/>
            <a:endParaRPr lang="fa-IR" dirty="0" smtClean="0">
              <a:cs typeface="B Titr" pitchFamily="2" charset="-78"/>
            </a:endParaRPr>
          </a:p>
          <a:p>
            <a:pPr algn="just"/>
            <a:r>
              <a:rPr lang="fa-IR" dirty="0" smtClean="0">
                <a:cs typeface="B Titr" pitchFamily="2" charset="-78"/>
              </a:rPr>
              <a:t> براي مثال افراد مبتلا به هراس، آگاهي فزاينده‌اي از حس‌هاي فيزيولوژيكيشان دارند.</a:t>
            </a:r>
          </a:p>
          <a:p>
            <a:pPr algn="just"/>
            <a:endParaRPr lang="fa-IR" dirty="0" smtClean="0">
              <a:cs typeface="B Titr" pitchFamily="2" charset="-78"/>
            </a:endParaRPr>
          </a:p>
          <a:p>
            <a:pPr algn="just"/>
            <a:r>
              <a:rPr lang="fa-IR" dirty="0" smtClean="0">
                <a:cs typeface="B Titr" pitchFamily="2" charset="-78"/>
              </a:rPr>
              <a:t> افراد مبتلا به </a:t>
            </a:r>
            <a:r>
              <a:rPr lang="en-US" dirty="0" smtClean="0">
                <a:cs typeface="B Titr" pitchFamily="2" charset="-78"/>
              </a:rPr>
              <a:t>GAD</a:t>
            </a:r>
            <a:r>
              <a:rPr lang="fa-IR" dirty="0" smtClean="0">
                <a:cs typeface="B Titr" pitchFamily="2" charset="-78"/>
              </a:rPr>
              <a:t> آگاهي دردناكي از نگراني‌هايشان دارند. </a:t>
            </a:r>
          </a:p>
          <a:p>
            <a:pPr algn="just"/>
            <a:endParaRPr lang="fa-IR" dirty="0" smtClean="0">
              <a:cs typeface="B Titr" pitchFamily="2" charset="-78"/>
            </a:endParaRPr>
          </a:p>
          <a:p>
            <a:pPr algn="just"/>
            <a:r>
              <a:rPr lang="fa-IR" dirty="0" smtClean="0">
                <a:cs typeface="B Titr" pitchFamily="2" charset="-78"/>
              </a:rPr>
              <a:t>افراد افسرده از حالت خلق منفيشان آگاهي زيادي دارند. </a:t>
            </a:r>
            <a:endParaRPr lang="fa-IR" dirty="0">
              <a:cs typeface="B Titr" pitchFamily="2" charset="-78"/>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lstStyle/>
          <a:p>
            <a:pPr algn="just"/>
            <a:r>
              <a:rPr lang="fa-IR" dirty="0" smtClean="0">
                <a:cs typeface="B Titr" pitchFamily="2" charset="-78"/>
              </a:rPr>
              <a:t>اول، اين آگاهي ممكن است </a:t>
            </a:r>
            <a:r>
              <a:rPr lang="fa-IR" i="1" dirty="0" smtClean="0">
                <a:cs typeface="B Titr" pitchFamily="2" charset="-78"/>
              </a:rPr>
              <a:t>واضح</a:t>
            </a:r>
            <a:r>
              <a:rPr lang="fa-IR" dirty="0" smtClean="0">
                <a:cs typeface="B Titr" pitchFamily="2" charset="-78"/>
              </a:rPr>
              <a:t> نباشد مثلا فرد ممكن است ناراحتي عمومي احساس كند ولي نتواند تغييرات ظريف در حالت هيجاني، فيزيولوژيكي يا شناختي‌اش را بفهمد. </a:t>
            </a:r>
          </a:p>
          <a:p>
            <a:pPr algn="just">
              <a:buNone/>
            </a:pPr>
            <a:endParaRPr lang="fa-IR" dirty="0" smtClean="0">
              <a:cs typeface="B Titr" pitchFamily="2" charset="-78"/>
            </a:endParaRPr>
          </a:p>
          <a:p>
            <a:pPr algn="just"/>
            <a:r>
              <a:rPr lang="fa-IR" dirty="0" smtClean="0">
                <a:cs typeface="B Titr" pitchFamily="2" charset="-78"/>
              </a:rPr>
              <a:t>براي مثال يك مراجع ممكن است حمله هراسي را توصيف كند كه 2 هفته طول كشيده است (كه از نظر فيزيولوژيكي امكان ندارد) يا احساس «بد»‌ گزارش كند بدون اينكه به وضوح بيان كند كه آيا اين احساس غم است، خشم است، ترس است يا يك هيجان مختلط. </a:t>
            </a:r>
            <a:endParaRPr lang="en-US" dirty="0">
              <a:cs typeface="B Titr" pitchFamily="2" charset="-78"/>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2844" y="285728"/>
            <a:ext cx="9001156" cy="5840435"/>
          </a:xfrm>
        </p:spPr>
        <p:txBody>
          <a:bodyPr>
            <a:normAutofit/>
          </a:bodyPr>
          <a:lstStyle/>
          <a:p>
            <a:pPr algn="just"/>
            <a:r>
              <a:rPr lang="fa-IR" dirty="0" smtClean="0">
                <a:cs typeface="B Titr" pitchFamily="2" charset="-78"/>
              </a:rPr>
              <a:t>دوم، آگاهي مي‌تواند </a:t>
            </a:r>
            <a:r>
              <a:rPr lang="fa-IR" i="1" dirty="0" smtClean="0">
                <a:cs typeface="B Titr" pitchFamily="2" charset="-78"/>
              </a:rPr>
              <a:t>محدود و متمركزيا انتخابي</a:t>
            </a:r>
            <a:r>
              <a:rPr lang="fa-IR" dirty="0" smtClean="0">
                <a:cs typeface="B Titr" pitchFamily="2" charset="-78"/>
              </a:rPr>
              <a:t>باشد.</a:t>
            </a:r>
          </a:p>
          <a:p>
            <a:pPr algn="just"/>
            <a:endParaRPr lang="fa-IR" dirty="0" smtClean="0">
              <a:cs typeface="B Titr" pitchFamily="2" charset="-78"/>
            </a:endParaRPr>
          </a:p>
          <a:p>
            <a:pPr algn="just"/>
            <a:r>
              <a:rPr lang="fa-IR" dirty="0" smtClean="0">
                <a:cs typeface="B Titr" pitchFamily="2" charset="-78"/>
              </a:rPr>
              <a:t> براي مثال افراد مبتلا به اختلالات اضطرابي ممكن است آنقدر به خطر بالقوه، آگاهي داشته باشند كه به ساير نشانه‌هاي محيطي كه نشانه ايمني است توجه نكنند يا ممكن است آنقدر روي پاسخ اضطرابي‌شان تمركز كنند كه وقوع پاسخ‌هاي هيجاني مثبت را كشف نكنند. توجه انتخابي در مورد اضطراب، اين احساس آنها كه اضطراب غيرقابل تغيير و فراگير است را تشديد مي‌كند.</a:t>
            </a:r>
            <a:endParaRPr lang="fa-IR" dirty="0">
              <a:cs typeface="B Titr" pitchFamily="2" charset="-78"/>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285728"/>
            <a:ext cx="9144000" cy="5840435"/>
          </a:xfrm>
        </p:spPr>
        <p:txBody>
          <a:bodyPr>
            <a:normAutofit/>
          </a:bodyPr>
          <a:lstStyle/>
          <a:p>
            <a:pPr algn="ctr"/>
            <a:r>
              <a:rPr lang="fa-IR" sz="3000" b="1" dirty="0" smtClean="0">
                <a:cs typeface="B Titr" pitchFamily="2" charset="-78"/>
              </a:rPr>
              <a:t>سوم، آگاهي افراد ممكن است </a:t>
            </a:r>
            <a:r>
              <a:rPr lang="fa-IR" sz="3000" b="1" i="1" dirty="0" smtClean="0">
                <a:cs typeface="B Titr" pitchFamily="2" charset="-78"/>
              </a:rPr>
              <a:t>انتقادي </a:t>
            </a:r>
            <a:r>
              <a:rPr lang="en-US" sz="3000" b="1" i="1" dirty="0" smtClean="0">
                <a:cs typeface="B Titr" pitchFamily="2" charset="-78"/>
              </a:rPr>
              <a:t>(critical)</a:t>
            </a:r>
            <a:r>
              <a:rPr lang="fa-IR" sz="3000" b="1" i="1" dirty="0" smtClean="0">
                <a:cs typeface="B Titr" pitchFamily="2" charset="-78"/>
              </a:rPr>
              <a:t>، قضاوتگرانه </a:t>
            </a:r>
            <a:r>
              <a:rPr lang="en-US" sz="3000" b="1" i="1" dirty="0" smtClean="0">
                <a:cs typeface="B Titr" pitchFamily="2" charset="-78"/>
              </a:rPr>
              <a:t>(judgmental)</a:t>
            </a:r>
            <a:r>
              <a:rPr lang="fa-IR" sz="3000" b="1" i="1" dirty="0" smtClean="0">
                <a:cs typeface="B Titr" pitchFamily="2" charset="-78"/>
              </a:rPr>
              <a:t> يا واكنشي </a:t>
            </a:r>
            <a:r>
              <a:rPr lang="en-US" sz="3000" b="1" i="1" dirty="0" smtClean="0">
                <a:cs typeface="B Titr" pitchFamily="2" charset="-78"/>
              </a:rPr>
              <a:t>(reactive</a:t>
            </a:r>
            <a:r>
              <a:rPr lang="en-US" sz="3000" b="1" dirty="0" smtClean="0">
                <a:cs typeface="B Titr" pitchFamily="2" charset="-78"/>
              </a:rPr>
              <a:t>)</a:t>
            </a:r>
            <a:r>
              <a:rPr lang="fa-IR" sz="3000" b="1" dirty="0" smtClean="0">
                <a:cs typeface="B Titr" pitchFamily="2" charset="-78"/>
              </a:rPr>
              <a:t> باشد.</a:t>
            </a:r>
          </a:p>
          <a:p>
            <a:endParaRPr lang="fa-IR" sz="3000" b="1" dirty="0" smtClean="0">
              <a:cs typeface="B Titr" pitchFamily="2" charset="-78"/>
            </a:endParaRPr>
          </a:p>
          <a:p>
            <a:r>
              <a:rPr lang="fa-IR" sz="3000" b="1" dirty="0" smtClean="0">
                <a:cs typeface="B Titr" pitchFamily="2" charset="-78"/>
              </a:rPr>
              <a:t> براي مثال، مراجع مبتلا به دوره‌هاي مكرر افسردگي ممكن است متوجه غمگيني خود شود و از اينكه دوباره غمگين شده به شدت ناراحت شود و فكر كند كه غمگيني‌اش نشانه‌اي است از اينكه يك افسردگي ناتوان‌كننده در راه است. </a:t>
            </a:r>
          </a:p>
          <a:p>
            <a:endParaRPr lang="fa-IR" sz="3000" b="1" dirty="0" smtClean="0">
              <a:cs typeface="B Titr" pitchFamily="2" charset="-78"/>
            </a:endParaRPr>
          </a:p>
          <a:p>
            <a:r>
              <a:rPr lang="fa-IR" sz="3000" b="1" dirty="0" smtClean="0">
                <a:cs typeface="B Titr" pitchFamily="2" charset="-78"/>
              </a:rPr>
              <a:t>قضاوتهايي انتقادگرانه در مورد وجود اين تجارب درونی منجر به تلاشهاي فزاينده‌اي در جهت اجتناب از اين تجارب می‌شود و منجر به ناراحتي و آسيب بیشتر مي‌گردد. </a:t>
            </a:r>
            <a:endParaRPr lang="fa-IR" sz="3000" b="1" dirty="0">
              <a:cs typeface="B Titr" pitchFamily="2" charset="-78"/>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ctr"/>
            <a:r>
              <a:rPr lang="ar-SA" b="1" dirty="0">
                <a:cs typeface="B Titr" pitchFamily="2" charset="-78"/>
              </a:rPr>
              <a:t>ب- آگاهي‌ترکیب‌شده </a:t>
            </a:r>
            <a:r>
              <a:rPr lang="en-US" b="1" dirty="0">
                <a:cs typeface="B Titr" pitchFamily="2" charset="-78"/>
              </a:rPr>
              <a:t>entangled awareness)</a:t>
            </a:r>
            <a:r>
              <a:rPr lang="ar-SA" b="1" dirty="0">
                <a:cs typeface="B Titr" pitchFamily="2" charset="-78"/>
              </a:rPr>
              <a:t>) یا آگاهي‌همجوشانه‌دروني</a:t>
            </a:r>
            <a:r>
              <a:rPr lang="en-US" b="1" dirty="0">
                <a:cs typeface="B Titr" pitchFamily="2" charset="-78"/>
              </a:rPr>
              <a:t>(fused internal awareness) </a:t>
            </a:r>
          </a:p>
          <a:p>
            <a:pPr algn="ctr"/>
            <a:endParaRPr lang="fa-IR" b="1" dirty="0">
              <a:cs typeface="B Titr" pitchFamily="2" charset="-78"/>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lgn="just"/>
            <a:r>
              <a:rPr lang="fa-IR" dirty="0" smtClean="0">
                <a:cs typeface="B Titr" pitchFamily="2" charset="-78"/>
              </a:rPr>
              <a:t>مدلهای مبتنی بر پذیرش معتقدند شکل خاصی از کیفیت آگاهی منجر به رنج بیمار می گردد و متقابلا تغییر کیفیت آگاهی می‌تواند وی را از بیماری برهاند. برطبق این مدلها، ما معمولا در تجارب درونی‌مان «گیر می افتیم» که به نظر می رسد بخشی در اثر برداشت فراتر از واقعیت و بخشی در اثر قضاوت در مورد تجارب درونی‌مان و نفرت از این تجارب است. </a:t>
            </a:r>
            <a:endParaRPr lang="en-US" dirty="0">
              <a:cs typeface="B Titr" pitchFamily="2" charset="-78"/>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215106"/>
          </a:xfrm>
        </p:spPr>
        <p:txBody>
          <a:bodyPr/>
          <a:lstStyle/>
          <a:p>
            <a:pPr algn="just"/>
            <a:r>
              <a:rPr lang="fa-IR" dirty="0" smtClean="0">
                <a:cs typeface="B Titr" pitchFamily="2" charset="-78"/>
              </a:rPr>
              <a:t>به جای اینکه تنها خشم را تجربه کنیم، خشمگین می شویم، از خشم نفرت پیدا می‌کنیم و آرزو می‌کنیم که خشم از ما دور شود.</a:t>
            </a:r>
          </a:p>
          <a:p>
            <a:pPr algn="just"/>
            <a:r>
              <a:rPr lang="fa-IR" dirty="0" smtClean="0">
                <a:cs typeface="B Titr" pitchFamily="2" charset="-78"/>
              </a:rPr>
              <a:t> به جای اینکه پاسخ های هراس آور را تجربه کنیم، خود را به عنوان یک فرد ترسو توصیف می‌کنیم. </a:t>
            </a:r>
          </a:p>
          <a:p>
            <a:pPr algn="just"/>
            <a:r>
              <a:rPr lang="fa-IR" dirty="0" smtClean="0">
                <a:cs typeface="B Titr" pitchFamily="2" charset="-78"/>
              </a:rPr>
              <a:t>این پاسخ ها ما را بیشتر در هیجاناتمان گیر می‌اندازد و ما بیشتر تلاش می کنیم که از آنها اجتناب کنیم.</a:t>
            </a:r>
          </a:p>
          <a:p>
            <a:pPr algn="just"/>
            <a:r>
              <a:rPr lang="fa-IR" dirty="0" smtClean="0">
                <a:cs typeface="B Titr" pitchFamily="2" charset="-78"/>
              </a:rPr>
              <a:t> علاوه برآن خود را بر اساس تجاربمان ارزیابی می‌کنیم و نه تنها از تجارب درونی‌مان بلکه از خودمان هم متنفر می‌شویم.</a:t>
            </a:r>
            <a:endParaRPr lang="fa-IR" dirty="0">
              <a:cs typeface="B Titr" pitchFamily="2" charset="-78"/>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5911873"/>
          </a:xfrm>
        </p:spPr>
        <p:txBody>
          <a:bodyPr>
            <a:noAutofit/>
          </a:bodyPr>
          <a:lstStyle/>
          <a:p>
            <a:pPr algn="ctr"/>
            <a:r>
              <a:rPr lang="fa-IR" dirty="0">
                <a:cs typeface="B Titr" pitchFamily="2" charset="-78"/>
              </a:rPr>
              <a:t>اجتناب از تجارب بیرونی</a:t>
            </a:r>
            <a:endParaRPr lang="en-US" dirty="0">
              <a:cs typeface="B Titr" pitchFamily="2" charset="-78"/>
            </a:endParaRPr>
          </a:p>
          <a:p>
            <a:r>
              <a:rPr lang="fa-IR" dirty="0" smtClean="0">
                <a:cs typeface="B Titr" pitchFamily="2" charset="-78"/>
              </a:rPr>
              <a:t>یکی از پیامدهای بالینی و جدی یک رابطه در هم آمیخته با تجربیات درونی که احتمالا منجر به کوشش های غیر منعطفی برای اجتناب از تجربیات درونی میشود، اجتناب تجربه ای است. </a:t>
            </a:r>
          </a:p>
          <a:p>
            <a:endParaRPr lang="fa-IR" dirty="0" smtClean="0">
              <a:cs typeface="B Titr" pitchFamily="2" charset="-78"/>
            </a:endParaRPr>
          </a:p>
          <a:p>
            <a:r>
              <a:rPr lang="fa-IR" dirty="0" smtClean="0">
                <a:cs typeface="B Titr" pitchFamily="2" charset="-78"/>
              </a:rPr>
              <a:t>رفتارهایی چون سوء مصرف مواد و آسیب رساندن به خود و نشانه هایی از قبیل نگرانی یا نشخوار فکری ممکن است راهبردهایی باشند که هدفشان تغییر شکل یا فراوانی تجربیات درونی(نظیر افکار، احساسات، حس های بدنی یا تصاویر ذهنی) باشد. </a:t>
            </a:r>
          </a:p>
          <a:p>
            <a:pPr>
              <a:buNone/>
            </a:pPr>
            <a:endParaRPr lang="fa-IR" dirty="0" smtClean="0">
              <a:cs typeface="B Titr" pitchFamily="2" charset="-78"/>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fa-IR" dirty="0" smtClean="0">
                <a:cs typeface="B Titr" pitchFamily="2" charset="-78"/>
              </a:rPr>
              <a:t>این ها همگی(سرانجام غیر موفق) کوشش هایی برای کاهش یا حذف تجربیات درونی پریشان کننده یا نا خواسته هستند. این کوشش های متناقض پریشانی های روان شناختی بیشتری را باعث می گردند و در کیفیت زندگی تداخل ایجاد می کنند. </a:t>
            </a:r>
          </a:p>
          <a:p>
            <a:pPr algn="just"/>
            <a:endParaRPr lang="fa-I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500042"/>
            <a:ext cx="8715436" cy="5626121"/>
          </a:xfrm>
        </p:spPr>
        <p:txBody>
          <a:bodyPr>
            <a:normAutofit/>
          </a:bodyPr>
          <a:lstStyle/>
          <a:p>
            <a:pPr algn="just"/>
            <a:r>
              <a:rPr lang="fa-IR" dirty="0" smtClean="0">
                <a:cs typeface="B Titr" pitchFamily="2" charset="-78"/>
              </a:rPr>
              <a:t>هیجانات، اطلاعات مهمی در مورد تعامل با محیط فراهم می کنند، به ما می‌گویند چه موقع نیازهایمان برآورده نمی‌شود، چه موقع تهدیدی وجود دارد، یا چه موقع چیز ارزشمندی را از دست داده‌ایم (لینهان،1993).</a:t>
            </a:r>
          </a:p>
          <a:p>
            <a:pPr algn="just"/>
            <a:endParaRPr lang="fa-IR" dirty="0" smtClean="0">
              <a:cs typeface="B Titr" pitchFamily="2" charset="-78"/>
            </a:endParaRPr>
          </a:p>
          <a:p>
            <a:pPr algn="just"/>
            <a:r>
              <a:rPr lang="fa-IR" dirty="0" smtClean="0">
                <a:cs typeface="B Titr" pitchFamily="2" charset="-78"/>
              </a:rPr>
              <a:t> اجتناب تجربی همچنین واکنشهای انتقادی نسبت به تجارب درونی را افزایش می دهد، چرا که با ماسکه کردن ناراحتی،‌ این امکان را از دیگران سلب می کند که با هیجانات فرد همدلی کنند یا از تجارب و کشمکش‌های مشابه‌شان صحبت کنند.</a:t>
            </a:r>
            <a:endParaRPr lang="en-US" dirty="0" smtClean="0">
              <a:cs typeface="B Titr" pitchFamily="2" charset="-78"/>
            </a:endParaRPr>
          </a:p>
          <a:p>
            <a:pPr algn="just"/>
            <a:endParaRPr lang="fa-IR" dirty="0">
              <a:cs typeface="B Titr" pitchFamily="2" charset="-78"/>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fa-IR" dirty="0">
                <a:cs typeface="B Titr" pitchFamily="2" charset="-78"/>
              </a:rPr>
              <a:t>اجتناب تجربه­ای به چند دلیل مشکل را بد تر می­کند</a:t>
            </a:r>
            <a:r>
              <a:rPr lang="fa-IR" dirty="0" smtClean="0">
                <a:cs typeface="B Titr" pitchFamily="2" charset="-78"/>
              </a:rPr>
              <a:t>:</a:t>
            </a:r>
          </a:p>
          <a:p>
            <a:pPr>
              <a:buNone/>
            </a:pPr>
            <a:endParaRPr lang="en-US" dirty="0">
              <a:cs typeface="B Titr" pitchFamily="2" charset="-78"/>
            </a:endParaRPr>
          </a:p>
          <a:p>
            <a:r>
              <a:rPr lang="fa-IR" dirty="0">
                <a:cs typeface="B Titr" pitchFamily="2" charset="-78"/>
              </a:rPr>
              <a:t>1- کوششهای اجتناب </a:t>
            </a:r>
            <a:r>
              <a:rPr lang="fa-IR" dirty="0" smtClean="0">
                <a:cs typeface="B Titr" pitchFamily="2" charset="-78"/>
              </a:rPr>
              <a:t>تجربه ای </a:t>
            </a:r>
            <a:r>
              <a:rPr lang="fa-IR" dirty="0">
                <a:cs typeface="B Titr" pitchFamily="2" charset="-78"/>
              </a:rPr>
              <a:t>غالبا به علت کاهش استرسی که به دنبال دارند، تقویت منفی </a:t>
            </a:r>
            <a:r>
              <a:rPr lang="fa-IR" dirty="0" smtClean="0">
                <a:cs typeface="B Titr" pitchFamily="2" charset="-78"/>
              </a:rPr>
              <a:t>می شوند.</a:t>
            </a:r>
            <a:endParaRPr lang="fa-IR" dirty="0">
              <a:cs typeface="B Titr" pitchFamily="2" charset="-78"/>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lnSpcReduction="10000"/>
          </a:bodyPr>
          <a:lstStyle/>
          <a:p>
            <a:pPr algn="just"/>
            <a:r>
              <a:rPr lang="fa-IR" dirty="0" smtClean="0">
                <a:cs typeface="B Titr" pitchFamily="2" charset="-78"/>
              </a:rPr>
              <a:t>2- گرچه پیامد های دراز مدت آزار دهنده ای دارند، همگی باعث زمینه سازی یا افزایش پریشانی در فرد می گردند.</a:t>
            </a:r>
          </a:p>
          <a:p>
            <a:pPr algn="just"/>
            <a:endParaRPr lang="fa-IR" dirty="0" smtClean="0">
              <a:cs typeface="B Titr" pitchFamily="2" charset="-78"/>
            </a:endParaRPr>
          </a:p>
          <a:p>
            <a:pPr algn="just"/>
            <a:r>
              <a:rPr lang="fa-IR" dirty="0" smtClean="0">
                <a:cs typeface="B Titr" pitchFamily="2" charset="-78"/>
              </a:rPr>
              <a:t> مدل های مشابه برای اختلال خوردن و خود آسیب رسانی ارائه شده است، که فرد جهت کاهش اضطراب خود به طور مفرط غذا می خورد، اما زمانی که در مورد وزن خود نگران می شود، اضطرابش فزونی می یابد. سپس غذا خوردن خود را محدود می کند، مجددا اضطراب کاهش می یابد، اما به علت کاهش تغذیه از نظر هیجانی آسیب پذیر می شود و خطر پریشانی و پر خوری مجددا افزایش می­یابد.</a:t>
            </a:r>
            <a:endParaRPr lang="en-US" dirty="0">
              <a:cs typeface="B Titr" pitchFamily="2" charset="-78"/>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5911873"/>
          </a:xfrm>
        </p:spPr>
        <p:txBody>
          <a:bodyPr>
            <a:normAutofit/>
          </a:bodyPr>
          <a:lstStyle/>
          <a:p>
            <a:pPr algn="just"/>
            <a:r>
              <a:rPr lang="fa-IR" b="1" dirty="0" smtClean="0">
                <a:cs typeface="B Titr" pitchFamily="2" charset="-78"/>
              </a:rPr>
              <a:t>مراجعین مبتلا به مشکلات بالینی در کوشش های هدفمندی، درگیر اجتناب از تجربیات درونی می شوند. </a:t>
            </a:r>
          </a:p>
          <a:p>
            <a:pPr algn="just"/>
            <a:r>
              <a:rPr lang="fa-IR" b="1" dirty="0" smtClean="0">
                <a:cs typeface="B Titr" pitchFamily="2" charset="-78"/>
              </a:rPr>
              <a:t>برای مثال، افراد دارای اختلال وسواسی- جبری</a:t>
            </a:r>
          </a:p>
          <a:p>
            <a:pPr algn="just">
              <a:buNone/>
            </a:pPr>
            <a:endParaRPr lang="fa-IR" b="1" dirty="0" smtClean="0">
              <a:cs typeface="B Titr" pitchFamily="2" charset="-78"/>
            </a:endParaRPr>
          </a:p>
          <a:p>
            <a:pPr algn="just">
              <a:buNone/>
            </a:pPr>
            <a:endParaRPr lang="fa-IR" b="1" dirty="0" smtClean="0">
              <a:cs typeface="B Titr" pitchFamily="2" charset="-78"/>
            </a:endParaRPr>
          </a:p>
          <a:p>
            <a:pPr algn="just"/>
            <a:r>
              <a:rPr lang="fa-IR" b="1" dirty="0" smtClean="0">
                <a:cs typeface="B Titr" pitchFamily="2" charset="-78"/>
              </a:rPr>
              <a:t>مراجعین مبتلا به  </a:t>
            </a:r>
            <a:r>
              <a:rPr lang="en-US" b="1" dirty="0" smtClean="0">
                <a:cs typeface="B Titr" pitchFamily="2" charset="-78"/>
              </a:rPr>
              <a:t>PTSD</a:t>
            </a:r>
            <a:r>
              <a:rPr lang="fa-IR" b="1" dirty="0" smtClean="0">
                <a:cs typeface="B Titr" pitchFamily="2" charset="-78"/>
              </a:rPr>
              <a:t> از افکار، احساسات و خاطرات همراه با تروماهایی که تجربه کرده اند، اجتناب می­ورزند. گر چه ممکن است از آن در کوتاه مدت سود ببرند و آسودگی یابند، اما در می­یابند که باعث دوری آن ها از بسیاری از موقعیت ها می گردند.</a:t>
            </a:r>
            <a:endParaRPr lang="en-US" b="1" dirty="0">
              <a:cs typeface="B Titr" pitchFamily="2" charset="-78"/>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500042"/>
            <a:ext cx="8229600" cy="5911873"/>
          </a:xfrm>
        </p:spPr>
        <p:txBody>
          <a:bodyPr/>
          <a:lstStyle/>
          <a:p>
            <a:pPr algn="just"/>
            <a:r>
              <a:rPr lang="fa-IR" dirty="0" smtClean="0">
                <a:cs typeface="B Titr" pitchFamily="2" charset="-78"/>
              </a:rPr>
              <a:t>اجتناب تجربه­ای همچنین می­تواند تظاهرات بالینی­ای را توصیف کند که در آن اجتناب کمتر به چشم می خورد.</a:t>
            </a:r>
          </a:p>
          <a:p>
            <a:pPr algn="just"/>
            <a:r>
              <a:rPr lang="fa-IR" dirty="0" smtClean="0">
                <a:cs typeface="B Titr" pitchFamily="2" charset="-78"/>
              </a:rPr>
              <a:t> برای نمونه، رابطه دو نفر را تصور کنید که در آن یکی خشم و تحریک پذیری را ابراز می کند در حالیکه دیگری کناره گیری می کند اما "سرد و بی احساس " می­شود و هیجان کمی را ابراز می کند. طرف اول کناره گیری را به عنوان طرد تجربه می کند که این حالت باعث خشم بیشتر می گردد و خشم، طرف دوم را می­ترساند و به کناره گیری بیشترمنجر می­شود.</a:t>
            </a:r>
            <a:endParaRPr lang="en-US" dirty="0">
              <a:cs typeface="B Titr"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0034" y="571480"/>
            <a:ext cx="8229600" cy="4525963"/>
          </a:xfrm>
        </p:spPr>
        <p:txBody>
          <a:bodyPr>
            <a:noAutofit/>
          </a:bodyPr>
          <a:lstStyle/>
          <a:p>
            <a:pPr algn="ctr"/>
            <a:r>
              <a:rPr lang="fa-IR" b="1" dirty="0" smtClean="0">
                <a:cs typeface="B Titr" pitchFamily="2" charset="-78"/>
              </a:rPr>
              <a:t>پیچیدگی های اجتناب تجربه ای:</a:t>
            </a:r>
          </a:p>
          <a:p>
            <a:pPr algn="ctr"/>
            <a:endParaRPr lang="en-US" dirty="0" smtClean="0">
              <a:cs typeface="B Titr" pitchFamily="2" charset="-78"/>
            </a:endParaRPr>
          </a:p>
          <a:p>
            <a:pPr algn="just"/>
            <a:r>
              <a:rPr lang="fa-IR" dirty="0" smtClean="0">
                <a:cs typeface="B Titr" pitchFamily="2" charset="-78"/>
              </a:rPr>
              <a:t>اجتناب تجربه ای بخش کلیدی یک مدل رفتاری مبتنی بر پذیرش است. به دلیل این که کوشش های حاکی از کنترل تجربه­ای به نظر می­رسد که یک کانون بالینی باشد و می­توان آن را به عنوان هدف مهمی برای مداخله در نظر گرفت.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571480"/>
          </a:xfrm>
        </p:spPr>
        <p:txBody>
          <a:bodyPr>
            <a:normAutofit fontScale="90000"/>
          </a:bodyPr>
          <a:lstStyle/>
          <a:p>
            <a:r>
              <a:rPr lang="fa-IR" dirty="0" smtClean="0">
                <a:cs typeface="B Titr" pitchFamily="2" charset="-78"/>
              </a:rPr>
              <a:t>مثال:</a:t>
            </a:r>
            <a:endParaRPr lang="fa-IR" dirty="0">
              <a:cs typeface="B Titr" pitchFamily="2" charset="-78"/>
            </a:endParaRPr>
          </a:p>
        </p:txBody>
      </p:sp>
      <p:sp>
        <p:nvSpPr>
          <p:cNvPr id="3" name="Content Placeholder 2"/>
          <p:cNvSpPr>
            <a:spLocks noGrp="1"/>
          </p:cNvSpPr>
          <p:nvPr>
            <p:ph idx="1"/>
          </p:nvPr>
        </p:nvSpPr>
        <p:spPr>
          <a:xfrm>
            <a:off x="457200" y="642918"/>
            <a:ext cx="8229600" cy="5483245"/>
          </a:xfrm>
        </p:spPr>
        <p:txBody>
          <a:bodyPr>
            <a:normAutofit fontScale="62500" lnSpcReduction="20000"/>
          </a:bodyPr>
          <a:lstStyle/>
          <a:p>
            <a:r>
              <a:rPr lang="fa-IR" dirty="0" smtClean="0">
                <a:cs typeface="B Titr" pitchFamily="2" charset="-78"/>
              </a:rPr>
              <a:t>ممکن است قبل از ایراد سخنرانی در جمع بر نفس کشیدن خود تمرکز کنیم و ضربان قلب خود را به آرامی کاهش دهیم که این عمل باعث می­شود بهتر بتوانیم اطلاعات خود را به سمع شنوندگان برسانیم.</a:t>
            </a:r>
          </a:p>
          <a:p>
            <a:endParaRPr lang="fa-IR" dirty="0" smtClean="0">
              <a:cs typeface="B Titr" pitchFamily="2" charset="-78"/>
            </a:endParaRPr>
          </a:p>
          <a:p>
            <a:r>
              <a:rPr lang="fa-IR" dirty="0" smtClean="0">
                <a:cs typeface="B Titr" pitchFamily="2" charset="-78"/>
              </a:rPr>
              <a:t> </a:t>
            </a:r>
          </a:p>
          <a:p>
            <a:r>
              <a:rPr lang="fa-IR" dirty="0" smtClean="0">
                <a:cs typeface="B Titr" pitchFamily="2" charset="-78"/>
              </a:rPr>
              <a:t>ممکن است مشغول این تفکر باشیم که چرا در مورد دوستانمان آن برخورد را داشته­ایم و یا شغل ما آن طوری که انتظار داشته ایم نیست. واین باعث نشخوار فکری و کاهش تمرکز در ما می­گردد.</a:t>
            </a:r>
          </a:p>
          <a:p>
            <a:r>
              <a:rPr lang="fa-IR" dirty="0" smtClean="0">
                <a:cs typeface="B Titr" pitchFamily="2" charset="-78"/>
              </a:rPr>
              <a:t> در چنین شرایطی ممکن است که ما به یک فیلم یا یک کتاب برای ایجاد حواس پرتی و کاهش نشخوار فکری بپردازیم. </a:t>
            </a:r>
          </a:p>
          <a:p>
            <a:endParaRPr lang="fa-IR" dirty="0" smtClean="0">
              <a:cs typeface="B Titr" pitchFamily="2" charset="-78"/>
            </a:endParaRPr>
          </a:p>
          <a:p>
            <a:r>
              <a:rPr lang="fa-IR" dirty="0" smtClean="0">
                <a:cs typeface="B Titr" pitchFamily="2" charset="-78"/>
              </a:rPr>
              <a:t>این حواس پرتی ممکن است که منجر به آرامش مختصری در ما گردد و یا ممکن است دریابیم که ذهن ما کرارا به آن موضوع می­پردازد. اگر ما قادر باشیم احتمال هرگونه  پیامدی را برای رفتار خود مجاز بدانیم دیگر هیچ فردی متوجه فعالیت هایی که ممکن است تجربیات درونی ما را تعدیل بخشیده یا آن را تغییر دهند نخواهد بود.</a:t>
            </a:r>
          </a:p>
          <a:p>
            <a:endParaRPr lang="fa-IR" dirty="0" smtClean="0">
              <a:cs typeface="B Titr" pitchFamily="2" charset="-78"/>
            </a:endParaRPr>
          </a:p>
          <a:p>
            <a:r>
              <a:rPr lang="fa-IR" dirty="0" smtClean="0">
                <a:cs typeface="B Titr" pitchFamily="2" charset="-78"/>
              </a:rPr>
              <a:t> سپس آن ها ممکن است باعث توسعه آگاهی ما شوند و دیدگاههای بیشتر و تجربیات جدیدتر را به همراه آورند که در نهایت باعث انعطاف پذیری بیشتری می­گردد. اگر ما بتوانیم به نقطه­ای از پذیرش برسیم؛ آنگاه خواهیم توانست با تجربیات درونی خود که ممکن است تغییر ناپذیر باشند زندگی کنیم.  </a:t>
            </a:r>
            <a:endParaRPr lang="en-US" dirty="0" smtClean="0">
              <a:cs typeface="B Titr" pitchFamily="2" charset="-78"/>
            </a:endParaRPr>
          </a:p>
          <a:p>
            <a:endParaRPr lang="fa-IR" dirty="0">
              <a:cs typeface="B Titr" pitchFamily="2" charset="-78"/>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lstStyle/>
          <a:p>
            <a:pPr algn="just"/>
            <a:r>
              <a:rPr lang="fa-IR" dirty="0" smtClean="0">
                <a:cs typeface="B Titr" pitchFamily="2" charset="-78"/>
              </a:rPr>
              <a:t>مشکلات معمولا زمانی بروز می یابند که ما به طور انعطاف ناپذیری تجربیات درونی پریشان کننده را حذف یا مورد اجتناب قرار می­دهیم </a:t>
            </a:r>
          </a:p>
          <a:p>
            <a:pPr algn="just"/>
            <a:r>
              <a:rPr lang="fa-IR" dirty="0" smtClean="0">
                <a:cs typeface="B Titr" pitchFamily="2" charset="-78"/>
              </a:rPr>
              <a:t>این کوشش های عادت گونه و خشک از سه جهت مشکل سازند: </a:t>
            </a:r>
          </a:p>
          <a:p>
            <a:pPr algn="just"/>
            <a:r>
              <a:rPr lang="fa-IR" dirty="0" smtClean="0">
                <a:cs typeface="B Titr" pitchFamily="2" charset="-78"/>
              </a:rPr>
              <a:t>1) غالبا کنش خاصی ندارند. </a:t>
            </a:r>
          </a:p>
          <a:p>
            <a:pPr algn="just"/>
            <a:r>
              <a:rPr lang="fa-IR" dirty="0" smtClean="0">
                <a:cs typeface="B Titr" pitchFamily="2" charset="-78"/>
              </a:rPr>
              <a:t>2) با عملکرد پاسخ های هیجانی تداخل می یابند.</a:t>
            </a:r>
          </a:p>
          <a:p>
            <a:pPr algn="just"/>
            <a:r>
              <a:rPr lang="fa-IR" dirty="0" smtClean="0">
                <a:cs typeface="B Titr" pitchFamily="2" charset="-78"/>
              </a:rPr>
              <a:t> 3) زمینه ساز یک رابطه مشکل ساز با تجربیات درونی هستند و به عملکرد فرد آسیب می­زنند.</a:t>
            </a:r>
            <a:endParaRPr lang="en-US" dirty="0" smtClean="0">
              <a:cs typeface="B Titr" pitchFamily="2" charset="-78"/>
            </a:endParaRPr>
          </a:p>
          <a:p>
            <a:pPr algn="just"/>
            <a:endParaRPr lang="fa-IR" dirty="0">
              <a:cs typeface="B Titr" pitchFamily="2" charset="-78"/>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428604"/>
            <a:ext cx="8229600" cy="714356"/>
          </a:xfrm>
        </p:spPr>
        <p:txBody>
          <a:bodyPr>
            <a:noAutofit/>
          </a:bodyPr>
          <a:lstStyle/>
          <a:p>
            <a:r>
              <a:rPr lang="fa-IR" sz="3200" b="1" dirty="0" smtClean="0">
                <a:cs typeface="B Titr" pitchFamily="2" charset="-78"/>
              </a:rPr>
              <a:t>پیامدهای اجتناب </a:t>
            </a:r>
            <a:r>
              <a:rPr lang="en-US" sz="3200" dirty="0" smtClean="0">
                <a:cs typeface="B Titr" pitchFamily="2" charset="-78"/>
              </a:rPr>
              <a:t/>
            </a:r>
            <a:br>
              <a:rPr lang="en-US" sz="3200" dirty="0" smtClean="0">
                <a:cs typeface="B Titr" pitchFamily="2" charset="-78"/>
              </a:rPr>
            </a:br>
            <a:endParaRPr lang="fa-IR" sz="3200" dirty="0">
              <a:cs typeface="B Titr" pitchFamily="2" charset="-78"/>
            </a:endParaRPr>
          </a:p>
        </p:txBody>
      </p:sp>
      <p:sp>
        <p:nvSpPr>
          <p:cNvPr id="3" name="Content Placeholder 2"/>
          <p:cNvSpPr>
            <a:spLocks noGrp="1"/>
          </p:cNvSpPr>
          <p:nvPr>
            <p:ph idx="1"/>
          </p:nvPr>
        </p:nvSpPr>
        <p:spPr>
          <a:xfrm>
            <a:off x="500034" y="1731945"/>
            <a:ext cx="8229600" cy="4054509"/>
          </a:xfrm>
        </p:spPr>
        <p:txBody>
          <a:bodyPr>
            <a:normAutofit/>
          </a:bodyPr>
          <a:lstStyle/>
          <a:p>
            <a:pPr algn="just"/>
            <a:r>
              <a:rPr lang="fa-IR" dirty="0" smtClean="0">
                <a:cs typeface="B Titr" pitchFamily="2" charset="-78"/>
              </a:rPr>
              <a:t>اجتناب یا سرکوبی واکنش­های هیجانی طبیعی در حال وقوع میتوانند پریشانی های هیجانی را شدت دهند و با عملکرد هیجانی موفقیت آمیز تداخل کنند.</a:t>
            </a:r>
          </a:p>
          <a:p>
            <a:pPr algn="just"/>
            <a:r>
              <a:rPr lang="fa-IR" dirty="0" smtClean="0">
                <a:cs typeface="B Titr" pitchFamily="2" charset="-78"/>
              </a:rPr>
              <a:t> </a:t>
            </a:r>
            <a:endParaRPr lang="en-US" dirty="0" smtClean="0">
              <a:cs typeface="B Titr" pitchFamily="2" charset="-78"/>
            </a:endParaRPr>
          </a:p>
          <a:p>
            <a:pPr algn="just"/>
            <a:endParaRPr lang="fa-IR" dirty="0">
              <a:cs typeface="B Titr" pitchFamily="2" charset="-78"/>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472" y="214290"/>
            <a:ext cx="8229600" cy="1143000"/>
          </a:xfrm>
        </p:spPr>
        <p:txBody>
          <a:bodyPr>
            <a:normAutofit fontScale="90000"/>
          </a:bodyPr>
          <a:lstStyle/>
          <a:p>
            <a:r>
              <a:rPr lang="fa-IR" b="1" dirty="0" smtClean="0">
                <a:cs typeface="B Titr" pitchFamily="2" charset="-78"/>
              </a:rPr>
              <a:t>ساختار رفتاری</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28596" y="2428868"/>
            <a:ext cx="8229600" cy="1428760"/>
          </a:xfrm>
        </p:spPr>
        <p:txBody>
          <a:bodyPr/>
          <a:lstStyle/>
          <a:p>
            <a:pPr algn="ctr"/>
            <a:r>
              <a:rPr lang="fa-IR" b="1" dirty="0" smtClean="0">
                <a:cs typeface="B Titr" pitchFamily="2" charset="-78"/>
              </a:rPr>
              <a:t>قصور </a:t>
            </a:r>
            <a:r>
              <a:rPr lang="fa-IR" b="1" dirty="0">
                <a:cs typeface="B Titr" pitchFamily="2" charset="-78"/>
              </a:rPr>
              <a:t>در جهت پرداختن به اعمال ارزشمند</a:t>
            </a:r>
            <a:endParaRPr lang="fa-IR" dirty="0">
              <a:cs typeface="B Titr" pitchFamily="2" charset="-78"/>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fa-IR" b="1" dirty="0" smtClean="0">
                <a:cs typeface="B Titr" pitchFamily="2" charset="-78"/>
              </a:rPr>
              <a:t>شش هسته فرایند درمانی در </a:t>
            </a:r>
            <a:r>
              <a:rPr lang="en-US" b="1" dirty="0" smtClean="0">
                <a:cs typeface="B Titr" pitchFamily="2" charset="-78"/>
              </a:rPr>
              <a:t>ACT</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1142984"/>
            <a:ext cx="8229600" cy="4983179"/>
          </a:xfrm>
        </p:spPr>
        <p:txBody>
          <a:bodyPr>
            <a:normAutofit lnSpcReduction="10000"/>
          </a:bodyPr>
          <a:lstStyle/>
          <a:p>
            <a:r>
              <a:rPr lang="fa-IR" dirty="0" smtClean="0">
                <a:cs typeface="B Titr" pitchFamily="2" charset="-78"/>
              </a:rPr>
              <a:t>همانطور </a:t>
            </a:r>
            <a:r>
              <a:rPr lang="fa-IR" dirty="0">
                <a:cs typeface="B Titr" pitchFamily="2" charset="-78"/>
              </a:rPr>
              <a:t>که در شکل </a:t>
            </a:r>
            <a:r>
              <a:rPr lang="fa-IR" dirty="0" smtClean="0">
                <a:cs typeface="B Titr" pitchFamily="2" charset="-78"/>
              </a:rPr>
              <a:t>نشان </a:t>
            </a:r>
            <a:r>
              <a:rPr lang="fa-IR" dirty="0">
                <a:cs typeface="B Titr" pitchFamily="2" charset="-78"/>
              </a:rPr>
              <a:t>داده </a:t>
            </a:r>
            <a:r>
              <a:rPr lang="fa-IR" dirty="0" smtClean="0">
                <a:cs typeface="B Titr" pitchFamily="2" charset="-78"/>
              </a:rPr>
              <a:t>می شود</a:t>
            </a:r>
            <a:r>
              <a:rPr lang="fa-IR" dirty="0">
                <a:cs typeface="B Titr" pitchFamily="2" charset="-78"/>
              </a:rPr>
              <a:t>، انعطاف­پذیری روانی در </a:t>
            </a:r>
            <a:r>
              <a:rPr lang="en-US" dirty="0">
                <a:cs typeface="B Titr" pitchFamily="2" charset="-78"/>
              </a:rPr>
              <a:t>ACT</a:t>
            </a:r>
            <a:r>
              <a:rPr lang="fa-IR" dirty="0">
                <a:cs typeface="B Titr" pitchFamily="2" charset="-78"/>
              </a:rPr>
              <a:t> با تاکید بر روی شش فرایند محوری پدید می­آید: </a:t>
            </a:r>
            <a:endParaRPr lang="fa-IR" dirty="0" smtClean="0">
              <a:cs typeface="B Titr" pitchFamily="2" charset="-78"/>
            </a:endParaRPr>
          </a:p>
          <a:p>
            <a:r>
              <a:rPr lang="fa-IR" dirty="0" smtClean="0">
                <a:cs typeface="B Titr" pitchFamily="2" charset="-78"/>
              </a:rPr>
              <a:t>پذیرش</a:t>
            </a:r>
            <a:endParaRPr lang="fa-IR" dirty="0">
              <a:cs typeface="B Titr" pitchFamily="2" charset="-78"/>
            </a:endParaRPr>
          </a:p>
          <a:p>
            <a:r>
              <a:rPr lang="fa-IR" dirty="0" smtClean="0">
                <a:cs typeface="B Titr" pitchFamily="2" charset="-78"/>
              </a:rPr>
              <a:t> گسلش</a:t>
            </a:r>
          </a:p>
          <a:p>
            <a:r>
              <a:rPr lang="fa-IR" dirty="0" smtClean="0">
                <a:cs typeface="B Titr" pitchFamily="2" charset="-78"/>
              </a:rPr>
              <a:t> </a:t>
            </a:r>
            <a:r>
              <a:rPr lang="fa-IR" dirty="0">
                <a:cs typeface="B Titr" pitchFamily="2" charset="-78"/>
              </a:rPr>
              <a:t>خویشتن به عنوان </a:t>
            </a:r>
            <a:r>
              <a:rPr lang="fa-IR" dirty="0" smtClean="0">
                <a:cs typeface="B Titr" pitchFamily="2" charset="-78"/>
              </a:rPr>
              <a:t>زمینه</a:t>
            </a:r>
          </a:p>
          <a:p>
            <a:r>
              <a:rPr lang="fa-IR" dirty="0" smtClean="0">
                <a:cs typeface="B Titr" pitchFamily="2" charset="-78"/>
              </a:rPr>
              <a:t> </a:t>
            </a:r>
            <a:r>
              <a:rPr lang="fa-IR" dirty="0">
                <a:cs typeface="B Titr" pitchFamily="2" charset="-78"/>
              </a:rPr>
              <a:t>تماس با </a:t>
            </a:r>
            <a:r>
              <a:rPr lang="fa-IR" dirty="0" smtClean="0">
                <a:cs typeface="B Titr" pitchFamily="2" charset="-78"/>
              </a:rPr>
              <a:t>زمان حال</a:t>
            </a:r>
          </a:p>
          <a:p>
            <a:r>
              <a:rPr lang="fa-IR" dirty="0" smtClean="0">
                <a:cs typeface="B Titr" pitchFamily="2" charset="-78"/>
              </a:rPr>
              <a:t>ارزش­ها </a:t>
            </a:r>
          </a:p>
          <a:p>
            <a:r>
              <a:rPr lang="fa-IR" dirty="0" smtClean="0">
                <a:cs typeface="B Titr" pitchFamily="2" charset="-78"/>
              </a:rPr>
              <a:t>عمل متعهدانه</a:t>
            </a:r>
            <a:endParaRPr lang="en-US" dirty="0">
              <a:cs typeface="B Titr" pitchFamily="2" charset="-78"/>
            </a:endParaRPr>
          </a:p>
          <a:p>
            <a:endParaRPr lang="fa-IR" dirty="0">
              <a:cs typeface="B Titr" pitchFamily="2" charset="-78"/>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a:bodyPr>
          <a:lstStyle/>
          <a:p>
            <a:pPr algn="just"/>
            <a:r>
              <a:rPr lang="fa-IR" b="1" dirty="0" smtClean="0">
                <a:cs typeface="B Titr" pitchFamily="2" charset="-78"/>
              </a:rPr>
              <a:t>هدف کلی </a:t>
            </a:r>
            <a:r>
              <a:rPr lang="en-US" b="1" dirty="0" smtClean="0">
                <a:cs typeface="B Titr" pitchFamily="2" charset="-78"/>
              </a:rPr>
              <a:t>ACT</a:t>
            </a:r>
            <a:r>
              <a:rPr lang="fa-IR" b="1" dirty="0" smtClean="0">
                <a:cs typeface="B Titr" pitchFamily="2" charset="-78"/>
              </a:rPr>
              <a:t> افزایش </a:t>
            </a:r>
            <a:r>
              <a:rPr lang="fa-IR" b="1" dirty="0">
                <a:cs typeface="B Titr" pitchFamily="2" charset="-78"/>
              </a:rPr>
              <a:t>انعطاف پذیری روانی و همچنین توانایی تماس هر چه کاملتر با لحظه کنونی و تغییر رفتار به منظور به خدمت </a:t>
            </a:r>
            <a:r>
              <a:rPr lang="fa-IR" b="1" dirty="0" smtClean="0">
                <a:cs typeface="B Titr" pitchFamily="2" charset="-78"/>
              </a:rPr>
              <a:t>گرفتن </a:t>
            </a:r>
            <a:r>
              <a:rPr lang="fa-IR" b="1" dirty="0">
                <a:cs typeface="B Titr" pitchFamily="2" charset="-78"/>
              </a:rPr>
              <a:t>ارزش ها می </a:t>
            </a:r>
            <a:r>
              <a:rPr lang="fa-IR" b="1" dirty="0" smtClean="0">
                <a:cs typeface="B Titr" pitchFamily="2" charset="-78"/>
              </a:rPr>
              <a:t>باشد.</a:t>
            </a:r>
          </a:p>
          <a:p>
            <a:pPr algn="just"/>
            <a:endParaRPr lang="en-US" b="1" dirty="0">
              <a:cs typeface="B Titr" pitchFamily="2" charset="-78"/>
            </a:endParaRPr>
          </a:p>
          <a:p>
            <a:pPr algn="just"/>
            <a:r>
              <a:rPr lang="fa-IR" b="1" dirty="0">
                <a:cs typeface="B Titr" pitchFamily="2" charset="-78"/>
              </a:rPr>
              <a:t>انعطاف پذیری روانی از طریق 6 هسته ساخته و تثبیت می </a:t>
            </a:r>
            <a:r>
              <a:rPr lang="fa-IR" b="1" dirty="0" smtClean="0">
                <a:cs typeface="B Titr" pitchFamily="2" charset="-78"/>
              </a:rPr>
              <a:t>شود</a:t>
            </a:r>
            <a:r>
              <a:rPr lang="fa-IR" b="1" dirty="0">
                <a:cs typeface="B Titr" pitchFamily="2" charset="-78"/>
              </a:rPr>
              <a:t>. هر کدام از این هسته ها یک مهارت روانشناختی محسوب می </a:t>
            </a:r>
            <a:r>
              <a:rPr lang="fa-IR" b="1" dirty="0" smtClean="0">
                <a:cs typeface="B Titr" pitchFamily="2" charset="-78"/>
              </a:rPr>
              <a:t>گردند.</a:t>
            </a:r>
            <a:endParaRPr lang="fa-IR" b="1" dirty="0">
              <a:cs typeface="B Titr" pitchFamily="2" charset="-78"/>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r>
              <a:rPr lang="fa-IR" b="1" dirty="0" smtClean="0">
                <a:cs typeface="B Titr" pitchFamily="2" charset="-78"/>
              </a:rPr>
              <a:t>پذيرش </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28596" y="1000108"/>
            <a:ext cx="8229600" cy="5572164"/>
          </a:xfrm>
        </p:spPr>
        <p:txBody>
          <a:bodyPr>
            <a:normAutofit fontScale="77500" lnSpcReduction="20000"/>
          </a:bodyPr>
          <a:lstStyle/>
          <a:p>
            <a:r>
              <a:rPr lang="fa-IR" dirty="0" smtClean="0">
                <a:cs typeface="B Titr" pitchFamily="2" charset="-78"/>
              </a:rPr>
              <a:t>رابطة </a:t>
            </a:r>
            <a:r>
              <a:rPr lang="fa-IR" dirty="0">
                <a:cs typeface="B Titr" pitchFamily="2" charset="-78"/>
              </a:rPr>
              <a:t>بين پذيرش و تغيير، يك مفهوم محوري در بحث‌‌هاي رايج روان درماني است </a:t>
            </a:r>
            <a:r>
              <a:rPr lang="fa-IR" dirty="0" smtClean="0">
                <a:cs typeface="B Titr" pitchFamily="2" charset="-78"/>
              </a:rPr>
              <a:t>پذيرش </a:t>
            </a:r>
            <a:r>
              <a:rPr lang="fa-IR" dirty="0">
                <a:cs typeface="B Titr" pitchFamily="2" charset="-78"/>
              </a:rPr>
              <a:t>شامل «تجربة رويدادها به طور كامل و عاري از دفاع، همان گونه كه هستند» </a:t>
            </a:r>
            <a:r>
              <a:rPr lang="fa-IR" dirty="0" smtClean="0">
                <a:cs typeface="B Titr" pitchFamily="2" charset="-78"/>
              </a:rPr>
              <a:t>مي‌باشد.</a:t>
            </a:r>
          </a:p>
          <a:p>
            <a:endParaRPr lang="fa-IR" dirty="0" smtClean="0">
              <a:cs typeface="B Titr" pitchFamily="2" charset="-78"/>
            </a:endParaRPr>
          </a:p>
          <a:p>
            <a:r>
              <a:rPr lang="fa-IR" dirty="0" smtClean="0">
                <a:cs typeface="B Titr" pitchFamily="2" charset="-78"/>
              </a:rPr>
              <a:t>متخصصين </a:t>
            </a:r>
            <a:r>
              <a:rPr lang="fa-IR" dirty="0">
                <a:cs typeface="B Titr" pitchFamily="2" charset="-78"/>
              </a:rPr>
              <a:t>باليني كه تجربه مدار هستند، ممكن است </a:t>
            </a:r>
            <a:r>
              <a:rPr lang="fa-IR" dirty="0" smtClean="0">
                <a:cs typeface="B Titr" pitchFamily="2" charset="-78"/>
              </a:rPr>
              <a:t>بر </a:t>
            </a:r>
            <a:r>
              <a:rPr lang="fa-IR" dirty="0">
                <a:cs typeface="B Titr" pitchFamily="2" charset="-78"/>
              </a:rPr>
              <a:t>اهميت تغيير كلية نشانه‌هاي ناخوشايند، تأكيد بيش از حدي داشته باشند و اهميت پذيرش را مورد توجه قرار ندهند</a:t>
            </a:r>
            <a:r>
              <a:rPr lang="fa-IR" dirty="0" smtClean="0">
                <a:cs typeface="B Titr" pitchFamily="2" charset="-78"/>
              </a:rPr>
              <a:t>.</a:t>
            </a:r>
          </a:p>
          <a:p>
            <a:r>
              <a:rPr lang="fa-IR" dirty="0" smtClean="0">
                <a:cs typeface="B Titr" pitchFamily="2" charset="-78"/>
              </a:rPr>
              <a:t> </a:t>
            </a:r>
          </a:p>
          <a:p>
            <a:r>
              <a:rPr lang="fa-IR" dirty="0" smtClean="0">
                <a:cs typeface="B Titr" pitchFamily="2" charset="-78"/>
              </a:rPr>
              <a:t>براي </a:t>
            </a:r>
            <a:r>
              <a:rPr lang="fa-IR" dirty="0">
                <a:cs typeface="B Titr" pitchFamily="2" charset="-78"/>
              </a:rPr>
              <a:t>مثال، فردي كه حملات هراس را تجربه مي‌كند، ممكن است در رفتارهاي ناسازگارانه متعددي براي پيشگيري از حملات آتي هراس درگير شود، از جمله سوء‌مصرف دارو و الكل، اجتناب از فعاليت‌هاي مهم، و گوش به زنگي مضطربانه و افراطي نسبت به حالت‌هاي بدني. </a:t>
            </a:r>
            <a:endParaRPr lang="fa-IR" dirty="0" smtClean="0">
              <a:cs typeface="B Titr" pitchFamily="2" charset="-78"/>
            </a:endParaRPr>
          </a:p>
          <a:p>
            <a:endParaRPr lang="fa-IR" dirty="0" smtClean="0">
              <a:cs typeface="B Titr" pitchFamily="2" charset="-78"/>
            </a:endParaRPr>
          </a:p>
          <a:p>
            <a:r>
              <a:rPr lang="fa-IR" dirty="0" smtClean="0">
                <a:cs typeface="B Titr" pitchFamily="2" charset="-78"/>
              </a:rPr>
              <a:t>فرد </a:t>
            </a:r>
            <a:r>
              <a:rPr lang="fa-IR" dirty="0">
                <a:cs typeface="B Titr" pitchFamily="2" charset="-78"/>
              </a:rPr>
              <a:t>بپذيرد كه حملات هراس ممكن است گاهگاهي رخ دهند، زودگذرند و خطرناك نيستند، و اگرچه ناخوشايند هستند بايد تحمل شوند، و نبايد از آنها اجتناب نمود يا آن‌ها را خطرناك تلقي كرد.</a:t>
            </a:r>
            <a:endParaRPr lang="en-US" dirty="0">
              <a:cs typeface="B Titr" pitchFamily="2" charset="-78"/>
            </a:endParaRPr>
          </a:p>
          <a:p>
            <a:endParaRPr lang="en-US" dirty="0">
              <a:cs typeface="B Titr" pitchFamily="2" charset="-78"/>
            </a:endParaRPr>
          </a:p>
          <a:p>
            <a:endParaRPr lang="fa-IR" dirty="0">
              <a:cs typeface="B Titr" pitchFamily="2" charset="-78"/>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fa-IR" b="1" dirty="0" smtClean="0">
                <a:cs typeface="B Titr" pitchFamily="2" charset="-78"/>
              </a:rPr>
              <a:t>گسلش شناختی</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1071546"/>
            <a:ext cx="8229600" cy="5572164"/>
          </a:xfrm>
        </p:spPr>
        <p:txBody>
          <a:bodyPr>
            <a:normAutofit lnSpcReduction="10000"/>
          </a:bodyPr>
          <a:lstStyle/>
          <a:p>
            <a:pPr algn="just">
              <a:buNone/>
            </a:pPr>
            <a:r>
              <a:rPr lang="fa-IR" b="1" dirty="0" smtClean="0">
                <a:cs typeface="B Titr" pitchFamily="2" charset="-78"/>
              </a:rPr>
              <a:t>    </a:t>
            </a:r>
            <a:r>
              <a:rPr lang="fa-IR" b="1" dirty="0">
                <a:cs typeface="B Titr" pitchFamily="2" charset="-78"/>
              </a:rPr>
              <a:t>مشکل، محتوی افکار به خودی خود نمی باشد، بلکه عملکرد آنها که باعث تنظیم اجتناب </a:t>
            </a:r>
            <a:r>
              <a:rPr lang="fa-IR" b="1" dirty="0" smtClean="0">
                <a:cs typeface="B Titr" pitchFamily="2" charset="-78"/>
              </a:rPr>
              <a:t>تجربه ای </a:t>
            </a:r>
            <a:r>
              <a:rPr lang="fa-IR" b="1" dirty="0">
                <a:cs typeface="B Titr" pitchFamily="2" charset="-78"/>
              </a:rPr>
              <a:t>می­شوند مشکل ساز </a:t>
            </a:r>
            <a:r>
              <a:rPr lang="fa-IR" b="1" dirty="0" smtClean="0">
                <a:cs typeface="B Titr" pitchFamily="2" charset="-78"/>
              </a:rPr>
              <a:t>می باشد</a:t>
            </a:r>
            <a:r>
              <a:rPr lang="fa-IR" b="1" dirty="0">
                <a:cs typeface="B Titr" pitchFamily="2" charset="-78"/>
              </a:rPr>
              <a:t>. </a:t>
            </a:r>
            <a:endParaRPr lang="fa-IR" b="1" dirty="0" smtClean="0">
              <a:cs typeface="B Titr" pitchFamily="2" charset="-78"/>
            </a:endParaRPr>
          </a:p>
          <a:p>
            <a:pPr algn="just"/>
            <a:r>
              <a:rPr lang="fa-IR" b="1" dirty="0" smtClean="0">
                <a:cs typeface="B Titr" pitchFamily="2" charset="-78"/>
              </a:rPr>
              <a:t>هدف </a:t>
            </a:r>
            <a:r>
              <a:rPr lang="en-US" b="1" dirty="0">
                <a:cs typeface="B Titr" pitchFamily="2" charset="-78"/>
              </a:rPr>
              <a:t>ACT</a:t>
            </a:r>
            <a:r>
              <a:rPr lang="fa-IR" b="1" dirty="0">
                <a:cs typeface="B Titr" pitchFamily="2" charset="-78"/>
              </a:rPr>
              <a:t> تغییر </a:t>
            </a:r>
            <a:r>
              <a:rPr lang="fa-IR" b="1" dirty="0" smtClean="0">
                <a:cs typeface="B Titr" pitchFamily="2" charset="-78"/>
              </a:rPr>
              <a:t>کنش های </a:t>
            </a:r>
            <a:r>
              <a:rPr lang="fa-IR" b="1" dirty="0">
                <a:cs typeface="B Titr" pitchFamily="2" charset="-78"/>
              </a:rPr>
              <a:t>افکار از طریق دستکاری ساختار کلامی </a:t>
            </a:r>
            <a:r>
              <a:rPr lang="fa-IR" b="1" dirty="0" smtClean="0">
                <a:cs typeface="B Titr" pitchFamily="2" charset="-78"/>
              </a:rPr>
              <a:t>می­باشد. </a:t>
            </a:r>
          </a:p>
          <a:p>
            <a:pPr algn="just"/>
            <a:endParaRPr lang="fa-IR" b="1" dirty="0" smtClean="0">
              <a:cs typeface="B Titr" pitchFamily="2" charset="-78"/>
            </a:endParaRPr>
          </a:p>
          <a:p>
            <a:pPr algn="just"/>
            <a:r>
              <a:rPr lang="fa-IR" b="1" dirty="0" smtClean="0">
                <a:cs typeface="B Titr" pitchFamily="2" charset="-78"/>
              </a:rPr>
              <a:t>تمرینات </a:t>
            </a:r>
            <a:r>
              <a:rPr lang="fa-IR" b="1" dirty="0">
                <a:cs typeface="B Titr" pitchFamily="2" charset="-78"/>
              </a:rPr>
              <a:t>گسلش مداخلات </a:t>
            </a:r>
            <a:r>
              <a:rPr lang="fa-IR" b="1" dirty="0" smtClean="0">
                <a:cs typeface="B Titr" pitchFamily="2" charset="-78"/>
              </a:rPr>
              <a:t>شناختی ای </a:t>
            </a:r>
            <a:r>
              <a:rPr lang="fa-IR" b="1" dirty="0">
                <a:cs typeface="B Titr" pitchFamily="2" charset="-78"/>
              </a:rPr>
              <a:t>هستندکه به طور بالینی مراجع را جهت تغییر روابط خود با افکار و سایر تجربیات درونی ترغیب </a:t>
            </a:r>
            <a:r>
              <a:rPr lang="fa-IR" b="1" dirty="0" smtClean="0">
                <a:cs typeface="B Titr" pitchFamily="2" charset="-78"/>
              </a:rPr>
              <a:t>می سازند</a:t>
            </a:r>
            <a:r>
              <a:rPr lang="fa-IR" b="1" dirty="0">
                <a:cs typeface="B Titr" pitchFamily="2" charset="-78"/>
              </a:rPr>
              <a:t>، به </a:t>
            </a:r>
            <a:r>
              <a:rPr lang="fa-IR" b="1" dirty="0" smtClean="0">
                <a:cs typeface="B Titr" pitchFamily="2" charset="-78"/>
              </a:rPr>
              <a:t>گونه ای </a:t>
            </a:r>
            <a:r>
              <a:rPr lang="fa-IR" b="1" dirty="0">
                <a:cs typeface="B Titr" pitchFamily="2" charset="-78"/>
              </a:rPr>
              <a:t>که او بتواند آنها را به عنوان رویدادهای ذهنی که در پس یکدیگر در حرکت هستند بنگرد. </a:t>
            </a:r>
            <a:endParaRPr lang="en-US" b="1" dirty="0">
              <a:cs typeface="B Titr" pitchFamily="2" charset="-78"/>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a-IR"/>
          </a:p>
        </p:txBody>
      </p:sp>
      <p:sp>
        <p:nvSpPr>
          <p:cNvPr id="3" name="Content Placeholder 2"/>
          <p:cNvSpPr>
            <a:spLocks noGrp="1"/>
          </p:cNvSpPr>
          <p:nvPr>
            <p:ph idx="1"/>
          </p:nvPr>
        </p:nvSpPr>
        <p:spPr/>
        <p:txBody>
          <a:bodyPr/>
          <a:lstStyle/>
          <a:p>
            <a:pPr algn="just"/>
            <a:r>
              <a:rPr lang="fa-IR" dirty="0" smtClean="0">
                <a:cs typeface="B Titr" pitchFamily="2" charset="-78"/>
              </a:rPr>
              <a:t>مراجعین یاد می­گیرند که افکار خود را به عنوان افکار، احساسات را به عنوان احساسات و خاطرات را به عنوان خاطرات بنگرند.</a:t>
            </a:r>
            <a:endParaRPr lang="fa-IR" dirty="0">
              <a:cs typeface="B Titr" pitchFamily="2" charset="-78"/>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r>
              <a:rPr lang="fa-IR" b="1" dirty="0" smtClean="0">
                <a:cs typeface="B Titr" pitchFamily="2" charset="-78"/>
              </a:rPr>
              <a:t>خود به عنوان ساختار: حس تعالی خود</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928670"/>
            <a:ext cx="8229600" cy="5572164"/>
          </a:xfrm>
        </p:spPr>
        <p:txBody>
          <a:bodyPr>
            <a:normAutofit fontScale="85000" lnSpcReduction="20000"/>
          </a:bodyPr>
          <a:lstStyle/>
          <a:p>
            <a:pPr algn="just"/>
            <a:r>
              <a:rPr lang="fa-IR" dirty="0" smtClean="0">
                <a:cs typeface="B Titr" pitchFamily="2" charset="-78"/>
              </a:rPr>
              <a:t>یکی ازاهداف </a:t>
            </a:r>
            <a:r>
              <a:rPr lang="en-US" dirty="0">
                <a:cs typeface="B Titr" pitchFamily="2" charset="-78"/>
              </a:rPr>
              <a:t>ACT</a:t>
            </a:r>
            <a:r>
              <a:rPr lang="fa-IR" dirty="0">
                <a:cs typeface="B Titr" pitchFamily="2" charset="-78"/>
              </a:rPr>
              <a:t> ایجاد وتقویت یک چشم انداز جدید از خود و حس تعالی خود است. حس تعالی خود </a:t>
            </a:r>
            <a:r>
              <a:rPr lang="fa-IR" dirty="0" smtClean="0">
                <a:cs typeface="B Titr" pitchFamily="2" charset="-78"/>
              </a:rPr>
              <a:t>مورد </a:t>
            </a:r>
            <a:r>
              <a:rPr lang="fa-IR" dirty="0">
                <a:cs typeface="B Titr" pitchFamily="2" charset="-78"/>
              </a:rPr>
              <a:t>بحث قرار گرفته و هدف آن کسب چشم­انداز"اینجا و اکنون" در مقابل"آنجا و سپس" می­باشد</a:t>
            </a:r>
            <a:r>
              <a:rPr lang="fa-IR" dirty="0" smtClean="0">
                <a:cs typeface="B Titr" pitchFamily="2" charset="-78"/>
              </a:rPr>
              <a:t>.</a:t>
            </a:r>
          </a:p>
          <a:p>
            <a:pPr algn="just"/>
            <a:endParaRPr lang="fa-IR" dirty="0" smtClean="0">
              <a:cs typeface="B Titr" pitchFamily="2" charset="-78"/>
            </a:endParaRPr>
          </a:p>
          <a:p>
            <a:pPr algn="just"/>
            <a:r>
              <a:rPr lang="fa-IR" dirty="0" smtClean="0">
                <a:cs typeface="B Titr" pitchFamily="2" charset="-78"/>
              </a:rPr>
              <a:t>مساله ای </a:t>
            </a:r>
            <a:r>
              <a:rPr lang="fa-IR" dirty="0">
                <a:cs typeface="B Titr" pitchFamily="2" charset="-78"/>
              </a:rPr>
              <a:t>که این جا اهمیت دارد این است که تعلق به خود به طور کلامی ساختار یافته است و افراد دچار مشکلات اضطرابی غالبا در مورد اضطراب خود به </a:t>
            </a:r>
            <a:r>
              <a:rPr lang="fa-IR" dirty="0" smtClean="0">
                <a:cs typeface="B Titr" pitchFamily="2" charset="-78"/>
              </a:rPr>
              <a:t>گونه ای </a:t>
            </a:r>
            <a:r>
              <a:rPr lang="fa-IR" dirty="0">
                <a:cs typeface="B Titr" pitchFamily="2" charset="-78"/>
              </a:rPr>
              <a:t>صحبت </a:t>
            </a:r>
            <a:r>
              <a:rPr lang="fa-IR" dirty="0" smtClean="0">
                <a:cs typeface="B Titr" pitchFamily="2" charset="-78"/>
              </a:rPr>
              <a:t>می کنند </a:t>
            </a:r>
            <a:r>
              <a:rPr lang="fa-IR" dirty="0">
                <a:cs typeface="B Titr" pitchFamily="2" charset="-78"/>
              </a:rPr>
              <a:t>که این اضطراب چیزی نیست که آنها تجربه </a:t>
            </a:r>
            <a:r>
              <a:rPr lang="fa-IR" dirty="0" smtClean="0">
                <a:cs typeface="B Titr" pitchFamily="2" charset="-78"/>
              </a:rPr>
              <a:t>می کنند</a:t>
            </a:r>
            <a:r>
              <a:rPr lang="fa-IR" dirty="0">
                <a:cs typeface="B Titr" pitchFamily="2" charset="-78"/>
              </a:rPr>
              <a:t>، بلکه چیزی است که هستند. </a:t>
            </a:r>
            <a:endParaRPr lang="fa-IR" dirty="0" smtClean="0">
              <a:cs typeface="B Titr" pitchFamily="2" charset="-78"/>
            </a:endParaRPr>
          </a:p>
          <a:p>
            <a:pPr algn="just"/>
            <a:endParaRPr lang="fa-IR" dirty="0" smtClean="0">
              <a:cs typeface="B Titr" pitchFamily="2" charset="-78"/>
            </a:endParaRPr>
          </a:p>
          <a:p>
            <a:pPr algn="just"/>
            <a:r>
              <a:rPr lang="fa-IR" dirty="0" smtClean="0">
                <a:cs typeface="B Titr" pitchFamily="2" charset="-78"/>
              </a:rPr>
              <a:t>این </a:t>
            </a:r>
            <a:r>
              <a:rPr lang="fa-IR" dirty="0">
                <a:cs typeface="B Titr" pitchFamily="2" charset="-78"/>
              </a:rPr>
              <a:t>گرایش می­تواند انعطاف پذیری روان شناختی را کاهش دهد. برای مثال،این تفکر که "من یک آگرافوبیا هستم به خاطر این که..." ممکن است فرد را درون شیوه­هایی از عمل قراردهد که باعث تحکیم حس یکپارچگی هویت با این گونه تحلیل گردد. </a:t>
            </a:r>
            <a:endParaRPr lang="en-US" dirty="0">
              <a:cs typeface="B Titr" pitchFamily="2" charset="-78"/>
            </a:endParaRPr>
          </a:p>
          <a:p>
            <a:pPr algn="just"/>
            <a:endParaRPr lang="fa-IR" dirty="0">
              <a:cs typeface="B Titr" pitchFamily="2" charset="-78"/>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215106"/>
          </a:xfrm>
        </p:spPr>
        <p:txBody>
          <a:bodyPr>
            <a:normAutofit/>
          </a:bodyPr>
          <a:lstStyle/>
          <a:p>
            <a:pPr algn="just">
              <a:buNone/>
            </a:pPr>
            <a:endParaRPr lang="fa-IR" dirty="0" smtClean="0">
              <a:cs typeface="B Titr" pitchFamily="2" charset="-78"/>
            </a:endParaRPr>
          </a:p>
          <a:p>
            <a:pPr algn="just">
              <a:buNone/>
            </a:pPr>
            <a:r>
              <a:rPr lang="fa-IR" dirty="0" smtClean="0">
                <a:cs typeface="B Titr" pitchFamily="2" charset="-78"/>
              </a:rPr>
              <a:t>     شخص ممکن است که به علت رویداد تروماتیک دوران کودکی درگیر کشمکش با اضطراب شده باشد.اما این به آن معنا نیست که آن رویداد و خاطره می­بایست قبل از اینکه او رفتار خود را تغییر داده باشد،اصلاح شده باشد. </a:t>
            </a:r>
            <a:r>
              <a:rPr lang="en-US" dirty="0" smtClean="0">
                <a:solidFill>
                  <a:srgbClr val="FF0000"/>
                </a:solidFill>
                <a:cs typeface="B Titr" pitchFamily="2" charset="-78"/>
              </a:rPr>
              <a:t>ACT</a:t>
            </a:r>
            <a:r>
              <a:rPr lang="fa-IR" dirty="0" smtClean="0">
                <a:solidFill>
                  <a:srgbClr val="FF0000"/>
                </a:solidFill>
                <a:cs typeface="B Titr" pitchFamily="2" charset="-78"/>
              </a:rPr>
              <a:t> فرض می­کند که شخص می­تواند به سمت جلو حرکت کند بدون اینکه تغییری در "خود" او نیاز باشد.</a:t>
            </a:r>
            <a:endParaRPr lang="fa-IR" dirty="0">
              <a:solidFill>
                <a:srgbClr val="FF0000"/>
              </a:solidFill>
              <a:cs typeface="B Titr" pitchFamily="2" charset="-78"/>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r>
              <a:rPr lang="fa-IR" b="1" dirty="0" smtClean="0">
                <a:cs typeface="B Titr" pitchFamily="2" charset="-78"/>
              </a:rPr>
              <a:t>بودن در زمان حال</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928670"/>
            <a:ext cx="8229600" cy="5929330"/>
          </a:xfrm>
        </p:spPr>
        <p:txBody>
          <a:bodyPr>
            <a:normAutofit/>
          </a:bodyPr>
          <a:lstStyle/>
          <a:p>
            <a:pPr algn="just"/>
            <a:r>
              <a:rPr lang="en-US" b="1" dirty="0" smtClean="0">
                <a:cs typeface="B Titr" pitchFamily="2" charset="-78"/>
              </a:rPr>
              <a:t>ACT</a:t>
            </a:r>
            <a:r>
              <a:rPr lang="fa-IR" b="1" dirty="0" smtClean="0">
                <a:cs typeface="B Titr" pitchFamily="2" charset="-78"/>
              </a:rPr>
              <a:t> </a:t>
            </a:r>
            <a:r>
              <a:rPr lang="fa-IR" b="1" dirty="0">
                <a:cs typeface="B Titr" pitchFamily="2" charset="-78"/>
              </a:rPr>
              <a:t>، مشاهده و توصیف بدون داوری تجربیات در زمان حال را ترغیب می­کند و خود به عنوان فرایند در حال شناخت توصیف می­شود. این واقعیت به مراجعین کمک می­کند تا بتوانند تغییر در دنیا را نه آنگونه که مستقیما تجربه می­شوند، بلکه دنیا به عنوان یک تمرین زبانی و ساختار یافته تجربه </a:t>
            </a:r>
            <a:r>
              <a:rPr lang="fa-IR" b="1" dirty="0" smtClean="0">
                <a:cs typeface="B Titr" pitchFamily="2" charset="-78"/>
              </a:rPr>
              <a:t>شود.</a:t>
            </a:r>
          </a:p>
          <a:p>
            <a:pPr algn="just"/>
            <a:endParaRPr lang="en-US" b="1" dirty="0">
              <a:cs typeface="B Titr" pitchFamily="2" charset="-78"/>
            </a:endParaRPr>
          </a:p>
          <a:p>
            <a:pPr algn="just">
              <a:buNone/>
            </a:pPr>
            <a:endParaRPr lang="fa-IR" b="1" dirty="0" smtClean="0">
              <a:cs typeface="B Titr" pitchFamily="2" charset="-78"/>
            </a:endParaRPr>
          </a:p>
          <a:p>
            <a:pPr algn="just"/>
            <a:r>
              <a:rPr lang="fa-IR" b="1" dirty="0" smtClean="0">
                <a:cs typeface="B Titr" pitchFamily="2" charset="-78"/>
              </a:rPr>
              <a:t> </a:t>
            </a:r>
            <a:r>
              <a:rPr lang="fa-IR" b="1" dirty="0">
                <a:cs typeface="B Titr" pitchFamily="2" charset="-78"/>
              </a:rPr>
              <a:t>بودن در زمان حال بسیار شبیه اصولی است که در مدیتیشن و رویکردهای مبتنی بر پذیرش از جمله </a:t>
            </a:r>
            <a:r>
              <a:rPr lang="en-US" b="1" dirty="0">
                <a:cs typeface="B Titr" pitchFamily="2" charset="-78"/>
              </a:rPr>
              <a:t>MBCT</a:t>
            </a:r>
            <a:r>
              <a:rPr lang="fa-IR" b="1" dirty="0">
                <a:cs typeface="B Titr" pitchFamily="2" charset="-78"/>
              </a:rPr>
              <a:t> به کار می­رود</a:t>
            </a:r>
            <a:r>
              <a:rPr lang="fa-IR" b="1" dirty="0" smtClean="0">
                <a:cs typeface="B Titr" pitchFamily="2" charset="-78"/>
              </a:rPr>
              <a:t>.</a:t>
            </a:r>
            <a:endParaRPr lang="en-US" b="1" dirty="0">
              <a:cs typeface="B Titr" pitchFamily="2" charset="-78"/>
            </a:endParaRPr>
          </a:p>
          <a:p>
            <a:pPr algn="just"/>
            <a:endParaRPr lang="fa-IR" b="1" dirty="0">
              <a:cs typeface="B Titr" pitchFamily="2" charset="-78"/>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8596" y="357166"/>
            <a:ext cx="8229600" cy="511156"/>
          </a:xfrm>
        </p:spPr>
        <p:txBody>
          <a:bodyPr>
            <a:normAutofit fontScale="90000"/>
          </a:bodyPr>
          <a:lstStyle/>
          <a:p>
            <a:r>
              <a:rPr lang="fa-IR" b="1" dirty="0" smtClean="0">
                <a:cs typeface="B Titr" pitchFamily="2" charset="-78"/>
              </a:rPr>
              <a:t>ارزشها</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857232"/>
            <a:ext cx="8229600" cy="5643602"/>
          </a:xfrm>
        </p:spPr>
        <p:txBody>
          <a:bodyPr>
            <a:normAutofit fontScale="92500" lnSpcReduction="10000"/>
          </a:bodyPr>
          <a:lstStyle/>
          <a:p>
            <a:pPr algn="just"/>
            <a:r>
              <a:rPr lang="fa-IR" b="1" dirty="0" smtClean="0">
                <a:cs typeface="B Titr" pitchFamily="2" charset="-78"/>
              </a:rPr>
              <a:t>ارزشها </a:t>
            </a:r>
            <a:r>
              <a:rPr lang="fa-IR" b="1" dirty="0">
                <a:cs typeface="B Titr" pitchFamily="2" charset="-78"/>
              </a:rPr>
              <a:t>حوزه­هایی از زندگی افراد هستند که فرد از آنها مراقبت </a:t>
            </a:r>
            <a:r>
              <a:rPr lang="fa-IR" b="1" dirty="0" smtClean="0">
                <a:cs typeface="B Titr" pitchFamily="2" charset="-78"/>
              </a:rPr>
              <a:t>می­کند.</a:t>
            </a:r>
          </a:p>
          <a:p>
            <a:pPr algn="just"/>
            <a:r>
              <a:rPr lang="fa-IR" b="1" dirty="0" smtClean="0">
                <a:cs typeface="B Titr" pitchFamily="2" charset="-78"/>
              </a:rPr>
              <a:t>به </a:t>
            </a:r>
            <a:r>
              <a:rPr lang="fa-IR" b="1" dirty="0">
                <a:cs typeface="B Titr" pitchFamily="2" charset="-78"/>
              </a:rPr>
              <a:t>نوبه خود باعث افزایش رفتارهای خاصی </a:t>
            </a:r>
            <a:r>
              <a:rPr lang="fa-IR" b="1" dirty="0" smtClean="0">
                <a:cs typeface="B Titr" pitchFamily="2" charset="-78"/>
              </a:rPr>
              <a:t>می شوند </a:t>
            </a:r>
            <a:r>
              <a:rPr lang="fa-IR" b="1" dirty="0">
                <a:cs typeface="B Titr" pitchFamily="2" charset="-78"/>
              </a:rPr>
              <a:t>که با رفتارهای نا مطلوب، نظیر اجتناب رقابت </a:t>
            </a:r>
            <a:r>
              <a:rPr lang="fa-IR" b="1" dirty="0" smtClean="0">
                <a:cs typeface="B Titr" pitchFamily="2" charset="-78"/>
              </a:rPr>
              <a:t>می کنند.</a:t>
            </a:r>
          </a:p>
          <a:p>
            <a:pPr algn="just"/>
            <a:endParaRPr lang="fa-IR" b="1" dirty="0" smtClean="0">
              <a:cs typeface="B Titr" pitchFamily="2" charset="-78"/>
            </a:endParaRPr>
          </a:p>
          <a:p>
            <a:pPr algn="just"/>
            <a:r>
              <a:rPr lang="fa-IR" b="1" dirty="0" smtClean="0">
                <a:cs typeface="B Titr" pitchFamily="2" charset="-78"/>
              </a:rPr>
              <a:t>برای </a:t>
            </a:r>
            <a:r>
              <a:rPr lang="fa-IR" b="1" dirty="0">
                <a:cs typeface="B Titr" pitchFamily="2" charset="-78"/>
              </a:rPr>
              <a:t>مثال، فرد مبتلا به </a:t>
            </a:r>
            <a:r>
              <a:rPr lang="en-US" b="1" dirty="0">
                <a:cs typeface="B Titr" pitchFamily="2" charset="-78"/>
              </a:rPr>
              <a:t>OCD</a:t>
            </a:r>
            <a:r>
              <a:rPr lang="fa-IR" b="1" dirty="0">
                <a:cs typeface="B Titr" pitchFamily="2" charset="-78"/>
              </a:rPr>
              <a:t> ممکن است این ارزش را داشته باشد که بخواهد بهترین والد ممکن باشد، اما بیشترین زمان خود را به وسواس­های خودش اختصاص دهد تا به دخترش. از این رو برای او بهترین والد بودن بایستی به این شکل تبیین گردد که </a:t>
            </a:r>
            <a:r>
              <a:rPr lang="fa-IR" b="1" dirty="0">
                <a:solidFill>
                  <a:srgbClr val="FF0000"/>
                </a:solidFill>
                <a:cs typeface="B Titr" pitchFamily="2" charset="-78"/>
              </a:rPr>
              <a:t>صرف وقت مربوط به وسواس باید بیشترین انزجار و وقت گذرانی با دخترش، بیشترین گرایش را برای او به همراه داشته باشد. </a:t>
            </a:r>
            <a:endParaRPr lang="fa-IR" b="1" dirty="0" smtClean="0">
              <a:solidFill>
                <a:srgbClr val="FF0000"/>
              </a:solidFill>
              <a:cs typeface="B Titr" pitchFamily="2" charset="-78"/>
            </a:endParaRPr>
          </a:p>
          <a:p>
            <a:pPr algn="just"/>
            <a:endParaRPr lang="fa-IR" b="1" dirty="0">
              <a:cs typeface="B Titr" pitchFamily="2" charset="-78"/>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11156"/>
          </a:xfrm>
        </p:spPr>
        <p:txBody>
          <a:bodyPr>
            <a:normAutofit fontScale="90000"/>
          </a:bodyPr>
          <a:lstStyle/>
          <a:p>
            <a:r>
              <a:rPr lang="fa-IR" b="1" dirty="0" smtClean="0"/>
              <a:t>عمل متعهدانه</a:t>
            </a:r>
            <a:r>
              <a:rPr lang="en-US" dirty="0" smtClean="0"/>
              <a:t/>
            </a:r>
            <a:br>
              <a:rPr lang="en-US" dirty="0" smtClean="0"/>
            </a:br>
            <a:endParaRPr lang="fa-IR" dirty="0"/>
          </a:p>
        </p:txBody>
      </p:sp>
      <p:sp>
        <p:nvSpPr>
          <p:cNvPr id="3" name="Content Placeholder 2"/>
          <p:cNvSpPr>
            <a:spLocks noGrp="1"/>
          </p:cNvSpPr>
          <p:nvPr>
            <p:ph idx="1"/>
          </p:nvPr>
        </p:nvSpPr>
        <p:spPr>
          <a:xfrm>
            <a:off x="457200" y="642918"/>
            <a:ext cx="8229600" cy="6000792"/>
          </a:xfrm>
        </p:spPr>
        <p:txBody>
          <a:bodyPr>
            <a:normAutofit/>
          </a:bodyPr>
          <a:lstStyle/>
          <a:p>
            <a:pPr algn="just"/>
            <a:r>
              <a:rPr lang="fa-IR" b="1" dirty="0" smtClean="0">
                <a:cs typeface="B Titr" pitchFamily="2" charset="-78"/>
              </a:rPr>
              <a:t>عمل </a:t>
            </a:r>
            <a:r>
              <a:rPr lang="fa-IR" b="1" dirty="0">
                <a:cs typeface="B Titr" pitchFamily="2" charset="-78"/>
              </a:rPr>
              <a:t>متعهدانه یک الگوی رفتاری ساختاریافته است که توسط ارزشها تنظیم می­شود. </a:t>
            </a:r>
            <a:endParaRPr lang="fa-IR" b="1" dirty="0" smtClean="0">
              <a:cs typeface="B Titr" pitchFamily="2" charset="-78"/>
            </a:endParaRPr>
          </a:p>
          <a:p>
            <a:pPr algn="just"/>
            <a:endParaRPr lang="fa-IR" b="1" dirty="0" smtClean="0">
              <a:cs typeface="B Titr" pitchFamily="2" charset="-78"/>
            </a:endParaRPr>
          </a:p>
          <a:p>
            <a:pPr algn="just"/>
            <a:r>
              <a:rPr lang="fa-IR" b="1" dirty="0" smtClean="0">
                <a:cs typeface="B Titr" pitchFamily="2" charset="-78"/>
              </a:rPr>
              <a:t>تعهدات </a:t>
            </a:r>
            <a:r>
              <a:rPr lang="fa-IR" b="1" dirty="0">
                <a:cs typeface="B Titr" pitchFamily="2" charset="-78"/>
              </a:rPr>
              <a:t>در </a:t>
            </a:r>
            <a:r>
              <a:rPr lang="en-US" b="1" dirty="0">
                <a:cs typeface="B Titr" pitchFamily="2" charset="-78"/>
              </a:rPr>
              <a:t>ACT</a:t>
            </a:r>
            <a:r>
              <a:rPr lang="fa-IR" b="1" dirty="0">
                <a:cs typeface="B Titr" pitchFamily="2" charset="-78"/>
              </a:rPr>
              <a:t> شامل تعریف اهداف در حیطه­های خاصی است که مطابق با ارزشهای فرد هستند و سپس با عمل به آن ارزشهاست که می­توانند موانع روان شناختی قابل پذیرش را شناسایی کنند. </a:t>
            </a:r>
            <a:endParaRPr lang="fa-IR" b="1" dirty="0" smtClean="0">
              <a:cs typeface="B Titr" pitchFamily="2" charset="-78"/>
            </a:endParaRPr>
          </a:p>
          <a:p>
            <a:pPr algn="just"/>
            <a:endParaRPr lang="fa-IR" b="1" dirty="0" smtClean="0">
              <a:cs typeface="B Titr" pitchFamily="2" charset="-78"/>
            </a:endParaRPr>
          </a:p>
          <a:p>
            <a:pPr algn="just"/>
            <a:r>
              <a:rPr lang="fa-IR" b="1" dirty="0" smtClean="0">
                <a:cs typeface="B Titr" pitchFamily="2" charset="-78"/>
              </a:rPr>
              <a:t>یکی </a:t>
            </a:r>
            <a:r>
              <a:rPr lang="fa-IR" b="1" dirty="0">
                <a:cs typeface="B Titr" pitchFamily="2" charset="-78"/>
              </a:rPr>
              <a:t>از حوزه­های عمل متعهدانه که در اکثر مداخلات اختلال اضطرابی وجود دارد مواجهه با محرکات اضطراب آور است</a:t>
            </a:r>
            <a:r>
              <a:rPr lang="fa-IR" b="1" dirty="0" smtClean="0">
                <a:cs typeface="B Titr" pitchFamily="2" charset="-78"/>
              </a:rPr>
              <a:t>.</a:t>
            </a:r>
          </a:p>
          <a:p>
            <a:pPr algn="just"/>
            <a:endParaRPr lang="fa-IR" b="1" dirty="0">
              <a:cs typeface="B Titr" pitchFamily="2" charset="-78"/>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6908"/>
          </a:xfrm>
        </p:spPr>
        <p:txBody>
          <a:bodyPr>
            <a:normAutofit fontScale="90000"/>
          </a:bodyPr>
          <a:lstStyle/>
          <a:p>
            <a:r>
              <a:rPr lang="fa-IR" b="1" dirty="0" smtClean="0">
                <a:cs typeface="B Titr" pitchFamily="2" charset="-78"/>
              </a:rPr>
              <a:t>انعطاف­پذیری روانی</a:t>
            </a:r>
            <a:r>
              <a:rPr lang="en-US" dirty="0" smtClean="0">
                <a:cs typeface="B Titr" pitchFamily="2" charset="-78"/>
              </a:rPr>
              <a:t/>
            </a:r>
            <a:br>
              <a:rPr lang="en-US" dirty="0" smtClean="0">
                <a:cs typeface="B Titr" pitchFamily="2" charset="-78"/>
              </a:rPr>
            </a:br>
            <a:endParaRPr lang="fa-IR" dirty="0">
              <a:cs typeface="B Titr" pitchFamily="2" charset="-78"/>
            </a:endParaRPr>
          </a:p>
        </p:txBody>
      </p:sp>
      <p:sp>
        <p:nvSpPr>
          <p:cNvPr id="3" name="Content Placeholder 2"/>
          <p:cNvSpPr>
            <a:spLocks noGrp="1"/>
          </p:cNvSpPr>
          <p:nvPr>
            <p:ph idx="1"/>
          </p:nvPr>
        </p:nvSpPr>
        <p:spPr>
          <a:xfrm>
            <a:off x="457200" y="1142984"/>
            <a:ext cx="8229600" cy="5214974"/>
          </a:xfrm>
        </p:spPr>
        <p:txBody>
          <a:bodyPr>
            <a:normAutofit/>
          </a:bodyPr>
          <a:lstStyle/>
          <a:p>
            <a:pPr algn="just"/>
            <a:r>
              <a:rPr lang="fa-IR" dirty="0" smtClean="0">
                <a:cs typeface="B Titr" pitchFamily="2" charset="-78"/>
              </a:rPr>
              <a:t>شکل 1 جنبه­های </a:t>
            </a:r>
            <a:r>
              <a:rPr lang="fa-IR" dirty="0">
                <a:cs typeface="B Titr" pitchFamily="2" charset="-78"/>
              </a:rPr>
              <a:t>دیگر مدل انعطاف­پذیری روانی </a:t>
            </a:r>
            <a:r>
              <a:rPr lang="en-US" dirty="0">
                <a:cs typeface="B Titr" pitchFamily="2" charset="-78"/>
              </a:rPr>
              <a:t> ACT</a:t>
            </a:r>
            <a:r>
              <a:rPr lang="fa-IR" dirty="0">
                <a:cs typeface="B Titr" pitchFamily="2" charset="-78"/>
              </a:rPr>
              <a:t> را در ورای شش فرایند محوری آن نشان می دهد. </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b="1" dirty="0" smtClean="0">
                <a:cs typeface="B Titr" pitchFamily="2" charset="-78"/>
              </a:rPr>
              <a:t>آسیب شناسی روانی</a:t>
            </a:r>
            <a:endParaRPr lang="en-US" dirty="0">
              <a:cs typeface="B Titr" pitchFamily="2" charset="-78"/>
            </a:endParaRPr>
          </a:p>
        </p:txBody>
      </p:sp>
      <p:sp>
        <p:nvSpPr>
          <p:cNvPr id="3" name="Content Placeholder 2"/>
          <p:cNvSpPr>
            <a:spLocks noGrp="1"/>
          </p:cNvSpPr>
          <p:nvPr>
            <p:ph idx="1"/>
          </p:nvPr>
        </p:nvSpPr>
        <p:spPr/>
        <p:txBody>
          <a:bodyPr>
            <a:normAutofit/>
          </a:bodyPr>
          <a:lstStyle/>
          <a:p>
            <a:pPr algn="ctr"/>
            <a:r>
              <a:rPr lang="fa-IR" b="1" dirty="0" smtClean="0">
                <a:cs typeface="B Titr" pitchFamily="2" charset="-78"/>
              </a:rPr>
              <a:t>کنترل </a:t>
            </a:r>
            <a:r>
              <a:rPr lang="fa-IR" b="1" dirty="0">
                <a:cs typeface="B Titr" pitchFamily="2" charset="-78"/>
              </a:rPr>
              <a:t>یک معظل است نه راه </a:t>
            </a:r>
            <a:r>
              <a:rPr lang="fa-IR" b="1" dirty="0" smtClean="0">
                <a:cs typeface="B Titr" pitchFamily="2" charset="-78"/>
              </a:rPr>
              <a:t>حل</a:t>
            </a:r>
          </a:p>
          <a:p>
            <a:pPr algn="just"/>
            <a:endParaRPr lang="en-US" b="1" dirty="0">
              <a:cs typeface="B Titr" pitchFamily="2" charset="-78"/>
            </a:endParaRPr>
          </a:p>
          <a:p>
            <a:pPr algn="just"/>
            <a:r>
              <a:rPr lang="fa-IR" b="1" dirty="0" smtClean="0">
                <a:cs typeface="B Titr" pitchFamily="2" charset="-78"/>
              </a:rPr>
              <a:t>در </a:t>
            </a:r>
            <a:r>
              <a:rPr lang="fa-IR" b="1" dirty="0">
                <a:cs typeface="B Titr" pitchFamily="2" charset="-78"/>
              </a:rPr>
              <a:t>مدل </a:t>
            </a:r>
            <a:r>
              <a:rPr lang="en-US" b="1" dirty="0">
                <a:cs typeface="B Titr" pitchFamily="2" charset="-78"/>
              </a:rPr>
              <a:t>ACT</a:t>
            </a:r>
            <a:r>
              <a:rPr lang="fa-IR" b="1" dirty="0">
                <a:cs typeface="B Titr" pitchFamily="2" charset="-78"/>
              </a:rPr>
              <a:t> کوششهای افراد برای کنترل تجربیات خصوصی ناخواسته قلب بسیاری از صورت جلسه­های درمانی است.</a:t>
            </a:r>
            <a:endParaRPr lang="en-US" b="1" dirty="0">
              <a:cs typeface="B Titr" pitchFamily="2" charset="-78"/>
            </a:endParaRPr>
          </a:p>
          <a:p>
            <a:pPr algn="just"/>
            <a:endParaRPr lang="fa-IR" b="1" dirty="0">
              <a:cs typeface="B Titr" pitchFamily="2" charset="-78"/>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3200" b="1" dirty="0" smtClean="0">
                <a:cs typeface="B Titr" pitchFamily="2" charset="-78"/>
              </a:rPr>
              <a:t>اکثر مراجعین چهار عامل را به همراه خود در جلسه درمانی می­آورند که نشان دهنده به کارگیری راهبرد کنترلی در دنیای خصوصی آنهاست.</a:t>
            </a:r>
            <a:r>
              <a:rPr lang="en-US" sz="3200" b="1" dirty="0" smtClean="0">
                <a:cs typeface="B Titr" pitchFamily="2" charset="-78"/>
              </a:rPr>
              <a:t/>
            </a:r>
            <a:br>
              <a:rPr lang="en-US" sz="3200" b="1" dirty="0" smtClean="0">
                <a:cs typeface="B Titr" pitchFamily="2" charset="-78"/>
              </a:rPr>
            </a:br>
            <a:endParaRPr lang="fa-IR" sz="3200" dirty="0"/>
          </a:p>
        </p:txBody>
      </p:sp>
      <p:sp>
        <p:nvSpPr>
          <p:cNvPr id="3" name="Content Placeholder 2"/>
          <p:cNvSpPr>
            <a:spLocks noGrp="1"/>
          </p:cNvSpPr>
          <p:nvPr>
            <p:ph idx="1"/>
          </p:nvPr>
        </p:nvSpPr>
        <p:spPr>
          <a:xfrm>
            <a:off x="428596" y="1571612"/>
            <a:ext cx="8229600" cy="5097467"/>
          </a:xfrm>
        </p:spPr>
        <p:txBody>
          <a:bodyPr>
            <a:normAutofit lnSpcReduction="10000"/>
          </a:bodyPr>
          <a:lstStyle/>
          <a:p>
            <a:pPr algn="just"/>
            <a:r>
              <a:rPr lang="fa-IR" dirty="0" smtClean="0">
                <a:cs typeface="B Titr" pitchFamily="2" charset="-78"/>
              </a:rPr>
              <a:t>1- کوشش­های سنجیده در دنیای بیرونی.</a:t>
            </a:r>
            <a:endParaRPr lang="en-US" dirty="0" smtClean="0">
              <a:cs typeface="B Titr" pitchFamily="2" charset="-78"/>
            </a:endParaRPr>
          </a:p>
          <a:p>
            <a:pPr algn="just"/>
            <a:r>
              <a:rPr lang="fa-IR" dirty="0" smtClean="0">
                <a:cs typeface="B Titr" pitchFamily="2" charset="-78"/>
              </a:rPr>
              <a:t>2-من آموخته­ام که با تجربیات درونی خود دست وپنجه نرم کنم( برای مثال "من نباید بترسم").</a:t>
            </a:r>
            <a:endParaRPr lang="en-US" dirty="0" smtClean="0">
              <a:cs typeface="B Titr" pitchFamily="2" charset="-78"/>
            </a:endParaRPr>
          </a:p>
          <a:p>
            <a:pPr algn="just"/>
            <a:r>
              <a:rPr lang="fa-IR" dirty="0" smtClean="0">
                <a:cs typeface="B Titr" pitchFamily="2" charset="-78"/>
              </a:rPr>
              <a:t>3-به نظر می­رسدکه باید برای افراد پیرامونم مفید باشم( برای مثال"هرگز نباید پدرم بر سر من فریاد بزند").</a:t>
            </a:r>
            <a:endParaRPr lang="en-US" dirty="0" smtClean="0">
              <a:cs typeface="B Titr" pitchFamily="2" charset="-78"/>
            </a:endParaRPr>
          </a:p>
          <a:p>
            <a:pPr algn="just"/>
            <a:r>
              <a:rPr lang="fa-IR" dirty="0" smtClean="0">
                <a:cs typeface="B Titr" pitchFamily="2" charset="-78"/>
              </a:rPr>
              <a:t>4-حتی باید در ارتباط با تجربیات خاصی که با آن­ها کشمکش داشته­ام مشغول باشم( برای مثال" برای اینکه بتوانم نشانه­های اضطراب ­ام را کاهش دهم، تن آرامی انجام دهم").</a:t>
            </a:r>
            <a:endParaRPr lang="en-US" dirty="0" smtClean="0">
              <a:cs typeface="B Titr" pitchFamily="2" charset="-78"/>
            </a:endParaRPr>
          </a:p>
          <a:p>
            <a:pPr algn="just"/>
            <a:endParaRPr lang="fa-IR" dirty="0">
              <a:cs typeface="B Titr" pitchFamily="2" charset="-78"/>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a:bodyPr>
          <a:lstStyle/>
          <a:p>
            <a:pPr algn="just"/>
            <a:r>
              <a:rPr lang="fa-IR" b="1" dirty="0" smtClean="0">
                <a:cs typeface="B Titr" pitchFamily="2" charset="-78"/>
              </a:rPr>
              <a:t>هدف این مرحله از </a:t>
            </a:r>
            <a:r>
              <a:rPr lang="en-US" b="1" dirty="0" smtClean="0">
                <a:cs typeface="B Titr" pitchFamily="2" charset="-78"/>
              </a:rPr>
              <a:t>ACT</a:t>
            </a:r>
            <a:r>
              <a:rPr lang="fa-IR" b="1" dirty="0" smtClean="0">
                <a:cs typeface="B Titr" pitchFamily="2" charset="-78"/>
              </a:rPr>
              <a:t>این است که منطق مراجع در خصوص کوشش­های مبتنی بر کنترل را سست نماییم.</a:t>
            </a:r>
            <a:endParaRPr lang="en-US" b="1" dirty="0" smtClean="0">
              <a:cs typeface="B Titr" pitchFamily="2" charset="-78"/>
            </a:endParaRPr>
          </a:p>
          <a:p>
            <a:pPr algn="just"/>
            <a:r>
              <a:rPr lang="fa-IR" b="1" dirty="0" smtClean="0">
                <a:cs typeface="B Titr" pitchFamily="2" charset="-78"/>
              </a:rPr>
              <a:t>به زبان علمی هدف تغییر ساختاری است که بر اساس آن قواعد شرطی شده فرهنگی اعمال نفوذ می­کنند. </a:t>
            </a:r>
            <a:endParaRPr lang="fa-IR" b="1" smtClean="0">
              <a:cs typeface="B Titr" pitchFamily="2" charset="-78"/>
            </a:endParaRPr>
          </a:p>
          <a:p>
            <a:pPr algn="just"/>
            <a:endParaRPr lang="en-US" b="1" dirty="0" smtClean="0">
              <a:cs typeface="B Titr" pitchFamily="2" charset="-78"/>
            </a:endParaRPr>
          </a:p>
          <a:p>
            <a:pPr algn="just"/>
            <a:r>
              <a:rPr lang="fa-IR" b="1" dirty="0" smtClean="0">
                <a:cs typeface="B Titr" pitchFamily="2" charset="-78"/>
              </a:rPr>
              <a:t>در حیطه راهبردهای مبتنی بر </a:t>
            </a:r>
            <a:r>
              <a:rPr lang="en-US" b="1" dirty="0" smtClean="0">
                <a:cs typeface="B Titr" pitchFamily="2" charset="-78"/>
              </a:rPr>
              <a:t>ACT</a:t>
            </a:r>
            <a:r>
              <a:rPr lang="fa-IR" b="1" dirty="0" smtClean="0">
                <a:cs typeface="B Titr" pitchFamily="2" charset="-78"/>
              </a:rPr>
              <a:t> انواع استعاره­ها وتمرینات تجربه­ای استفاده می­شوند تا از طریق آن­هامراجعین یاد بگیرندکه کنترل کمتری بر تجربیات خصوصی خود داشته باشند.</a:t>
            </a:r>
            <a:endParaRPr lang="en-US" b="1" dirty="0" smtClean="0">
              <a:cs typeface="B Titr" pitchFamily="2" charset="-78"/>
            </a:endParaRPr>
          </a:p>
          <a:p>
            <a:pPr algn="just"/>
            <a:endParaRPr lang="fa-IR" b="1" dirty="0">
              <a:cs typeface="B Titr" pitchFamily="2" charset="-78"/>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263</TotalTime>
  <Words>3494</Words>
  <Application>Microsoft Office PowerPoint</Application>
  <PresentationFormat>On-screen Show (4:3)</PresentationFormat>
  <Paragraphs>195</Paragraphs>
  <Slides>54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54</vt:i4>
      </vt:variant>
    </vt:vector>
  </HeadingPairs>
  <TitlesOfParts>
    <vt:vector size="59" baseType="lpstr">
      <vt:lpstr>Arial</vt:lpstr>
      <vt:lpstr>B Titr</vt:lpstr>
      <vt:lpstr>Calibri</vt:lpstr>
      <vt:lpstr>Times New Roman</vt:lpstr>
      <vt:lpstr>Office Theme</vt:lpstr>
      <vt:lpstr>کارگاه آموزشی</vt:lpstr>
      <vt:lpstr>زیربنای نظری پذیرش و تعهد درمانی(ACT)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مفهوم بندی اختلالات روانی با استفاده از رویکردهای مبتنی بر پذیرش </vt:lpstr>
      <vt:lpstr>مشکلات مرتبط با آگاهی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مثال:</vt:lpstr>
      <vt:lpstr>PowerPoint Presentation</vt:lpstr>
      <vt:lpstr>پیامدهای اجتناب  </vt:lpstr>
      <vt:lpstr>ساختار رفتاری </vt:lpstr>
      <vt:lpstr>شش هسته فرایند درمانی در ACT </vt:lpstr>
      <vt:lpstr>PowerPoint Presentation</vt:lpstr>
      <vt:lpstr>PowerPoint Presentation</vt:lpstr>
      <vt:lpstr>پذيرش  </vt:lpstr>
      <vt:lpstr>گسلش شناختی </vt:lpstr>
      <vt:lpstr>PowerPoint Presentation</vt:lpstr>
      <vt:lpstr>خود به عنوان ساختار: حس تعالی خود </vt:lpstr>
      <vt:lpstr>PowerPoint Presentation</vt:lpstr>
      <vt:lpstr>بودن در زمان حال </vt:lpstr>
      <vt:lpstr>ارزشها </vt:lpstr>
      <vt:lpstr>عمل متعهدانه </vt:lpstr>
      <vt:lpstr>انعطاف­پذیری روانی </vt:lpstr>
      <vt:lpstr>PowerPoint Presentation</vt:lpstr>
      <vt:lpstr>آسیب شناسی روانی</vt:lpstr>
      <vt:lpstr>اکثر مراجعین چهار عامل را به همراه خود در جلسه درمانی می­آورند که نشان دهنده به کارگیری راهبرد کنترلی در دنیای خصوصی آنهاست. </vt:lpstr>
      <vt:lpstr>PowerPoint Presentation</vt:lpstr>
    </vt:vector>
  </TitlesOfParts>
  <Company>Kaums</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زیربنای نظری پذیرش و تعهد درمانی(ACT) </dc:title>
  <dc:creator>omidi-ab</dc:creator>
  <cp:lastModifiedBy>DadeFam-43262657</cp:lastModifiedBy>
  <cp:revision>27</cp:revision>
  <dcterms:created xsi:type="dcterms:W3CDTF">2013-08-31T06:02:02Z</dcterms:created>
  <dcterms:modified xsi:type="dcterms:W3CDTF">2023-08-26T13:01:43Z</dcterms:modified>
</cp:coreProperties>
</file>