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78" r:id="rId2"/>
    <p:sldId id="256"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4" d="100"/>
          <a:sy n="74" d="100"/>
        </p:scale>
        <p:origin x="-378"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en-US" smtClean="0"/>
              <a:t>Click to edit Master title style</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6243E0E6-0F6C-47B1-8030-FB93118638BA}" type="datetimeFigureOut">
              <a:rPr lang="fa-IR" smtClean="0"/>
              <a:t>14/08/1441</a:t>
            </a:fld>
            <a:endParaRPr lang="fa-IR"/>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fa-IR"/>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3198D2F7-1CB3-4DE4-9307-593968C81837}" type="slidenum">
              <a:rPr lang="fa-IR" smtClean="0"/>
              <a:t>‹#›</a:t>
            </a:fld>
            <a:endParaRPr lang="fa-IR"/>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2649638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243E0E6-0F6C-47B1-8030-FB93118638BA}" type="datetimeFigureOut">
              <a:rPr lang="fa-IR" smtClean="0"/>
              <a:t>14/08/1441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198D2F7-1CB3-4DE4-9307-593968C81837}" type="slidenum">
              <a:rPr lang="fa-IR" smtClean="0"/>
              <a:t>‹#›</a:t>
            </a:fld>
            <a:endParaRPr lang="fa-IR"/>
          </a:p>
        </p:txBody>
      </p:sp>
    </p:spTree>
    <p:extLst>
      <p:ext uri="{BB962C8B-B14F-4D97-AF65-F5344CB8AC3E}">
        <p14:creationId xmlns:p14="http://schemas.microsoft.com/office/powerpoint/2010/main" val="31795616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6243E0E6-0F6C-47B1-8030-FB93118638BA}" type="datetimeFigureOut">
              <a:rPr lang="fa-IR" smtClean="0"/>
              <a:t>14/08/1441</a:t>
            </a:fld>
            <a:endParaRPr lang="fa-IR"/>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fa-IR"/>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3198D2F7-1CB3-4DE4-9307-593968C81837}" type="slidenum">
              <a:rPr lang="fa-IR" smtClean="0"/>
              <a:t>‹#›</a:t>
            </a:fld>
            <a:endParaRPr lang="fa-IR"/>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extLst>
      <p:ext uri="{BB962C8B-B14F-4D97-AF65-F5344CB8AC3E}">
        <p14:creationId xmlns:p14="http://schemas.microsoft.com/office/powerpoint/2010/main" val="3556984116"/>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243E0E6-0F6C-47B1-8030-FB93118638BA}" type="datetimeFigureOut">
              <a:rPr lang="fa-IR" smtClean="0"/>
              <a:t>14/08/1441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3198D2F7-1CB3-4DE4-9307-593968C81837}" type="slidenum">
              <a:rPr lang="fa-IR" smtClean="0"/>
              <a:t>‹#›</a:t>
            </a:fld>
            <a:endParaRPr lang="fa-IR"/>
          </a:p>
        </p:txBody>
      </p:sp>
    </p:spTree>
    <p:extLst>
      <p:ext uri="{BB962C8B-B14F-4D97-AF65-F5344CB8AC3E}">
        <p14:creationId xmlns:p14="http://schemas.microsoft.com/office/powerpoint/2010/main" val="3224057102"/>
      </p:ext>
    </p:extLst>
  </p:cSld>
  <p:clrMapOvr>
    <a:masterClrMapping/>
  </p:clrMapOvr>
  <p:extLst mod="1">
    <p:ext uri="{DCECCB84-F9BA-43D5-87BE-67443E8EF086}">
      <p15:sldGuideLst xmlns:p15="http://schemas.microsoft.com/office/powerpoint/2012/main" xmlns=""/>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57300" y="2909102"/>
            <a:ext cx="4800600" cy="299639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633864" y="2909102"/>
            <a:ext cx="4800600" cy="299639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243E0E6-0F6C-47B1-8030-FB93118638BA}" type="datetimeFigureOut">
              <a:rPr lang="fa-IR" smtClean="0"/>
              <a:t>14/08/1441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3198D2F7-1CB3-4DE4-9307-593968C81837}" type="slidenum">
              <a:rPr lang="fa-IR" smtClean="0"/>
              <a:t>‹#›</a:t>
            </a:fld>
            <a:endParaRPr lang="fa-IR"/>
          </a:p>
        </p:txBody>
      </p:sp>
    </p:spTree>
    <p:extLst>
      <p:ext uri="{BB962C8B-B14F-4D97-AF65-F5344CB8AC3E}">
        <p14:creationId xmlns:p14="http://schemas.microsoft.com/office/powerpoint/2010/main" val="3816977360"/>
      </p:ext>
    </p:extLst>
  </p:cSld>
  <p:clrMapOvr>
    <a:masterClrMapping/>
  </p:clrMapOvr>
  <p:extLst mod="1">
    <p:ext uri="{DCECCB84-F9BA-43D5-87BE-67443E8EF086}">
      <p15:sldGuideLst xmlns:p15="http://schemas.microsoft.com/office/powerpoint/2012/main" xmlns=""/>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243E0E6-0F6C-47B1-8030-FB93118638BA}" type="datetimeFigureOut">
              <a:rPr lang="fa-IR" smtClean="0"/>
              <a:t>14/08/1441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3198D2F7-1CB3-4DE4-9307-593968C81837}" type="slidenum">
              <a:rPr lang="fa-IR" smtClean="0"/>
              <a:t>‹#›</a:t>
            </a:fld>
            <a:endParaRPr lang="fa-IR"/>
          </a:p>
        </p:txBody>
      </p:sp>
    </p:spTree>
    <p:extLst>
      <p:ext uri="{BB962C8B-B14F-4D97-AF65-F5344CB8AC3E}">
        <p14:creationId xmlns:p14="http://schemas.microsoft.com/office/powerpoint/2010/main" val="3201543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43E0E6-0F6C-47B1-8030-FB93118638BA}" type="datetimeFigureOut">
              <a:rPr lang="fa-IR" smtClean="0"/>
              <a:t>14/08/1441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3198D2F7-1CB3-4DE4-9307-593968C81837}" type="slidenum">
              <a:rPr lang="fa-IR" smtClean="0"/>
              <a:t>‹#›</a:t>
            </a:fld>
            <a:endParaRPr lang="fa-IR"/>
          </a:p>
        </p:txBody>
      </p:sp>
    </p:spTree>
    <p:extLst>
      <p:ext uri="{BB962C8B-B14F-4D97-AF65-F5344CB8AC3E}">
        <p14:creationId xmlns:p14="http://schemas.microsoft.com/office/powerpoint/2010/main" val="4580046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n-US" smtClean="0"/>
              <a:t>Click to edit Master title style</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65051" y="6375679"/>
            <a:ext cx="1233355" cy="348462"/>
          </a:xfrm>
        </p:spPr>
        <p:txBody>
          <a:bodyPr/>
          <a:lstStyle/>
          <a:p>
            <a:fld id="{6243E0E6-0F6C-47B1-8030-FB93118638BA}" type="datetimeFigureOut">
              <a:rPr lang="fa-IR" smtClean="0"/>
              <a:t>14/08/1441</a:t>
            </a:fld>
            <a:endParaRPr lang="fa-IR"/>
          </a:p>
        </p:txBody>
      </p:sp>
      <p:sp>
        <p:nvSpPr>
          <p:cNvPr id="6" name="Footer Placeholder 5"/>
          <p:cNvSpPr>
            <a:spLocks noGrp="1"/>
          </p:cNvSpPr>
          <p:nvPr>
            <p:ph type="ftr" sz="quarter" idx="11"/>
          </p:nvPr>
        </p:nvSpPr>
        <p:spPr>
          <a:xfrm>
            <a:off x="2103620" y="6375679"/>
            <a:ext cx="3482179" cy="345796"/>
          </a:xfrm>
        </p:spPr>
        <p:txBody>
          <a:bodyPr/>
          <a:lstStyle/>
          <a:p>
            <a:endParaRPr lang="fa-IR"/>
          </a:p>
        </p:txBody>
      </p:sp>
      <p:sp>
        <p:nvSpPr>
          <p:cNvPr id="7" name="Slide Number Placeholder 6"/>
          <p:cNvSpPr>
            <a:spLocks noGrp="1"/>
          </p:cNvSpPr>
          <p:nvPr>
            <p:ph type="sldNum" sz="quarter" idx="12"/>
          </p:nvPr>
        </p:nvSpPr>
        <p:spPr>
          <a:xfrm>
            <a:off x="5691014" y="6375679"/>
            <a:ext cx="1232456" cy="345796"/>
          </a:xfrm>
        </p:spPr>
        <p:txBody>
          <a:bodyPr/>
          <a:lstStyle/>
          <a:p>
            <a:fld id="{3198D2F7-1CB3-4DE4-9307-593968C81837}" type="slidenum">
              <a:rPr lang="fa-IR" smtClean="0"/>
              <a:t>‹#›</a:t>
            </a:fld>
            <a:endParaRPr lang="fa-IR"/>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76460449"/>
      </p:ext>
    </p:extLst>
  </p:cSld>
  <p:clrMapOvr>
    <a:masterClrMapping/>
  </p:clrMapOvr>
  <p:extLst mod="1">
    <p:ext uri="{DCECCB84-F9BA-43D5-87BE-67443E8EF086}">
      <p15:sldGuideLst xmlns:p15="http://schemas.microsoft.com/office/powerpoint/2012/main" xmlns="">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65950" y="6375679"/>
            <a:ext cx="1232456" cy="348462"/>
          </a:xfrm>
        </p:spPr>
        <p:txBody>
          <a:bodyPr/>
          <a:lstStyle/>
          <a:p>
            <a:fld id="{6243E0E6-0F6C-47B1-8030-FB93118638BA}" type="datetimeFigureOut">
              <a:rPr lang="fa-IR" smtClean="0"/>
              <a:t>14/08/1441</a:t>
            </a:fld>
            <a:endParaRPr lang="fa-IR"/>
          </a:p>
        </p:txBody>
      </p:sp>
      <p:sp>
        <p:nvSpPr>
          <p:cNvPr id="6" name="Footer Placeholder 5"/>
          <p:cNvSpPr>
            <a:spLocks noGrp="1"/>
          </p:cNvSpPr>
          <p:nvPr>
            <p:ph type="ftr" sz="quarter" idx="11"/>
          </p:nvPr>
        </p:nvSpPr>
        <p:spPr>
          <a:xfrm>
            <a:off x="2103621" y="6375679"/>
            <a:ext cx="3482178" cy="345796"/>
          </a:xfrm>
        </p:spPr>
        <p:txBody>
          <a:bodyPr/>
          <a:lstStyle/>
          <a:p>
            <a:endParaRPr lang="fa-IR"/>
          </a:p>
        </p:txBody>
      </p:sp>
      <p:sp>
        <p:nvSpPr>
          <p:cNvPr id="7" name="Slide Number Placeholder 6"/>
          <p:cNvSpPr>
            <a:spLocks noGrp="1"/>
          </p:cNvSpPr>
          <p:nvPr>
            <p:ph type="sldNum" sz="quarter" idx="12"/>
          </p:nvPr>
        </p:nvSpPr>
        <p:spPr>
          <a:xfrm>
            <a:off x="5687568" y="6375679"/>
            <a:ext cx="1234440" cy="345796"/>
          </a:xfrm>
        </p:spPr>
        <p:txBody>
          <a:bodyPr/>
          <a:lstStyle/>
          <a:p>
            <a:fld id="{3198D2F7-1CB3-4DE4-9307-593968C81837}" type="slidenum">
              <a:rPr lang="fa-IR" smtClean="0"/>
              <a:t>‹#›</a:t>
            </a:fld>
            <a:endParaRPr lang="fa-IR"/>
          </a:p>
        </p:txBody>
      </p:sp>
    </p:spTree>
    <p:extLst>
      <p:ext uri="{BB962C8B-B14F-4D97-AF65-F5344CB8AC3E}">
        <p14:creationId xmlns:p14="http://schemas.microsoft.com/office/powerpoint/2010/main" val="16022699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243E0E6-0F6C-47B1-8030-FB93118638BA}" type="datetimeFigureOut">
              <a:rPr lang="fa-IR" smtClean="0"/>
              <a:t>14/08/1441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198D2F7-1CB3-4DE4-9307-593968C81837}" type="slidenum">
              <a:rPr lang="fa-IR" smtClean="0"/>
              <a:t>‹#›</a:t>
            </a:fld>
            <a:endParaRPr lang="fa-IR"/>
          </a:p>
        </p:txBody>
      </p:sp>
    </p:spTree>
    <p:extLst>
      <p:ext uri="{BB962C8B-B14F-4D97-AF65-F5344CB8AC3E}">
        <p14:creationId xmlns:p14="http://schemas.microsoft.com/office/powerpoint/2010/main" val="2482480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243E0E6-0F6C-47B1-8030-FB93118638BA}" type="datetimeFigureOut">
              <a:rPr lang="fa-IR" smtClean="0"/>
              <a:t>14/08/1441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198D2F7-1CB3-4DE4-9307-593968C81837}" type="slidenum">
              <a:rPr lang="fa-IR" smtClean="0"/>
              <a:t>‹#›</a:t>
            </a:fld>
            <a:endParaRPr lang="fa-IR"/>
          </a:p>
        </p:txBody>
      </p:sp>
    </p:spTree>
    <p:extLst>
      <p:ext uri="{BB962C8B-B14F-4D97-AF65-F5344CB8AC3E}">
        <p14:creationId xmlns:p14="http://schemas.microsoft.com/office/powerpoint/2010/main" val="34741004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6243E0E6-0F6C-47B1-8030-FB93118638BA}" type="datetimeFigureOut">
              <a:rPr lang="fa-IR" smtClean="0"/>
              <a:t>14/08/1441</a:t>
            </a:fld>
            <a:endParaRPr lang="fa-IR"/>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fa-IR"/>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3198D2F7-1CB3-4DE4-9307-593968C81837}" type="slidenum">
              <a:rPr lang="fa-IR" smtClean="0"/>
              <a:t>‹#›</a:t>
            </a:fld>
            <a:endParaRPr lang="fa-IR"/>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126486023"/>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1"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r" defTabSz="914400" rtl="1"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r" defTabSz="914400" rtl="1"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r" defTabSz="914400" rtl="1"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r" defTabSz="914400" rtl="1"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r" defTabSz="914400" rtl="1"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r" defTabSz="914400" rtl="1"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r" defTabSz="914400" rtl="1"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r" defTabSz="914400" rtl="1"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r" defTabSz="914400" rtl="1"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0180944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3505200" y="-653312"/>
            <a:ext cx="9347200" cy="4064627"/>
          </a:xfrm>
        </p:spPr>
        <p:txBody>
          <a:bodyPr>
            <a:normAutofit/>
          </a:bodyPr>
          <a:lstStyle/>
          <a:p>
            <a:r>
              <a:rPr lang="fa-IR" sz="9600" spc="0" dirty="0" smtClean="0">
                <a:latin typeface="IranNastaliq" panose="02000503000000020003" pitchFamily="2" charset="0"/>
                <a:cs typeface="IranNastaliq" panose="02000503000000020003" pitchFamily="2" charset="0"/>
              </a:rPr>
              <a:t>غیاث </a:t>
            </a:r>
            <a:r>
              <a:rPr lang="fa-IR" sz="9600" spc="0" dirty="0" err="1" smtClean="0">
                <a:latin typeface="IranNastaliq" panose="02000503000000020003" pitchFamily="2" charset="0"/>
                <a:cs typeface="IranNastaliq" panose="02000503000000020003" pitchFamily="2" charset="0"/>
              </a:rPr>
              <a:t>الدین</a:t>
            </a:r>
            <a:r>
              <a:rPr lang="fa-IR" sz="9600" spc="0" dirty="0" smtClean="0">
                <a:latin typeface="IranNastaliq" panose="02000503000000020003" pitchFamily="2" charset="0"/>
                <a:cs typeface="IranNastaliq" panose="02000503000000020003" pitchFamily="2" charset="0"/>
              </a:rPr>
              <a:t> جمشید کاشانی</a:t>
            </a:r>
            <a:endParaRPr lang="fa-IR" sz="9600" spc="0" dirty="0">
              <a:latin typeface="IranNastaliq" panose="02000503000000020003" pitchFamily="2" charset="0"/>
              <a:cs typeface="IranNastaliq" panose="02000503000000020003" pitchFamily="2" charset="0"/>
            </a:endParaRPr>
          </a:p>
        </p:txBody>
      </p:sp>
      <p:sp>
        <p:nvSpPr>
          <p:cNvPr id="6" name="AutoShape 2" descr="Image result for ‫غیاث الدین جمشید کاشانی‬‎"/>
          <p:cNvSpPr>
            <a:spLocks noChangeAspect="1" noChangeArrowheads="1"/>
          </p:cNvSpPr>
          <p:nvPr/>
        </p:nvSpPr>
        <p:spPr bwMode="auto">
          <a:xfrm>
            <a:off x="473075" y="1074200"/>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a-I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738" y="1984467"/>
            <a:ext cx="1905000" cy="2286000"/>
          </a:xfrm>
          <a:prstGeom prst="rect">
            <a:avLst/>
          </a:prstGeom>
          <a:solidFill>
            <a:srgbClr val="FFFFFF">
              <a:shade val="85000"/>
            </a:srgbClr>
          </a:solidFill>
          <a:ln w="101600" cap="sq">
            <a:solidFill>
              <a:schemeClr val="accent1"/>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extLst>
      <p:ext uri="{BB962C8B-B14F-4D97-AF65-F5344CB8AC3E}">
        <p14:creationId xmlns:p14="http://schemas.microsoft.com/office/powerpoint/2010/main" val="2318634972"/>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1020450" y="0"/>
            <a:ext cx="11171550" cy="1492132"/>
          </a:xfrm>
        </p:spPr>
        <p:txBody>
          <a:bodyPr>
            <a:normAutofit/>
          </a:bodyPr>
          <a:lstStyle/>
          <a:p>
            <a:r>
              <a:rPr lang="fa-IR" dirty="0" smtClean="0">
                <a:solidFill>
                  <a:srgbClr val="FFC000"/>
                </a:solidFill>
                <a:cs typeface="Mj_Ashgar" panose="00000400000000000000" pitchFamily="2" charset="-78"/>
              </a:rPr>
              <a:t>زندگینامه </a:t>
            </a:r>
            <a:r>
              <a:rPr lang="fa-IR" dirty="0">
                <a:solidFill>
                  <a:srgbClr val="FFC000"/>
                </a:solidFill>
                <a:cs typeface="Mj_Ashgar" panose="00000400000000000000" pitchFamily="2" charset="-78"/>
              </a:rPr>
              <a:t>غیاث الدین جمشید کاشانی</a:t>
            </a:r>
          </a:p>
        </p:txBody>
      </p:sp>
      <p:sp>
        <p:nvSpPr>
          <p:cNvPr id="9" name="Content Placeholder 8"/>
          <p:cNvSpPr>
            <a:spLocks noGrp="1"/>
          </p:cNvSpPr>
          <p:nvPr>
            <p:ph idx="1"/>
          </p:nvPr>
        </p:nvSpPr>
        <p:spPr>
          <a:xfrm>
            <a:off x="1251678" y="746066"/>
            <a:ext cx="10178322" cy="3593591"/>
          </a:xfrm>
        </p:spPr>
        <p:txBody>
          <a:bodyPr>
            <a:noAutofit/>
          </a:bodyPr>
          <a:lstStyle/>
          <a:p>
            <a:pPr marL="0" indent="0">
              <a:buNone/>
            </a:pPr>
            <a:r>
              <a:rPr lang="fa-IR" sz="32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غیاث‌الدین</a:t>
            </a:r>
            <a:r>
              <a:rPr lang="fa-IR" sz="32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جمشید کاشانی (۷۹۰-۸۳۲ قمری/۱۳۸۸-۱۴۲۹ میلادی) </a:t>
            </a:r>
            <a:r>
              <a:rPr lang="fa-IR" sz="32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زبردست‌ترین</a:t>
            </a:r>
            <a:r>
              <a:rPr lang="fa-IR" sz="32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a:t>
            </a:r>
            <a:r>
              <a:rPr lang="fa-IR" sz="32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حساب‌دان</a:t>
            </a:r>
            <a:r>
              <a:rPr lang="fa-IR" sz="32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و آخرین </a:t>
            </a:r>
            <a:r>
              <a:rPr lang="fa-IR" sz="32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ریاضی‌دان</a:t>
            </a:r>
            <a:r>
              <a:rPr lang="fa-IR" sz="32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a:t>
            </a:r>
            <a:r>
              <a:rPr lang="fa-IR" sz="32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برجسته‌ی</a:t>
            </a:r>
            <a:r>
              <a:rPr lang="fa-IR" sz="32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a:t>
            </a:r>
            <a:r>
              <a:rPr lang="fa-IR" sz="32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دوره‌ی</a:t>
            </a:r>
            <a:r>
              <a:rPr lang="fa-IR" sz="32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اسلامی و از </a:t>
            </a:r>
            <a:r>
              <a:rPr lang="fa-IR" sz="32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بزرگ‌ترین</a:t>
            </a:r>
            <a:r>
              <a:rPr lang="fa-IR" sz="32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مفاخر تاریخ ایران به شمار </a:t>
            </a:r>
            <a:r>
              <a:rPr lang="fa-IR" sz="32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می‌آید</a:t>
            </a:r>
            <a:r>
              <a:rPr lang="fa-IR" sz="32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وی به تکمیل و تصحیح </a:t>
            </a:r>
            <a:r>
              <a:rPr lang="fa-IR" sz="32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روش‌های</a:t>
            </a:r>
            <a:r>
              <a:rPr lang="fa-IR" sz="32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قدیمی انجام چهار عمل اصلی حساب پرداخت و </a:t>
            </a:r>
            <a:r>
              <a:rPr lang="fa-IR" sz="32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روش‌های</a:t>
            </a:r>
            <a:r>
              <a:rPr lang="fa-IR" sz="32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جدید و </a:t>
            </a:r>
            <a:r>
              <a:rPr lang="fa-IR" sz="32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ساده‌تری</a:t>
            </a:r>
            <a:r>
              <a:rPr lang="fa-IR" sz="32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برای </a:t>
            </a:r>
            <a:r>
              <a:rPr lang="fa-IR" sz="32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آن‌ها</a:t>
            </a:r>
            <a:r>
              <a:rPr lang="fa-IR" sz="32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اختراع کرد. در واقع، کاشانی را باید مخترع </a:t>
            </a:r>
            <a:r>
              <a:rPr lang="fa-IR" sz="32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روش‌های</a:t>
            </a:r>
            <a:r>
              <a:rPr lang="fa-IR" sz="32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کنونی انجام چهار عمل اصلی حساب (به‌ ویژه ضرب و تقسیم) دانست. کتاب ارزشمند وی با نام مفتاح </a:t>
            </a:r>
            <a:r>
              <a:rPr lang="fa-IR" sz="32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الحساب</a:t>
            </a:r>
            <a:r>
              <a:rPr lang="fa-IR" sz="32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کتابی درسی، </a:t>
            </a:r>
            <a:r>
              <a:rPr lang="fa-IR" sz="32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درباره‌ی</a:t>
            </a:r>
            <a:r>
              <a:rPr lang="fa-IR" sz="32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ریاضیات مقدماتی است و آن را از حیث فراوانی و تنوع مواد و مطالب و روانی بیان سرآمد </a:t>
            </a:r>
            <a:r>
              <a:rPr lang="fa-IR" sz="32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همه‌ی</a:t>
            </a:r>
            <a:r>
              <a:rPr lang="fa-IR" sz="32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آثار ریاضی </a:t>
            </a:r>
            <a:r>
              <a:rPr lang="fa-IR" sz="32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سده‌های</a:t>
            </a:r>
            <a:r>
              <a:rPr lang="fa-IR" sz="32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میانه </a:t>
            </a:r>
            <a:r>
              <a:rPr lang="fa-IR" sz="32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می‌دانند</a:t>
            </a:r>
            <a:r>
              <a:rPr lang="fa-IR" sz="32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a:t>
            </a:r>
          </a:p>
        </p:txBody>
      </p:sp>
      <p:sp>
        <p:nvSpPr>
          <p:cNvPr id="10" name="AutoShape 2" descr="Image result for ‫غیاث الدین جمشید کاشانی‬‎"/>
          <p:cNvSpPr>
            <a:spLocks noChangeAspect="1" noChangeArrowheads="1"/>
          </p:cNvSpPr>
          <p:nvPr/>
        </p:nvSpPr>
        <p:spPr bwMode="auto">
          <a:xfrm>
            <a:off x="142875" y="-21748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a-IR"/>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280612">
            <a:off x="632970" y="4636653"/>
            <a:ext cx="3505564" cy="2099304"/>
          </a:xfrm>
          <a:prstGeom prst="rect">
            <a:avLst/>
          </a:prstGeom>
        </p:spPr>
      </p:pic>
    </p:spTree>
    <p:extLst>
      <p:ext uri="{BB962C8B-B14F-4D97-AF65-F5344CB8AC3E}">
        <p14:creationId xmlns:p14="http://schemas.microsoft.com/office/powerpoint/2010/main" val="145831888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0"/>
            <a:ext cx="10744200" cy="3593591"/>
          </a:xfrm>
        </p:spPr>
        <p:txBody>
          <a:bodyPr>
            <a:noAutofit/>
          </a:bodyPr>
          <a:lstStyle/>
          <a:p>
            <a:pPr marL="0" indent="0">
              <a:buNone/>
            </a:pPr>
            <a:r>
              <a:rPr lang="fa-IR" sz="48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جمشید ملقب به </a:t>
            </a:r>
            <a:r>
              <a:rPr lang="fa-IR" sz="48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غیاث‌الدین</a:t>
            </a:r>
            <a:r>
              <a:rPr lang="fa-IR" sz="48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فرزند پزشکی کاشانی به نام مسعود حدود سال ۷۹۰ قمری (۱۳۸۸ میلادی)، در کاشان چشم به جهان گشود. او در </a:t>
            </a:r>
            <a:r>
              <a:rPr lang="fa-IR" sz="48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همه‌ی</a:t>
            </a:r>
            <a:r>
              <a:rPr lang="fa-IR" sz="48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آثارش خود را چنین معرفی کرده است: «کمترین بندگان خداوند (یا نیازمندترین بندگان خدا به رحمت او)، جمشید، پسر مسعود طبیب کاشانی، پسر محمود پسر محمد ». </a:t>
            </a:r>
            <a:r>
              <a:rPr lang="fa-IR" sz="48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بیش‌تر</a:t>
            </a:r>
            <a:r>
              <a:rPr lang="fa-IR" sz="48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آنچه که از زندگی وی </a:t>
            </a:r>
            <a:r>
              <a:rPr lang="fa-IR" sz="48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می‌دانیم</a:t>
            </a:r>
            <a:r>
              <a:rPr lang="fa-IR" sz="48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از بررسی آثار علمی </a:t>
            </a:r>
            <a:r>
              <a:rPr lang="fa-IR" sz="48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ارزنده‌اش</a:t>
            </a:r>
            <a:r>
              <a:rPr lang="fa-IR" sz="48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و نیز دو نامه که خطاب به پدر خود و مردم کاشان نوشته به دست آمده است.</a:t>
            </a:r>
          </a:p>
        </p:txBody>
      </p:sp>
    </p:spTree>
    <p:extLst>
      <p:ext uri="{BB962C8B-B14F-4D97-AF65-F5344CB8AC3E}">
        <p14:creationId xmlns:p14="http://schemas.microsoft.com/office/powerpoint/2010/main" val="3446171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80278" y="165101"/>
            <a:ext cx="10178322" cy="3593591"/>
          </a:xfrm>
        </p:spPr>
        <p:txBody>
          <a:bodyPr>
            <a:noAutofit/>
          </a:bodyPr>
          <a:lstStyle/>
          <a:p>
            <a:pPr marL="0" indent="0">
              <a:buNone/>
            </a:pP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دوران کودکی و جوانی وی درست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هم‌زمان</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با اوج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یورش‌های</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وحشیانه‌ی</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تیمور به ایران بود. با وجود این، جمشید در همین شرایط نیز هرگز از آموختن علوم مختلف غافل نشد. پدرش مسعود،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چنان‌که</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گفتیم، پزشک بود اما شاید از علوم دیگر نیز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بهره‌ی</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بسیار داشت. به طور مثال، از یکی از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نامه‌های</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کاشانی به پدرش معلوم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می‌شود</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که پدر قصد داشته تا شرحی بر معیار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الاشعار</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نصیرالدین طوسی بنویسد و برای پسر، یعنی جمشید بفرستد</a:t>
            </a:r>
          </a:p>
        </p:txBody>
      </p:sp>
    </p:spTree>
    <p:extLst>
      <p:ext uri="{BB962C8B-B14F-4D97-AF65-F5344CB8AC3E}">
        <p14:creationId xmlns:p14="http://schemas.microsoft.com/office/powerpoint/2010/main" val="389282263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9300" y="0"/>
            <a:ext cx="11112500" cy="3593591"/>
          </a:xfrm>
        </p:spPr>
        <p:txBody>
          <a:bodyPr>
            <a:noAutofit/>
          </a:bodyPr>
          <a:lstStyle/>
          <a:p>
            <a:pPr marL="0" indent="0">
              <a:buNone/>
            </a:pP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نخستین فعالیت علمی کاشانی که از تاریخ دقیق آن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آگاهیم</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رصد خسوف در ۱۲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ذیحجه‌ی</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۸۰۸ قمری، برابر با دوم ژوئن ۱۴۰۶ میلادی در کاشان است.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غیاث‌الدین</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نخستین اثر علمی خود را در همین شهر و در ۲۱ رمضان ۸۰۹ قمری مطابق با اول مارس ۱۴۰۷ میلادی، یعنی ۲ سال پس از مرگ تیمور و فرو نشستن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فتنه‌ی</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او، نوشت. چهار سال بعد در ۸۱۳ قمری هنوز در کاشان بود و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رساله‌ی</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مختصری به فارسی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درباره‌ی</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علم هیأت(</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کیهان‌شناسی</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نوشت. در ۸۱۶ قمری کتاب نجومی مهم خود یعنی زیج خاقانی را به فارسی نوشت و به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اُلُغْ</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بیگ</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فرزند شاهرخ و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نوه‌ی</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تیمور، که در سمرقند به سر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می‌برد</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هدیه کرد. کاشانی امید داشت که با حمایت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الغ</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بیگ</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بتواند با آسودگی بیشتر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پژوهش‌های</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علمی خود را ادامه دهد.</a:t>
            </a:r>
          </a:p>
        </p:txBody>
      </p:sp>
    </p:spTree>
    <p:extLst>
      <p:ext uri="{BB962C8B-B14F-4D97-AF65-F5344CB8AC3E}">
        <p14:creationId xmlns:p14="http://schemas.microsoft.com/office/powerpoint/2010/main" val="2714623773"/>
      </p:ext>
    </p:extLst>
  </p:cSld>
  <p:clrMapOvr>
    <a:masterClrMapping/>
  </p:clrMapOvr>
  <p:transition spd="slow">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92978" y="0"/>
            <a:ext cx="10178322" cy="3593591"/>
          </a:xfrm>
        </p:spPr>
        <p:txBody>
          <a:bodyPr>
            <a:noAutofit/>
          </a:bodyPr>
          <a:lstStyle/>
          <a:p>
            <a:pPr marL="0" indent="0">
              <a:buNone/>
            </a:pP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کاشانی دست کم تا مدتی پس از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پدیدآوردن</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کتاب ارزشمند تلخیص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المفتاح</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 یعنی ۷ شعبان ۸۲۴ قمری مطابق با ۷ اوت ۱۴۲۱ میلادی، هنوز در کاشان به سر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می‌برد</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این نکته خود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مایه‌ی</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شگفتی بسیار است که چرا مردی دانشور چون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الغ</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بیگ</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پس از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مطالعه‌ی</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زیج خاقانی به نبوغ کم نظیر پدیدآورنده ، یعنی کاشانی، پی نبرد! کاشانی در یکی از دو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نامه‌ی</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خود از یک سو به طور تلویحی از این‌ که بسیار دیر مورد توجه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دولت‌مردان</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قرار گرفته گلایه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می‌کند</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و از سوی دیگر از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این‌که</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پس از این مدت دراز به شهری چون سمرقند دعوت شده است، سر از پا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نمی‌شناسد</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a:t>
            </a:r>
          </a:p>
        </p:txBody>
      </p:sp>
    </p:spTree>
    <p:extLst>
      <p:ext uri="{BB962C8B-B14F-4D97-AF65-F5344CB8AC3E}">
        <p14:creationId xmlns:p14="http://schemas.microsoft.com/office/powerpoint/2010/main" val="902684617"/>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a:xfrm>
            <a:off x="1251678" y="0"/>
            <a:ext cx="10178322" cy="3593591"/>
          </a:xfrm>
        </p:spPr>
        <p:txBody>
          <a:bodyPr>
            <a:noAutofit/>
          </a:bodyPr>
          <a:lstStyle/>
          <a:p>
            <a:pPr marL="0" indent="0">
              <a:buNone/>
            </a:pP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کاشانی به احتمال قوی در ۸۲۴ قمری به همراه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معین‌الدین</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 کاشانی(همکار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غیاث‌الدین</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 در کاشان و سمرقند) از کاشان به سمرقند رفت و چنان که خود در نامه‌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هایش</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 کم و بیش اشاره کرده، در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پی‌ریزی</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رصدخانه‌ی</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 سمرقند نقش اصلی را ایفا نمود. از همان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آغازِ</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 کار، وی را به ریاست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آن‌جا</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 برگزیدند و تا پایان عمر به نسبت کوتاه خود در همین مقام بود. وی سرانجام صبح روز چهارشنبه ۱۹ رمضان ۸۳۲ قمری برابر با ۲۲ ژوئن ۱۴۲۹ میلادی بیرون شهر سمرقند و در محل رصدخانه درگذشت.</a:t>
            </a:r>
            <a:endPar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endParaRPr>
          </a:p>
        </p:txBody>
      </p:sp>
    </p:spTree>
    <p:extLst>
      <p:ext uri="{BB962C8B-B14F-4D97-AF65-F5344CB8AC3E}">
        <p14:creationId xmlns:p14="http://schemas.microsoft.com/office/powerpoint/2010/main" val="345933971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a:xfrm>
            <a:off x="1442178" y="0"/>
            <a:ext cx="10178322" cy="3593591"/>
          </a:xfrm>
        </p:spPr>
        <p:txBody>
          <a:bodyPr>
            <a:noAutofit/>
          </a:bodyPr>
          <a:lstStyle/>
          <a:p>
            <a:pPr>
              <a:lnSpc>
                <a:spcPct val="100000"/>
              </a:lnSpc>
            </a:pP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امین احمد رازی در کتاب تذکره هفت اقلیم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می‌گوید</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 که چون کاشانی چنان که باید و شاید آداب حضور در دربار را رعایت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نمی‌کرد</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 ،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الغ</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بیگ</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 فرمان به قتل او داد. از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نامه‌های</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 کاشانی به پدرش چنین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برمی‌آید</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 که پدر به دلایلی از سرنوشت فرزند خود در دربار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الغ</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بیگ</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 نگران بود و در نامه یا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نامه‌هایی</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 پسر را از خطرات معمول در دربار پادشاهان برحذر داشته و کاشانی نیز در پاسخ برای کاستن از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نگرانی‌های</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 پدر،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نمونه‌های</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 متعددی از توجه خاص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الغ</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 </a:t>
            </a:r>
            <a:r>
              <a:rPr lang="fa-IR" sz="4400" b="1" dirty="0" err="1">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بیگ</a:t>
            </a:r>
            <a:r>
              <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latin typeface="yekan"/>
                <a:cs typeface="EntezareZohoor D5" panose="00000700000000000000" pitchFamily="2" charset="-78"/>
              </a:rPr>
              <a:t> به خود را برای پدر شاهد آورده است.</a:t>
            </a:r>
            <a:endParaRPr lang="fa-IR" sz="44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endParaRPr>
          </a:p>
        </p:txBody>
      </p:sp>
    </p:spTree>
    <p:extLst>
      <p:ext uri="{BB962C8B-B14F-4D97-AF65-F5344CB8AC3E}">
        <p14:creationId xmlns:p14="http://schemas.microsoft.com/office/powerpoint/2010/main" val="374589357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7578" y="0"/>
            <a:ext cx="10178322" cy="1492132"/>
          </a:xfrm>
          <a:ln>
            <a:noFill/>
          </a:ln>
        </p:spPr>
        <p:txBody>
          <a:bodyPr/>
          <a:lstStyle/>
          <a:p>
            <a:r>
              <a:rPr lang="fa-IR" dirty="0">
                <a:solidFill>
                  <a:srgbClr val="FFC000"/>
                </a:solidFill>
                <a:cs typeface="Mj_Ashgar" panose="00000400000000000000" pitchFamily="2" charset="-78"/>
              </a:rPr>
              <a:t>فعالیت های علمی وی عبارتند از:</a:t>
            </a:r>
          </a:p>
        </p:txBody>
      </p:sp>
      <p:sp>
        <p:nvSpPr>
          <p:cNvPr id="3" name="Content Placeholder 2"/>
          <p:cNvSpPr>
            <a:spLocks noGrp="1"/>
          </p:cNvSpPr>
          <p:nvPr>
            <p:ph idx="1"/>
          </p:nvPr>
        </p:nvSpPr>
        <p:spPr>
          <a:xfrm>
            <a:off x="948267" y="746066"/>
            <a:ext cx="10697633" cy="3593591"/>
          </a:xfrm>
        </p:spPr>
        <p:txBody>
          <a:bodyPr>
            <a:noAutofit/>
          </a:bodyPr>
          <a:lstStyle/>
          <a:p>
            <a:pPr marL="0" indent="0" fontAlgn="base">
              <a:buNone/>
            </a:pP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1. اختراع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کسرهای</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دهگانی</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(اعشاری): گرچه کاشانی نخستین به کار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برنده‌ی</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این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کسرها</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نیست، اما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بی‌تردید</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رواج این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کسرها</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را به او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مدیونیم</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a:t>
            </a:r>
          </a:p>
          <a:p>
            <a:pPr marL="0" indent="0" fontAlgn="base">
              <a:buNone/>
            </a:pP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2.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دسته‌بندی</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معادلات</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درجه‌ی</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اول تا چهارم و حل عددی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معادلات</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درجه‌ی</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چهارم و بالاتر</a:t>
            </a:r>
          </a:p>
          <a:p>
            <a:pPr marL="0" indent="0" fontAlgn="base">
              <a:buNone/>
            </a:pP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3.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محاسبه‌ی</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عدد </a:t>
            </a:r>
            <a:r>
              <a:rPr lang="en-US"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p . </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کاشانی در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الرسالة</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المُحیطیة</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(ص ۲۸ )، عدد </a:t>
            </a:r>
            <a:r>
              <a:rPr lang="en-US" sz="3600" b="1" dirty="0" smtClean="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p </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را با دقتی که تا ۱۵۰ سال پس از وی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بی‌نظیر</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ماند محاسبه کرده است.</a:t>
            </a:r>
          </a:p>
          <a:p>
            <a:pPr marL="0" indent="0" fontAlgn="base">
              <a:buNone/>
            </a:pP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4. تکمیل و تصحیح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روش‌های</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قدیمی انجام چهار عمل اصلی و اختراع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روش‌های</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جدیدی برای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آن‌ها</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 در واقع، کاشانی را باید مخترع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روش‌های</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rPr>
              <a:t> کنونی انجام چهار عمل اصلی حساب ( به‌ ویژه ضرب و تقسیم) دانست.</a:t>
            </a:r>
          </a:p>
          <a:p>
            <a:pPr marL="0" indent="0">
              <a:buNone/>
            </a:pPr>
            <a:endPar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5" panose="00000700000000000000" pitchFamily="2" charset="-78"/>
            </a:endParaRPr>
          </a:p>
        </p:txBody>
      </p:sp>
    </p:spTree>
    <p:extLst>
      <p:ext uri="{BB962C8B-B14F-4D97-AF65-F5344CB8AC3E}">
        <p14:creationId xmlns:p14="http://schemas.microsoft.com/office/powerpoint/2010/main" val="785874448"/>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8934" y="0"/>
            <a:ext cx="10651066" cy="3593591"/>
          </a:xfrm>
        </p:spPr>
        <p:txBody>
          <a:bodyPr>
            <a:noAutofit/>
          </a:bodyPr>
          <a:lstStyle/>
          <a:p>
            <a:pPr marL="0" indent="0">
              <a:buNone/>
            </a:pP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5. اختراع روش کنونی پیدا کردن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ریشه‌ی</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en-US"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n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اُم</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عدد دلخواه. روش کاشانی در اصل همان روشی است که صدها سال بعد توسط پائولو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روفینی</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ریاضی‌دان</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ایتالیایی، ۱۷۶۵-۱۸۲۲میلادی )، و ویلیام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جُرج</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هارنر</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ریاضی‌دان</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انگلیسی، ۱۷۸۶-۱۸۳۷میلادی )،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باردیگر</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اختراع شد.</a:t>
            </a:r>
          </a:p>
          <a:p>
            <a:pPr marL="0" indent="0">
              <a:buNone/>
            </a:pP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6. اختراع روش کنونی پیدا کردن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جذر</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ریشه‌ی</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دوم) که در اصل ساده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شده‌ی</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روش پیدا کردن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ریشه‌ی</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en-US"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n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اُم</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است.</a:t>
            </a:r>
          </a:p>
          <a:p>
            <a:pPr marL="0" indent="0">
              <a:buNone/>
            </a:pP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7. ساخت یک ابزار رصدی. کاشانی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ابزارِ</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رصدی جالبی اختراع کرد و آن را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طَبَقُ</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المَناطِقْ</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نامید.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رساله‌ای</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نیز به نام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نُزْهَةُ</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الحَدائِق</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fa-IR" sz="36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درباره‌ی</a:t>
            </a:r>
            <a:r>
              <a:rPr lang="fa-IR" sz="36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چگونگی کار با آن نوشت. 8. تصحیح زیج ایلخانی. کاشانی زیج خاقانی را نیز در تصحیح اشکالات زیج ایلخانی نوشت.</a:t>
            </a:r>
          </a:p>
        </p:txBody>
      </p:sp>
    </p:spTree>
    <p:extLst>
      <p:ext uri="{BB962C8B-B14F-4D97-AF65-F5344CB8AC3E}">
        <p14:creationId xmlns:p14="http://schemas.microsoft.com/office/powerpoint/2010/main" val="237169728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a:xfrm>
            <a:off x="880534" y="77721"/>
            <a:ext cx="10888134" cy="3593591"/>
          </a:xfrm>
        </p:spPr>
        <p:txBody>
          <a:bodyPr>
            <a:noAutofit/>
          </a:bodyPr>
          <a:lstStyle/>
          <a:p>
            <a:pPr marL="0" indent="0" fontAlgn="base">
              <a:buNone/>
            </a:pPr>
            <a:r>
              <a:rPr lang="fa-IR" sz="35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9. نگارش </a:t>
            </a:r>
            <a:r>
              <a:rPr lang="fa-IR" sz="35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مهم‌ترین</a:t>
            </a:r>
            <a:r>
              <a:rPr lang="fa-IR" sz="35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کتاب </a:t>
            </a:r>
            <a:r>
              <a:rPr lang="fa-IR" sz="35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درباره‌ی</a:t>
            </a:r>
            <a:r>
              <a:rPr lang="fa-IR" sz="35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حساب. کتاب مفتاح </a:t>
            </a:r>
            <a:r>
              <a:rPr lang="fa-IR" sz="35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الحساب</a:t>
            </a:r>
            <a:r>
              <a:rPr lang="fa-IR" sz="35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کاشانی </a:t>
            </a:r>
            <a:r>
              <a:rPr lang="fa-IR" sz="35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مهم‌ترین</a:t>
            </a:r>
            <a:r>
              <a:rPr lang="fa-IR" sz="35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و </a:t>
            </a:r>
            <a:r>
              <a:rPr lang="fa-IR" sz="35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مفصل‌ترین</a:t>
            </a:r>
            <a:r>
              <a:rPr lang="fa-IR" sz="35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اثر </a:t>
            </a:r>
            <a:r>
              <a:rPr lang="fa-IR" sz="35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درباره‌ی</a:t>
            </a:r>
            <a:r>
              <a:rPr lang="fa-IR" sz="35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ریاضیات عملی و حساب در </a:t>
            </a:r>
            <a:r>
              <a:rPr lang="fa-IR" sz="35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دوره‌ی</a:t>
            </a:r>
            <a:r>
              <a:rPr lang="fa-IR" sz="35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اسلامی است.</a:t>
            </a:r>
          </a:p>
          <a:p>
            <a:pPr marL="0" indent="0" fontAlgn="base">
              <a:buNone/>
            </a:pPr>
            <a:r>
              <a:rPr lang="fa-IR" sz="35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10. </a:t>
            </a:r>
            <a:r>
              <a:rPr lang="fa-IR" sz="35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محاسبه‌ی</a:t>
            </a:r>
            <a:r>
              <a:rPr lang="fa-IR" sz="35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fa-IR" sz="35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جِیب</a:t>
            </a:r>
            <a:r>
              <a:rPr lang="fa-IR" sz="35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یک درجه. کاشانی در </a:t>
            </a:r>
            <a:r>
              <a:rPr lang="fa-IR" sz="35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رساله‌ی</a:t>
            </a:r>
            <a:r>
              <a:rPr lang="fa-IR" sz="35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fa-IR" sz="35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وَتَر</a:t>
            </a:r>
            <a:r>
              <a:rPr lang="fa-IR" sz="35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و </a:t>
            </a:r>
            <a:r>
              <a:rPr lang="fa-IR" sz="35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جِیب</a:t>
            </a:r>
            <a:r>
              <a:rPr lang="fa-IR" sz="35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مقداری برای </a:t>
            </a:r>
            <a:r>
              <a:rPr lang="fa-IR" sz="35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جِیبِ</a:t>
            </a:r>
            <a:r>
              <a:rPr lang="fa-IR" sz="35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یک درجه (۶۰ </a:t>
            </a:r>
            <a:r>
              <a:rPr lang="en-US" sz="35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sin </a:t>
            </a:r>
            <a:r>
              <a:rPr lang="fa-IR" sz="35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۱˚) به دست آورده که اگر آن را بر ۶۰ تقسیم کنیم ، حاصل آن تا ۱۷ رقم اعشاری با مقدار واقعی سینوس یک درجه موافق است.</a:t>
            </a:r>
          </a:p>
          <a:p>
            <a:pPr marL="0" indent="0" fontAlgn="base">
              <a:buNone/>
            </a:pPr>
            <a:r>
              <a:rPr lang="fa-IR" sz="35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آثار او عبارتند از :</a:t>
            </a:r>
          </a:p>
          <a:p>
            <a:pPr marL="0" indent="0" fontAlgn="base">
              <a:buNone/>
            </a:pPr>
            <a:r>
              <a:rPr lang="fa-IR" sz="35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1.     </a:t>
            </a:r>
            <a:r>
              <a:rPr lang="fa-IR" sz="35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سُلّمُ</a:t>
            </a:r>
            <a:r>
              <a:rPr lang="fa-IR" sz="35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fa-IR" sz="35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السَماء</a:t>
            </a:r>
            <a:r>
              <a:rPr lang="fa-IR" sz="35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(نردبان آسمان) یا </a:t>
            </a:r>
            <a:r>
              <a:rPr lang="fa-IR" sz="35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رساله‌ی</a:t>
            </a:r>
            <a:r>
              <a:rPr lang="fa-IR" sz="35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fa-IR" sz="35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کمالیه</a:t>
            </a:r>
            <a:r>
              <a:rPr lang="fa-IR" sz="35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به عربی. کاشانی این رساله را در ۲۱ رمضان ۸۰۹ قمری (اول مارس ۱۴۰۷ میلادی) در کاشان به پایان رسانده است. کاشانی در این رساله از قطر زمین، و نیز قطر خورشید، ماه، سیارات، و ستارگان و </a:t>
            </a:r>
            <a:r>
              <a:rPr lang="fa-IR" sz="3500" b="1"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فاصله‌ی</a:t>
            </a:r>
            <a:r>
              <a:rPr lang="fa-IR" sz="35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آنها از زمین سخن گفته است.</a:t>
            </a:r>
          </a:p>
          <a:p>
            <a:pPr marL="0" indent="0">
              <a:buNone/>
            </a:pPr>
            <a:endParaRPr lang="fa-IR" sz="3500" b="1"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endParaRPr>
          </a:p>
        </p:txBody>
      </p:sp>
    </p:spTree>
    <p:extLst>
      <p:ext uri="{BB962C8B-B14F-4D97-AF65-F5344CB8AC3E}">
        <p14:creationId xmlns:p14="http://schemas.microsoft.com/office/powerpoint/2010/main" val="3689610753"/>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2133" y="382385"/>
            <a:ext cx="10752667" cy="1492132"/>
          </a:xfrm>
        </p:spPr>
        <p:txBody>
          <a:bodyPr>
            <a:noAutofit/>
          </a:bodyPr>
          <a:lstStyle/>
          <a:p>
            <a:pPr algn="ctr" fontAlgn="base"/>
            <a: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2. </a:t>
            </a:r>
            <a:r>
              <a:rPr lang="fa-IR" sz="4000" b="1" cap="none" spc="0" dirty="0" smtClean="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مختصر در علم هیأت به فارسی. کاشانی این رساله را در ۸۱۳ قمری برابر با ۱۴۱۰ میلادی، یا اندکی پیش از آن نوشت. وی در این رساله </a:t>
            </a:r>
            <a:r>
              <a:rPr lang="fa-IR" sz="4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درباره‌ی</a:t>
            </a:r>
            <a: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fa-IR" sz="4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مدراهای</a:t>
            </a:r>
            <a: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ماه، خورشید، ستارگان، و </a:t>
            </a:r>
            <a:r>
              <a:rPr lang="fa-IR" sz="4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سیاره‌ها</a:t>
            </a:r>
            <a: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و چگونگی حرکت </a:t>
            </a:r>
            <a:r>
              <a:rPr lang="fa-IR" sz="4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آن‌ها</a:t>
            </a:r>
            <a: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سخن گفته است.</a:t>
            </a:r>
            <a:b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br>
            <a: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3 . زیج خاقانی به فارسی: این کتاب یکی از آثار مهم نجومی کاشانی به شمار </a:t>
            </a:r>
            <a:r>
              <a:rPr lang="fa-IR" sz="4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می‌رود</a:t>
            </a:r>
            <a: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کاشانی این زیج را در ۸۱۶ قمری ( ۱۴۱۳ میلادی) کامل کرد. هدف کاشانی از نگارش این زیج، تصحیح اشتباهاتی است که در زیج ایلخانی روی داده است. کاشانی در </a:t>
            </a:r>
            <a:r>
              <a:rPr lang="fa-IR" sz="4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مقدمه‌ی</a:t>
            </a:r>
            <a: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زیج خود با به رغم انتقاد از مطالب زیج ایلخانی، از </a:t>
            </a:r>
            <a:r>
              <a:rPr lang="fa-IR" sz="4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نویسنده‌ی</a:t>
            </a:r>
            <a: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آن، خواجه نصیرالدین طوسی، با تجلیل و احترام بسیار یاد کرده است.</a:t>
            </a:r>
            <a:b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br>
            <a:endPar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endParaRPr>
          </a:p>
        </p:txBody>
      </p:sp>
      <p:sp>
        <p:nvSpPr>
          <p:cNvPr id="3" name="Content Placeholder 2"/>
          <p:cNvSpPr>
            <a:spLocks noGrp="1"/>
          </p:cNvSpPr>
          <p:nvPr>
            <p:ph idx="1"/>
          </p:nvPr>
        </p:nvSpPr>
        <p:spPr/>
        <p:txBody>
          <a:bodyPr/>
          <a:lstStyle/>
          <a:p>
            <a:endParaRPr lang="fa-IR" dirty="0">
              <a:ln>
                <a:solidFill>
                  <a:sysClr val="windowText" lastClr="000000"/>
                </a:solidFill>
              </a:ln>
              <a:solidFill>
                <a:sysClr val="windowText" lastClr="000000"/>
              </a:solidFill>
            </a:endParaRPr>
          </a:p>
        </p:txBody>
      </p:sp>
    </p:spTree>
    <p:extLst>
      <p:ext uri="{BB962C8B-B14F-4D97-AF65-F5344CB8AC3E}">
        <p14:creationId xmlns:p14="http://schemas.microsoft.com/office/powerpoint/2010/main" val="4034314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0572" y="196118"/>
            <a:ext cx="11040533" cy="1492132"/>
          </a:xfrm>
        </p:spPr>
        <p:txBody>
          <a:bodyPr>
            <a:noAutofit/>
          </a:bodyPr>
          <a:lstStyle/>
          <a:p>
            <a:pPr algn="ctr" fontAlgn="base"/>
            <a:r>
              <a:rPr lang="fa-IR" sz="4000" b="1" spc="0" dirty="0">
                <a:ln>
                  <a:solidFill>
                    <a:sysClr val="windowText" lastClr="000000"/>
                  </a:solidFill>
                </a:ln>
                <a:solidFill>
                  <a:sysClr val="windowText" lastClr="000000"/>
                </a:solidFill>
                <a:cs typeface="EntezareZohoor D6" panose="00000700000000000000" pitchFamily="2" charset="-78"/>
              </a:rPr>
              <a:t>4. شرح آلات </a:t>
            </a:r>
            <a:r>
              <a:rPr lang="fa-IR" sz="4000" b="1" spc="0" dirty="0" err="1">
                <a:ln>
                  <a:solidFill>
                    <a:sysClr val="windowText" lastClr="000000"/>
                  </a:solidFill>
                </a:ln>
                <a:solidFill>
                  <a:sysClr val="windowText" lastClr="000000"/>
                </a:solidFill>
                <a:cs typeface="EntezareZohoor D6" panose="00000700000000000000" pitchFamily="2" charset="-78"/>
              </a:rPr>
              <a:t>رَ</a:t>
            </a:r>
            <a:r>
              <a:rPr lang="fa-IR" sz="4000" b="1" spc="0" dirty="0">
                <a:ln>
                  <a:solidFill>
                    <a:sysClr val="windowText" lastClr="000000"/>
                  </a:solidFill>
                </a:ln>
                <a:solidFill>
                  <a:sysClr val="windowText" lastClr="000000"/>
                </a:solidFill>
                <a:cs typeface="EntezareZohoor D6" panose="00000700000000000000" pitchFamily="2" charset="-78"/>
              </a:rPr>
              <a:t> </a:t>
            </a:r>
            <a:r>
              <a:rPr lang="fa-IR" sz="4000" b="1" spc="0" dirty="0" err="1">
                <a:ln>
                  <a:solidFill>
                    <a:sysClr val="windowText" lastClr="000000"/>
                  </a:solidFill>
                </a:ln>
                <a:solidFill>
                  <a:sysClr val="windowText" lastClr="000000"/>
                </a:solidFill>
                <a:cs typeface="EntezareZohoor D6" panose="00000700000000000000" pitchFamily="2" charset="-78"/>
              </a:rPr>
              <a:t>صَد</a:t>
            </a:r>
            <a:r>
              <a:rPr lang="fa-IR" sz="4000" b="1" spc="0" dirty="0">
                <a:ln>
                  <a:solidFill>
                    <a:sysClr val="windowText" lastClr="000000"/>
                  </a:solidFill>
                </a:ln>
                <a:solidFill>
                  <a:sysClr val="windowText" lastClr="000000"/>
                </a:solidFill>
                <a:cs typeface="EntezareZohoor D6" panose="00000700000000000000" pitchFamily="2" charset="-78"/>
              </a:rPr>
              <a:t> به فارسی : کاشانی این رساله را در </a:t>
            </a:r>
            <a:r>
              <a:rPr lang="fa-IR" sz="4000" b="1" spc="0" dirty="0" err="1">
                <a:ln>
                  <a:solidFill>
                    <a:sysClr val="windowText" lastClr="000000"/>
                  </a:solidFill>
                </a:ln>
                <a:solidFill>
                  <a:sysClr val="windowText" lastClr="000000"/>
                </a:solidFill>
                <a:cs typeface="EntezareZohoor D6" panose="00000700000000000000" pitchFamily="2" charset="-78"/>
              </a:rPr>
              <a:t>ذیقعده‌ی</a:t>
            </a:r>
            <a:r>
              <a:rPr lang="fa-IR" sz="4000" b="1" spc="0" dirty="0">
                <a:ln>
                  <a:solidFill>
                    <a:sysClr val="windowText" lastClr="000000"/>
                  </a:solidFill>
                </a:ln>
                <a:solidFill>
                  <a:sysClr val="windowText" lastClr="000000"/>
                </a:solidFill>
                <a:cs typeface="EntezareZohoor D6" panose="00000700000000000000" pitchFamily="2" charset="-78"/>
              </a:rPr>
              <a:t> ۸۱۸ قمری(</a:t>
            </a:r>
            <a:r>
              <a:rPr lang="fa-IR" sz="4000" b="1" spc="0" dirty="0" err="1">
                <a:ln>
                  <a:solidFill>
                    <a:sysClr val="windowText" lastClr="000000"/>
                  </a:solidFill>
                </a:ln>
                <a:solidFill>
                  <a:sysClr val="windowText" lastClr="000000"/>
                </a:solidFill>
                <a:cs typeface="EntezareZohoor D6" panose="00000700000000000000" pitchFamily="2" charset="-78"/>
              </a:rPr>
              <a:t>ژانویه‌ی</a:t>
            </a:r>
            <a:r>
              <a:rPr lang="fa-IR" sz="4000" b="1" spc="0" dirty="0">
                <a:ln>
                  <a:solidFill>
                    <a:sysClr val="windowText" lastClr="000000"/>
                  </a:solidFill>
                </a:ln>
                <a:solidFill>
                  <a:sysClr val="windowText" lastClr="000000"/>
                </a:solidFill>
                <a:cs typeface="EntezareZohoor D6" panose="00000700000000000000" pitchFamily="2" charset="-78"/>
              </a:rPr>
              <a:t> ۱۴۱۶ میلادی) برای شخصی به نام سلطان اسکندر نوشته است. برخی این اسکندر را «اسکندر بن </a:t>
            </a:r>
            <a:r>
              <a:rPr lang="fa-IR" sz="4000" b="1" spc="0" dirty="0" err="1">
                <a:ln>
                  <a:solidFill>
                    <a:sysClr val="windowText" lastClr="000000"/>
                  </a:solidFill>
                </a:ln>
                <a:solidFill>
                  <a:sysClr val="windowText" lastClr="000000"/>
                </a:solidFill>
                <a:cs typeface="EntezareZohoor D6" panose="00000700000000000000" pitchFamily="2" charset="-78"/>
              </a:rPr>
              <a:t>قرایوسف</a:t>
            </a:r>
            <a:r>
              <a:rPr lang="fa-IR" sz="4000" b="1" spc="0" dirty="0">
                <a:ln>
                  <a:solidFill>
                    <a:sysClr val="windowText" lastClr="000000"/>
                  </a:solidFill>
                </a:ln>
                <a:solidFill>
                  <a:sysClr val="windowText" lastClr="000000"/>
                </a:solidFill>
                <a:cs typeface="EntezareZohoor D6" panose="00000700000000000000" pitchFamily="2" charset="-78"/>
              </a:rPr>
              <a:t> </a:t>
            </a:r>
            <a:r>
              <a:rPr lang="fa-IR" sz="4000" b="1" spc="0" dirty="0" err="1">
                <a:ln>
                  <a:solidFill>
                    <a:sysClr val="windowText" lastClr="000000"/>
                  </a:solidFill>
                </a:ln>
                <a:solidFill>
                  <a:sysClr val="windowText" lastClr="000000"/>
                </a:solidFill>
                <a:cs typeface="EntezareZohoor D6" panose="00000700000000000000" pitchFamily="2" charset="-78"/>
              </a:rPr>
              <a:t>قراقویونلو</a:t>
            </a:r>
            <a:r>
              <a:rPr lang="fa-IR" sz="4000" b="1" spc="0" dirty="0">
                <a:ln>
                  <a:solidFill>
                    <a:sysClr val="windowText" lastClr="000000"/>
                  </a:solidFill>
                </a:ln>
                <a:solidFill>
                  <a:sysClr val="windowText" lastClr="000000"/>
                </a:solidFill>
                <a:cs typeface="EntezareZohoor D6" panose="00000700000000000000" pitchFamily="2" charset="-78"/>
              </a:rPr>
              <a:t>» </a:t>
            </a:r>
            <a:r>
              <a:rPr lang="fa-IR" sz="4000" b="1" spc="0" dirty="0" err="1">
                <a:ln>
                  <a:solidFill>
                    <a:sysClr val="windowText" lastClr="000000"/>
                  </a:solidFill>
                </a:ln>
                <a:solidFill>
                  <a:sysClr val="windowText" lastClr="000000"/>
                </a:solidFill>
                <a:cs typeface="EntezareZohoor D6" panose="00000700000000000000" pitchFamily="2" charset="-78"/>
              </a:rPr>
              <a:t>دانسته‌اند</a:t>
            </a:r>
            <a:r>
              <a:rPr lang="fa-IR" sz="4000" b="1" spc="0" dirty="0">
                <a:ln>
                  <a:solidFill>
                    <a:sysClr val="windowText" lastClr="000000"/>
                  </a:solidFill>
                </a:ln>
                <a:solidFill>
                  <a:sysClr val="windowText" lastClr="000000"/>
                </a:solidFill>
                <a:cs typeface="EntezareZohoor D6" panose="00000700000000000000" pitchFamily="2" charset="-78"/>
              </a:rPr>
              <a:t>. اما برخی دیگر، معتقدند که این اسکندر، پسر عموی </a:t>
            </a:r>
            <a:r>
              <a:rPr lang="fa-IR" sz="4000" b="1" spc="0" dirty="0" err="1">
                <a:ln>
                  <a:solidFill>
                    <a:sysClr val="windowText" lastClr="000000"/>
                  </a:solidFill>
                </a:ln>
                <a:solidFill>
                  <a:sysClr val="windowText" lastClr="000000"/>
                </a:solidFill>
                <a:cs typeface="EntezareZohoor D6" panose="00000700000000000000" pitchFamily="2" charset="-78"/>
              </a:rPr>
              <a:t>الغ</a:t>
            </a:r>
            <a:r>
              <a:rPr lang="fa-IR" sz="4000" b="1" spc="0" dirty="0">
                <a:ln>
                  <a:solidFill>
                    <a:sysClr val="windowText" lastClr="000000"/>
                  </a:solidFill>
                </a:ln>
                <a:solidFill>
                  <a:sysClr val="windowText" lastClr="000000"/>
                </a:solidFill>
                <a:cs typeface="EntezareZohoor D6" panose="00000700000000000000" pitchFamily="2" charset="-78"/>
              </a:rPr>
              <a:t> </a:t>
            </a:r>
            <a:r>
              <a:rPr lang="fa-IR" sz="4000" b="1" spc="0" dirty="0" err="1">
                <a:ln>
                  <a:solidFill>
                    <a:sysClr val="windowText" lastClr="000000"/>
                  </a:solidFill>
                </a:ln>
                <a:solidFill>
                  <a:sysClr val="windowText" lastClr="000000"/>
                </a:solidFill>
                <a:cs typeface="EntezareZohoor D6" panose="00000700000000000000" pitchFamily="2" charset="-78"/>
              </a:rPr>
              <a:t>بیگ</a:t>
            </a:r>
            <a:r>
              <a:rPr lang="fa-IR" sz="4000" b="1" spc="0" dirty="0">
                <a:ln>
                  <a:solidFill>
                    <a:sysClr val="windowText" lastClr="000000"/>
                  </a:solidFill>
                </a:ln>
                <a:solidFill>
                  <a:sysClr val="windowText" lastClr="000000"/>
                </a:solidFill>
                <a:cs typeface="EntezareZohoor D6" panose="00000700000000000000" pitchFamily="2" charset="-78"/>
              </a:rPr>
              <a:t> است که بر فارس و اصفهان حکومت </a:t>
            </a:r>
            <a:r>
              <a:rPr lang="fa-IR" sz="4000" b="1" spc="0" dirty="0" err="1">
                <a:ln>
                  <a:solidFill>
                    <a:sysClr val="windowText" lastClr="000000"/>
                  </a:solidFill>
                </a:ln>
                <a:solidFill>
                  <a:sysClr val="windowText" lastClr="000000"/>
                </a:solidFill>
                <a:cs typeface="EntezareZohoor D6" panose="00000700000000000000" pitchFamily="2" charset="-78"/>
              </a:rPr>
              <a:t>می‌کرده</a:t>
            </a:r>
            <a:r>
              <a:rPr lang="fa-IR" sz="4000" b="1" spc="0" dirty="0">
                <a:ln>
                  <a:solidFill>
                    <a:sysClr val="windowText" lastClr="000000"/>
                  </a:solidFill>
                </a:ln>
                <a:solidFill>
                  <a:sysClr val="windowText" lastClr="000000"/>
                </a:solidFill>
                <a:cs typeface="EntezareZohoor D6" panose="00000700000000000000" pitchFamily="2" charset="-78"/>
              </a:rPr>
              <a:t> است.</a:t>
            </a:r>
            <a:br>
              <a:rPr lang="fa-IR" sz="4000" b="1" spc="0" dirty="0">
                <a:ln>
                  <a:solidFill>
                    <a:sysClr val="windowText" lastClr="000000"/>
                  </a:solidFill>
                </a:ln>
                <a:solidFill>
                  <a:sysClr val="windowText" lastClr="000000"/>
                </a:solidFill>
                <a:cs typeface="EntezareZohoor D6" panose="00000700000000000000" pitchFamily="2" charset="-78"/>
              </a:rPr>
            </a:br>
            <a:r>
              <a:rPr lang="fa-IR" sz="4000" b="1" spc="0" dirty="0">
                <a:ln>
                  <a:solidFill>
                    <a:sysClr val="windowText" lastClr="000000"/>
                  </a:solidFill>
                </a:ln>
                <a:solidFill>
                  <a:sysClr val="windowText" lastClr="000000"/>
                </a:solidFill>
                <a:cs typeface="EntezareZohoor D6" panose="00000700000000000000" pitchFamily="2" charset="-78"/>
              </a:rPr>
              <a:t> 5.  </a:t>
            </a:r>
            <a:r>
              <a:rPr lang="fa-IR" sz="4000" b="1" spc="0" dirty="0" err="1">
                <a:ln>
                  <a:solidFill>
                    <a:sysClr val="windowText" lastClr="000000"/>
                  </a:solidFill>
                </a:ln>
                <a:solidFill>
                  <a:sysClr val="windowText" lastClr="000000"/>
                </a:solidFill>
                <a:cs typeface="EntezareZohoor D6" panose="00000700000000000000" pitchFamily="2" charset="-78"/>
              </a:rPr>
              <a:t>نُزْهَةُ</a:t>
            </a:r>
            <a:r>
              <a:rPr lang="fa-IR" sz="4000" b="1" spc="0" dirty="0">
                <a:ln>
                  <a:solidFill>
                    <a:sysClr val="windowText" lastClr="000000"/>
                  </a:solidFill>
                </a:ln>
                <a:solidFill>
                  <a:sysClr val="windowText" lastClr="000000"/>
                </a:solidFill>
                <a:cs typeface="EntezareZohoor D6" panose="00000700000000000000" pitchFamily="2" charset="-78"/>
              </a:rPr>
              <a:t> </a:t>
            </a:r>
            <a:r>
              <a:rPr lang="fa-IR" sz="4000" b="1" spc="0" dirty="0" err="1">
                <a:ln>
                  <a:solidFill>
                    <a:sysClr val="windowText" lastClr="000000"/>
                  </a:solidFill>
                </a:ln>
                <a:solidFill>
                  <a:sysClr val="windowText" lastClr="000000"/>
                </a:solidFill>
                <a:cs typeface="EntezareZohoor D6" panose="00000700000000000000" pitchFamily="2" charset="-78"/>
              </a:rPr>
              <a:t>الحَدائِق</a:t>
            </a:r>
            <a:r>
              <a:rPr lang="fa-IR" sz="4000" b="1" spc="0" dirty="0">
                <a:ln>
                  <a:solidFill>
                    <a:sysClr val="windowText" lastClr="000000"/>
                  </a:solidFill>
                </a:ln>
                <a:solidFill>
                  <a:sysClr val="windowText" lastClr="000000"/>
                </a:solidFill>
                <a:cs typeface="EntezareZohoor D6" panose="00000700000000000000" pitchFamily="2" charset="-78"/>
              </a:rPr>
              <a:t> به عربی: کاشانی این رساله را در دهم </a:t>
            </a:r>
            <a:r>
              <a:rPr lang="fa-IR" sz="4000" b="1" spc="0" dirty="0" err="1">
                <a:ln>
                  <a:solidFill>
                    <a:sysClr val="windowText" lastClr="000000"/>
                  </a:solidFill>
                </a:ln>
                <a:solidFill>
                  <a:sysClr val="windowText" lastClr="000000"/>
                </a:solidFill>
                <a:cs typeface="EntezareZohoor D6" panose="00000700000000000000" pitchFamily="2" charset="-78"/>
              </a:rPr>
              <a:t>ذیحجه‌ی</a:t>
            </a:r>
            <a:r>
              <a:rPr lang="fa-IR" sz="4000" b="1" spc="0" dirty="0">
                <a:ln>
                  <a:solidFill>
                    <a:sysClr val="windowText" lastClr="000000"/>
                  </a:solidFill>
                </a:ln>
                <a:solidFill>
                  <a:sysClr val="windowText" lastClr="000000"/>
                </a:solidFill>
                <a:cs typeface="EntezareZohoor D6" panose="00000700000000000000" pitchFamily="2" charset="-78"/>
              </a:rPr>
              <a:t> ۸۱۸ قمری مطابق ۱۰ </a:t>
            </a:r>
            <a:r>
              <a:rPr lang="fa-IR" sz="4000" b="1" spc="0" dirty="0" err="1">
                <a:ln>
                  <a:solidFill>
                    <a:sysClr val="windowText" lastClr="000000"/>
                  </a:solidFill>
                </a:ln>
                <a:solidFill>
                  <a:sysClr val="windowText" lastClr="000000"/>
                </a:solidFill>
                <a:cs typeface="EntezareZohoor D6" panose="00000700000000000000" pitchFamily="2" charset="-78"/>
              </a:rPr>
              <a:t>فوریه‌ی</a:t>
            </a:r>
            <a:r>
              <a:rPr lang="fa-IR" sz="4000" b="1" spc="0" dirty="0">
                <a:ln>
                  <a:solidFill>
                    <a:sysClr val="windowText" lastClr="000000"/>
                  </a:solidFill>
                </a:ln>
                <a:solidFill>
                  <a:sysClr val="windowText" lastClr="000000"/>
                </a:solidFill>
                <a:cs typeface="EntezareZohoor D6" panose="00000700000000000000" pitchFamily="2" charset="-78"/>
              </a:rPr>
              <a:t> ۱۴۱۶ میلادی (حدود یک ماه پس از نگارش </a:t>
            </a:r>
            <a:r>
              <a:rPr lang="fa-IR" sz="4000" b="1" spc="0" dirty="0" err="1">
                <a:ln>
                  <a:solidFill>
                    <a:sysClr val="windowText" lastClr="000000"/>
                  </a:solidFill>
                </a:ln>
                <a:solidFill>
                  <a:sysClr val="windowText" lastClr="000000"/>
                </a:solidFill>
                <a:cs typeface="EntezareZohoor D6" panose="00000700000000000000" pitchFamily="2" charset="-78"/>
              </a:rPr>
              <a:t>رساله‌ی</a:t>
            </a:r>
            <a:r>
              <a:rPr lang="fa-IR" sz="4000" b="1" spc="0" dirty="0">
                <a:ln>
                  <a:solidFill>
                    <a:sysClr val="windowText" lastClr="000000"/>
                  </a:solidFill>
                </a:ln>
                <a:solidFill>
                  <a:sysClr val="windowText" lastClr="000000"/>
                </a:solidFill>
                <a:cs typeface="EntezareZohoor D6" panose="00000700000000000000" pitchFamily="2" charset="-78"/>
              </a:rPr>
              <a:t> شرح آلات رصد) نوشته و در آن دستگاهی به نام طبق </a:t>
            </a:r>
            <a:r>
              <a:rPr lang="fa-IR" sz="4000" b="1" spc="0" dirty="0" err="1">
                <a:ln>
                  <a:solidFill>
                    <a:sysClr val="windowText" lastClr="000000"/>
                  </a:solidFill>
                </a:ln>
                <a:solidFill>
                  <a:sysClr val="windowText" lastClr="000000"/>
                </a:solidFill>
                <a:cs typeface="EntezareZohoor D6" panose="00000700000000000000" pitchFamily="2" charset="-78"/>
              </a:rPr>
              <a:t>المناطق</a:t>
            </a:r>
            <a:r>
              <a:rPr lang="fa-IR" sz="4000" b="1" spc="0" dirty="0">
                <a:ln>
                  <a:solidFill>
                    <a:sysClr val="windowText" lastClr="000000"/>
                  </a:solidFill>
                </a:ln>
                <a:solidFill>
                  <a:sysClr val="windowText" lastClr="000000"/>
                </a:solidFill>
                <a:cs typeface="EntezareZohoor D6" panose="00000700000000000000" pitchFamily="2" charset="-78"/>
              </a:rPr>
              <a:t> را که اختراع خود وی بوده، شرح داده است. با این دستگاه </a:t>
            </a:r>
            <a:r>
              <a:rPr lang="fa-IR" sz="4000" b="1" spc="0" dirty="0" err="1">
                <a:ln>
                  <a:solidFill>
                    <a:sysClr val="windowText" lastClr="000000"/>
                  </a:solidFill>
                </a:ln>
                <a:solidFill>
                  <a:sysClr val="windowText" lastClr="000000"/>
                </a:solidFill>
                <a:cs typeface="EntezareZohoor D6" panose="00000700000000000000" pitchFamily="2" charset="-78"/>
              </a:rPr>
              <a:t>می‌توان</a:t>
            </a:r>
            <a:r>
              <a:rPr lang="fa-IR" sz="4000" b="1" spc="0" dirty="0">
                <a:ln>
                  <a:solidFill>
                    <a:sysClr val="windowText" lastClr="000000"/>
                  </a:solidFill>
                </a:ln>
                <a:solidFill>
                  <a:sysClr val="windowText" lastClr="000000"/>
                </a:solidFill>
                <a:cs typeface="EntezareZohoor D6" panose="00000700000000000000" pitchFamily="2" charset="-78"/>
              </a:rPr>
              <a:t> محل ماه و خورشید و پنج </a:t>
            </a:r>
            <a:r>
              <a:rPr lang="fa-IR" sz="4000" b="1" spc="0" dirty="0" err="1">
                <a:ln>
                  <a:solidFill>
                    <a:sysClr val="windowText" lastClr="000000"/>
                  </a:solidFill>
                </a:ln>
                <a:solidFill>
                  <a:sysClr val="windowText" lastClr="000000"/>
                </a:solidFill>
                <a:cs typeface="EntezareZohoor D6" panose="00000700000000000000" pitchFamily="2" charset="-78"/>
              </a:rPr>
              <a:t>سیاره‌ی</a:t>
            </a:r>
            <a:r>
              <a:rPr lang="fa-IR" sz="4000" b="1" spc="0" dirty="0">
                <a:ln>
                  <a:solidFill>
                    <a:sysClr val="windowText" lastClr="000000"/>
                  </a:solidFill>
                </a:ln>
                <a:solidFill>
                  <a:sysClr val="windowText" lastClr="000000"/>
                </a:solidFill>
                <a:cs typeface="EntezareZohoor D6" panose="00000700000000000000" pitchFamily="2" charset="-78"/>
              </a:rPr>
              <a:t> شناخته شده تا آن زمان و نیز </a:t>
            </a:r>
            <a:r>
              <a:rPr lang="fa-IR" sz="4000" b="1" spc="0" dirty="0" err="1">
                <a:ln>
                  <a:solidFill>
                    <a:sysClr val="windowText" lastClr="000000"/>
                  </a:solidFill>
                </a:ln>
                <a:solidFill>
                  <a:sysClr val="windowText" lastClr="000000"/>
                </a:solidFill>
                <a:cs typeface="EntezareZohoor D6" panose="00000700000000000000" pitchFamily="2" charset="-78"/>
              </a:rPr>
              <a:t>فاصله‌ی</a:t>
            </a:r>
            <a:r>
              <a:rPr lang="fa-IR" sz="4000" b="1" spc="0" dirty="0">
                <a:ln>
                  <a:solidFill>
                    <a:sysClr val="windowText" lastClr="000000"/>
                  </a:solidFill>
                </a:ln>
                <a:solidFill>
                  <a:sysClr val="windowText" lastClr="000000"/>
                </a:solidFill>
                <a:cs typeface="EntezareZohoor D6" panose="00000700000000000000" pitchFamily="2" charset="-78"/>
              </a:rPr>
              <a:t> هر یک از </a:t>
            </a:r>
            <a:r>
              <a:rPr lang="fa-IR" sz="4000" b="1" spc="0" dirty="0" err="1">
                <a:ln>
                  <a:solidFill>
                    <a:sysClr val="windowText" lastClr="000000"/>
                  </a:solidFill>
                </a:ln>
                <a:solidFill>
                  <a:sysClr val="windowText" lastClr="000000"/>
                </a:solidFill>
                <a:cs typeface="EntezareZohoor D6" panose="00000700000000000000" pitchFamily="2" charset="-78"/>
              </a:rPr>
              <a:t>آن‌ها</a:t>
            </a:r>
            <a:r>
              <a:rPr lang="fa-IR" sz="4000" b="1" spc="0" dirty="0">
                <a:ln>
                  <a:solidFill>
                    <a:sysClr val="windowText" lastClr="000000"/>
                  </a:solidFill>
                </a:ln>
                <a:solidFill>
                  <a:sysClr val="windowText" lastClr="000000"/>
                </a:solidFill>
                <a:cs typeface="EntezareZohoor D6" panose="00000700000000000000" pitchFamily="2" charset="-78"/>
              </a:rPr>
              <a:t> را تا زمین، و برخی پارامترهای </a:t>
            </a:r>
            <a:r>
              <a:rPr lang="fa-IR" sz="4000" b="1" spc="0" dirty="0" err="1">
                <a:ln>
                  <a:solidFill>
                    <a:sysClr val="windowText" lastClr="000000"/>
                  </a:solidFill>
                </a:ln>
                <a:solidFill>
                  <a:sysClr val="windowText" lastClr="000000"/>
                </a:solidFill>
                <a:cs typeface="EntezareZohoor D6" panose="00000700000000000000" pitchFamily="2" charset="-78"/>
              </a:rPr>
              <a:t>سیاره‌ای</a:t>
            </a:r>
            <a:r>
              <a:rPr lang="fa-IR" sz="4000" b="1" spc="0" dirty="0">
                <a:ln>
                  <a:solidFill>
                    <a:sysClr val="windowText" lastClr="000000"/>
                  </a:solidFill>
                </a:ln>
                <a:solidFill>
                  <a:sysClr val="windowText" lastClr="000000"/>
                </a:solidFill>
                <a:cs typeface="EntezareZohoor D6" panose="00000700000000000000" pitchFamily="2" charset="-78"/>
              </a:rPr>
              <a:t> دیگر را به دست آورد.</a:t>
            </a:r>
            <a:br>
              <a:rPr lang="fa-IR" sz="4000" b="1" spc="0" dirty="0">
                <a:ln>
                  <a:solidFill>
                    <a:sysClr val="windowText" lastClr="000000"/>
                  </a:solidFill>
                </a:ln>
                <a:solidFill>
                  <a:sysClr val="windowText" lastClr="000000"/>
                </a:solidFill>
                <a:cs typeface="EntezareZohoor D6" panose="00000700000000000000" pitchFamily="2" charset="-78"/>
              </a:rPr>
            </a:br>
            <a:endParaRPr lang="fa-IR" sz="4000" b="1" spc="0" dirty="0">
              <a:ln>
                <a:solidFill>
                  <a:sysClr val="windowText" lastClr="000000"/>
                </a:solidFill>
              </a:ln>
              <a:solidFill>
                <a:sysClr val="windowText" lastClr="000000"/>
              </a:solidFill>
              <a:cs typeface="EntezareZohoor D6" panose="00000700000000000000" pitchFamily="2" charset="-78"/>
            </a:endParaRPr>
          </a:p>
        </p:txBody>
      </p:sp>
      <p:sp>
        <p:nvSpPr>
          <p:cNvPr id="3" name="Content Placeholder 2"/>
          <p:cNvSpPr>
            <a:spLocks noGrp="1"/>
          </p:cNvSpPr>
          <p:nvPr>
            <p:ph idx="1"/>
          </p:nvPr>
        </p:nvSpPr>
        <p:spPr/>
        <p:txBody>
          <a:bodyPr/>
          <a:lstStyle/>
          <a:p>
            <a:endParaRPr lang="fa-IR"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3076227394"/>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7467" y="0"/>
            <a:ext cx="10989733" cy="1492132"/>
          </a:xfrm>
        </p:spPr>
        <p:txBody>
          <a:bodyPr>
            <a:noAutofit/>
          </a:bodyPr>
          <a:lstStyle/>
          <a:p>
            <a:pPr algn="ctr"/>
            <a:r>
              <a:rPr lang="fa-IR" sz="38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6. </a:t>
            </a:r>
            <a:r>
              <a:rPr lang="fa-IR" sz="38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ذِیلِ</a:t>
            </a:r>
            <a:r>
              <a:rPr lang="fa-IR" sz="38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fa-IR" sz="38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نزهة</a:t>
            </a:r>
            <a:r>
              <a:rPr lang="fa-IR" sz="38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fa-IR" sz="38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الحدائق</a:t>
            </a:r>
            <a:r>
              <a:rPr lang="fa-IR" sz="38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کاشانی در </a:t>
            </a:r>
            <a:r>
              <a:rPr lang="fa-IR" sz="38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نیمه‌ی</a:t>
            </a:r>
            <a:r>
              <a:rPr lang="fa-IR" sz="38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شعبان ۸۲۹ قمری (۲۲ ژوئن ۱۴۲۶ میلادی) و هنگامی که در سمرقند اقامت داشته، ده «</a:t>
            </a:r>
            <a:r>
              <a:rPr lang="fa-IR" sz="38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اِلْحاق</a:t>
            </a:r>
            <a:r>
              <a:rPr lang="fa-IR" sz="38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(پیوست) را به </a:t>
            </a:r>
            <a:r>
              <a:rPr lang="fa-IR" sz="38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نزهة</a:t>
            </a:r>
            <a:r>
              <a:rPr lang="fa-IR" sz="38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fa-IR" sz="38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الحدائق</a:t>
            </a:r>
            <a:r>
              <a:rPr lang="fa-IR" sz="38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افزوده است.</a:t>
            </a:r>
            <a:br>
              <a:rPr lang="fa-IR" sz="38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br>
            <a:r>
              <a:rPr lang="fa-IR" sz="38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7. </a:t>
            </a:r>
            <a:r>
              <a:rPr lang="fa-IR" sz="38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تَلْخیصُ</a:t>
            </a:r>
            <a:r>
              <a:rPr lang="fa-IR" sz="38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fa-IR" sz="38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المِفْتاح</a:t>
            </a:r>
            <a:r>
              <a:rPr lang="fa-IR" sz="38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به عربی: این رساله، چنان که از نامش پیداست </a:t>
            </a:r>
            <a:r>
              <a:rPr lang="fa-IR" sz="38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گزیده‌ی</a:t>
            </a:r>
            <a:r>
              <a:rPr lang="fa-IR" sz="38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مفتاح </a:t>
            </a:r>
            <a:r>
              <a:rPr lang="fa-IR" sz="38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الحساب</a:t>
            </a:r>
            <a:r>
              <a:rPr lang="fa-IR" sz="38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کاشانی است. کاشانی کار تلخیص را در ۷ شعبان ۸۲۴ قمری (۷ اوت ۱۴۲۱ میلادی) به پایان رسانده است. وی در </a:t>
            </a:r>
            <a:r>
              <a:rPr lang="fa-IR" sz="38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مقدمه‌ی</a:t>
            </a:r>
            <a:r>
              <a:rPr lang="fa-IR" sz="38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این رساله چنین آورده است: « اما بعد، نیازمندترین بندگان خداوند به بخشایش وی، جمشید ملقب به غیاث، پسر مسعود پزشک کاشانی، پسر محمود، که خداوند روزگارش را نیکو گرداند، گوید که چون از نگارش کتابم موسوم به مفتاح </a:t>
            </a:r>
            <a:r>
              <a:rPr lang="fa-IR" sz="38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الحساب</a:t>
            </a:r>
            <a:r>
              <a:rPr lang="fa-IR" sz="38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فارغ شدم، آن دسته از مطالب این کتاب را که دانستن آن ‌ها برای </a:t>
            </a:r>
            <a:r>
              <a:rPr lang="fa-IR" sz="38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نوآموزان</a:t>
            </a:r>
            <a:r>
              <a:rPr lang="fa-IR" sz="38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واجب است در این مختصر گرد آوردم و آن را تلخیص </a:t>
            </a:r>
            <a:r>
              <a:rPr lang="fa-IR" sz="38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المفتاح</a:t>
            </a:r>
            <a:r>
              <a:rPr lang="fa-IR" sz="38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fa-IR" sz="38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نامیدم</a:t>
            </a:r>
            <a:r>
              <a:rPr lang="fa-IR" sz="38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a:t>
            </a:r>
          </a:p>
        </p:txBody>
      </p:sp>
    </p:spTree>
    <p:extLst>
      <p:ext uri="{BB962C8B-B14F-4D97-AF65-F5344CB8AC3E}">
        <p14:creationId xmlns:p14="http://schemas.microsoft.com/office/powerpoint/2010/main" val="4057201541"/>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4028" y="630620"/>
            <a:ext cx="10985500" cy="1492132"/>
          </a:xfrm>
        </p:spPr>
        <p:txBody>
          <a:bodyPr>
            <a:noAutofit/>
          </a:bodyPr>
          <a:lstStyle/>
          <a:p>
            <a:pPr algn="ctr" fontAlgn="base"/>
            <a: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8. </a:t>
            </a:r>
            <a:r>
              <a:rPr lang="fa-IR" sz="4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الرِسالةُ</a:t>
            </a:r>
            <a: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fa-IR" sz="4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المُحیطیة</a:t>
            </a:r>
            <a: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به عربی: کاشانی این رساله را که یکی از </a:t>
            </a:r>
            <a:r>
              <a:rPr lang="fa-IR" sz="4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مهم‌ترین</a:t>
            </a:r>
            <a: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آثار </a:t>
            </a:r>
            <a:r>
              <a:rPr lang="fa-IR" sz="4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اوست</a:t>
            </a:r>
            <a: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در اواسط شعبان ۸۲۷ قمری (</a:t>
            </a:r>
            <a:r>
              <a:rPr lang="fa-IR" sz="4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ژوئیه‌ی</a:t>
            </a:r>
            <a: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۱۴۲۴ میلادی) به پایان رسانده است. وی در این رساله نسبت محیط دایره به قطر آن، یعنی عدد پی ‌را به دست آورده است.</a:t>
            </a:r>
            <a:b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br>
            <a: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9. </a:t>
            </a:r>
            <a:r>
              <a:rPr lang="fa-IR" sz="4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وَتَر</a:t>
            </a:r>
            <a: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و </a:t>
            </a:r>
            <a:r>
              <a:rPr lang="fa-IR" sz="4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جِیب</a:t>
            </a:r>
            <a: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کاشانی این </a:t>
            </a:r>
            <a:r>
              <a:rPr lang="fa-IR" sz="4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رساله‌ی</a:t>
            </a:r>
            <a: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را </a:t>
            </a:r>
            <a:r>
              <a:rPr lang="fa-IR" sz="4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درباره‌ی</a:t>
            </a:r>
            <a: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چگونگی </a:t>
            </a:r>
            <a:r>
              <a:rPr lang="fa-IR" sz="4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محاسبه‌ی</a:t>
            </a:r>
            <a: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fa-IR" sz="4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جِیب</a:t>
            </a:r>
            <a: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یک درجه ( ) نوشته است. متأسفانه متن اصلی این رساله باقی نمانده اما از </a:t>
            </a:r>
            <a:r>
              <a:rPr lang="fa-IR" sz="4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شرح‌هایی</a:t>
            </a:r>
            <a: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که بر آن </a:t>
            </a:r>
            <a:r>
              <a:rPr lang="fa-IR" sz="4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نوشته‌اند</a:t>
            </a:r>
            <a: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fa-IR" sz="4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می‌توان</a:t>
            </a:r>
            <a: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به مطالب آن پی برد.</a:t>
            </a:r>
            <a:b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br>
            <a: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10. زیج </a:t>
            </a:r>
            <a:r>
              <a:rPr lang="fa-IR" sz="4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تَسْهیلات</a:t>
            </a:r>
            <a: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کاشانی این اثر را پیش از ۸۳۰ قمری تألیف کرده است زیرا در </a:t>
            </a:r>
            <a:r>
              <a:rPr lang="fa-IR" sz="4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مقدمه‌ی</a:t>
            </a:r>
            <a: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مفتاح </a:t>
            </a:r>
            <a:r>
              <a:rPr lang="fa-IR" sz="4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الحساب</a:t>
            </a:r>
            <a: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از این کتاب نام برده(ص ۳۶ ) ولی تا کنون وجود </a:t>
            </a:r>
            <a:r>
              <a:rPr lang="fa-IR" sz="4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نسخه‌ای</a:t>
            </a:r>
            <a: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قطعی از آن گزارش نشده است.</a:t>
            </a:r>
            <a:br>
              <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br>
            <a:endParaRPr lang="fa-IR" sz="4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endParaRPr>
          </a:p>
        </p:txBody>
      </p:sp>
    </p:spTree>
    <p:extLst>
      <p:ext uri="{BB962C8B-B14F-4D97-AF65-F5344CB8AC3E}">
        <p14:creationId xmlns:p14="http://schemas.microsoft.com/office/powerpoint/2010/main" val="388308573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38978" y="0"/>
            <a:ext cx="10178322" cy="1492132"/>
          </a:xfrm>
        </p:spPr>
        <p:txBody>
          <a:bodyPr>
            <a:noAutofit/>
          </a:bodyPr>
          <a:lstStyle/>
          <a:p>
            <a:pPr algn="ctr"/>
            <a:r>
              <a:rPr lang="fa-IR" sz="415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کاشانی کار نگارش مفتاح </a:t>
            </a:r>
            <a:r>
              <a:rPr lang="fa-IR" sz="415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الحساب</a:t>
            </a:r>
            <a:r>
              <a:rPr lang="fa-IR" sz="415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را، که </a:t>
            </a:r>
            <a:r>
              <a:rPr lang="fa-IR" sz="415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بی‌تردید</a:t>
            </a:r>
            <a:r>
              <a:rPr lang="fa-IR" sz="415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fa-IR" sz="415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مهم‌ترین</a:t>
            </a:r>
            <a:r>
              <a:rPr lang="fa-IR" sz="415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fa-IR" sz="415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مفصل‌ترین</a:t>
            </a:r>
            <a:r>
              <a:rPr lang="fa-IR" sz="415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و </a:t>
            </a:r>
            <a:r>
              <a:rPr lang="fa-IR" sz="415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برجسته‌ترین</a:t>
            </a:r>
            <a:r>
              <a:rPr lang="fa-IR" sz="415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fa-IR" sz="415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کتابِ</a:t>
            </a:r>
            <a:r>
              <a:rPr lang="fa-IR" sz="415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ریاضیات عملی در </a:t>
            </a:r>
            <a:r>
              <a:rPr lang="fa-IR" sz="415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دورة</a:t>
            </a:r>
            <a:r>
              <a:rPr lang="fa-IR" sz="415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اسلامی بشمار </a:t>
            </a:r>
            <a:r>
              <a:rPr lang="fa-IR" sz="415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می‌آید</a:t>
            </a:r>
            <a:r>
              <a:rPr lang="fa-IR" sz="415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در ۳ جمادی </a:t>
            </a:r>
            <a:r>
              <a:rPr lang="fa-IR" sz="415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الاولی</a:t>
            </a:r>
            <a:r>
              <a:rPr lang="fa-IR" sz="415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سال ۸۳۰ قمری برابر با ۲ مارس ۱۴۲۷ ‌ میلادی به پایان رسانده و آن را به </a:t>
            </a:r>
            <a:r>
              <a:rPr lang="fa-IR" sz="415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الغ</a:t>
            </a:r>
            <a:r>
              <a:rPr lang="fa-IR" sz="415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fa-IR" sz="415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بیگ</a:t>
            </a:r>
            <a:r>
              <a:rPr lang="fa-IR" sz="415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هدیه کرده است. اما </a:t>
            </a:r>
            <a:r>
              <a:rPr lang="fa-IR" sz="415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پیش‌نویس</a:t>
            </a:r>
            <a:r>
              <a:rPr lang="fa-IR" sz="415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این کتاب را دست کم از ۶ سال پیش، یعنی ۸۲۴ قمری فراهم آورده و در این مدت، مشغول تکمیل و اصلاح آن بوده است. زیرا او در </a:t>
            </a:r>
            <a:r>
              <a:rPr lang="fa-IR" sz="415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مقدمه‌ی</a:t>
            </a:r>
            <a:r>
              <a:rPr lang="fa-IR" sz="415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تلخیص </a:t>
            </a:r>
            <a:r>
              <a:rPr lang="fa-IR" sz="415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المفتاح</a:t>
            </a:r>
            <a:r>
              <a:rPr lang="fa-IR" sz="415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که در همین سال نوشته شده، تأکید کرده که این تلخیص را پس از به پایان رساندن تألیف مفتاح </a:t>
            </a:r>
            <a:r>
              <a:rPr lang="fa-IR" sz="415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الحساب</a:t>
            </a:r>
            <a:r>
              <a:rPr lang="fa-IR" sz="415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فراهم آورده است.</a:t>
            </a:r>
          </a:p>
        </p:txBody>
      </p:sp>
    </p:spTree>
    <p:extLst>
      <p:ext uri="{BB962C8B-B14F-4D97-AF65-F5344CB8AC3E}">
        <p14:creationId xmlns:p14="http://schemas.microsoft.com/office/powerpoint/2010/main" val="1158409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9800" y="177800"/>
            <a:ext cx="10985500" cy="1492132"/>
          </a:xfrm>
        </p:spPr>
        <p:txBody>
          <a:bodyPr>
            <a:normAutofit fontScale="90000"/>
          </a:bodyPr>
          <a:lstStyle/>
          <a:p>
            <a:pPr algn="ctr"/>
            <a:r>
              <a:rPr lang="fa-IR"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پاول </a:t>
            </a:r>
            <a:r>
              <a:rPr lang="fa-IR"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لوکی</a:t>
            </a:r>
            <a:r>
              <a:rPr lang="fa-IR"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پژوهشگر </a:t>
            </a:r>
            <a:r>
              <a:rPr lang="fa-IR"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برجسته‌ی</a:t>
            </a:r>
            <a:r>
              <a:rPr lang="fa-IR"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آلمانی که بیش از هر مورخ دیگری در راه شناساندن اهمیت آثار ریاضی این دانشمند بزرگ به جهان علم کوشش کرده، </a:t>
            </a:r>
            <a:r>
              <a:rPr lang="fa-IR"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درباره‌ی</a:t>
            </a:r>
            <a:r>
              <a:rPr lang="fa-IR"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آثار کاشانی چنین آورده است: « پس از پژوهش </a:t>
            </a:r>
            <a:r>
              <a:rPr lang="fa-IR"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درباره‌ی</a:t>
            </a:r>
            <a:r>
              <a:rPr lang="fa-IR"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برخی آثار کاشانی، که خوشبختانه بیشتر </a:t>
            </a:r>
            <a:r>
              <a:rPr lang="fa-IR"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آن‌ها</a:t>
            </a:r>
            <a:r>
              <a:rPr lang="fa-IR"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در </a:t>
            </a:r>
            <a:r>
              <a:rPr lang="fa-IR"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کتابخانه‌های</a:t>
            </a:r>
            <a:r>
              <a:rPr lang="fa-IR"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شرق و غرب موجود است، او را </a:t>
            </a:r>
            <a:r>
              <a:rPr lang="fa-IR"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ریاضی‌دانی</a:t>
            </a:r>
            <a:r>
              <a:rPr lang="fa-IR"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هوشمند، مخترع، </a:t>
            </a:r>
            <a:r>
              <a:rPr lang="fa-IR"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نَقّاد</a:t>
            </a:r>
            <a:r>
              <a:rPr lang="fa-IR"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و صاحب افکار عمیق یافتم. کاشانی از آثار </a:t>
            </a:r>
            <a:r>
              <a:rPr lang="fa-IR"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ریاضی‌دانان</a:t>
            </a:r>
            <a:r>
              <a:rPr lang="fa-IR"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پیش از خود آگاه و بویژه در فن محاسبه و به کار بستن </a:t>
            </a:r>
            <a:r>
              <a:rPr lang="fa-IR"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روش‌های</a:t>
            </a:r>
            <a:r>
              <a:rPr lang="fa-IR"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تقریبی بسیار آگاه و </a:t>
            </a:r>
            <a:r>
              <a:rPr lang="fa-IR"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چیره‌دست</a:t>
            </a:r>
            <a:r>
              <a:rPr lang="fa-IR"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بوده است. </a:t>
            </a:r>
          </a:p>
        </p:txBody>
      </p:sp>
    </p:spTree>
    <p:extLst>
      <p:ext uri="{BB962C8B-B14F-4D97-AF65-F5344CB8AC3E}">
        <p14:creationId xmlns:p14="http://schemas.microsoft.com/office/powerpoint/2010/main" val="1859303160"/>
      </p:ext>
    </p:extLst>
  </p:cSld>
  <p:clrMapOvr>
    <a:masterClrMapping/>
  </p:clrMapOvr>
  <p:transition spd="slow">
    <p:push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7100" y="382385"/>
            <a:ext cx="10985500" cy="1492132"/>
          </a:xfrm>
        </p:spPr>
        <p:txBody>
          <a:bodyPr>
            <a:normAutofit fontScale="90000"/>
          </a:bodyPr>
          <a:lstStyle/>
          <a:p>
            <a:pPr algn="ctr"/>
            <a:r>
              <a:rPr lang="fa-IR"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اگر </a:t>
            </a:r>
            <a:r>
              <a:rPr lang="fa-IR"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رساله‌ی</a:t>
            </a:r>
            <a:r>
              <a:rPr lang="fa-IR"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fa-IR"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محیطیه</a:t>
            </a:r>
            <a:r>
              <a:rPr lang="fa-IR"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او به دست </a:t>
            </a:r>
            <a:r>
              <a:rPr lang="fa-IR"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ریاضی‌دانان</a:t>
            </a:r>
            <a:r>
              <a:rPr lang="fa-IR"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غربی معاصر وی رسیده بود، از آن پس مردم مغرب زمین از بعضی منازعات و تألیفات مبتذل </a:t>
            </a:r>
            <a:r>
              <a:rPr lang="fa-IR"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درباره‌ی</a:t>
            </a:r>
            <a:r>
              <a:rPr lang="fa-IR"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fa-IR"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اندازه‌گیری</a:t>
            </a:r>
            <a:r>
              <a:rPr lang="fa-IR"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دایره (=</a:t>
            </a:r>
            <a:r>
              <a:rPr lang="fa-IR"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محاسبه‌ی</a:t>
            </a:r>
            <a:r>
              <a:rPr lang="fa-IR"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عدد پی) </a:t>
            </a:r>
            <a:r>
              <a:rPr lang="fa-IR"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بی‌نیاز</a:t>
            </a:r>
            <a:r>
              <a:rPr lang="fa-IR"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fa-IR"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می‌شدند</a:t>
            </a:r>
            <a:r>
              <a:rPr lang="fa-IR"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اگر </a:t>
            </a:r>
            <a:r>
              <a:rPr lang="fa-IR"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نظریه‌ی</a:t>
            </a:r>
            <a:r>
              <a:rPr lang="fa-IR"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واضح و روش علمی وی در مورد شناساندن </a:t>
            </a:r>
            <a:r>
              <a:rPr lang="fa-IR"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کسرهای</a:t>
            </a:r>
            <a:r>
              <a:rPr lang="fa-IR"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اعشاری انتشار یافته بود، فرانسوا </a:t>
            </a:r>
            <a:r>
              <a:rPr lang="fa-IR"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وی‌یتْ</a:t>
            </a:r>
            <a:r>
              <a:rPr lang="fa-IR"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 </a:t>
            </a:r>
            <a:r>
              <a:rPr lang="fa-IR"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اِستِوِن</a:t>
            </a:r>
            <a:r>
              <a:rPr lang="fa-IR"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و </a:t>
            </a:r>
            <a:r>
              <a:rPr lang="fa-IR"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بورگی</a:t>
            </a:r>
            <a:r>
              <a:rPr lang="fa-IR"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ناچار </a:t>
            </a:r>
            <a:r>
              <a:rPr lang="fa-IR"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نمی‌شدند</a:t>
            </a:r>
            <a:r>
              <a:rPr lang="fa-IR"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که یک قرن و نیم پس از کاشانی نیروی فکری و عملی خود را برای از نو یافتن این </a:t>
            </a:r>
            <a:r>
              <a:rPr lang="fa-IR"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کسرها</a:t>
            </a:r>
            <a:r>
              <a:rPr lang="fa-IR"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به کار اندازند.»</a:t>
            </a:r>
          </a:p>
        </p:txBody>
      </p:sp>
      <p:sp>
        <p:nvSpPr>
          <p:cNvPr id="3" name="Content Placeholder 2"/>
          <p:cNvSpPr>
            <a:spLocks noGrp="1"/>
          </p:cNvSpPr>
          <p:nvPr>
            <p:ph idx="1"/>
          </p:nvPr>
        </p:nvSpPr>
        <p:spPr/>
        <p:txBody>
          <a:bodyPr/>
          <a:lstStyle/>
          <a:p>
            <a:endParaRPr lang="fa-IR" dirty="0"/>
          </a:p>
        </p:txBody>
      </p:sp>
    </p:spTree>
    <p:extLst>
      <p:ext uri="{BB962C8B-B14F-4D97-AF65-F5344CB8AC3E}">
        <p14:creationId xmlns:p14="http://schemas.microsoft.com/office/powerpoint/2010/main" val="358835304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2500" y="115685"/>
            <a:ext cx="11010900" cy="1492132"/>
          </a:xfrm>
        </p:spPr>
        <p:txBody>
          <a:bodyPr>
            <a:noAutofit/>
          </a:bodyPr>
          <a:lstStyle/>
          <a:p>
            <a:pPr algn="ctr"/>
            <a:r>
              <a:rPr lang="fa-IR" sz="44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اِدوارد</a:t>
            </a:r>
            <a:r>
              <a:rPr lang="fa-IR" sz="44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fa-IR" sz="44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اِستوارت</a:t>
            </a:r>
            <a:r>
              <a:rPr lang="fa-IR" sz="44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fa-IR" sz="44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کنِدی</a:t>
            </a:r>
            <a:r>
              <a:rPr lang="fa-IR" sz="44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پژوهشگر </a:t>
            </a:r>
            <a:r>
              <a:rPr lang="fa-IR" sz="44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برجسته‌ی</a:t>
            </a:r>
            <a:r>
              <a:rPr lang="fa-IR" sz="44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آمریکایی، که مدتی نیز در ایران </a:t>
            </a:r>
            <a:r>
              <a:rPr lang="fa-IR" sz="44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می‌زیست</a:t>
            </a:r>
            <a:r>
              <a:rPr lang="fa-IR" sz="44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و با زبان فارسی آشنایی دارد </a:t>
            </a:r>
            <a:r>
              <a:rPr lang="fa-IR" sz="44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درباره‌ی</a:t>
            </a:r>
            <a:r>
              <a:rPr lang="fa-IR" sz="44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کاشانی چنین گفته است: «پیش از هر چیز باید گفت که کاشانی </a:t>
            </a:r>
            <a:r>
              <a:rPr lang="fa-IR" sz="44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حاسبی</a:t>
            </a:r>
            <a:r>
              <a:rPr lang="fa-IR" sz="44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زبردست بود و در این فن مهارت خارق العاده داشت. و شاهد این مدعا این است که وی با اعداد </a:t>
            </a:r>
            <a:r>
              <a:rPr lang="fa-IR" sz="44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شصتگانی</a:t>
            </a:r>
            <a:r>
              <a:rPr lang="fa-IR" sz="44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خالص به آسانی و روانی حساب </a:t>
            </a:r>
            <a:r>
              <a:rPr lang="fa-IR" sz="44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می‌کرد</a:t>
            </a:r>
            <a:r>
              <a:rPr lang="fa-IR" sz="44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fa-IR" sz="44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کسرهای</a:t>
            </a:r>
            <a:r>
              <a:rPr lang="fa-IR" sz="44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اعشاری را اختراع نمود، روش تکراری را در حساب به طور کامل و پیگیر به کار </a:t>
            </a:r>
            <a:r>
              <a:rPr lang="fa-IR" sz="44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می‌بست</a:t>
            </a:r>
            <a:r>
              <a:rPr lang="fa-IR" sz="44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با چیره دستی مراحل محاسبه را طوری تنظیم </a:t>
            </a:r>
            <a:r>
              <a:rPr lang="fa-IR" sz="44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می‌نمود</a:t>
            </a:r>
            <a:r>
              <a:rPr lang="fa-IR" sz="44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که بتواند حداکثر مقدار خطا را </a:t>
            </a:r>
            <a:r>
              <a:rPr lang="fa-IR" sz="44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پیش‌بینی</a:t>
            </a:r>
            <a:r>
              <a:rPr lang="fa-IR" sz="44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کند و در هر جا صحت اعمال را امتحان </a:t>
            </a:r>
            <a:r>
              <a:rPr lang="fa-IR" sz="44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می‌کرد</a:t>
            </a:r>
            <a:r>
              <a:rPr lang="fa-IR" sz="44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a:t>
            </a:r>
          </a:p>
        </p:txBody>
      </p:sp>
    </p:spTree>
    <p:extLst>
      <p:ext uri="{BB962C8B-B14F-4D97-AF65-F5344CB8AC3E}">
        <p14:creationId xmlns:p14="http://schemas.microsoft.com/office/powerpoint/2010/main" val="2913932947"/>
      </p:ext>
    </p:extLst>
  </p:cSld>
  <p:clrMapOvr>
    <a:masterClrMapping/>
  </p:clrMapOvr>
  <p:transition spd="slow">
    <p:wip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3878" y="266700"/>
            <a:ext cx="10826022" cy="1492132"/>
          </a:xfrm>
        </p:spPr>
        <p:txBody>
          <a:bodyPr>
            <a:noAutofit/>
          </a:bodyPr>
          <a:lstStyle/>
          <a:p>
            <a:pPr algn="ctr"/>
            <a:r>
              <a:rPr lang="fa-IR" sz="5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آدُلف</a:t>
            </a:r>
            <a:r>
              <a:rPr lang="fa-IR" sz="5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a:t>
            </a:r>
            <a:r>
              <a:rPr lang="fa-IR" sz="5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یوشکویچ</a:t>
            </a:r>
            <a:r>
              <a:rPr lang="fa-IR" sz="5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پژوهشگر مشهور روسیه در کتاب تاریخ ریاضیات در </a:t>
            </a:r>
            <a:r>
              <a:rPr lang="fa-IR" sz="5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سده‌های</a:t>
            </a:r>
            <a:r>
              <a:rPr lang="fa-IR" sz="5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میانه در باره کتاب ارزشمند کاشانی </a:t>
            </a:r>
            <a:r>
              <a:rPr lang="fa-IR" sz="5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می‌نویسد</a:t>
            </a:r>
            <a:r>
              <a:rPr lang="fa-IR" sz="5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«مفتاح </a:t>
            </a:r>
            <a:r>
              <a:rPr lang="fa-IR" sz="5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الحساب</a:t>
            </a:r>
            <a:r>
              <a:rPr lang="fa-IR" sz="5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کتابی درسی، </a:t>
            </a:r>
            <a:r>
              <a:rPr lang="fa-IR" sz="5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درباره‌ی</a:t>
            </a:r>
            <a:r>
              <a:rPr lang="fa-IR" sz="5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ریاضیات مقدماتی است که استادانه تألیف شده و مؤلف آنچه را که طبقات مختلف خوانندگان کتاب بدان نیاز </a:t>
            </a:r>
            <a:r>
              <a:rPr lang="fa-IR" sz="5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داشته‌اند</a:t>
            </a:r>
            <a:r>
              <a:rPr lang="fa-IR" sz="5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در نظر گرفته است. این کتاب از حیث فراوانی و تنوع مواد و مطالب و روانی بیان تقریباً در </a:t>
            </a:r>
            <a:r>
              <a:rPr lang="fa-IR" sz="5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همه‌ی</a:t>
            </a:r>
            <a:r>
              <a:rPr lang="fa-IR" sz="5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آثار ریاضی </a:t>
            </a:r>
            <a:r>
              <a:rPr lang="fa-IR" sz="5000" b="1" cap="none" spc="0" dirty="0" err="1">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سده‌های</a:t>
            </a:r>
            <a:r>
              <a:rPr lang="fa-IR" sz="5000" b="1" cap="none" spc="0" dirty="0">
                <a:ln w="12700">
                  <a:solidFill>
                    <a:sysClr val="windowText" lastClr="000000"/>
                  </a:solidFill>
                  <a:prstDash val="solid"/>
                </a:ln>
                <a:solidFill>
                  <a:sysClr val="windowText" lastClr="000000"/>
                </a:solidFill>
                <a:effectLst>
                  <a:outerShdw dist="38100" dir="2640000" algn="bl" rotWithShape="0">
                    <a:schemeClr val="accent1"/>
                  </a:outerShdw>
                </a:effectLst>
                <a:cs typeface="EntezareZohoor D6" panose="00000700000000000000" pitchFamily="2" charset="-78"/>
              </a:rPr>
              <a:t> میانه یگانه است.»</a:t>
            </a:r>
          </a:p>
        </p:txBody>
      </p:sp>
    </p:spTree>
    <p:extLst>
      <p:ext uri="{BB962C8B-B14F-4D97-AF65-F5344CB8AC3E}">
        <p14:creationId xmlns:p14="http://schemas.microsoft.com/office/powerpoint/2010/main" val="3722827682"/>
      </p:ext>
    </p:extLst>
  </p:cSld>
  <p:clrMapOvr>
    <a:masterClrMapping/>
  </p:clrMapOvr>
  <p:transition spd="slow">
    <p:push dir="u"/>
  </p:transition>
  <p:timing>
    <p:tnLst>
      <p:par>
        <p:cTn id="1" dur="indefinite" restart="never" nodeType="tmRoot"/>
      </p:par>
    </p:tnLst>
  </p:timing>
</p:sld>
</file>

<file path=ppt/theme/theme1.xml><?xml version="1.0" encoding="utf-8"?>
<a:theme xmlns:a="http://schemas.openxmlformats.org/drawingml/2006/main" name="Badge">
  <a:themeElements>
    <a:clrScheme name="Badge">
      <a:dk1>
        <a:sysClr val="windowText" lastClr="000000"/>
      </a:dk1>
      <a:lt1>
        <a:sysClr val="window" lastClr="FFFFFF"/>
      </a:lt1>
      <a:dk2>
        <a:srgbClr val="2A1A00"/>
      </a:dk2>
      <a:lt2>
        <a:srgbClr val="F3F3F2"/>
      </a:lt2>
      <a:accent1>
        <a:srgbClr val="F8B323"/>
      </a:accent1>
      <a:accent2>
        <a:srgbClr val="656A59"/>
      </a:accent2>
      <a:accent3>
        <a:srgbClr val="46B2B5"/>
      </a:accent3>
      <a:accent4>
        <a:srgbClr val="8CAA7E"/>
      </a:accent4>
      <a:accent5>
        <a:srgbClr val="D36F68"/>
      </a:accent5>
      <a:accent6>
        <a:srgbClr val="826276"/>
      </a:accent6>
      <a:hlink>
        <a:srgbClr val="46B2B5"/>
      </a:hlink>
      <a:folHlink>
        <a:srgbClr val="A46694"/>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Badge" id="{71A07785-5930-41D4-9A83-E23602B48E98}" vid="{771EA782-DFA6-45B1-AEA3-661F1715B310}"/>
    </a:ext>
  </a:extLst>
</a:theme>
</file>

<file path=docProps/app.xml><?xml version="1.0" encoding="utf-8"?>
<Properties xmlns="http://schemas.openxmlformats.org/officeDocument/2006/extended-properties" xmlns:vt="http://schemas.openxmlformats.org/officeDocument/2006/docPropsVTypes">
  <Template>Badge</Template>
  <TotalTime>99</TotalTime>
  <Words>1577</Words>
  <Application>Microsoft Office PowerPoint</Application>
  <PresentationFormat>Custom</PresentationFormat>
  <Paragraphs>31</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Badge</vt:lpstr>
      <vt:lpstr>بنام خدا</vt:lpstr>
      <vt:lpstr>غیاث الدین جمشید کاشانی</vt:lpstr>
      <vt:lpstr>زندگینامه غیاث الدین جمشید کاشانی</vt:lpstr>
      <vt:lpstr>PowerPoint Presentation</vt:lpstr>
      <vt:lpstr>PowerPoint Presentation</vt:lpstr>
      <vt:lpstr>PowerPoint Presentation</vt:lpstr>
      <vt:lpstr>PowerPoint Presentation</vt:lpstr>
      <vt:lpstr>PowerPoint Presentation</vt:lpstr>
      <vt:lpstr>PowerPoint Presentation</vt:lpstr>
      <vt:lpstr>فعالیت های علمی وی عبارتند از:</vt:lpstr>
      <vt:lpstr>PowerPoint Presentation</vt:lpstr>
      <vt:lpstr>PowerPoint Presentation</vt:lpstr>
      <vt:lpstr>2.  مختصر در علم هیأت به فارسی. کاشانی این رساله را در ۸۱۳ قمری برابر با ۱۴۱۰ میلادی، یا اندکی پیش از آن نوشت. وی در این رساله درباره‌ی مدراهای ماه، خورشید، ستارگان، و سیاره‌ها و چگونگی حرکت آن‌ها سخن گفته است. 3 . زیج خاقانی به فارسی: این کتاب یکی از آثار مهم نجومی کاشانی به شمار می‌رود. کاشانی این زیج را در ۸۱۶ قمری ( ۱۴۱۳ میلادی) کامل کرد. هدف کاشانی از نگارش این زیج، تصحیح اشتباهاتی است که در زیج ایلخانی روی داده است. کاشانی در مقدمه‌ی زیج خود با به رغم انتقاد از مطالب زیج ایلخانی، از نویسنده‌ی آن، خواجه نصیرالدین طوسی، با تجلیل و احترام بسیار یاد کرده است. </vt:lpstr>
      <vt:lpstr>4. شرح آلات رَ صَد به فارسی : کاشانی این رساله را در ذیقعده‌ی ۸۱۸ قمری(ژانویه‌ی ۱۴۱۶ میلادی) برای شخصی به نام سلطان اسکندر نوشته است. برخی این اسکندر را «اسکندر بن قرایوسف قراقویونلو» دانسته‌اند. اما برخی دیگر، معتقدند که این اسکندر، پسر عموی الغ بیگ است که بر فارس و اصفهان حکومت می‌کرده است.  5.  نُزْهَةُ الحَدائِق به عربی: کاشانی این رساله را در دهم ذیحجه‌ی ۸۱۸ قمری مطابق ۱۰ فوریه‌ی ۱۴۱۶ میلادی (حدود یک ماه پس از نگارش رساله‌ی شرح آلات رصد) نوشته و در آن دستگاهی به نام طبق المناطق را که اختراع خود وی بوده، شرح داده است. با این دستگاه می‌توان محل ماه و خورشید و پنج سیاره‌ی شناخته شده تا آن زمان و نیز فاصله‌ی هر یک از آن‌ها را تا زمین، و برخی پارامترهای سیاره‌ای دیگر را به دست آورد. </vt:lpstr>
      <vt:lpstr>6. ذِیلِ نزهة الحدائق: کاشانی در نیمه‌ی شعبان ۸۲۹ قمری (۲۲ ژوئن ۱۴۲۶ میلادی) و هنگامی که در سمرقند اقامت داشته، ده «اِلْحاق» (پیوست) را به نزهة الحدائق افزوده است.  7. تَلْخیصُ المِفْتاح به عربی: این رساله، چنان که از نامش پیداست گزیده‌ی مفتاح الحساب کاشانی است. کاشانی کار تلخیص را در ۷ شعبان ۸۲۴ قمری (۷ اوت ۱۴۲۱ میلادی) به پایان رسانده است. وی در مقدمه‌ی این رساله چنین آورده است: « اما بعد، نیازمندترین بندگان خداوند به بخشایش وی، جمشید ملقب به غیاث، پسر مسعود پزشک کاشانی، پسر محمود، که خداوند روزگارش را نیکو گرداند، گوید که چون از نگارش کتابم موسوم به مفتاح الحساب فارغ شدم، آن دسته از مطالب این کتاب را که دانستن آن ‌ها برای نوآموزان واجب است در این مختصر گرد آوردم و آن را تلخیص المفتاح نامیدم.»</vt:lpstr>
      <vt:lpstr>8. الرِسالةُ المُحیطیة به عربی: کاشانی این رساله را که یکی از مهم‌ترین آثار اوست در اواسط شعبان ۸۲۷ قمری (ژوئیه‌ی ۱۴۲۴ میلادی) به پایان رسانده است. وی در این رساله نسبت محیط دایره به قطر آن، یعنی عدد پی ‌را به دست آورده است. 9. وَتَر و جِیب: کاشانی این رساله‌ی را درباره‌ی چگونگی محاسبه‌ی جِیب یک درجه ( ) نوشته است. متأسفانه متن اصلی این رساله باقی نمانده اما از شرح‌هایی که بر آن نوشته‌اند می‌توان به مطالب آن پی برد. 10. زیج تَسْهیلات: کاشانی این اثر را پیش از ۸۳۰ قمری تألیف کرده است زیرا در مقدمه‌ی مفتاح الحساب از این کتاب نام برده(ص ۳۶ ) ولی تا کنون وجود نسخه‌ای قطعی از آن گزارش نشده است. </vt:lpstr>
      <vt:lpstr>کاشانی کار نگارش مفتاح الحساب را، که بی‌تردید مهم‌ترین، مفصل‌ترین و برجسته‌ترین کتابِ ریاضیات عملی در دورة اسلامی بشمار می‌آید، در ۳ جمادی الاولی سال ۸۳۰ قمری برابر با ۲ مارس ۱۴۲۷ ‌ میلادی به پایان رسانده و آن را به الغ بیگ هدیه کرده است. اما پیش‌نویس این کتاب را دست کم از ۶ سال پیش، یعنی ۸۲۴ قمری فراهم آورده و در این مدت، مشغول تکمیل و اصلاح آن بوده است. زیرا او در مقدمه‌ی تلخیص المفتاح که در همین سال نوشته شده، تأکید کرده که این تلخیص را پس از به پایان رساندن تألیف مفتاح الحساب فراهم آورده است.</vt:lpstr>
      <vt:lpstr>پاول لوکی، پژوهشگر برجسته‌ی آلمانی که بیش از هر مورخ دیگری در راه شناساندن اهمیت آثار ریاضی این دانشمند بزرگ به جهان علم کوشش کرده، درباره‌ی آثار کاشانی چنین آورده است: « پس از پژوهش درباره‌ی برخی آثار کاشانی، که خوشبختانه بیشتر آن‌ها در کتابخانه‌های شرق و غرب موجود است، او را ریاضی‌دانی هوشمند، مخترع، نَقّاد و صاحب افکار عمیق یافتم. کاشانی از آثار ریاضی‌دانان پیش از خود آگاه و بویژه در فن محاسبه و به کار بستن روش‌های تقریبی بسیار آگاه و چیره‌دست بوده است. </vt:lpstr>
      <vt:lpstr>اگر رساله‌ی محیطیه او به دست ریاضی‌دانان غربی معاصر وی رسیده بود، از آن پس مردم مغرب زمین از بعضی منازعات و تألیفات مبتذل درباره‌ی اندازه‌گیری دایره (=محاسبه‌ی عدد پی) بی‌نیاز می‌شدند. اگر نظریه‌ی واضح و روش علمی وی در مورد شناساندن کسرهای اعشاری انتشار یافته بود، فرانسوا وی‌یتْ ، اِستِوِن، و بورگی ناچار نمی‌شدند که یک قرن و نیم پس از کاشانی نیروی فکری و عملی خود را برای از نو یافتن این کسرها به کار اندازند.»</vt:lpstr>
      <vt:lpstr>اِدوارد اِستوارت کنِدی، پژوهشگر برجسته‌ی آمریکایی، که مدتی نیز در ایران می‌زیست و با زبان فارسی آشنایی دارد درباره‌ی کاشانی چنین گفته است: «پیش از هر چیز باید گفت که کاشانی حاسبی زبردست بود و در این فن مهارت خارق العاده داشت. و شاهد این مدعا این است که وی با اعداد شصتگانی خالص به آسانی و روانی حساب می‌کرد. کسرهای اعشاری را اختراع نمود، روش تکراری را در حساب به طور کامل و پیگیر به کار می‌بست. با چیره دستی مراحل محاسبه را طوری تنظیم می‌نمود که بتواند حداکثر مقدار خطا را پیش‌بینی کند و در هر جا صحت اعمال را امتحان می‌کرد.»</vt:lpstr>
      <vt:lpstr>آدُلف یوشکویچ، پژوهشگر مشهور روسیه در کتاب تاریخ ریاضیات در سده‌های میانه در باره کتاب ارزشمند کاشانی می‌نویسد: «مفتاح الحساب کتابی درسی، درباره‌ی ریاضیات مقدماتی است که استادانه تألیف شده و مؤلف آنچه را که طبقات مختلف خوانندگان کتاب بدان نیاز داشته‌اند، در نظر گرفته است. این کتاب از حیث فراوانی و تنوع مواد و مطالب و روانی بیان تقریباً در همه‌ی آثار ریاضی سده‌های میانه یگانه است.»</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parsa hesa</dc:creator>
  <cp:lastModifiedBy>Windows User</cp:lastModifiedBy>
  <cp:revision>13</cp:revision>
  <dcterms:created xsi:type="dcterms:W3CDTF">2016-01-26T15:47:02Z</dcterms:created>
  <dcterms:modified xsi:type="dcterms:W3CDTF">2020-04-07T11:24:25Z</dcterms:modified>
</cp:coreProperties>
</file>