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55"/>
  </p:notesMasterIdLst>
  <p:handoutMasterIdLst>
    <p:handoutMasterId r:id="rId56"/>
  </p:handoutMasterIdLst>
  <p:sldIdLst>
    <p:sldId id="340" r:id="rId2"/>
    <p:sldId id="256" r:id="rId3"/>
    <p:sldId id="257" r:id="rId4"/>
    <p:sldId id="283" r:id="rId5"/>
    <p:sldId id="292" r:id="rId6"/>
    <p:sldId id="293" r:id="rId7"/>
    <p:sldId id="294" r:id="rId8"/>
    <p:sldId id="291" r:id="rId9"/>
    <p:sldId id="295" r:id="rId10"/>
    <p:sldId id="296" r:id="rId11"/>
    <p:sldId id="284" r:id="rId12"/>
    <p:sldId id="297" r:id="rId13"/>
    <p:sldId id="312" r:id="rId14"/>
    <p:sldId id="285" r:id="rId15"/>
    <p:sldId id="298" r:id="rId16"/>
    <p:sldId id="300" r:id="rId17"/>
    <p:sldId id="302" r:id="rId18"/>
    <p:sldId id="301" r:id="rId19"/>
    <p:sldId id="305" r:id="rId20"/>
    <p:sldId id="306" r:id="rId21"/>
    <p:sldId id="307" r:id="rId22"/>
    <p:sldId id="308" r:id="rId23"/>
    <p:sldId id="313" r:id="rId24"/>
    <p:sldId id="309" r:id="rId25"/>
    <p:sldId id="310" r:id="rId26"/>
    <p:sldId id="311" r:id="rId27"/>
    <p:sldId id="314" r:id="rId28"/>
    <p:sldId id="315" r:id="rId29"/>
    <p:sldId id="319" r:id="rId30"/>
    <p:sldId id="320" r:id="rId31"/>
    <p:sldId id="318" r:id="rId32"/>
    <p:sldId id="317" r:id="rId33"/>
    <p:sldId id="316" r:id="rId34"/>
    <p:sldId id="324" r:id="rId35"/>
    <p:sldId id="322" r:id="rId36"/>
    <p:sldId id="321" r:id="rId37"/>
    <p:sldId id="336" r:id="rId38"/>
    <p:sldId id="323" r:id="rId39"/>
    <p:sldId id="325" r:id="rId40"/>
    <p:sldId id="337" r:id="rId41"/>
    <p:sldId id="326" r:id="rId42"/>
    <p:sldId id="327" r:id="rId43"/>
    <p:sldId id="332" r:id="rId44"/>
    <p:sldId id="338" r:id="rId45"/>
    <p:sldId id="328" r:id="rId46"/>
    <p:sldId id="329" r:id="rId47"/>
    <p:sldId id="333" r:id="rId48"/>
    <p:sldId id="339" r:id="rId49"/>
    <p:sldId id="334" r:id="rId50"/>
    <p:sldId id="282" r:id="rId51"/>
    <p:sldId id="335" r:id="rId52"/>
    <p:sldId id="289" r:id="rId53"/>
    <p:sldId id="281" r:id="rId5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14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9FBA357-4F2D-4243-A071-37C5C2A956C0}" type="datetimeFigureOut">
              <a:rPr lang="fa-IR" smtClean="0"/>
              <a:t>10/10/1441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2D921C4E-2261-44D3-98E8-4669AAF53F3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992259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7A4BD7-E735-468B-9A66-D05ABE34C96D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64F7AE-A38E-4BB9-9146-219DEAEF1D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6120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64F7AE-A38E-4BB9-9146-219DEAEF1DB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7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47D9C-1C66-4EEF-AF34-286735360FA9}" type="datetime1">
              <a:rPr lang="en-US" smtClean="0"/>
              <a:pPr/>
              <a:t>6/1/2020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54FC3-631E-48A5-AD6E-95F6924799B5}" type="datetime1">
              <a:rPr lang="en-US" smtClean="0"/>
              <a:pPr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B3EC-FBF0-46AA-B81A-FE37CF8DCA0D}" type="datetime1">
              <a:rPr lang="en-US" smtClean="0"/>
              <a:pPr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723-118C-4DF0-B126-0A3D4C08EEC7}" type="datetime1">
              <a:rPr lang="en-US" smtClean="0"/>
              <a:pPr/>
              <a:t>6/1/2020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568-6AA9-4BAC-8F24-D225E0527105}" type="datetime1">
              <a:rPr lang="en-US" smtClean="0"/>
              <a:pPr/>
              <a:t>6/1/2020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0D19E-F775-458B-B468-E9FF4CAD4963}" type="datetime1">
              <a:rPr lang="en-US" smtClean="0"/>
              <a:pPr/>
              <a:t>6/1/2020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CEE53-65CB-4983-BC3D-94DCE604ABCF}" type="datetime1">
              <a:rPr lang="en-US" smtClean="0"/>
              <a:pPr/>
              <a:t>6/1/2020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16796-FC26-409D-A354-FE2AEF16C4DF}" type="datetime1">
              <a:rPr lang="en-US" smtClean="0"/>
              <a:pPr/>
              <a:t>6/1/2020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DA888-E963-499C-95A3-14D52B90C053}" type="datetime1">
              <a:rPr lang="en-US" smtClean="0"/>
              <a:pPr/>
              <a:t>6/1/2020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D2B7A-FCF7-411D-AF14-FB8F418CC676}" type="datetime1">
              <a:rPr lang="en-US" smtClean="0"/>
              <a:pPr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8B057-3A91-47A4-8683-6C29393B1542}" type="datetime1">
              <a:rPr lang="en-US" smtClean="0"/>
              <a:pPr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642BD49-6A91-4E28-9D76-43D2106038E2}" type="datetime1">
              <a:rPr lang="en-US" smtClean="0"/>
              <a:pPr/>
              <a:t>6/1/2020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153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a-I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B Nazanin" pitchFamily="2" charset="-78"/>
              </a:rPr>
              <a:t>زنجیره ی تامین سازگار</a:t>
            </a:r>
            <a:br>
              <a:rPr lang="fa-I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B Nazanin" pitchFamily="2" charset="-78"/>
              </a:rPr>
            </a:br>
            <a:r>
              <a:rPr lang="en-US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cs typeface="B Nazanin" pitchFamily="2" charset="-78"/>
              </a:rPr>
              <a:t>Adaptive Supply Chain</a:t>
            </a:r>
            <a:endParaRPr lang="en-US" sz="2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r" rtl="1">
              <a:lnSpc>
                <a:spcPct val="150000"/>
              </a:lnSpc>
              <a:buFont typeface="Wingdings" pitchFamily="2" charset="2"/>
              <a:buChar char="q"/>
            </a:pPr>
            <a:r>
              <a:rPr lang="fa-IR" sz="2000" b="1" dirty="0" smtClean="0">
                <a:cs typeface="B Nazanin" pitchFamily="2" charset="-78"/>
              </a:rPr>
              <a:t>سازگاری در زنجیره ی تامین</a:t>
            </a:r>
          </a:p>
          <a:p>
            <a:pPr marL="274320" lvl="1" indent="0" algn="r" rtl="1">
              <a:lnSpc>
                <a:spcPct val="150000"/>
              </a:lnSpc>
              <a:buFont typeface="Wingdings" pitchFamily="2" charset="2"/>
              <a:buChar char="q"/>
            </a:pPr>
            <a:r>
              <a:rPr lang="fa-IR" sz="1800" b="1" dirty="0" smtClean="0">
                <a:cs typeface="B Nazanin" pitchFamily="2" charset="-78"/>
              </a:rPr>
              <a:t>استفاده از مدل ریاضی</a:t>
            </a:r>
          </a:p>
          <a:p>
            <a:pPr marL="548640" lvl="2" indent="0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1400" dirty="0" smtClean="0"/>
              <a:t>Managing business dynamics with adaptive supply chain portfolios</a:t>
            </a:r>
          </a:p>
          <a:p>
            <a:pPr marL="822960" lvl="3" indent="0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1400" dirty="0" smtClean="0"/>
              <a:t> Ralf W. Seifert, Kerstin U. </a:t>
            </a:r>
            <a:r>
              <a:rPr lang="en-US" sz="1400" dirty="0" err="1" smtClean="0"/>
              <a:t>Langenberg</a:t>
            </a:r>
            <a:r>
              <a:rPr lang="en-US" sz="1400" dirty="0" smtClean="0"/>
              <a:t>, 2011 Elsevier B.V. .</a:t>
            </a:r>
            <a:endParaRPr lang="fa-IR" sz="1400" b="1" dirty="0" smtClean="0">
              <a:cs typeface="B Nazanin" pitchFamily="2" charset="-78"/>
            </a:endParaRPr>
          </a:p>
          <a:p>
            <a:pPr marL="274320" lvl="1" indent="0" algn="r" rtl="1">
              <a:lnSpc>
                <a:spcPct val="150000"/>
              </a:lnSpc>
              <a:buFont typeface="Wingdings" pitchFamily="2" charset="2"/>
              <a:buChar char="q"/>
            </a:pPr>
            <a:endParaRPr lang="fa-IR" sz="1800" b="1" dirty="0" smtClean="0">
              <a:cs typeface="B Nazanin" pitchFamily="2" charset="-78"/>
            </a:endParaRPr>
          </a:p>
          <a:p>
            <a:pPr marL="274320" lvl="1" indent="0" algn="r" rtl="1">
              <a:lnSpc>
                <a:spcPct val="150000"/>
              </a:lnSpc>
              <a:buFont typeface="Wingdings" pitchFamily="2" charset="2"/>
              <a:buChar char="q"/>
            </a:pPr>
            <a:r>
              <a:rPr lang="fa-IR" sz="1800" b="1" dirty="0" smtClean="0">
                <a:cs typeface="B Nazanin" pitchFamily="2" charset="-78"/>
              </a:rPr>
              <a:t>استفاده از تکنیک های یادگیری ماشین</a:t>
            </a:r>
          </a:p>
          <a:p>
            <a:pPr marL="274320" lvl="1" indent="0">
              <a:lnSpc>
                <a:spcPct val="150000"/>
              </a:lnSpc>
              <a:buFont typeface="Wingdings" pitchFamily="2" charset="2"/>
              <a:buChar char="q"/>
            </a:pPr>
            <a:r>
              <a:rPr lang="en-US" sz="1800" dirty="0" smtClean="0"/>
              <a:t>Application of machine learning techniques for supply chain demand forecasting..</a:t>
            </a:r>
          </a:p>
          <a:p>
            <a:pPr marL="548640" lvl="2" indent="0">
              <a:lnSpc>
                <a:spcPct val="150000"/>
              </a:lnSpc>
              <a:buNone/>
            </a:pPr>
            <a:r>
              <a:rPr lang="en-US" sz="1400" dirty="0" smtClean="0"/>
              <a:t>Real </a:t>
            </a:r>
            <a:r>
              <a:rPr lang="en-US" sz="1400" dirty="0" err="1" smtClean="0"/>
              <a:t>Carbonneau</a:t>
            </a:r>
            <a:r>
              <a:rPr lang="en-US" sz="1400" dirty="0" smtClean="0"/>
              <a:t>, Kevin </a:t>
            </a:r>
            <a:r>
              <a:rPr lang="en-US" sz="1400" dirty="0" err="1" smtClean="0"/>
              <a:t>Laframboise</a:t>
            </a:r>
            <a:r>
              <a:rPr lang="en-US" sz="1400" dirty="0" smtClean="0"/>
              <a:t>, </a:t>
            </a:r>
            <a:r>
              <a:rPr lang="en-US" sz="1400" dirty="0" err="1" smtClean="0"/>
              <a:t>Rustam</a:t>
            </a:r>
            <a:r>
              <a:rPr lang="en-US" sz="1400" dirty="0" smtClean="0"/>
              <a:t> </a:t>
            </a:r>
            <a:r>
              <a:rPr lang="en-US" sz="1400" dirty="0" err="1" smtClean="0"/>
              <a:t>Vahidov</a:t>
            </a:r>
            <a:r>
              <a:rPr lang="en-US" sz="1400" dirty="0" smtClean="0"/>
              <a:t>, 2008 Elsevier B.V. .</a:t>
            </a:r>
          </a:p>
          <a:p>
            <a:pPr marL="548640" lvl="2" indent="0">
              <a:lnSpc>
                <a:spcPct val="150000"/>
              </a:lnSpc>
              <a:buFont typeface="Wingdings" pitchFamily="2" charset="2"/>
              <a:buChar char="q"/>
            </a:pPr>
            <a:endParaRPr lang="fa-IR" sz="1400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3</a:t>
            </a:fld>
            <a:endParaRPr lang="en-US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مقدمه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l">
              <a:lnSpc>
                <a:spcPct val="200000"/>
              </a:lnSpc>
            </a:pPr>
            <a:r>
              <a:rPr lang="en-US" sz="22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Business Dynamics</a:t>
            </a:r>
          </a:p>
          <a:p>
            <a:pPr lvl="2">
              <a:lnSpc>
                <a:spcPct val="200000"/>
              </a:lnSpc>
            </a:pPr>
            <a:r>
              <a:rPr lang="en-US" sz="1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Global business dynamics</a:t>
            </a:r>
          </a:p>
          <a:p>
            <a:pPr lvl="3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افزایش هزینه ی نیروی انسانی به دلیل رشد اقتصادی</a:t>
            </a:r>
          </a:p>
          <a:p>
            <a:pPr lvl="3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افزایش مالیات</a:t>
            </a:r>
            <a:endParaRPr lang="en-US" sz="1800" b="1" dirty="0" smtClean="0">
              <a:cs typeface="B Nazanin" pitchFamily="2" charset="-78"/>
            </a:endParaRPr>
          </a:p>
          <a:p>
            <a:pPr lvl="2">
              <a:lnSpc>
                <a:spcPct val="200000"/>
              </a:lnSpc>
            </a:pPr>
            <a:r>
              <a:rPr lang="en-US" sz="1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Product portfolio dynamics</a:t>
            </a:r>
          </a:p>
          <a:p>
            <a:pPr lvl="3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ورود محصولات جدید به بازار و اعراض از محصولات موجود</a:t>
            </a:r>
          </a:p>
          <a:p>
            <a:pPr lvl="3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نرخ بالای تغییرات یک محصول در طول زمان </a:t>
            </a:r>
          </a:p>
          <a:p>
            <a:pPr lvl="3" algn="r" rtl="1">
              <a:lnSpc>
                <a:spcPct val="200000"/>
              </a:lnSpc>
            </a:pPr>
            <a:endParaRPr lang="fa-IR" sz="1800" b="1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  <a:p>
            <a:pPr lvl="3" algn="r" rtl="1">
              <a:lnSpc>
                <a:spcPct val="200000"/>
              </a:lnSpc>
            </a:pPr>
            <a:endParaRPr lang="en-US" sz="1800" b="1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4</a:t>
            </a:fld>
            <a:endParaRPr lang="en-US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مقدمه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2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نتایج مثبت ایجاد سازگاری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ورود </a:t>
            </a:r>
            <a:r>
              <a:rPr lang="en-US" sz="1800" b="1" dirty="0" smtClean="0">
                <a:cs typeface="B Nazanin" pitchFamily="2" charset="-78"/>
              </a:rPr>
              <a:t>Microsoft</a:t>
            </a:r>
            <a:r>
              <a:rPr lang="fa-IR" sz="1800" b="1" dirty="0" smtClean="0">
                <a:cs typeface="B Nazanin" pitchFamily="2" charset="-78"/>
              </a:rPr>
              <a:t> به بازار بازی های ویدئویی در 2001 و انتقال خط تولید به چین</a:t>
            </a:r>
          </a:p>
          <a:p>
            <a:pPr lvl="1" algn="r" rtl="1">
              <a:lnSpc>
                <a:spcPct val="200000"/>
              </a:lnSpc>
            </a:pPr>
            <a:r>
              <a:rPr lang="fa-IR" sz="22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اثرات جانبی سازگای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هزینه </a:t>
            </a:r>
          </a:p>
          <a:p>
            <a:pPr lvl="3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جابجایی امکانات تولید، اخراج کارگران، تغییر ساختارهای مدیریتی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رویارویی با ریسک های پیش بینی نشده</a:t>
            </a:r>
          </a:p>
          <a:p>
            <a:pPr lvl="3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جابجایی شرکت </a:t>
            </a:r>
            <a:r>
              <a:rPr lang="en-US" sz="1800" b="1" dirty="0" smtClean="0">
                <a:cs typeface="B Nazanin" pitchFamily="2" charset="-78"/>
              </a:rPr>
              <a:t>Lego</a:t>
            </a:r>
            <a:r>
              <a:rPr lang="fa-IR" sz="1800" b="1" dirty="0" smtClean="0">
                <a:cs typeface="B Nazanin" pitchFamily="2" charset="-78"/>
              </a:rPr>
              <a:t> به جمهوری چک و از دست دادن بازار 105 میلیون یورویی</a:t>
            </a:r>
          </a:p>
          <a:p>
            <a:pPr lvl="1" algn="r" rtl="1">
              <a:lnSpc>
                <a:spcPct val="200000"/>
              </a:lnSpc>
            </a:pPr>
            <a:endParaRPr lang="fa-IR" sz="2200" b="1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5</a:t>
            </a:fld>
            <a:endParaRPr lang="en-US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مقدمه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2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مسئله :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تصمیم گیری در باره ی میزان و معیار سازگاری در پاسخ به </a:t>
            </a:r>
            <a:r>
              <a:rPr lang="en-US" sz="1800" b="1" dirty="0" smtClean="0">
                <a:cs typeface="B Nazanin" pitchFamily="2" charset="-78"/>
              </a:rPr>
              <a:t>Business dynamics</a:t>
            </a:r>
            <a:r>
              <a:rPr lang="fa-IR" sz="1800" b="1" dirty="0" smtClean="0">
                <a:cs typeface="B Nazanin" pitchFamily="2" charset="-78"/>
              </a:rPr>
              <a:t>؟</a:t>
            </a:r>
          </a:p>
          <a:p>
            <a:pPr lvl="1" algn="r" rtl="1">
              <a:lnSpc>
                <a:spcPct val="200000"/>
              </a:lnSpc>
            </a:pPr>
            <a:endParaRPr lang="fa-IR" sz="2200" b="1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  <a:p>
            <a:pPr lvl="1" algn="r" rtl="1">
              <a:lnSpc>
                <a:spcPct val="200000"/>
              </a:lnSpc>
            </a:pPr>
            <a:r>
              <a:rPr lang="fa-IR" sz="22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راه حل ارائه شده در این مقاله 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ارائه ی یک مدل ریاضی برای تعیین درجه ی سازگاری در جهت پاسخ .</a:t>
            </a: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6</a:t>
            </a:fld>
            <a:endParaRPr lang="en-US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مرور ادبیات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2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روش های کیفی 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توصیه هایی جهت مقابله با </a:t>
            </a:r>
            <a:r>
              <a:rPr lang="en-US" sz="1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Business dynamics</a:t>
            </a:r>
            <a:endParaRPr lang="fa-IR" sz="1800" b="1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  <a:p>
            <a:pPr lvl="3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”زنجیره ی تامین باید کاملا در جهت زمینه ی تجاری سازمان باشد“(</a:t>
            </a:r>
            <a:r>
              <a:rPr lang="en-US" sz="1800" b="1" dirty="0" smtClean="0">
                <a:cs typeface="B Nazanin" pitchFamily="2" charset="-78"/>
              </a:rPr>
              <a:t>Fisher,1997</a:t>
            </a:r>
            <a:r>
              <a:rPr lang="fa-IR" sz="1800" b="1" dirty="0" smtClean="0">
                <a:cs typeface="B Nazanin" pitchFamily="2" charset="-78"/>
              </a:rPr>
              <a:t>)</a:t>
            </a:r>
          </a:p>
          <a:p>
            <a:pPr lvl="1" algn="r" rtl="1">
              <a:lnSpc>
                <a:spcPct val="200000"/>
              </a:lnSpc>
            </a:pPr>
            <a:r>
              <a:rPr lang="fa-IR" sz="22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روش های کمی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استفاده از چندین مدل نقل و انتقال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انعطاف پذیری در مقابل تغییر محصولات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تغییر در مکان تولید</a:t>
            </a: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7</a:t>
            </a:fld>
            <a:endParaRPr lang="en-US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مرور ادبیات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استفاده از چندین مدل نقل و انتقال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کمی کردن مزایای انتخاب مدل حمل و نقل مناسب</a:t>
            </a:r>
          </a:p>
          <a:p>
            <a:pPr lvl="3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فرموله کردن انوع حمل ونقل براساس نرخ ارسال، سرعت و ... (</a:t>
            </a:r>
            <a:r>
              <a:rPr lang="en-US" sz="1800" b="1" dirty="0" err="1" smtClean="0">
                <a:cs typeface="B Nazanin" pitchFamily="2" charset="-78"/>
              </a:rPr>
              <a:t>Baumol</a:t>
            </a:r>
            <a:r>
              <a:rPr lang="en-US" sz="1800" b="1" dirty="0" smtClean="0">
                <a:cs typeface="B Nazanin" pitchFamily="2" charset="-78"/>
              </a:rPr>
              <a:t> 1970</a:t>
            </a:r>
            <a:r>
              <a:rPr lang="fa-IR" sz="1800" b="1" dirty="0" smtClean="0">
                <a:cs typeface="B Nazanin" pitchFamily="2" charset="-78"/>
              </a:rPr>
              <a:t>).</a:t>
            </a:r>
          </a:p>
          <a:p>
            <a:pPr lvl="3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بررسی کمی آثار نوع حمل ونقل بر </a:t>
            </a:r>
            <a:r>
              <a:rPr lang="en-US" sz="1800" b="1" dirty="0" smtClean="0">
                <a:cs typeface="B Nazanin" pitchFamily="2" charset="-78"/>
              </a:rPr>
              <a:t>lead time</a:t>
            </a:r>
            <a:r>
              <a:rPr lang="fa-IR" sz="1800" b="1" dirty="0" smtClean="0">
                <a:cs typeface="B Nazanin" pitchFamily="2" charset="-78"/>
              </a:rPr>
              <a:t>  و زمان تحویل کالا(</a:t>
            </a:r>
            <a:r>
              <a:rPr lang="en-US" sz="1800" b="1" dirty="0" smtClean="0">
                <a:cs typeface="B Nazanin" pitchFamily="2" charset="-78"/>
              </a:rPr>
              <a:t>Das 1975</a:t>
            </a:r>
            <a:r>
              <a:rPr lang="fa-IR" sz="1800" b="1" dirty="0" smtClean="0">
                <a:cs typeface="B Nazanin" pitchFamily="2" charset="-78"/>
              </a:rPr>
              <a:t>).</a:t>
            </a:r>
          </a:p>
          <a:p>
            <a:pPr lvl="3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ارائه ی یک سیستم تصمیم یار در انتخاب مدل حمل ونقل(</a:t>
            </a:r>
            <a:r>
              <a:rPr lang="en-US" sz="1800" b="1" dirty="0" smtClean="0">
                <a:cs typeface="B Nazanin" pitchFamily="2" charset="-78"/>
              </a:rPr>
              <a:t>Graves 2002</a:t>
            </a:r>
            <a:r>
              <a:rPr lang="fa-IR" sz="1800" b="1" dirty="0" smtClean="0">
                <a:cs typeface="B Nazanin" pitchFamily="2" charset="-78"/>
              </a:rPr>
              <a:t>)</a:t>
            </a:r>
            <a:r>
              <a:rPr lang="en-US" sz="1800" b="1" dirty="0" smtClean="0">
                <a:cs typeface="B Nazanin" pitchFamily="2" charset="-78"/>
              </a:rPr>
              <a:t>.</a:t>
            </a:r>
            <a:endParaRPr lang="fa-IR" sz="1800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8</a:t>
            </a:fld>
            <a:endParaRPr lang="en-US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مرور ادبیات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انعطاف پذیری در مقابل تغییر محصولات</a:t>
            </a:r>
          </a:p>
          <a:p>
            <a:pPr lvl="3" algn="r" rtl="1">
              <a:lnSpc>
                <a:spcPct val="200000"/>
              </a:lnSpc>
              <a:buClr>
                <a:srgbClr val="D2DA7A"/>
              </a:buClr>
            </a:pPr>
            <a:r>
              <a:rPr lang="fa-IR" sz="1800" b="1" dirty="0" smtClean="0">
                <a:solidFill>
                  <a:prstClr val="black"/>
                </a:solidFill>
                <a:cs typeface="B Nazanin" pitchFamily="2" charset="-78"/>
              </a:rPr>
              <a:t>ارائه ی یک مدل تحلیل بهترین حجم تولید و ارزیابی هزینه ای تولید ثابت و متغیر(</a:t>
            </a:r>
            <a:r>
              <a:rPr lang="en-US" sz="1800" b="1" dirty="0" smtClean="0">
                <a:solidFill>
                  <a:prstClr val="black"/>
                </a:solidFill>
                <a:cs typeface="B Nazanin" pitchFamily="2" charset="-78"/>
              </a:rPr>
              <a:t>Fine 1988</a:t>
            </a:r>
            <a:r>
              <a:rPr lang="fa-IR" sz="1800" b="1" dirty="0" smtClean="0">
                <a:solidFill>
                  <a:prstClr val="black"/>
                </a:solidFill>
                <a:cs typeface="B Nazanin" pitchFamily="2" charset="-78"/>
              </a:rPr>
              <a:t>)</a:t>
            </a:r>
          </a:p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تغییر در مکان تولید</a:t>
            </a:r>
          </a:p>
          <a:p>
            <a:pPr lvl="3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ارزیابی هزینه های تغییر مکان تولید در طول زمان(</a:t>
            </a:r>
            <a:r>
              <a:rPr lang="en-US" sz="1800" b="1" dirty="0" smtClean="0">
                <a:cs typeface="B Nazanin" pitchFamily="2" charset="-78"/>
              </a:rPr>
              <a:t>Hinojosa 2000</a:t>
            </a:r>
            <a:r>
              <a:rPr lang="fa-IR" sz="1800" b="1" dirty="0" smtClean="0">
                <a:cs typeface="B Nazanin" pitchFamily="2" charset="-78"/>
              </a:rPr>
              <a:t>).</a:t>
            </a:r>
          </a:p>
          <a:p>
            <a:pPr lvl="3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طراحی استراتژیک شبکه ی مکانی زنجیره ی تامین (</a:t>
            </a:r>
            <a:r>
              <a:rPr lang="en-US" sz="1800" b="1" dirty="0" smtClean="0">
                <a:cs typeface="B Nazanin" pitchFamily="2" charset="-78"/>
              </a:rPr>
              <a:t>Mello 2005</a:t>
            </a:r>
            <a:r>
              <a:rPr lang="fa-IR" sz="1800" b="1" dirty="0" smtClean="0">
                <a:cs typeface="B Nazanin" pitchFamily="2" charset="-78"/>
              </a:rPr>
              <a:t>).</a:t>
            </a: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9</a:t>
            </a:fld>
            <a:endParaRPr lang="en-US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ارتباط روش ارائه شده و کارهای قبل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ارائه ی یک مدل ریاضی جامع جهت تحلیل جنبه های مختلف 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solidFill>
                  <a:prstClr val="black"/>
                </a:solidFill>
                <a:cs typeface="B Nazanin" pitchFamily="2" charset="-78"/>
              </a:rPr>
              <a:t>مدلسازی حمل و نقل در قالب معیارهای </a:t>
            </a:r>
            <a:r>
              <a:rPr lang="fa-IR" sz="1800" b="1" i="1" dirty="0" smtClean="0">
                <a:solidFill>
                  <a:prstClr val="black"/>
                </a:solidFill>
                <a:cs typeface="B Nazanin" pitchFamily="2" charset="-78"/>
              </a:rPr>
              <a:t>هزینه</a:t>
            </a:r>
            <a:r>
              <a:rPr lang="fa-IR" sz="1800" b="1" dirty="0" smtClean="0">
                <a:solidFill>
                  <a:prstClr val="black"/>
                </a:solidFill>
                <a:cs typeface="B Nazanin" pitchFamily="2" charset="-78"/>
              </a:rPr>
              <a:t> و </a:t>
            </a:r>
            <a:r>
              <a:rPr lang="fa-IR" sz="1800" b="1" i="1" dirty="0" smtClean="0">
                <a:solidFill>
                  <a:prstClr val="black"/>
                </a:solidFill>
                <a:cs typeface="B Nazanin" pitchFamily="2" charset="-78"/>
              </a:rPr>
              <a:t>زمان</a:t>
            </a:r>
            <a:r>
              <a:rPr lang="fa-IR" sz="1800" i="1" dirty="0" smtClean="0">
                <a:solidFill>
                  <a:prstClr val="black"/>
                </a:solidFill>
                <a:cs typeface="B Nazanin" pitchFamily="2" charset="-78"/>
              </a:rPr>
              <a:t> </a:t>
            </a:r>
            <a:endParaRPr lang="fa-IR" sz="1800" b="1" i="1" dirty="0" smtClean="0">
              <a:solidFill>
                <a:prstClr val="black"/>
              </a:solidFill>
              <a:cs typeface="B Nazanin" pitchFamily="2" charset="-78"/>
            </a:endParaRP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solidFill>
                  <a:prstClr val="black"/>
                </a:solidFill>
                <a:cs typeface="B Nazanin" pitchFamily="2" charset="-78"/>
              </a:rPr>
              <a:t>فرموله کردن تخصیص و بازتخصیص یک محصول در زنجیره تامین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solidFill>
                  <a:prstClr val="black"/>
                </a:solidFill>
                <a:cs typeface="B Nazanin" pitchFamily="2" charset="-78"/>
              </a:rPr>
              <a:t>فرمولاسیون جابجایی مکان تولید و هزینه های مرتبط با آن</a:t>
            </a:r>
          </a:p>
          <a:p>
            <a:pPr lvl="1" algn="r" rtl="1">
              <a:lnSpc>
                <a:spcPct val="200000"/>
              </a:lnSpc>
            </a:pPr>
            <a:endParaRPr lang="fa-IR" b="1" dirty="0" smtClean="0">
              <a:solidFill>
                <a:prstClr val="black"/>
              </a:solidFill>
              <a:cs typeface="B Nazanin" pitchFamily="2" charset="-78"/>
            </a:endParaRPr>
          </a:p>
          <a:p>
            <a:pPr marL="594360" lvl="2" indent="0" algn="r" rtl="1">
              <a:lnSpc>
                <a:spcPct val="200000"/>
              </a:lnSpc>
              <a:buNone/>
            </a:pPr>
            <a:endParaRPr lang="fa-IR" sz="1800" b="1" i="1" dirty="0" smtClean="0">
              <a:solidFill>
                <a:prstClr val="black"/>
              </a:solidFill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10</a:t>
            </a:fld>
            <a:endParaRPr lang="en-US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2- مدل جامع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r>
              <a:rPr lang="fa-IR" sz="1900" b="1" dirty="0">
                <a:solidFill>
                  <a:srgbClr val="9FB8CD">
                    <a:lumMod val="50000"/>
                  </a:srgbClr>
                </a:solidFill>
                <a:cs typeface="B Nazanin" pitchFamily="2" charset="-78"/>
              </a:rPr>
              <a:t>هدف </a:t>
            </a:r>
          </a:p>
          <a:p>
            <a:pPr lvl="2" algn="r" rtl="1">
              <a:lnSpc>
                <a:spcPct val="200000"/>
              </a:lnSpc>
              <a:buClr>
                <a:srgbClr val="727CA3">
                  <a:tint val="60000"/>
                </a:srgbClr>
              </a:buClr>
            </a:pPr>
            <a:r>
              <a:rPr lang="fa-IR" sz="1500" b="1" dirty="0">
                <a:solidFill>
                  <a:prstClr val="black"/>
                </a:solidFill>
                <a:cs typeface="B Nazanin" pitchFamily="2" charset="-78"/>
              </a:rPr>
              <a:t>تحلیل تاثیر </a:t>
            </a:r>
            <a:r>
              <a:rPr lang="en-US" sz="1500" b="1" dirty="0">
                <a:solidFill>
                  <a:prstClr val="black"/>
                </a:solidFill>
                <a:cs typeface="B Nazanin" pitchFamily="2" charset="-78"/>
              </a:rPr>
              <a:t>Business Dynamics</a:t>
            </a:r>
            <a:r>
              <a:rPr lang="fa-IR" sz="1500" b="1" dirty="0">
                <a:solidFill>
                  <a:prstClr val="black"/>
                </a:solidFill>
                <a:cs typeface="B Nazanin" pitchFamily="2" charset="-78"/>
              </a:rPr>
              <a:t> بر زنجیره ی تامین</a:t>
            </a:r>
          </a:p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r>
              <a:rPr lang="fa-IR" sz="1900" b="1" dirty="0">
                <a:solidFill>
                  <a:srgbClr val="9FB8CD">
                    <a:lumMod val="50000"/>
                  </a:srgbClr>
                </a:solidFill>
                <a:cs typeface="B Nazanin" pitchFamily="2" charset="-78"/>
              </a:rPr>
              <a:t>جنبه های مختلف درنظر گرفته شده در این مدل</a:t>
            </a:r>
          </a:p>
          <a:p>
            <a:pPr lvl="2" algn="r" rtl="1">
              <a:lnSpc>
                <a:spcPct val="200000"/>
              </a:lnSpc>
              <a:buClr>
                <a:srgbClr val="727CA3">
                  <a:tint val="60000"/>
                </a:srgbClr>
              </a:buClr>
            </a:pPr>
            <a:r>
              <a:rPr lang="fa-IR" sz="1700" b="1" dirty="0">
                <a:solidFill>
                  <a:prstClr val="black"/>
                </a:solidFill>
                <a:cs typeface="B Nazanin" pitchFamily="2" charset="-78"/>
              </a:rPr>
              <a:t>فرمولاسیون </a:t>
            </a:r>
            <a:r>
              <a:rPr lang="en-US" sz="1700" b="1" dirty="0">
                <a:solidFill>
                  <a:prstClr val="black"/>
                </a:solidFill>
                <a:cs typeface="B Nazanin" pitchFamily="2" charset="-78"/>
              </a:rPr>
              <a:t>Business Dynamics</a:t>
            </a:r>
            <a:endParaRPr lang="fa-IR" sz="1700" b="1" dirty="0">
              <a:solidFill>
                <a:prstClr val="black"/>
              </a:solidFill>
              <a:cs typeface="B Nazanin" pitchFamily="2" charset="-78"/>
            </a:endParaRPr>
          </a:p>
          <a:p>
            <a:pPr lvl="2" algn="r" rtl="1">
              <a:lnSpc>
                <a:spcPct val="200000"/>
              </a:lnSpc>
              <a:buClr>
                <a:srgbClr val="727CA3">
                  <a:tint val="60000"/>
                </a:srgbClr>
              </a:buClr>
            </a:pPr>
            <a:r>
              <a:rPr lang="fa-IR" sz="1700" b="1" dirty="0">
                <a:solidFill>
                  <a:prstClr val="black"/>
                </a:solidFill>
                <a:cs typeface="B Nazanin" pitchFamily="2" charset="-78"/>
              </a:rPr>
              <a:t>فرمولاسیون زنجیره ی </a:t>
            </a:r>
            <a:r>
              <a:rPr lang="fa-IR" sz="1700" b="1" dirty="0" smtClean="0">
                <a:solidFill>
                  <a:prstClr val="black"/>
                </a:solidFill>
                <a:cs typeface="B Nazanin" pitchFamily="2" charset="-78"/>
              </a:rPr>
              <a:t>تامین</a:t>
            </a:r>
          </a:p>
          <a:p>
            <a:pPr lvl="2" algn="r" rtl="1">
              <a:lnSpc>
                <a:spcPct val="200000"/>
              </a:lnSpc>
              <a:buClr>
                <a:srgbClr val="727CA3">
                  <a:tint val="60000"/>
                </a:srgbClr>
              </a:buClr>
            </a:pPr>
            <a:r>
              <a:rPr lang="fa-IR" sz="1700" b="1" dirty="0" smtClean="0">
                <a:solidFill>
                  <a:prstClr val="black"/>
                </a:solidFill>
                <a:cs typeface="B Nazanin" pitchFamily="2" charset="-78"/>
              </a:rPr>
              <a:t>سازگاری در 3 جنبه ی مدل حمل ونقل، ترکیب محصولات، مکان تولید</a:t>
            </a:r>
          </a:p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r>
              <a:rPr lang="fa-IR" sz="2200" b="1" dirty="0" smtClean="0">
                <a:solidFill>
                  <a:srgbClr val="9FB8CD">
                    <a:lumMod val="50000"/>
                  </a:srgbClr>
                </a:solidFill>
                <a:cs typeface="B Nazanin" pitchFamily="2" charset="-78"/>
              </a:rPr>
              <a:t>نحوه </a:t>
            </a:r>
            <a:r>
              <a:rPr lang="fa-IR" sz="2200" b="1" dirty="0">
                <a:solidFill>
                  <a:srgbClr val="9FB8CD">
                    <a:lumMod val="50000"/>
                  </a:srgbClr>
                </a:solidFill>
                <a:cs typeface="B Nazanin" pitchFamily="2" charset="-78"/>
              </a:rPr>
              <a:t>ی تحلیل مدل و تصمیم گیری درخصوص میزان سازگاری مورد نیاز</a:t>
            </a:r>
          </a:p>
          <a:p>
            <a:pPr lvl="2" algn="r" rtl="1">
              <a:lnSpc>
                <a:spcPct val="200000"/>
              </a:lnSpc>
              <a:buClr>
                <a:srgbClr val="727CA3">
                  <a:tint val="60000"/>
                </a:srgbClr>
              </a:buClr>
            </a:pPr>
            <a:r>
              <a:rPr lang="fa-IR" sz="1800" b="1" dirty="0">
                <a:solidFill>
                  <a:prstClr val="black"/>
                </a:solidFill>
                <a:cs typeface="B Nazanin" pitchFamily="2" charset="-78"/>
              </a:rPr>
              <a:t>ارائه ی مدل تحلیل </a:t>
            </a:r>
            <a:r>
              <a:rPr lang="fa-IR" sz="1800" b="1" dirty="0" smtClean="0">
                <a:solidFill>
                  <a:prstClr val="black"/>
                </a:solidFill>
                <a:cs typeface="B Nazanin" pitchFamily="2" charset="-78"/>
              </a:rPr>
              <a:t>چهار سطحی </a:t>
            </a:r>
            <a:r>
              <a:rPr lang="fa-IR" sz="1800" b="1" dirty="0">
                <a:solidFill>
                  <a:prstClr val="black"/>
                </a:solidFill>
                <a:cs typeface="B Nazanin" pitchFamily="2" charset="-78"/>
              </a:rPr>
              <a:t>برای ایجاد سازگاری</a:t>
            </a:r>
          </a:p>
          <a:p>
            <a:pPr marL="0" indent="0" algn="r" rtl="1">
              <a:lnSpc>
                <a:spcPct val="150000"/>
              </a:lnSpc>
              <a:buNone/>
            </a:pPr>
            <a:endParaRPr lang="fa-IR" sz="1800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11</a:t>
            </a:fld>
            <a:endParaRPr lang="en-US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>
                <a:solidFill>
                  <a:srgbClr val="002060"/>
                </a:solidFill>
                <a:cs typeface="B Nazanin" pitchFamily="2" charset="-78"/>
              </a:rPr>
              <a:t> </a:t>
            </a:r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چارچوب مدل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مدل چهار سطحی سازگاری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سطح 0: بدون سازگاری</a:t>
            </a:r>
          </a:p>
          <a:p>
            <a:pPr lvl="3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تمام ویژگی های زنجیر ه ی تامین در دو دوره ی زمانی یکسان است.</a:t>
            </a:r>
          </a:p>
          <a:p>
            <a:pPr lvl="2" algn="r" rtl="1">
              <a:lnSpc>
                <a:spcPct val="200000"/>
              </a:lnSpc>
            </a:pPr>
            <a:endParaRPr lang="fa-IR" sz="1800" b="1" dirty="0" smtClean="0">
              <a:solidFill>
                <a:schemeClr val="accent2">
                  <a:lumMod val="75000"/>
                </a:schemeClr>
              </a:solidFill>
              <a:cs typeface="B Nazanin" pitchFamily="2" charset="-78"/>
            </a:endParaRP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سطح 1 : حداقل سازگاری </a:t>
            </a:r>
          </a:p>
          <a:p>
            <a:pPr lvl="3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تغییر در مدل حمل ونقل</a:t>
            </a:r>
          </a:p>
          <a:p>
            <a:pPr lvl="4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تغییر از حمل ونقل هوایی به حمل و نقل دریایی</a:t>
            </a:r>
          </a:p>
          <a:p>
            <a:pPr lvl="2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12</a:t>
            </a:fld>
            <a:endParaRPr lang="en-US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515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>
                <a:solidFill>
                  <a:srgbClr val="002060"/>
                </a:solidFill>
                <a:cs typeface="B Nazanin" pitchFamily="2" charset="-78"/>
              </a:rPr>
              <a:t> </a:t>
            </a:r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چارچوب مدل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مدل چهار سطحی سازگاری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سطح 2 : سازگاری متوسط </a:t>
            </a:r>
          </a:p>
          <a:p>
            <a:pPr lvl="3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تغییر در </a:t>
            </a:r>
            <a:r>
              <a:rPr lang="fa-IR" sz="1800" b="1" dirty="0">
                <a:cs typeface="B Nazanin" pitchFamily="2" charset="-78"/>
              </a:rPr>
              <a:t>میزان و نوع محصول </a:t>
            </a:r>
            <a:r>
              <a:rPr lang="fa-IR" sz="1800" b="1" dirty="0" smtClean="0">
                <a:cs typeface="B Nazanin" pitchFamily="2" charset="-78"/>
              </a:rPr>
              <a:t>تولیدی</a:t>
            </a:r>
          </a:p>
          <a:p>
            <a:pPr lvl="3" algn="r" rtl="1">
              <a:lnSpc>
                <a:spcPct val="200000"/>
              </a:lnSpc>
            </a:pPr>
            <a:endParaRPr lang="fa-IR" sz="1800" b="1" dirty="0" smtClean="0">
              <a:cs typeface="B Nazanin" pitchFamily="2" charset="-78"/>
            </a:endParaRP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solidFill>
                  <a:schemeClr val="accent2">
                    <a:lumMod val="75000"/>
                  </a:schemeClr>
                </a:solidFill>
                <a:cs typeface="B Nazanin" pitchFamily="2" charset="-78"/>
              </a:rPr>
              <a:t>سطح 3 : حداکثر سازگاری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cs typeface="B Nazanin" pitchFamily="2" charset="-78"/>
              </a:rPr>
              <a:t>تغییر در مدل حمل و نقل، میزان و نوع محصول تولیدی، جابجایی مکان تولید</a:t>
            </a:r>
          </a:p>
          <a:p>
            <a:pPr lvl="2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13</a:t>
            </a:fld>
            <a:endParaRPr lang="en-US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515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>
                <a:solidFill>
                  <a:srgbClr val="002060"/>
                </a:solidFill>
                <a:cs typeface="B Nazanin" pitchFamily="2" charset="-78"/>
              </a:rPr>
              <a:t> </a:t>
            </a:r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چارچوب مدل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r>
              <a:rPr lang="fa-IR" sz="2000" b="1" dirty="0" smtClean="0">
                <a:solidFill>
                  <a:srgbClr val="9FB8CD">
                    <a:lumMod val="50000"/>
                  </a:srgbClr>
                </a:solidFill>
                <a:cs typeface="B Nazanin" pitchFamily="2" charset="-78"/>
              </a:rPr>
              <a:t>مدلسازی زنجیره ی تامین</a:t>
            </a:r>
          </a:p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endParaRPr lang="fa-IR" sz="2000" b="1" dirty="0">
              <a:solidFill>
                <a:srgbClr val="9FB8CD">
                  <a:lumMod val="50000"/>
                </a:srgbClr>
              </a:solidFill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14</a:t>
            </a:fld>
            <a:endParaRPr lang="en-US">
              <a:cs typeface="B Nazanin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66438239"/>
                  </p:ext>
                </p:extLst>
              </p:nvPr>
            </p:nvGraphicFramePr>
            <p:xfrm>
              <a:off x="1066800" y="2057400"/>
              <a:ext cx="7010400" cy="418649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057400"/>
                    <a:gridCol w="4953000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Parameter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sz="2400" dirty="0" smtClean="0"/>
                            <a:t>مفهوم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t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dirty="0" smtClean="0"/>
                            <a:t>تعداد دوره ها ی برنامه</a:t>
                          </a:r>
                          <a:r>
                            <a:rPr lang="fa-IR" baseline="0" dirty="0" smtClean="0"/>
                            <a:t> ریزی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𝐾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𝑡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dirty="0" smtClean="0"/>
                            <a:t>طول</a:t>
                          </a:r>
                          <a:r>
                            <a:rPr lang="fa-IR" baseline="0" dirty="0" smtClean="0"/>
                            <a:t> دوره ی زمانی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n=</a:t>
                          </a:r>
                          <a:r>
                            <a:rPr lang="en-US" baseline="0" dirty="0" smtClean="0"/>
                            <a:t> 1, 2, …, N.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dirty="0" smtClean="0"/>
                            <a:t>تعداد</a:t>
                          </a:r>
                          <a:r>
                            <a:rPr lang="fa-IR" baseline="0" dirty="0" smtClean="0"/>
                            <a:t> محصولات تولیدی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𝑛𝑡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dirty="0" smtClean="0"/>
                            <a:t>هزینه ی نگهداری (برای واحدمحصول در زمان)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en-US" sz="18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+mn-ea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kumimoji="0" lang="el-GR" sz="18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+mn-ea"/>
                                      </a:rPr>
                                      <m:t>π</m:t>
                                    </m:r>
                                  </m:e>
                                  <m:sub>
                                    <m:r>
                                      <a:rPr kumimoji="0" lang="en-US" sz="18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+mn-ea"/>
                                      </a:rPr>
                                      <m:t>𝑛𝑡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kumimoji="0" lang="en-US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dirty="0" smtClean="0"/>
                            <a:t>هزینه های جانبی (</a:t>
                          </a:r>
                          <a:r>
                            <a:rPr lang="en-US" dirty="0" err="1" smtClean="0"/>
                            <a:t>stockout</a:t>
                          </a:r>
                          <a:r>
                            <a:rPr lang="fa-IR" dirty="0" smtClean="0"/>
                            <a:t>)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en-US" i="1" smtClean="0">
                                        <a:latin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𝐶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𝑛𝑡</m:t>
                                    </m:r>
                                  </m:sub>
                                  <m:sup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𝑝</m:t>
                                    </m:r>
                                  </m:sup>
                                </m:sSubSup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r"/>
                          <a:r>
                            <a:rPr lang="fa-IR" dirty="0" smtClean="0"/>
                            <a:t>هزینه</a:t>
                          </a:r>
                          <a:r>
                            <a:rPr lang="fa-IR" baseline="0" dirty="0" smtClean="0"/>
                            <a:t> های تهیه کالا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𝐾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𝑛𝑡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dirty="0" smtClean="0"/>
                            <a:t>هزینه</a:t>
                          </a:r>
                          <a:r>
                            <a:rPr lang="fa-IR" baseline="0" dirty="0" smtClean="0"/>
                            <a:t> ی مدیریت درخواست ها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𝑛𝑡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dirty="0" smtClean="0"/>
                            <a:t>قیمت</a:t>
                          </a:r>
                          <a:r>
                            <a:rPr lang="fa-IR" baseline="0" dirty="0" smtClean="0"/>
                            <a:t> فروش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𝛌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𝑛𝑡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dirty="0" smtClean="0"/>
                            <a:t>متوسط نرخ تقاضا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𝛔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𝑛𝑡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dirty="0" smtClean="0"/>
                            <a:t>پایایی تقاضا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="" xmlns:p14="http://schemas.microsoft.com/office/powerpoint/2010/main" val="1566438239"/>
                  </p:ext>
                </p:extLst>
              </p:nvPr>
            </p:nvGraphicFramePr>
            <p:xfrm>
              <a:off x="1066800" y="2057400"/>
              <a:ext cx="7010400" cy="418649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057400"/>
                    <a:gridCol w="4953000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Parameter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sz="2400" dirty="0" smtClean="0"/>
                            <a:t>مفهوم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t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dirty="0" smtClean="0"/>
                            <a:t>تعداد دوره ها ی برنامه</a:t>
                          </a:r>
                          <a:r>
                            <a:rPr lang="fa-IR" baseline="0" dirty="0" smtClean="0"/>
                            <a:t> ریزی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t="-235000" r="-240237" b="-84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dirty="0" smtClean="0"/>
                            <a:t>طول</a:t>
                          </a:r>
                          <a:r>
                            <a:rPr lang="fa-IR" baseline="0" dirty="0" smtClean="0"/>
                            <a:t> دوره ی زمانی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n=</a:t>
                          </a:r>
                          <a:r>
                            <a:rPr lang="en-US" baseline="0" dirty="0" smtClean="0"/>
                            <a:t> 1, 2, …, N.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dirty="0" smtClean="0"/>
                            <a:t>تعداد</a:t>
                          </a:r>
                          <a:r>
                            <a:rPr lang="fa-IR" baseline="0" dirty="0" smtClean="0"/>
                            <a:t> محصولات تولیدی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t="-429508" r="-240237" b="-6344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dirty="0" smtClean="0"/>
                            <a:t>هزینه ی نگهداری (برای واحدمحصول در زمان)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t="-529508" r="-240237" b="-5344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dirty="0" smtClean="0"/>
                            <a:t>هزینه های جانبی (</a:t>
                          </a:r>
                          <a:r>
                            <a:rPr lang="en-US" dirty="0" err="1" smtClean="0"/>
                            <a:t>stockout</a:t>
                          </a:r>
                          <a:r>
                            <a:rPr lang="fa-IR" dirty="0" smtClean="0"/>
                            <a:t>)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9173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t="-600000" r="-240237" b="-40937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/>
                          <a:r>
                            <a:rPr lang="fa-IR" dirty="0" smtClean="0"/>
                            <a:t>هزینه</a:t>
                          </a:r>
                          <a:r>
                            <a:rPr lang="fa-IR" baseline="0" dirty="0" smtClean="0"/>
                            <a:t> های تهیه کالا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t="-734426" r="-240237" b="-32950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dirty="0" smtClean="0"/>
                            <a:t>هزینه</a:t>
                          </a:r>
                          <a:r>
                            <a:rPr lang="fa-IR" baseline="0" dirty="0" smtClean="0"/>
                            <a:t> ی مدیریت درخواست ها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t="-848333" r="-240237" b="-23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dirty="0" smtClean="0"/>
                            <a:t>قیمت</a:t>
                          </a:r>
                          <a:r>
                            <a:rPr lang="fa-IR" baseline="0" dirty="0" smtClean="0"/>
                            <a:t> فروش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t="-932787" r="-240237" b="-1311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dirty="0" smtClean="0"/>
                            <a:t>متوسط نرخ تقاضا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4"/>
                          <a:stretch>
                            <a:fillRect t="-1032787" r="-240237" b="-311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rtl="1"/>
                          <a:r>
                            <a:rPr lang="fa-IR" dirty="0" smtClean="0"/>
                            <a:t>پایایی تقاضا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>
                <a:solidFill>
                  <a:srgbClr val="002060"/>
                </a:solidFill>
                <a:cs typeface="B Nazanin" pitchFamily="2" charset="-78"/>
              </a:rPr>
              <a:t> </a:t>
            </a:r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چارچوب مدل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r>
              <a:rPr lang="fa-IR" sz="2000" b="1" dirty="0" smtClean="0">
                <a:solidFill>
                  <a:srgbClr val="9FB8CD">
                    <a:lumMod val="50000"/>
                  </a:srgbClr>
                </a:solidFill>
                <a:cs typeface="B Nazanin" pitchFamily="2" charset="-78"/>
              </a:rPr>
              <a:t>مدلسازی زنجیره ی تامین(پارامترهای دودویی)</a:t>
            </a:r>
          </a:p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endParaRPr lang="fa-IR" sz="2000" b="1" dirty="0">
              <a:solidFill>
                <a:srgbClr val="9FB8CD">
                  <a:lumMod val="50000"/>
                </a:srgbClr>
              </a:solidFill>
              <a:cs typeface="B Nazanin" pitchFamily="2" charset="-78"/>
            </a:endParaRPr>
          </a:p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endParaRPr lang="fa-IR" sz="2000" b="1" dirty="0" smtClean="0">
              <a:solidFill>
                <a:srgbClr val="9FB8CD">
                  <a:lumMod val="50000"/>
                </a:srgbClr>
              </a:solidFill>
              <a:cs typeface="B Nazanin" pitchFamily="2" charset="-78"/>
            </a:endParaRPr>
          </a:p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r>
              <a:rPr lang="en-US" sz="2000" b="1" dirty="0" smtClean="0">
                <a:solidFill>
                  <a:srgbClr val="9FB8CD">
                    <a:lumMod val="50000"/>
                  </a:srgbClr>
                </a:solidFill>
                <a:cs typeface="B Nazanin" pitchFamily="2" charset="-78"/>
              </a:rPr>
              <a:t>Commoditization</a:t>
            </a:r>
          </a:p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r>
              <a:rPr lang="en-US" sz="2000" b="1" dirty="0" smtClean="0">
                <a:solidFill>
                  <a:srgbClr val="9FB8CD">
                    <a:lumMod val="50000"/>
                  </a:srgbClr>
                </a:solidFill>
                <a:cs typeface="B Nazanin" pitchFamily="2" charset="-78"/>
              </a:rPr>
              <a:t>Introduction / Abandon product</a:t>
            </a:r>
            <a:endParaRPr lang="fa-IR" sz="2000" b="1" dirty="0" smtClean="0">
              <a:solidFill>
                <a:srgbClr val="9FB8CD">
                  <a:lumMod val="50000"/>
                </a:srgbClr>
              </a:solidFill>
              <a:cs typeface="B Nazanin" pitchFamily="2" charset="-78"/>
            </a:endParaRPr>
          </a:p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endParaRPr lang="fa-IR" sz="2000" b="1" dirty="0">
              <a:solidFill>
                <a:srgbClr val="9FB8CD">
                  <a:lumMod val="50000"/>
                </a:srgbClr>
              </a:solidFill>
              <a:cs typeface="B Nazanin" pitchFamily="2" charset="-78"/>
            </a:endParaRPr>
          </a:p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endParaRPr lang="fa-IR" sz="2000" b="1" dirty="0" smtClean="0">
              <a:solidFill>
                <a:srgbClr val="9FB8CD">
                  <a:lumMod val="50000"/>
                </a:srgbClr>
              </a:solidFill>
              <a:cs typeface="B Nazanin" pitchFamily="2" charset="-78"/>
            </a:endParaRPr>
          </a:p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endParaRPr lang="fa-IR" sz="2000" b="1" dirty="0">
              <a:solidFill>
                <a:srgbClr val="9FB8CD">
                  <a:lumMod val="50000"/>
                </a:srgbClr>
              </a:solidFill>
              <a:cs typeface="B Nazanin" pitchFamily="2" charset="-78"/>
            </a:endParaRPr>
          </a:p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endParaRPr lang="fa-IR" sz="2000" b="1" dirty="0" smtClean="0">
              <a:solidFill>
                <a:srgbClr val="9FB8CD">
                  <a:lumMod val="50000"/>
                </a:srgbClr>
              </a:solidFill>
              <a:cs typeface="B Nazanin" pitchFamily="2" charset="-78"/>
            </a:endParaRPr>
          </a:p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endParaRPr lang="fa-IR" sz="2000" b="1" dirty="0">
              <a:solidFill>
                <a:srgbClr val="9FB8CD">
                  <a:lumMod val="50000"/>
                </a:srgbClr>
              </a:solidFill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15</a:t>
            </a:fld>
            <a:endParaRPr lang="en-US">
              <a:cs typeface="B Nazanin" pitchFamily="2" charset="-78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6768385"/>
              </p:ext>
            </p:extLst>
          </p:nvPr>
        </p:nvGraphicFramePr>
        <p:xfrm>
          <a:off x="1066800" y="2151597"/>
          <a:ext cx="7010400" cy="41569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5486400"/>
              </a:tblGrid>
              <a:tr h="443213">
                <a:tc>
                  <a:txBody>
                    <a:bodyPr/>
                    <a:lstStyle/>
                    <a:p>
                      <a:r>
                        <a:rPr lang="en-US" dirty="0" err="1" smtClean="0">
                          <a:cs typeface="B Nazanin" pitchFamily="2" charset="-78"/>
                        </a:rPr>
                        <a:t>Parameterb</a:t>
                      </a:r>
                      <a:r>
                        <a:rPr lang="en-US" dirty="0" smtClean="0">
                          <a:cs typeface="B Nazanin" pitchFamily="2" charset="-78"/>
                        </a:rPr>
                        <a:t> 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400" dirty="0" smtClean="0">
                          <a:cs typeface="B Nazanin" pitchFamily="2" charset="-78"/>
                        </a:rPr>
                        <a:t>مفهوم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387839">
                <a:tc>
                  <a:txBody>
                    <a:bodyPr/>
                    <a:lstStyle/>
                    <a:p>
                      <a:endParaRPr lang="en-US" dirty="0">
                        <a:cs typeface="B Nazanin" pitchFamily="2" charset="-78"/>
                      </a:endParaRPr>
                    </a:p>
                  </a:txBody>
                  <a:tcPr>
                    <a:blipFill rotWithShape="1">
                      <a:blip r:embed="rId3"/>
                      <a:stretch>
                        <a:fillRect t="-115942" r="-240237" b="-828986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cs typeface="B Nazanin" pitchFamily="2" charset="-78"/>
                        </a:rPr>
                        <a:t>آیا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محصول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n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قابل تحویل است یا خیر؟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387839">
                <a:tc>
                  <a:txBody>
                    <a:bodyPr/>
                    <a:lstStyle/>
                    <a:p>
                      <a:endParaRPr lang="en-US">
                        <a:cs typeface="B Nazanin" pitchFamily="2" charset="-78"/>
                      </a:endParaRPr>
                    </a:p>
                  </a:txBody>
                  <a:tcPr>
                    <a:blipFill rotWithShape="1">
                      <a:blip r:embed="rId3"/>
                      <a:stretch>
                        <a:fillRect t="-215942" r="-240237" b="-728986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cs typeface="B Nazanin" pitchFamily="2" charset="-78"/>
                        </a:rPr>
                        <a:t>ایا محصول </a:t>
                      </a:r>
                      <a:r>
                        <a:rPr lang="en-US" dirty="0" smtClean="0">
                          <a:cs typeface="B Nazanin" pitchFamily="2" charset="-78"/>
                        </a:rPr>
                        <a:t>n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باید در دوره ی زمانی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t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تحویل داده شود یا خیر؟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425503">
                <a:tc>
                  <a:txBody>
                    <a:bodyPr/>
                    <a:lstStyle/>
                    <a:p>
                      <a:endParaRPr lang="en-US">
                        <a:cs typeface="B Nazanin" pitchFamily="2" charset="-78"/>
                      </a:endParaRPr>
                    </a:p>
                  </a:txBody>
                  <a:tcPr>
                    <a:blipFill rotWithShape="1">
                      <a:blip r:embed="rId3"/>
                      <a:stretch>
                        <a:fillRect t="-290667" r="-240237" b="-570667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cs typeface="B Nazanin" pitchFamily="2" charset="-78"/>
                        </a:rPr>
                        <a:t>آیا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در بازه ی زمانی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t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خط تولید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f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در دسترس است یا خیر؟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354570">
                <a:tc>
                  <a:txBody>
                    <a:bodyPr/>
                    <a:lstStyle/>
                    <a:p>
                      <a:endParaRPr lang="en-US">
                        <a:cs typeface="B Nazanin" pitchFamily="2" charset="-78"/>
                      </a:endParaRPr>
                    </a:p>
                  </a:txBody>
                  <a:tcPr>
                    <a:blipFill rotWithShape="1">
                      <a:blip r:embed="rId3"/>
                      <a:stretch>
                        <a:fillRect t="-279048" r="-240237" b="-307619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baseline="0" dirty="0" smtClean="0">
                          <a:cs typeface="B Nazanin" pitchFamily="2" charset="-78"/>
                        </a:rPr>
                        <a:t>محصول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n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در دوره ی زمانی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t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به زنجیره ی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s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تخصیص داده شده یا نه؟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415445">
                <a:tc>
                  <a:txBody>
                    <a:bodyPr/>
                    <a:lstStyle/>
                    <a:p>
                      <a:endParaRPr lang="en-US">
                        <a:cs typeface="B Nazanin" pitchFamily="2" charset="-78"/>
                      </a:endParaRPr>
                    </a:p>
                  </a:txBody>
                  <a:tcPr>
                    <a:blipFill rotWithShape="1">
                      <a:blip r:embed="rId3"/>
                      <a:stretch>
                        <a:fillRect t="-379048" r="-240237" b="-207619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baseline="0" dirty="0" smtClean="0">
                          <a:cs typeface="B Nazanin" pitchFamily="2" charset="-78"/>
                        </a:rPr>
                        <a:t>محصول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n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در دوره ی زمانی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t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به خط تولید ب تخصیص داده شده یا نه؟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366191">
                <a:tc>
                  <a:txBody>
                    <a:bodyPr/>
                    <a:lstStyle/>
                    <a:p>
                      <a:endParaRPr lang="en-US">
                        <a:cs typeface="B Nazanin" pitchFamily="2" charset="-78"/>
                      </a:endParaRPr>
                    </a:p>
                  </a:txBody>
                  <a:tcPr>
                    <a:blipFill rotWithShape="1">
                      <a:blip r:embed="rId3"/>
                      <a:stretch>
                        <a:fillRect t="-773846" r="-240237" b="-235385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cs typeface="B Nazanin" pitchFamily="2" charset="-78"/>
                        </a:rPr>
                        <a:t>آیا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خط تولید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f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در دوره ی زمانی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t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استفاده می شود.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366836">
                <a:tc>
                  <a:txBody>
                    <a:bodyPr/>
                    <a:lstStyle/>
                    <a:p>
                      <a:endParaRPr lang="en-US">
                        <a:cs typeface="B Nazanin" pitchFamily="2" charset="-78"/>
                      </a:endParaRPr>
                    </a:p>
                  </a:txBody>
                  <a:tcPr>
                    <a:blipFill rotWithShape="1">
                      <a:blip r:embed="rId3"/>
                      <a:stretch>
                        <a:fillRect t="-860606" r="-240237" b="-13181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cs typeface="B Nazanin" pitchFamily="2" charset="-78"/>
                        </a:rPr>
                        <a:t>ایا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خط تولید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f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بازاست در بازه ی زمانی 1 یا 2 .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492167">
                <a:tc>
                  <a:txBody>
                    <a:bodyPr/>
                    <a:lstStyle/>
                    <a:p>
                      <a:endParaRPr lang="en-US">
                        <a:cs typeface="B Nazanin" pitchFamily="2" charset="-78"/>
                      </a:endParaRPr>
                    </a:p>
                  </a:txBody>
                  <a:tcPr>
                    <a:blipFill rotWithShape="1">
                      <a:blip r:embed="rId3"/>
                      <a:stretch>
                        <a:fillRect t="-728736" r="-240237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cs typeface="B Nazanin" pitchFamily="2" charset="-78"/>
                        </a:rPr>
                        <a:t>ایا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خط تولید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f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در زمان 2 بسته است.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492167">
                <a:tc>
                  <a:txBody>
                    <a:bodyPr/>
                    <a:lstStyle/>
                    <a:p>
                      <a:endParaRPr lang="en-US" dirty="0">
                        <a:cs typeface="B Nazanin" pitchFamily="2" charset="-78"/>
                      </a:endParaRPr>
                    </a:p>
                  </a:txBody>
                  <a:tcPr>
                    <a:blipFill rotWithShape="1">
                      <a:blip r:embed="rId3"/>
                      <a:stretch>
                        <a:fillRect t="-728736" r="-240237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cs typeface="B Nazanin" pitchFamily="2" charset="-78"/>
                        </a:rPr>
                        <a:t>آیا تولید 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محصول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n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در بازه ی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t 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تولید می شود.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21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>
                <a:solidFill>
                  <a:srgbClr val="002060"/>
                </a:solidFill>
                <a:cs typeface="B Nazanin" pitchFamily="2" charset="-78"/>
              </a:rPr>
              <a:t> </a:t>
            </a:r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چارچوب مدل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r>
              <a:rPr lang="fa-IR" sz="2000" b="1" dirty="0" smtClean="0">
                <a:solidFill>
                  <a:srgbClr val="9FB8CD">
                    <a:lumMod val="50000"/>
                  </a:srgbClr>
                </a:solidFill>
                <a:cs typeface="B Nazanin" pitchFamily="2" charset="-78"/>
              </a:rPr>
              <a:t>مدلسازی زنجیره ی تامین</a:t>
            </a:r>
          </a:p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endParaRPr lang="fa-IR" sz="2000" b="1" dirty="0">
              <a:solidFill>
                <a:srgbClr val="9FB8CD">
                  <a:lumMod val="50000"/>
                </a:srgbClr>
              </a:solidFill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16</a:t>
            </a:fld>
            <a:endParaRPr lang="en-US">
              <a:cs typeface="B Nazanin" pitchFamily="2" charset="-78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4758296"/>
              </p:ext>
            </p:extLst>
          </p:nvPr>
        </p:nvGraphicFramePr>
        <p:xfrm>
          <a:off x="1066800" y="2148775"/>
          <a:ext cx="7010400" cy="36424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4953000"/>
              </a:tblGrid>
              <a:tr h="457200">
                <a:tc>
                  <a:txBody>
                    <a:bodyPr/>
                    <a:lstStyle/>
                    <a:p>
                      <a:r>
                        <a:rPr lang="en-US" dirty="0" smtClean="0">
                          <a:cs typeface="B Nazanin" pitchFamily="2" charset="-78"/>
                        </a:rPr>
                        <a:t>Parameter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400" dirty="0" smtClean="0">
                          <a:cs typeface="B Nazanin" pitchFamily="2" charset="-78"/>
                        </a:rPr>
                        <a:t>مفهوم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cs typeface="B Nazanin" pitchFamily="2" charset="-78"/>
                        </a:rPr>
                        <a:t>s=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 1, 2, …, S.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cs typeface="B Nazanin" pitchFamily="2" charset="-78"/>
                        </a:rPr>
                        <a:t>زنجیر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های تامین موجود جهت تحویل کالا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cs typeface="B Nazanin" pitchFamily="2" charset="-78"/>
                        </a:rPr>
                        <a:t>f=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 1, 2, …, F.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cs typeface="B Nazanin" pitchFamily="2" charset="-78"/>
                        </a:rPr>
                        <a:t>خط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تولید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387795">
                <a:tc>
                  <a:txBody>
                    <a:bodyPr/>
                    <a:lstStyle/>
                    <a:p>
                      <a:endParaRPr lang="en-US">
                        <a:cs typeface="B Nazanin" pitchFamily="2" charset="-78"/>
                      </a:endParaRPr>
                    </a:p>
                  </a:txBody>
                  <a:tcPr>
                    <a:blipFill rotWithShape="1">
                      <a:blip r:embed="rId3"/>
                      <a:stretch>
                        <a:fillRect t="-320635" r="-240237" b="-568254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cs typeface="B Nazanin" pitchFamily="2" charset="-78"/>
                        </a:rPr>
                        <a:t>سهولت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تولید در زنجیره ی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s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387795">
                <a:tc>
                  <a:txBody>
                    <a:bodyPr/>
                    <a:lstStyle/>
                    <a:p>
                      <a:endParaRPr lang="en-US">
                        <a:cs typeface="B Nazanin" pitchFamily="2" charset="-78"/>
                      </a:endParaRPr>
                    </a:p>
                  </a:txBody>
                  <a:tcPr>
                    <a:blipFill rotWithShape="1">
                      <a:blip r:embed="rId3"/>
                      <a:stretch>
                        <a:fillRect t="-414063" r="-240237" b="-459375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cs typeface="B Nazanin" pitchFamily="2" charset="-78"/>
                        </a:rPr>
                        <a:t>ظرفیت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مورد نیاز برای تولید یک واحد از کالای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n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387795">
                <a:tc>
                  <a:txBody>
                    <a:bodyPr/>
                    <a:lstStyle/>
                    <a:p>
                      <a:endParaRPr lang="en-US">
                        <a:cs typeface="B Nazanin" pitchFamily="2" charset="-78"/>
                      </a:endParaRPr>
                    </a:p>
                  </a:txBody>
                  <a:tcPr>
                    <a:blipFill rotWithShape="1">
                      <a:blip r:embed="rId3"/>
                      <a:stretch>
                        <a:fillRect t="-514063" r="-240237" b="-359375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cs typeface="B Nazanin" pitchFamily="2" charset="-78"/>
                        </a:rPr>
                        <a:t>حداکثر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ظرفیت در دسترس در خط تولید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f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endParaRPr lang="en-US">
                        <a:cs typeface="B Nazanin" pitchFamily="2" charset="-78"/>
                      </a:endParaRPr>
                    </a:p>
                  </a:txBody>
                  <a:tcPr>
                    <a:blipFill rotWithShape="1">
                      <a:blip r:embed="rId3"/>
                      <a:stretch>
                        <a:fillRect t="-374286" r="-240237" b="-11904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cs typeface="B Nazanin" pitchFamily="2" charset="-78"/>
                        </a:rPr>
                        <a:t>هزینه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ی تولید وابسته به زنجیره تامین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s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(هزینه ی نیروی انسانی، مالیات و هزینه های حمل و نقل)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endParaRPr lang="en-US">
                        <a:cs typeface="B Nazanin" pitchFamily="2" charset="-78"/>
                      </a:endParaRPr>
                    </a:p>
                  </a:txBody>
                  <a:tcPr>
                    <a:blipFill rotWithShape="1">
                      <a:blip r:embed="rId3"/>
                      <a:stretch>
                        <a:fillRect t="-474286" r="-240237" b="-1904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cs typeface="B Nazanin" pitchFamily="2" charset="-78"/>
                        </a:rPr>
                        <a:t>زمان تدارک محصول </a:t>
                      </a:r>
                      <a:r>
                        <a:rPr lang="en-US" dirty="0" smtClean="0">
                          <a:cs typeface="B Nazanin" pitchFamily="2" charset="-78"/>
                        </a:rPr>
                        <a:t>n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در زنجیره ی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s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 در دوره زمانی </a:t>
                      </a:r>
                      <a:r>
                        <a:rPr lang="en-US" baseline="0" dirty="0" smtClean="0">
                          <a:cs typeface="B Nazanin" pitchFamily="2" charset="-78"/>
                        </a:rPr>
                        <a:t>t</a:t>
                      </a:r>
                      <a:r>
                        <a:rPr lang="fa-IR" baseline="0" dirty="0" smtClean="0">
                          <a:cs typeface="B Nazanin" pitchFamily="2" charset="-78"/>
                        </a:rPr>
                        <a:t>. (زمان تولید + زمان حمل و نقل)</a:t>
                      </a:r>
                      <a:endParaRPr lang="en-US" dirty="0">
                        <a:cs typeface="B Nazanin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7477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>
                <a:solidFill>
                  <a:srgbClr val="002060"/>
                </a:solidFill>
                <a:cs typeface="B Nazanin" pitchFamily="2" charset="-78"/>
              </a:rPr>
              <a:t> </a:t>
            </a:r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چارچوب مدل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r>
              <a:rPr lang="fa-IR" sz="2000" b="1" dirty="0" smtClean="0">
                <a:solidFill>
                  <a:srgbClr val="9FB8CD">
                    <a:lumMod val="50000"/>
                  </a:srgbClr>
                </a:solidFill>
                <a:cs typeface="B Nazanin" pitchFamily="2" charset="-78"/>
              </a:rPr>
              <a:t>مدلسازی هزینه های زنجیره ی تامین به تفکیک نوع هزینه</a:t>
            </a:r>
          </a:p>
          <a:p>
            <a:pPr lvl="2" algn="r" rtl="1">
              <a:lnSpc>
                <a:spcPct val="200000"/>
              </a:lnSpc>
              <a:buClr>
                <a:srgbClr val="9FB8CD"/>
              </a:buClr>
            </a:pPr>
            <a:r>
              <a:rPr lang="fa-IR" sz="1800" b="1" dirty="0" smtClean="0">
                <a:cs typeface="B Nazanin" pitchFamily="2" charset="-78"/>
              </a:rPr>
              <a:t>مدلسازی هزینه های سبد کالا</a:t>
            </a:r>
          </a:p>
          <a:p>
            <a:pPr lvl="3" algn="r" rtl="1">
              <a:lnSpc>
                <a:spcPct val="200000"/>
              </a:lnSpc>
              <a:buClr>
                <a:srgbClr val="9FB8CD"/>
              </a:buClr>
            </a:pPr>
            <a:r>
              <a:rPr lang="fa-IR" sz="1800" b="1" dirty="0" smtClean="0">
                <a:cs typeface="B Nazanin" pitchFamily="2" charset="-78"/>
              </a:rPr>
              <a:t>هزینه ی تحویل محصول</a:t>
            </a:r>
          </a:p>
          <a:p>
            <a:pPr lvl="3" algn="r" rtl="1">
              <a:lnSpc>
                <a:spcPct val="200000"/>
              </a:lnSpc>
              <a:buClr>
                <a:srgbClr val="9FB8CD"/>
              </a:buClr>
            </a:pPr>
            <a:r>
              <a:rPr lang="fa-IR" sz="1800" b="1" dirty="0" smtClean="0">
                <a:cs typeface="B Nazanin" pitchFamily="2" charset="-78"/>
              </a:rPr>
              <a:t>هزینه ی اجرای خط تولید</a:t>
            </a:r>
          </a:p>
          <a:p>
            <a:pPr lvl="2" algn="r" rtl="1">
              <a:lnSpc>
                <a:spcPct val="200000"/>
              </a:lnSpc>
              <a:buClr>
                <a:srgbClr val="9FB8CD"/>
              </a:buClr>
            </a:pPr>
            <a:r>
              <a:rPr lang="fa-IR" sz="1800" b="1" dirty="0" smtClean="0">
                <a:cs typeface="B Nazanin" pitchFamily="2" charset="-78"/>
              </a:rPr>
              <a:t>هزینه های سازگاری زنجیره ی تامین</a:t>
            </a:r>
          </a:p>
          <a:p>
            <a:pPr lvl="2" algn="r" rtl="1">
              <a:lnSpc>
                <a:spcPct val="200000"/>
              </a:lnSpc>
              <a:buClr>
                <a:srgbClr val="9FB8CD"/>
              </a:buClr>
            </a:pPr>
            <a:endParaRPr lang="fa-IR" sz="1800" b="1" dirty="0" smtClean="0">
              <a:cs typeface="B Nazanin" pitchFamily="2" charset="-78"/>
            </a:endParaRPr>
          </a:p>
          <a:p>
            <a:pPr lvl="1" algn="r" rtl="1">
              <a:lnSpc>
                <a:spcPct val="200000"/>
              </a:lnSpc>
              <a:buClr>
                <a:srgbClr val="9FB8CD"/>
              </a:buClr>
            </a:pPr>
            <a:endParaRPr lang="fa-IR" sz="2000" b="1" dirty="0">
              <a:solidFill>
                <a:srgbClr val="9FB8CD">
                  <a:lumMod val="50000"/>
                </a:srgbClr>
              </a:solidFill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17</a:t>
            </a:fld>
            <a:endParaRPr lang="en-US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95964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en-US" dirty="0" smtClean="0">
                <a:solidFill>
                  <a:srgbClr val="002060"/>
                </a:solidFill>
                <a:cs typeface="B Nazanin" pitchFamily="2" charset="-78"/>
              </a:rPr>
              <a:t>     </a:t>
            </a:r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مدلسازی </a:t>
            </a:r>
            <a:r>
              <a:rPr lang="fa-IR" dirty="0">
                <a:solidFill>
                  <a:srgbClr val="002060"/>
                </a:solidFill>
                <a:cs typeface="B Nazanin" pitchFamily="2" charset="-78"/>
              </a:rPr>
              <a:t>هزینه های زنجیره ی تامین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/>
              </a:bodyPr>
              <a:lstStyle/>
              <a:p>
                <a:pPr lvl="2" algn="r" rtl="1">
                  <a:lnSpc>
                    <a:spcPct val="200000"/>
                  </a:lnSpc>
                  <a:buClr>
                    <a:srgbClr val="9FB8CD"/>
                  </a:buClr>
                </a:pPr>
                <a:r>
                  <a:rPr lang="fa-IR" b="1" dirty="0" smtClean="0">
                    <a:solidFill>
                      <a:schemeClr val="accent2">
                        <a:lumMod val="50000"/>
                      </a:schemeClr>
                    </a:solidFill>
                    <a:cs typeface="B Nazanin" pitchFamily="2" charset="-78"/>
                  </a:rPr>
                  <a:t>هزینه ی تحویل محصول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/>
                          </a:rPr>
                          <m:t>𝑑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𝑛𝑠𝑡</m:t>
                        </m:r>
                      </m:sub>
                    </m:sSub>
                  </m:oMath>
                </a14:m>
                <a:r>
                  <a:rPr lang="fa-IR" b="1" dirty="0" smtClean="0">
                    <a:solidFill>
                      <a:schemeClr val="accent2">
                        <a:lumMod val="50000"/>
                      </a:schemeClr>
                    </a:solidFill>
                    <a:cs typeface="B Nazanin" pitchFamily="2" charset="-78"/>
                  </a:rPr>
                  <a:t>)</a:t>
                </a:r>
              </a:p>
              <a:p>
                <a:pPr lvl="3" algn="r" rtl="1">
                  <a:lnSpc>
                    <a:spcPct val="200000"/>
                  </a:lnSpc>
                  <a:buClr>
                    <a:srgbClr val="9FB8CD"/>
                  </a:buClr>
                </a:pPr>
                <a:r>
                  <a:rPr lang="fa-IR" sz="1800" b="1" dirty="0" smtClean="0">
                    <a:cs typeface="B Nazanin" pitchFamily="2" charset="-78"/>
                  </a:rPr>
                  <a:t>هزینه ی تحویل محصول </a:t>
                </a:r>
                <a:r>
                  <a:rPr lang="en-US" sz="1800" b="1" dirty="0" smtClean="0">
                    <a:cs typeface="B Nazanin" pitchFamily="2" charset="-78"/>
                  </a:rPr>
                  <a:t>n</a:t>
                </a:r>
                <a:r>
                  <a:rPr lang="fa-IR" sz="1800" b="1" dirty="0" smtClean="0">
                    <a:cs typeface="B Nazanin" pitchFamily="2" charset="-78"/>
                  </a:rPr>
                  <a:t> از طریق زنجیره ی تامین </a:t>
                </a:r>
                <a:r>
                  <a:rPr lang="en-US" sz="1800" b="1" dirty="0" smtClean="0">
                    <a:cs typeface="B Nazanin" pitchFamily="2" charset="-78"/>
                  </a:rPr>
                  <a:t>s</a:t>
                </a:r>
                <a:r>
                  <a:rPr lang="fa-IR" sz="1800" b="1" dirty="0" smtClean="0">
                    <a:cs typeface="B Nazanin" pitchFamily="2" charset="-78"/>
                  </a:rPr>
                  <a:t> در دوره ی زمانی </a:t>
                </a:r>
                <a:r>
                  <a:rPr lang="en-US" sz="1800" b="1" dirty="0" smtClean="0">
                    <a:cs typeface="B Nazanin" pitchFamily="2" charset="-78"/>
                  </a:rPr>
                  <a:t>t</a:t>
                </a:r>
                <a:r>
                  <a:rPr lang="fa-IR" sz="1800" b="1" dirty="0" smtClean="0">
                    <a:cs typeface="B Nazanin" pitchFamily="2" charset="-78"/>
                  </a:rPr>
                  <a:t>. شامل ک</a:t>
                </a:r>
              </a:p>
              <a:p>
                <a:pPr lvl="4" algn="r" rtl="1">
                  <a:lnSpc>
                    <a:spcPct val="200000"/>
                  </a:lnSpc>
                  <a:buClr>
                    <a:srgbClr val="9FB8CD"/>
                  </a:buClr>
                </a:pPr>
                <a:r>
                  <a:rPr lang="fa-IR" sz="1800" b="1" dirty="0" smtClean="0">
                    <a:cs typeface="B Nazanin" pitchFamily="2" charset="-78"/>
                  </a:rPr>
                  <a:t>هزینه های موجودی 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1800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sz="1800" b="0" i="1" smtClean="0">
                            <a:latin typeface="Cambria Math"/>
                          </a:rPr>
                          <m:t>𝑑</m:t>
                        </m:r>
                      </m:e>
                      <m:sub>
                        <m:r>
                          <a:rPr lang="en-US" sz="1800" i="1">
                            <a:latin typeface="Cambria Math"/>
                          </a:rPr>
                          <m:t>𝑛</m:t>
                        </m:r>
                        <m:r>
                          <a:rPr lang="en-US" sz="1800" b="0" i="1" smtClean="0">
                            <a:latin typeface="Cambria Math"/>
                          </a:rPr>
                          <m:t>𝑠</m:t>
                        </m:r>
                        <m:r>
                          <a:rPr lang="en-US" sz="1800" i="1">
                            <a:latin typeface="Cambria Math"/>
                          </a:rPr>
                          <m:t>𝑡</m:t>
                        </m:r>
                      </m:sub>
                      <m:sup>
                        <m:r>
                          <a:rPr lang="en-US" sz="1800" b="0" i="1" smtClean="0">
                            <a:latin typeface="Cambria Math"/>
                          </a:rPr>
                          <m:t>𝐼</m:t>
                        </m:r>
                      </m:sup>
                    </m:sSubSup>
                  </m:oMath>
                </a14:m>
                <a:r>
                  <a:rPr lang="fa-IR" sz="1800" b="1" dirty="0" smtClean="0">
                    <a:cs typeface="B Nazanin" pitchFamily="2" charset="-78"/>
                  </a:rPr>
                  <a:t>)</a:t>
                </a:r>
                <a:endParaRPr lang="en-US" sz="1800" b="1" dirty="0" smtClean="0">
                  <a:cs typeface="B Nazanin" pitchFamily="2" charset="-78"/>
                </a:endParaRPr>
              </a:p>
              <a:p>
                <a:pPr lvl="4" algn="r" rtl="1">
                  <a:lnSpc>
                    <a:spcPct val="200000"/>
                  </a:lnSpc>
                  <a:buClr>
                    <a:srgbClr val="9FB8CD"/>
                  </a:buClr>
                </a:pPr>
                <a:r>
                  <a:rPr lang="fa-IR" sz="1800" b="1" dirty="0" smtClean="0">
                    <a:cs typeface="B Nazanin" pitchFamily="2" charset="-78"/>
                  </a:rPr>
                  <a:t>هزینه ی تدارک کالا(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1800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sz="1800" b="0" i="1" smtClean="0">
                            <a:latin typeface="Cambria Math"/>
                          </a:rPr>
                          <m:t>𝑑</m:t>
                        </m:r>
                      </m:e>
                      <m:sub>
                        <m:r>
                          <a:rPr lang="en-US" sz="1800" i="1">
                            <a:latin typeface="Cambria Math"/>
                          </a:rPr>
                          <m:t>𝑛𝑠𝑡</m:t>
                        </m:r>
                      </m:sub>
                      <m:sup>
                        <m:r>
                          <a:rPr lang="en-US" sz="1800" b="0" i="1" smtClean="0">
                            <a:latin typeface="Cambria Math"/>
                          </a:rPr>
                          <m:t>𝑝</m:t>
                        </m:r>
                      </m:sup>
                    </m:sSubSup>
                  </m:oMath>
                </a14:m>
                <a:r>
                  <a:rPr lang="fa-IR" sz="1800" b="1" dirty="0" smtClean="0">
                    <a:cs typeface="B Nazanin" pitchFamily="2" charset="-78"/>
                  </a:rPr>
                  <a:t>)</a:t>
                </a:r>
                <a:endParaRPr lang="en-US" sz="1800" b="1" dirty="0" smtClean="0">
                  <a:cs typeface="B Nazanin" pitchFamily="2" charset="-78"/>
                </a:endParaRPr>
              </a:p>
              <a:p>
                <a:pPr lvl="4" algn="r" rtl="1">
                  <a:lnSpc>
                    <a:spcPct val="200000"/>
                  </a:lnSpc>
                  <a:buClr>
                    <a:srgbClr val="9FB8CD"/>
                  </a:buClr>
                </a:pPr>
                <a:r>
                  <a:rPr lang="fa-IR" sz="1800" b="1" dirty="0">
                    <a:cs typeface="B Nazanin" pitchFamily="2" charset="-78"/>
                  </a:rPr>
                  <a:t>هزینه </a:t>
                </a:r>
                <a:r>
                  <a:rPr lang="fa-IR" sz="1800" b="1" dirty="0" smtClean="0">
                    <a:cs typeface="B Nazanin" pitchFamily="2" charset="-78"/>
                  </a:rPr>
                  <a:t>ی</a:t>
                </a:r>
                <a:r>
                  <a:rPr lang="en-US" sz="1800" b="1" dirty="0" smtClean="0">
                    <a:cs typeface="B Nazanin" pitchFamily="2" charset="-78"/>
                  </a:rPr>
                  <a:t> </a:t>
                </a:r>
                <a:r>
                  <a:rPr lang="fa-IR" sz="1800" b="1" dirty="0" smtClean="0">
                    <a:cs typeface="B Nazanin" pitchFamily="2" charset="-78"/>
                  </a:rPr>
                  <a:t> جاری 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1800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sz="1800" b="0" i="1" smtClean="0">
                            <a:latin typeface="Cambria Math"/>
                          </a:rPr>
                          <m:t>𝑑</m:t>
                        </m:r>
                      </m:e>
                      <m:sub>
                        <m:r>
                          <a:rPr lang="en-US" sz="1800" i="1">
                            <a:latin typeface="Cambria Math"/>
                          </a:rPr>
                          <m:t>𝑛𝑠𝑡</m:t>
                        </m:r>
                      </m:sub>
                      <m:sup>
                        <m:r>
                          <a:rPr lang="en-US" sz="1800" b="0" i="1" smtClean="0">
                            <a:latin typeface="Cambria Math"/>
                          </a:rPr>
                          <m:t>𝑊𝐶</m:t>
                        </m:r>
                      </m:sup>
                    </m:sSubSup>
                  </m:oMath>
                </a14:m>
                <a:r>
                  <a:rPr lang="fa-IR" sz="1800" b="1" dirty="0">
                    <a:cs typeface="B Nazanin" pitchFamily="2" charset="-78"/>
                  </a:rPr>
                  <a:t>)</a:t>
                </a:r>
              </a:p>
              <a:p>
                <a:pPr lvl="4" algn="ctr" rtl="1">
                  <a:lnSpc>
                    <a:spcPct val="200000"/>
                  </a:lnSpc>
                  <a:buClr>
                    <a:srgbClr val="9FB8CD"/>
                  </a:buClr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fa-IR" sz="1800" b="1" i="1" smtClean="0">
                            <a:latin typeface="Cambria Math"/>
                            <a:cs typeface="B Nazanin" pitchFamily="2" charset="-78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1800" b="1" i="1" smtClean="0">
                            <a:latin typeface="Cambria Math"/>
                            <a:cs typeface="B Nazanin" pitchFamily="2" charset="-78"/>
                          </a:rPr>
                          <m:t>𝒕</m:t>
                        </m:r>
                        <m:r>
                          <m:rPr>
                            <m:brk m:alnAt="23"/>
                          </m:rPr>
                          <a:rPr lang="en-US" sz="1800" b="1" i="1" smtClean="0">
                            <a:latin typeface="Cambria Math"/>
                            <a:cs typeface="B Nazanin" pitchFamily="2" charset="-78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1800" b="1" i="1" smtClean="0">
                            <a:latin typeface="Cambria Math"/>
                            <a:cs typeface="B Nazanin" pitchFamily="2" charset="-78"/>
                          </a:rPr>
                          <m:t>𝟏</m:t>
                        </m:r>
                      </m:sub>
                      <m:sup>
                        <m:r>
                          <a:rPr lang="en-US" sz="1800" b="1" i="1" smtClean="0">
                            <a:latin typeface="Cambria Math"/>
                            <a:cs typeface="B Nazanin" pitchFamily="2" charset="-78"/>
                          </a:rPr>
                          <m:t>𝟐</m:t>
                        </m:r>
                      </m:sup>
                      <m:e>
                        <m:nary>
                          <m:naryPr>
                            <m:chr m:val="∑"/>
                            <m:ctrlPr>
                              <a:rPr lang="fa-IR" sz="1800" b="1" i="1" smtClean="0">
                                <a:latin typeface="Cambria Math"/>
                                <a:cs typeface="B Nazanin" pitchFamily="2" charset="-78"/>
                              </a:rPr>
                            </m:ctrlPr>
                          </m:naryPr>
                          <m:sub>
                            <m:r>
                              <m:rPr>
                                <m:brk m:alnAt="23"/>
                              </m:rPr>
                              <a:rPr lang="en-US" sz="1800" b="1" i="1" smtClean="0">
                                <a:latin typeface="Cambria Math"/>
                                <a:cs typeface="B Nazanin" pitchFamily="2" charset="-78"/>
                              </a:rPr>
                              <m:t>𝒔</m:t>
                            </m:r>
                            <m:r>
                              <m:rPr>
                                <m:brk m:alnAt="23"/>
                              </m:rPr>
                              <a:rPr lang="en-US" sz="1800" b="1" i="1" smtClean="0">
                                <a:latin typeface="Cambria Math"/>
                                <a:cs typeface="B Nazanin" pitchFamily="2" charset="-78"/>
                              </a:rPr>
                              <m:t>=</m:t>
                            </m:r>
                            <m:r>
                              <m:rPr>
                                <m:brk m:alnAt="23"/>
                              </m:rPr>
                              <a:rPr lang="en-US" sz="1800" b="1" i="1" smtClean="0">
                                <a:latin typeface="Cambria Math"/>
                                <a:cs typeface="B Nazanin" pitchFamily="2" charset="-78"/>
                              </a:rPr>
                              <m:t>𝟏</m:t>
                            </m:r>
                          </m:sub>
                          <m:sup>
                            <m:r>
                              <a:rPr lang="en-US" sz="1800" b="1" i="1" smtClean="0">
                                <a:latin typeface="Cambria Math"/>
                                <a:cs typeface="B Nazanin" pitchFamily="2" charset="-78"/>
                              </a:rPr>
                              <m:t>𝑺</m:t>
                            </m:r>
                          </m:sup>
                          <m:e>
                            <m:nary>
                              <m:naryPr>
                                <m:chr m:val="∑"/>
                                <m:ctrlPr>
                                  <a:rPr lang="fa-IR" sz="1800" b="1" i="1" smtClean="0">
                                    <a:latin typeface="Cambria Math"/>
                                    <a:cs typeface="B Nazanin" pitchFamily="2" charset="-78"/>
                                  </a:rPr>
                                </m:ctrlPr>
                              </m:naryPr>
                              <m:sub>
                                <m:r>
                                  <m:rPr>
                                    <m:brk m:alnAt="23"/>
                                  </m:rPr>
                                  <a:rPr lang="en-US" sz="1800" b="1" i="1" smtClean="0">
                                    <a:latin typeface="Cambria Math"/>
                                    <a:cs typeface="B Nazanin" pitchFamily="2" charset="-78"/>
                                  </a:rPr>
                                  <m:t>𝒏</m:t>
                                </m:r>
                                <m:r>
                                  <m:rPr>
                                    <m:brk m:alnAt="23"/>
                                  </m:rPr>
                                  <a:rPr lang="en-US" sz="1800" b="1" i="1" smtClean="0">
                                    <a:latin typeface="Cambria Math"/>
                                    <a:cs typeface="B Nazanin" pitchFamily="2" charset="-78"/>
                                  </a:rPr>
                                  <m:t>=</m:t>
                                </m:r>
                                <m:r>
                                  <m:rPr>
                                    <m:brk m:alnAt="23"/>
                                  </m:rPr>
                                  <a:rPr lang="en-US" sz="1800" b="1" i="1" smtClean="0">
                                    <a:latin typeface="Cambria Math"/>
                                    <a:cs typeface="B Nazanin" pitchFamily="2" charset="-78"/>
                                  </a:rPr>
                                  <m:t>𝟏</m:t>
                                </m:r>
                              </m:sub>
                              <m:sup>
                                <m:r>
                                  <a:rPr lang="en-US" sz="1800" b="1" i="1" smtClean="0">
                                    <a:latin typeface="Cambria Math"/>
                                    <a:cs typeface="B Nazanin" pitchFamily="2" charset="-78"/>
                                  </a:rPr>
                                  <m:t>𝑵</m:t>
                                </m:r>
                              </m:sup>
                              <m:e>
                                <m:r>
                                  <a:rPr lang="en-US" sz="1800" b="1" i="1" smtClean="0">
                                    <a:latin typeface="Cambria Math"/>
                                    <a:cs typeface="B Nazanin" pitchFamily="2" charset="-78"/>
                                  </a:rPr>
                                  <m:t>(</m:t>
                                </m:r>
                                <m:d>
                                  <m:dPr>
                                    <m:ctrlPr>
                                      <a:rPr lang="en-US" sz="1800" b="1" i="1" smtClean="0">
                                        <a:latin typeface="Cambria Math"/>
                                        <a:cs typeface="B Nazanin" pitchFamily="2" charset="-78"/>
                                      </a:rPr>
                                    </m:ctrlPr>
                                  </m:dPr>
                                  <m:e>
                                    <m:sSubSup>
                                      <m:sSubSupPr>
                                        <m:ctrlPr>
                                          <a:rPr lang="en-US" sz="1800" i="1">
                                            <a:latin typeface="Cambria Math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sz="1800" i="1">
                                            <a:latin typeface="Cambria Math"/>
                                          </a:rPr>
                                          <m:t>𝑑</m:t>
                                        </m:r>
                                      </m:e>
                                      <m:sub>
                                        <m:r>
                                          <a:rPr lang="en-US" sz="1800" i="1">
                                            <a:latin typeface="Cambria Math"/>
                                          </a:rPr>
                                          <m:t>𝑛𝑠𝑡</m:t>
                                        </m:r>
                                      </m:sub>
                                      <m:sup>
                                        <m:r>
                                          <a:rPr lang="en-US" sz="1800" i="1">
                                            <a:latin typeface="Cambria Math"/>
                                          </a:rPr>
                                          <m:t>𝐼</m:t>
                                        </m:r>
                                      </m:sup>
                                    </m:sSubSup>
                                    <m:r>
                                      <a:rPr lang="en-US" sz="1800" b="1" i="1" smtClean="0">
                                        <a:latin typeface="Cambria Math"/>
                                      </a:rPr>
                                      <m:t>+</m:t>
                                    </m:r>
                                    <m:sSubSup>
                                      <m:sSubSupPr>
                                        <m:ctrlPr>
                                          <a:rPr lang="en-US" sz="1800" i="1">
                                            <a:latin typeface="Cambria Math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sz="1800" i="1">
                                            <a:latin typeface="Cambria Math"/>
                                          </a:rPr>
                                          <m:t>𝑑</m:t>
                                        </m:r>
                                      </m:e>
                                      <m:sub>
                                        <m:r>
                                          <a:rPr lang="en-US" sz="1800" i="1">
                                            <a:latin typeface="Cambria Math"/>
                                          </a:rPr>
                                          <m:t>𝑛𝑠𝑡</m:t>
                                        </m:r>
                                      </m:sub>
                                      <m:sup>
                                        <m:r>
                                          <a:rPr lang="en-US" sz="1800" i="1">
                                            <a:latin typeface="Cambria Math"/>
                                          </a:rPr>
                                          <m:t>𝑝</m:t>
                                        </m:r>
                                      </m:sup>
                                    </m:sSubSup>
                                    <m:r>
                                      <a:rPr lang="en-US" sz="1800" b="1" i="1" smtClean="0">
                                        <a:latin typeface="Cambria Math"/>
                                      </a:rPr>
                                      <m:t>+</m:t>
                                    </m:r>
                                    <m:sSubSup>
                                      <m:sSubSupPr>
                                        <m:ctrlPr>
                                          <a:rPr lang="en-US" sz="1800" i="1">
                                            <a:latin typeface="Cambria Math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sz="1800" i="1">
                                            <a:latin typeface="Cambria Math"/>
                                          </a:rPr>
                                          <m:t>𝑑</m:t>
                                        </m:r>
                                      </m:e>
                                      <m:sub>
                                        <m:r>
                                          <a:rPr lang="en-US" sz="1800" i="1">
                                            <a:latin typeface="Cambria Math"/>
                                          </a:rPr>
                                          <m:t>𝑛𝑠𝑡</m:t>
                                        </m:r>
                                      </m:sub>
                                      <m:sup>
                                        <m:r>
                                          <a:rPr lang="en-US" sz="1800" i="1">
                                            <a:latin typeface="Cambria Math"/>
                                          </a:rPr>
                                          <m:t>𝑊𝐶</m:t>
                                        </m:r>
                                      </m:sup>
                                    </m:sSubSup>
                                  </m:e>
                                </m:d>
                                <m:sSub>
                                  <m:sSubPr>
                                    <m:ctrlPr>
                                      <a:rPr lang="en-US" sz="1800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𝐾</m:t>
                                    </m:r>
                                  </m:e>
                                  <m:sub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𝑡</m:t>
                                    </m:r>
                                  </m:sub>
                                </m:sSub>
                                <m:sSubSup>
                                  <m:sSubSupPr>
                                    <m:ctrlPr>
                                      <a:rPr lang="en-US" sz="1800" i="1">
                                        <a:latin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𝑛𝑠𝑡</m:t>
                                    </m:r>
                                  </m:sub>
                                  <m:sup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𝑠𝑐</m:t>
                                    </m:r>
                                  </m:sup>
                                </m:sSubSup>
                                <m:r>
                                  <m:rPr>
                                    <m:nor/>
                                  </m:rPr>
                                  <a:rPr lang="en-US" sz="1800" dirty="0"/>
                                  <m:t> </m:t>
                                </m:r>
                                <m:r>
                                  <a:rPr lang="en-US" sz="1800" b="1" i="1" smtClean="0">
                                    <a:latin typeface="Cambria Math"/>
                                    <a:cs typeface="B Nazanin" pitchFamily="2" charset="-78"/>
                                  </a:rPr>
                                  <m:t>)</m:t>
                                </m:r>
                              </m:e>
                            </m:nary>
                          </m:e>
                        </m:nary>
                      </m:e>
                    </m:nary>
                  </m:oMath>
                </a14:m>
                <a:endParaRPr lang="fa-IR" sz="1800" b="1" dirty="0" smtClean="0">
                  <a:cs typeface="B Nazanin" pitchFamily="2" charset="-78"/>
                </a:endParaRPr>
              </a:p>
              <a:p>
                <a:pPr lvl="4" algn="r" rtl="1">
                  <a:lnSpc>
                    <a:spcPct val="200000"/>
                  </a:lnSpc>
                  <a:buClr>
                    <a:srgbClr val="9FB8CD"/>
                  </a:buClr>
                </a:pPr>
                <a:endParaRPr lang="fa-IR" sz="1800" b="1" dirty="0" smtClean="0">
                  <a:cs typeface="B Nazanin" pitchFamily="2" charset="-78"/>
                </a:endParaRPr>
              </a:p>
              <a:p>
                <a:pPr lvl="3" algn="r" rtl="1">
                  <a:lnSpc>
                    <a:spcPct val="200000"/>
                  </a:lnSpc>
                  <a:buClr>
                    <a:srgbClr val="9FB8CD"/>
                  </a:buClr>
                </a:pPr>
                <a:endParaRPr lang="fa-IR" sz="1800" b="1" dirty="0" smtClean="0">
                  <a:cs typeface="B Nazanin" pitchFamily="2" charset="-78"/>
                </a:endParaRPr>
              </a:p>
              <a:p>
                <a:pPr lvl="2" algn="r" rtl="1">
                  <a:lnSpc>
                    <a:spcPct val="200000"/>
                  </a:lnSpc>
                  <a:buClr>
                    <a:srgbClr val="9FB8CD"/>
                  </a:buClr>
                </a:pPr>
                <a:endParaRPr lang="fa-IR" sz="1800" b="1" dirty="0" smtClean="0">
                  <a:cs typeface="B Nazanin" pitchFamily="2" charset="-78"/>
                </a:endParaRPr>
              </a:p>
              <a:p>
                <a:pPr lvl="1" algn="r" rtl="1">
                  <a:lnSpc>
                    <a:spcPct val="200000"/>
                  </a:lnSpc>
                  <a:buClr>
                    <a:srgbClr val="9FB8CD"/>
                  </a:buClr>
                </a:pPr>
                <a:endParaRPr lang="fa-IR" sz="2000" b="1" dirty="0">
                  <a:solidFill>
                    <a:srgbClr val="9FB8CD">
                      <a:lumMod val="50000"/>
                    </a:srgbClr>
                  </a:solidFill>
                  <a:cs typeface="B Nazanin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18</a:t>
            </a:fld>
            <a:endParaRPr lang="en-US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0876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en-US" dirty="0" smtClean="0">
                <a:solidFill>
                  <a:srgbClr val="002060"/>
                </a:solidFill>
                <a:cs typeface="B Nazanin" pitchFamily="2" charset="-78"/>
              </a:rPr>
              <a:t>     </a:t>
            </a:r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مدلسازی </a:t>
            </a:r>
            <a:r>
              <a:rPr lang="fa-IR" dirty="0">
                <a:solidFill>
                  <a:srgbClr val="002060"/>
                </a:solidFill>
                <a:cs typeface="B Nazanin" pitchFamily="2" charset="-78"/>
              </a:rPr>
              <a:t>هزینه های زنجیره ی تامین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/>
              </a:bodyPr>
              <a:lstStyle/>
              <a:p>
                <a:pPr lvl="2" algn="r" rtl="1">
                  <a:lnSpc>
                    <a:spcPct val="200000"/>
                  </a:lnSpc>
                  <a:buClr>
                    <a:srgbClr val="9FB8CD"/>
                  </a:buClr>
                </a:pPr>
                <a:r>
                  <a:rPr lang="fa-IR" b="1" dirty="0" smtClean="0">
                    <a:solidFill>
                      <a:schemeClr val="accent2">
                        <a:lumMod val="50000"/>
                      </a:schemeClr>
                    </a:solidFill>
                    <a:cs typeface="B Nazanin" pitchFamily="2" charset="-78"/>
                  </a:rPr>
                  <a:t>هزینه ی اجرای خط تولید </a:t>
                </a:r>
              </a:p>
              <a:p>
                <a:pPr lvl="3" algn="r" rtl="1">
                  <a:lnSpc>
                    <a:spcPct val="200000"/>
                  </a:lnSpc>
                  <a:buClr>
                    <a:srgbClr val="9FB8CD"/>
                  </a:buClr>
                </a:pPr>
                <a:r>
                  <a:rPr lang="fa-IR" sz="1800" b="1" dirty="0" smtClean="0">
                    <a:cs typeface="B Nazanin" pitchFamily="2" charset="-78"/>
                  </a:rPr>
                  <a:t>هزینه های ثابت شامل اجاره بها، هزینه ی نگهداری و ... 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1800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sz="1800" b="0" i="1" smtClean="0">
                            <a:latin typeface="Cambria Math"/>
                          </a:rPr>
                          <m:t>𝑅</m:t>
                        </m:r>
                      </m:e>
                      <m:sub>
                        <m:r>
                          <a:rPr lang="en-US" sz="1800" b="0" i="1" smtClean="0">
                            <a:latin typeface="Cambria Math"/>
                          </a:rPr>
                          <m:t>𝑓𝑡</m:t>
                        </m:r>
                      </m:sub>
                      <m:sup>
                        <m:r>
                          <a:rPr lang="en-US" sz="1800" b="0" i="1" smtClean="0">
                            <a:latin typeface="Cambria Math"/>
                          </a:rPr>
                          <m:t>𝑓𝑖𝑥</m:t>
                        </m:r>
                      </m:sup>
                    </m:sSubSup>
                  </m:oMath>
                </a14:m>
                <a:r>
                  <a:rPr lang="fa-IR" sz="1800" b="1" dirty="0" smtClean="0">
                    <a:cs typeface="B Nazanin" pitchFamily="2" charset="-78"/>
                  </a:rPr>
                  <a:t>).</a:t>
                </a:r>
                <a:endParaRPr lang="en-US" sz="1800" b="1" dirty="0" smtClean="0">
                  <a:cs typeface="B Nazanin" pitchFamily="2" charset="-78"/>
                </a:endParaRPr>
              </a:p>
              <a:p>
                <a:pPr lvl="3" algn="r" rtl="1">
                  <a:lnSpc>
                    <a:spcPct val="200000"/>
                  </a:lnSpc>
                  <a:buClr>
                    <a:srgbClr val="9FB8CD"/>
                  </a:buClr>
                </a:pPr>
                <a:r>
                  <a:rPr lang="fa-IR" sz="1800" b="1" dirty="0" smtClean="0">
                    <a:cs typeface="B Nazanin" pitchFamily="2" charset="-78"/>
                  </a:rPr>
                  <a:t>هزینه های متغیر شامل هزینه ی تامین مواد، هزینه های سربار و ... 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1800" i="1" smtClean="0">
                            <a:latin typeface="Cambria Math"/>
                          </a:rPr>
                        </m:ctrlPr>
                      </m:sSubSupPr>
                      <m:e>
                        <m:r>
                          <a:rPr lang="en-US" sz="1800" i="1">
                            <a:latin typeface="Cambria Math"/>
                          </a:rPr>
                          <m:t>𝑅</m:t>
                        </m:r>
                      </m:e>
                      <m:sub>
                        <m:r>
                          <a:rPr lang="en-US" sz="1800" i="1">
                            <a:latin typeface="Cambria Math"/>
                          </a:rPr>
                          <m:t>𝑓𝑡</m:t>
                        </m:r>
                      </m:sub>
                      <m:sup>
                        <m:r>
                          <a:rPr lang="en-US" sz="1800" b="0" i="1" smtClean="0">
                            <a:latin typeface="Cambria Math"/>
                          </a:rPr>
                          <m:t>𝑣𝑎𝑟</m:t>
                        </m:r>
                      </m:sup>
                    </m:sSubSup>
                  </m:oMath>
                </a14:m>
                <a:r>
                  <a:rPr lang="fa-IR" sz="1800" b="1" dirty="0" smtClean="0">
                    <a:cs typeface="B Nazanin" pitchFamily="2" charset="-78"/>
                  </a:rPr>
                  <a:t>).</a:t>
                </a:r>
                <a:endParaRPr lang="fa-IR" sz="1800" b="1" dirty="0">
                  <a:cs typeface="B Nazanin" pitchFamily="2" charset="-78"/>
                </a:endParaRPr>
              </a:p>
              <a:p>
                <a:pPr lvl="4" algn="ctr" rtl="1">
                  <a:lnSpc>
                    <a:spcPct val="200000"/>
                  </a:lnSpc>
                  <a:buClr>
                    <a:srgbClr val="9FB8CD"/>
                  </a:buClr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fa-IR" sz="1800" b="1" i="1" smtClean="0">
                            <a:latin typeface="Cambria Math"/>
                            <a:cs typeface="B Nazanin" pitchFamily="2" charset="-78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1800" b="1" i="1" smtClean="0">
                            <a:latin typeface="Cambria Math"/>
                            <a:cs typeface="B Nazanin" pitchFamily="2" charset="-78"/>
                          </a:rPr>
                          <m:t>𝒕</m:t>
                        </m:r>
                        <m:r>
                          <m:rPr>
                            <m:brk m:alnAt="23"/>
                          </m:rPr>
                          <a:rPr lang="en-US" sz="1800" b="1" i="1" smtClean="0">
                            <a:latin typeface="Cambria Math"/>
                            <a:cs typeface="B Nazanin" pitchFamily="2" charset="-78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1800" b="1" i="1" smtClean="0">
                            <a:latin typeface="Cambria Math"/>
                            <a:cs typeface="B Nazanin" pitchFamily="2" charset="-78"/>
                          </a:rPr>
                          <m:t>𝟏</m:t>
                        </m:r>
                      </m:sub>
                      <m:sup>
                        <m:r>
                          <a:rPr lang="en-US" sz="1800" b="1" i="1" smtClean="0">
                            <a:latin typeface="Cambria Math"/>
                            <a:cs typeface="B Nazanin" pitchFamily="2" charset="-78"/>
                          </a:rPr>
                          <m:t>𝟐</m:t>
                        </m:r>
                      </m:sup>
                      <m:e>
                        <m:nary>
                          <m:naryPr>
                            <m:chr m:val="∑"/>
                            <m:ctrlPr>
                              <a:rPr lang="fa-IR" sz="1800" b="1" i="1" smtClean="0">
                                <a:latin typeface="Cambria Math"/>
                                <a:cs typeface="B Nazanin" pitchFamily="2" charset="-78"/>
                              </a:rPr>
                            </m:ctrlPr>
                          </m:naryPr>
                          <m:sub>
                            <m:r>
                              <m:rPr>
                                <m:brk m:alnAt="23"/>
                              </m:rPr>
                              <a:rPr lang="en-US" sz="1800" b="1" i="1" smtClean="0">
                                <a:latin typeface="Cambria Math"/>
                                <a:cs typeface="B Nazanin" pitchFamily="2" charset="-78"/>
                              </a:rPr>
                              <m:t>𝒇</m:t>
                            </m:r>
                            <m:r>
                              <m:rPr>
                                <m:brk m:alnAt="23"/>
                              </m:rPr>
                              <a:rPr lang="en-US" sz="1800" b="1" i="1" smtClean="0">
                                <a:latin typeface="Cambria Math"/>
                                <a:cs typeface="B Nazanin" pitchFamily="2" charset="-78"/>
                              </a:rPr>
                              <m:t>=</m:t>
                            </m:r>
                            <m:r>
                              <m:rPr>
                                <m:brk m:alnAt="23"/>
                              </m:rPr>
                              <a:rPr lang="en-US" sz="1800" b="1" i="1" smtClean="0">
                                <a:latin typeface="Cambria Math"/>
                                <a:cs typeface="B Nazanin" pitchFamily="2" charset="-78"/>
                              </a:rPr>
                              <m:t>𝟏</m:t>
                            </m:r>
                          </m:sub>
                          <m:sup>
                            <m:r>
                              <a:rPr lang="en-US" sz="1800" b="1" i="1" smtClean="0">
                                <a:latin typeface="Cambria Math"/>
                                <a:cs typeface="B Nazanin" pitchFamily="2" charset="-78"/>
                              </a:rPr>
                              <m:t>𝑭</m:t>
                            </m:r>
                          </m:sup>
                          <m:e>
                            <m:r>
                              <a:rPr lang="en-US" sz="1800" b="1" i="1" smtClean="0">
                                <a:latin typeface="Cambria Math"/>
                                <a:cs typeface="B Nazanin" pitchFamily="2" charset="-78"/>
                              </a:rPr>
                              <m:t>(</m:t>
                            </m:r>
                            <m:d>
                              <m:dPr>
                                <m:ctrlPr>
                                  <a:rPr lang="en-US" sz="1800" b="1" i="1" smtClean="0">
                                    <a:latin typeface="Cambria Math"/>
                                    <a:cs typeface="B Nazanin" pitchFamily="2" charset="-78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sz="1800" i="1">
                                        <a:latin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𝑅</m:t>
                                    </m:r>
                                  </m:e>
                                  <m:sub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𝑓𝑡</m:t>
                                    </m:r>
                                  </m:sub>
                                  <m:sup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𝑓𝑖𝑥</m:t>
                                    </m:r>
                                  </m:sup>
                                </m:sSubSup>
                                <m:sSubSup>
                                  <m:sSubSupPr>
                                    <m:ctrlPr>
                                      <a:rPr lang="en-US" sz="1800" i="1">
                                        <a:latin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𝑦</m:t>
                                    </m:r>
                                  </m:e>
                                  <m:sub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𝑓𝑡</m:t>
                                    </m:r>
                                  </m:sub>
                                  <m:sup/>
                                </m:sSubSup>
                                <m:sSub>
                                  <m:sSubPr>
                                    <m:ctrlPr>
                                      <a:rPr lang="en-US" sz="1800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𝐾</m:t>
                                    </m:r>
                                  </m:e>
                                  <m:sub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𝑡</m:t>
                                    </m:r>
                                  </m:sub>
                                </m:sSub>
                              </m:e>
                            </m:d>
                            <m:r>
                              <a:rPr lang="en-US" sz="1800" b="1" i="1" smtClean="0">
                                <a:latin typeface="Cambria Math"/>
                              </a:rPr>
                              <m:t>+ </m:t>
                            </m:r>
                            <m:nary>
                              <m:naryPr>
                                <m:chr m:val="∑"/>
                                <m:ctrlPr>
                                  <a:rPr lang="en-US" sz="1800" b="1" i="1" smtClean="0">
                                    <a:latin typeface="Cambria Math"/>
                                  </a:rPr>
                                </m:ctrlPr>
                              </m:naryPr>
                              <m:sub>
                                <m:r>
                                  <m:rPr>
                                    <m:brk m:alnAt="23"/>
                                  </m:rPr>
                                  <a:rPr lang="en-US" sz="1800" b="1" i="1" smtClean="0">
                                    <a:latin typeface="Cambria Math"/>
                                  </a:rPr>
                                  <m:t>𝒏</m:t>
                                </m:r>
                                <m:r>
                                  <m:rPr>
                                    <m:brk m:alnAt="23"/>
                                  </m:rPr>
                                  <a:rPr lang="en-US" sz="1800" b="1" i="1" smtClean="0">
                                    <a:latin typeface="Cambria Math"/>
                                  </a:rPr>
                                  <m:t>=</m:t>
                                </m:r>
                                <m:r>
                                  <m:rPr>
                                    <m:brk m:alnAt="23"/>
                                  </m:rPr>
                                  <a:rPr lang="en-US" sz="1800" b="1" i="1" smtClean="0">
                                    <a:latin typeface="Cambria Math"/>
                                  </a:rPr>
                                  <m:t>𝟏</m:t>
                                </m:r>
                              </m:sub>
                              <m:sup>
                                <m:r>
                                  <a:rPr lang="en-US" sz="1800" b="1" i="1" smtClean="0">
                                    <a:latin typeface="Cambria Math"/>
                                  </a:rPr>
                                  <m:t>𝑵</m:t>
                                </m:r>
                              </m:sup>
                              <m:e>
                                <m:r>
                                  <a:rPr lang="en-US" sz="1800" b="0" i="1" smtClean="0">
                                    <a:latin typeface="Cambria Math"/>
                                  </a:rPr>
                                  <m:t>(</m:t>
                                </m:r>
                                <m:sSubSup>
                                  <m:sSubSupPr>
                                    <m:ctrlPr>
                                      <a:rPr lang="en-US" sz="1800" i="1">
                                        <a:latin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𝑛𝑓𝑡</m:t>
                                    </m:r>
                                  </m:sub>
                                  <m:sup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𝑓𝑎𝑐</m:t>
                                    </m:r>
                                  </m:sup>
                                </m:sSubSup>
                                <m:r>
                                  <m:rPr>
                                    <m:nor/>
                                  </m:rPr>
                                  <a:rPr lang="en-US" sz="1800" dirty="0"/>
                                  <m:t> </m:t>
                                </m:r>
                                <m:sSub>
                                  <m:sSubPr>
                                    <m:ctrlPr>
                                      <a:rPr lang="en-US" sz="1800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𝛌</m:t>
                                    </m:r>
                                  </m:e>
                                  <m:sub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𝑛𝑡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sz="1800" i="1">
                                        <a:solidFill>
                                          <a:prstClr val="black"/>
                                        </a:solidFill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800" i="1">
                                        <a:solidFill>
                                          <a:prstClr val="black"/>
                                        </a:solidFill>
                                        <a:latin typeface="Cambria Math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sz="1800" i="1">
                                        <a:solidFill>
                                          <a:prstClr val="black"/>
                                        </a:solidFill>
                                        <a:latin typeface="Cambria Math"/>
                                      </a:rPr>
                                      <m:t>𝑛𝑓</m:t>
                                    </m:r>
                                  </m:sub>
                                </m:sSub>
                              </m:e>
                            </m:nary>
                            <m:sSubSup>
                              <m:sSubSupPr>
                                <m:ctrlPr>
                                  <a:rPr lang="en-US" sz="1800" i="1">
                                    <a:latin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sz="1800" i="1">
                                    <a:latin typeface="Cambria Math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en-US" sz="1800" i="1">
                                    <a:latin typeface="Cambria Math"/>
                                  </a:rPr>
                                  <m:t>𝑓𝑡</m:t>
                                </m:r>
                              </m:sub>
                              <m:sup>
                                <m:r>
                                  <a:rPr lang="en-US" sz="1800" i="1">
                                    <a:latin typeface="Cambria Math"/>
                                  </a:rPr>
                                  <m:t>𝑣𝑎𝑟</m:t>
                                </m:r>
                              </m:sup>
                            </m:sSubSup>
                            <m:sSub>
                              <m:sSubPr>
                                <m:ctrlPr>
                                  <a:rPr lang="en-US" sz="18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1800" i="1">
                                    <a:latin typeface="Cambria Math"/>
                                  </a:rPr>
                                  <m:t>𝐾</m:t>
                                </m:r>
                              </m:e>
                              <m:sub>
                                <m:r>
                                  <a:rPr lang="en-US" sz="1800" i="1">
                                    <a:latin typeface="Cambria Math"/>
                                  </a:rPr>
                                  <m:t>𝑡</m:t>
                                </m:r>
                              </m:sub>
                            </m:sSub>
                            <m:r>
                              <a:rPr lang="en-US" sz="1800" b="1" i="1" smtClean="0">
                                <a:latin typeface="Cambria Math"/>
                                <a:cs typeface="B Nazanin" pitchFamily="2" charset="-78"/>
                              </a:rPr>
                              <m:t>))</m:t>
                            </m:r>
                          </m:e>
                        </m:nary>
                      </m:e>
                    </m:nary>
                  </m:oMath>
                </a14:m>
                <a:endParaRPr lang="fa-IR" sz="1800" b="1" dirty="0" smtClean="0">
                  <a:cs typeface="B Nazanin" pitchFamily="2" charset="-78"/>
                </a:endParaRPr>
              </a:p>
              <a:p>
                <a:pPr lvl="4" algn="r" rtl="1">
                  <a:lnSpc>
                    <a:spcPct val="200000"/>
                  </a:lnSpc>
                  <a:buClr>
                    <a:srgbClr val="9FB8CD"/>
                  </a:buClr>
                </a:pPr>
                <a:endParaRPr lang="fa-IR" sz="1800" b="1" dirty="0" smtClean="0">
                  <a:cs typeface="B Nazanin" pitchFamily="2" charset="-78"/>
                </a:endParaRPr>
              </a:p>
              <a:p>
                <a:pPr lvl="3" algn="r" rtl="1">
                  <a:lnSpc>
                    <a:spcPct val="200000"/>
                  </a:lnSpc>
                  <a:buClr>
                    <a:srgbClr val="9FB8CD"/>
                  </a:buClr>
                </a:pPr>
                <a:endParaRPr lang="fa-IR" sz="1800" b="1" dirty="0" smtClean="0">
                  <a:cs typeface="B Nazanin" pitchFamily="2" charset="-78"/>
                </a:endParaRPr>
              </a:p>
              <a:p>
                <a:pPr lvl="2" algn="r" rtl="1">
                  <a:lnSpc>
                    <a:spcPct val="200000"/>
                  </a:lnSpc>
                  <a:buClr>
                    <a:srgbClr val="9FB8CD"/>
                  </a:buClr>
                </a:pPr>
                <a:endParaRPr lang="fa-IR" sz="1800" b="1" dirty="0" smtClean="0">
                  <a:cs typeface="B Nazanin" pitchFamily="2" charset="-78"/>
                </a:endParaRPr>
              </a:p>
              <a:p>
                <a:pPr lvl="1" algn="r" rtl="1">
                  <a:lnSpc>
                    <a:spcPct val="200000"/>
                  </a:lnSpc>
                  <a:buClr>
                    <a:srgbClr val="9FB8CD"/>
                  </a:buClr>
                </a:pPr>
                <a:endParaRPr lang="fa-IR" sz="2000" b="1" dirty="0">
                  <a:solidFill>
                    <a:srgbClr val="9FB8CD">
                      <a:lumMod val="50000"/>
                    </a:srgbClr>
                  </a:solidFill>
                  <a:cs typeface="B Nazanin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19</a:t>
            </a:fld>
            <a:endParaRPr lang="en-US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8260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en-US" dirty="0" smtClean="0">
                <a:solidFill>
                  <a:srgbClr val="002060"/>
                </a:solidFill>
                <a:cs typeface="B Nazanin" pitchFamily="2" charset="-78"/>
              </a:rPr>
              <a:t>     </a:t>
            </a:r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مدلسازی </a:t>
            </a:r>
            <a:r>
              <a:rPr lang="fa-IR" dirty="0">
                <a:solidFill>
                  <a:srgbClr val="002060"/>
                </a:solidFill>
                <a:cs typeface="B Nazanin" pitchFamily="2" charset="-78"/>
              </a:rPr>
              <a:t>هزینه های زنجیره ی تامین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/>
              </a:bodyPr>
              <a:lstStyle/>
              <a:p>
                <a:pPr lvl="2" algn="r" rtl="1">
                  <a:lnSpc>
                    <a:spcPct val="200000"/>
                  </a:lnSpc>
                  <a:buClr>
                    <a:srgbClr val="9FB8CD"/>
                  </a:buClr>
                </a:pPr>
                <a:r>
                  <a:rPr lang="fa-IR" b="1" dirty="0" smtClean="0">
                    <a:solidFill>
                      <a:schemeClr val="accent2">
                        <a:lumMod val="50000"/>
                      </a:schemeClr>
                    </a:solidFill>
                    <a:cs typeface="B Nazanin" pitchFamily="2" charset="-78"/>
                  </a:rPr>
                  <a:t>هزینه ی سازگاری زنجیره ی تامین</a:t>
                </a:r>
              </a:p>
              <a:p>
                <a:pPr lvl="3" algn="r" rtl="1">
                  <a:lnSpc>
                    <a:spcPct val="200000"/>
                  </a:lnSpc>
                  <a:buClr>
                    <a:srgbClr val="9FB8CD"/>
                  </a:buClr>
                </a:pPr>
                <a:r>
                  <a:rPr lang="fa-IR" sz="1800" b="1" dirty="0" smtClean="0">
                    <a:cs typeface="B Nazanin" pitchFamily="2" charset="-78"/>
                  </a:rPr>
                  <a:t>باز یا بسته بودن یک خط تولید</a:t>
                </a:r>
              </a:p>
              <a:p>
                <a:pPr lvl="4" algn="r" rtl="1">
                  <a:lnSpc>
                    <a:spcPct val="200000"/>
                  </a:lnSpc>
                  <a:buClr>
                    <a:srgbClr val="9FB8CD"/>
                  </a:buClr>
                </a:pPr>
                <a:r>
                  <a:rPr lang="fa-IR" sz="1800" b="1" dirty="0" smtClean="0">
                    <a:cs typeface="B Nazanin" pitchFamily="2" charset="-78"/>
                  </a:rPr>
                  <a:t>هزینه ی بازگشایی خط تولید(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1800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sz="1800" b="0" i="1" smtClean="0"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en-US" sz="1800" b="0" i="1" smtClean="0">
                            <a:latin typeface="Cambria Math"/>
                          </a:rPr>
                          <m:t>𝑓</m:t>
                        </m:r>
                      </m:sub>
                      <m:sup>
                        <m:r>
                          <a:rPr lang="en-US" sz="1800" b="0" i="1" smtClean="0">
                            <a:latin typeface="Cambria Math"/>
                          </a:rPr>
                          <m:t>𝑜</m:t>
                        </m:r>
                      </m:sup>
                    </m:sSubSup>
                  </m:oMath>
                </a14:m>
                <a:r>
                  <a:rPr lang="fa-IR" sz="1800" b="1" dirty="0" smtClean="0">
                    <a:cs typeface="B Nazanin" pitchFamily="2" charset="-78"/>
                  </a:rPr>
                  <a:t>)</a:t>
                </a:r>
              </a:p>
              <a:p>
                <a:pPr lvl="4" algn="r" rtl="1">
                  <a:lnSpc>
                    <a:spcPct val="200000"/>
                  </a:lnSpc>
                  <a:buClr>
                    <a:srgbClr val="9FB8CD"/>
                  </a:buClr>
                </a:pPr>
                <a:r>
                  <a:rPr lang="fa-IR" sz="1800" b="1" dirty="0" smtClean="0">
                    <a:cs typeface="B Nazanin" pitchFamily="2" charset="-78"/>
                  </a:rPr>
                  <a:t>هزینه ی بسته بودن خط تولید</a:t>
                </a:r>
                <a:r>
                  <a:rPr lang="fa-IR" sz="1800" b="1" dirty="0">
                    <a:cs typeface="B Nazanin" pitchFamily="2" charset="-78"/>
                  </a:rPr>
                  <a:t>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1800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sz="1800" i="1"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en-US" sz="1800" i="1">
                            <a:latin typeface="Cambria Math"/>
                          </a:rPr>
                          <m:t>𝑓</m:t>
                        </m:r>
                      </m:sub>
                      <m:sup>
                        <m:r>
                          <a:rPr lang="en-US" sz="1800" b="0" i="1" smtClean="0">
                            <a:latin typeface="Cambria Math"/>
                          </a:rPr>
                          <m:t>𝑐</m:t>
                        </m:r>
                      </m:sup>
                    </m:sSubSup>
                  </m:oMath>
                </a14:m>
                <a:r>
                  <a:rPr lang="fa-IR" sz="1800" b="1" dirty="0" smtClean="0">
                    <a:cs typeface="B Nazanin" pitchFamily="2" charset="-78"/>
                  </a:rPr>
                  <a:t>)</a:t>
                </a:r>
              </a:p>
              <a:p>
                <a:pPr lvl="3" algn="r" rtl="1">
                  <a:lnSpc>
                    <a:spcPct val="200000"/>
                  </a:lnSpc>
                  <a:buClr>
                    <a:srgbClr val="9FB8CD"/>
                  </a:buClr>
                </a:pPr>
                <a:r>
                  <a:rPr lang="fa-IR" sz="1800" b="1" dirty="0" smtClean="0">
                    <a:cs typeface="B Nazanin" pitchFamily="2" charset="-78"/>
                  </a:rPr>
                  <a:t>هزینه های تعویض محصول 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1800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sz="1800" i="1"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en-US" sz="1800" b="0" i="1" smtClean="0">
                            <a:latin typeface="Cambria Math"/>
                          </a:rPr>
                          <m:t>𝑛𝑓𝑓</m:t>
                        </m:r>
                      </m:sub>
                      <m:sup>
                        <m:r>
                          <a:rPr lang="en-US" sz="1800" b="0" i="1" smtClean="0">
                            <a:latin typeface="Cambria Math"/>
                          </a:rPr>
                          <m:t>𝑠</m:t>
                        </m:r>
                      </m:sup>
                    </m:sSubSup>
                  </m:oMath>
                </a14:m>
                <a:r>
                  <a:rPr lang="fa-IR" sz="1800" b="1" dirty="0" smtClean="0">
                    <a:cs typeface="B Nazanin" pitchFamily="2" charset="-78"/>
                  </a:rPr>
                  <a:t>)</a:t>
                </a:r>
                <a:endParaRPr lang="en-US" sz="1800" b="1" dirty="0" smtClean="0">
                  <a:cs typeface="B Nazanin" pitchFamily="2" charset="-78"/>
                </a:endParaRPr>
              </a:p>
              <a:p>
                <a:pPr lvl="4" algn="ctr" rtl="1">
                  <a:lnSpc>
                    <a:spcPct val="200000"/>
                  </a:lnSpc>
                  <a:buClr>
                    <a:srgbClr val="9FB8CD"/>
                  </a:buClr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fa-IR" sz="1800" b="1" i="1" smtClean="0">
                            <a:latin typeface="Cambria Math"/>
                            <a:cs typeface="B Nazanin" pitchFamily="2" charset="-78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1800" b="1" i="1" smtClean="0">
                            <a:latin typeface="Cambria Math"/>
                            <a:cs typeface="B Nazanin" pitchFamily="2" charset="-78"/>
                          </a:rPr>
                          <m:t>𝒇</m:t>
                        </m:r>
                        <m:r>
                          <m:rPr>
                            <m:brk m:alnAt="23"/>
                          </m:rPr>
                          <a:rPr lang="en-US" sz="1800" b="1" i="1" smtClean="0">
                            <a:latin typeface="Cambria Math"/>
                            <a:cs typeface="B Nazanin" pitchFamily="2" charset="-78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1800" b="1" i="1" smtClean="0">
                            <a:latin typeface="Cambria Math"/>
                            <a:cs typeface="B Nazanin" pitchFamily="2" charset="-78"/>
                          </a:rPr>
                          <m:t>𝟏</m:t>
                        </m:r>
                      </m:sub>
                      <m:sup>
                        <m:r>
                          <a:rPr lang="en-US" sz="1800" b="1" i="1" smtClean="0">
                            <a:latin typeface="Cambria Math"/>
                            <a:cs typeface="B Nazanin" pitchFamily="2" charset="-78"/>
                          </a:rPr>
                          <m:t>𝑭</m:t>
                        </m:r>
                      </m:sup>
                      <m:e>
                        <m:r>
                          <a:rPr lang="en-US" sz="1800" b="1" i="1" smtClean="0">
                            <a:latin typeface="Cambria Math"/>
                            <a:cs typeface="B Nazanin" pitchFamily="2" charset="-78"/>
                          </a:rPr>
                          <m:t>(</m:t>
                        </m:r>
                        <m:d>
                          <m:dPr>
                            <m:ctrlPr>
                              <a:rPr lang="en-US" sz="1800" b="1" i="1" smtClean="0">
                                <a:latin typeface="Cambria Math"/>
                                <a:cs typeface="B Nazanin" pitchFamily="2" charset="-78"/>
                              </a:rPr>
                            </m:ctrlPr>
                          </m:dPr>
                          <m:e>
                            <m:d>
                              <m:dPr>
                                <m:ctrlPr>
                                  <a:rPr lang="en-US" sz="1800" b="1" i="1" smtClean="0">
                                    <a:latin typeface="Cambria Math"/>
                                    <a:cs typeface="B Nazanin" pitchFamily="2" charset="-78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sz="1800" i="1">
                                        <a:latin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𝑏</m:t>
                                    </m:r>
                                  </m:e>
                                  <m:sub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𝑓</m:t>
                                    </m:r>
                                  </m:sub>
                                  <m:sup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𝑜</m:t>
                                    </m:r>
                                  </m:sup>
                                </m:sSubSup>
                                <m:sSubSup>
                                  <m:sSubSupPr>
                                    <m:ctrlPr>
                                      <a:rPr lang="en-US" sz="1800" i="1">
                                        <a:latin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𝑧</m:t>
                                    </m:r>
                                  </m:e>
                                  <m:sub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𝑓</m:t>
                                    </m:r>
                                  </m:sub>
                                  <m:sup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𝑜</m:t>
                                    </m:r>
                                  </m:sup>
                                </m:sSubSup>
                                <m:r>
                                  <m:rPr>
                                    <m:nor/>
                                  </m:rPr>
                                  <a:rPr lang="en-US" sz="1800" dirty="0"/>
                                  <m:t> </m:t>
                                </m:r>
                              </m:e>
                            </m:d>
                            <m:r>
                              <a:rPr lang="en-US" sz="1800" b="1" i="1" smtClean="0">
                                <a:latin typeface="Cambria Math"/>
                                <a:cs typeface="B Nazanin" pitchFamily="2" charset="-78"/>
                              </a:rPr>
                              <m:t>+</m:t>
                            </m:r>
                            <m:d>
                              <m:dPr>
                                <m:ctrlPr>
                                  <a:rPr lang="en-US" sz="1800" b="1" i="1" smtClean="0">
                                    <a:latin typeface="Cambria Math"/>
                                    <a:cs typeface="B Nazanin" pitchFamily="2" charset="-78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sz="1800" i="1">
                                        <a:latin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𝑏</m:t>
                                    </m:r>
                                  </m:e>
                                  <m:sub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𝑓</m:t>
                                    </m:r>
                                  </m:sub>
                                  <m:sup>
                                    <m:r>
                                      <a:rPr lang="en-US" sz="1800" b="0" i="1" smtClean="0">
                                        <a:latin typeface="Cambria Math"/>
                                      </a:rPr>
                                      <m:t>𝑐</m:t>
                                    </m:r>
                                  </m:sup>
                                </m:sSubSup>
                                <m:sSubSup>
                                  <m:sSubSupPr>
                                    <m:ctrlPr>
                                      <a:rPr lang="en-US" sz="1800" i="1">
                                        <a:latin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𝑧</m:t>
                                    </m:r>
                                  </m:e>
                                  <m:sub>
                                    <m:r>
                                      <a:rPr lang="en-US" sz="1800" i="1">
                                        <a:latin typeface="Cambria Math"/>
                                      </a:rPr>
                                      <m:t>𝑓</m:t>
                                    </m:r>
                                  </m:sub>
                                  <m:sup>
                                    <m:r>
                                      <a:rPr lang="en-US" sz="1800" b="0" i="1" smtClean="0">
                                        <a:latin typeface="Cambria Math"/>
                                      </a:rPr>
                                      <m:t>𝑐</m:t>
                                    </m:r>
                                  </m:sup>
                                </m:sSubSup>
                              </m:e>
                            </m:d>
                          </m:e>
                        </m:d>
                        <m:r>
                          <a:rPr lang="en-US" sz="1800" b="1" i="1" smtClean="0">
                            <a:latin typeface="Cambria Math"/>
                            <a:cs typeface="B Nazanin" pitchFamily="2" charset="-78"/>
                          </a:rPr>
                          <m:t>+</m:t>
                        </m:r>
                        <m:nary>
                          <m:naryPr>
                            <m:chr m:val="∑"/>
                            <m:ctrlPr>
                              <a:rPr lang="en-US" sz="1800" b="1" i="1" smtClean="0">
                                <a:latin typeface="Cambria Math"/>
                                <a:cs typeface="B Nazanin" pitchFamily="2" charset="-78"/>
                              </a:rPr>
                            </m:ctrlPr>
                          </m:naryPr>
                          <m:sub>
                            <m:r>
                              <m:rPr>
                                <m:brk m:alnAt="23"/>
                              </m:rPr>
                              <a:rPr lang="en-US" sz="1800" b="1" i="1" smtClean="0">
                                <a:latin typeface="Cambria Math"/>
                                <a:cs typeface="B Nazanin" pitchFamily="2" charset="-78"/>
                              </a:rPr>
                              <m:t>𝒏</m:t>
                            </m:r>
                            <m:r>
                              <m:rPr>
                                <m:brk m:alnAt="23"/>
                              </m:rPr>
                              <a:rPr lang="en-US" sz="1800" b="1" i="1" smtClean="0">
                                <a:latin typeface="Cambria Math"/>
                                <a:cs typeface="B Nazanin" pitchFamily="2" charset="-78"/>
                              </a:rPr>
                              <m:t>=</m:t>
                            </m:r>
                            <m:r>
                              <m:rPr>
                                <m:brk m:alnAt="23"/>
                              </m:rPr>
                              <a:rPr lang="en-US" sz="1800" b="1" i="1" smtClean="0">
                                <a:latin typeface="Cambria Math"/>
                                <a:cs typeface="B Nazanin" pitchFamily="2" charset="-78"/>
                              </a:rPr>
                              <m:t>𝟏</m:t>
                            </m:r>
                          </m:sub>
                          <m:sup>
                            <m:r>
                              <a:rPr lang="en-US" sz="1800" b="1" i="1" smtClean="0">
                                <a:latin typeface="Cambria Math"/>
                                <a:cs typeface="B Nazanin" pitchFamily="2" charset="-78"/>
                              </a:rPr>
                              <m:t>𝑵</m:t>
                            </m:r>
                          </m:sup>
                          <m:e>
                            <m:nary>
                              <m:naryPr>
                                <m:chr m:val="∑"/>
                                <m:ctrlPr>
                                  <a:rPr lang="en-US" sz="1800" b="1" i="1" smtClean="0">
                                    <a:latin typeface="Cambria Math"/>
                                    <a:cs typeface="B Nazanin" pitchFamily="2" charset="-78"/>
                                  </a:rPr>
                                </m:ctrlPr>
                              </m:naryPr>
                              <m:sub>
                                <m:r>
                                  <m:rPr>
                                    <m:brk m:alnAt="23"/>
                                  </m:rPr>
                                  <a:rPr lang="en-US" sz="1800" b="1" i="1" smtClean="0">
                                    <a:latin typeface="Cambria Math"/>
                                    <a:cs typeface="B Nazanin" pitchFamily="2" charset="-78"/>
                                  </a:rPr>
                                  <m:t>𝒇</m:t>
                                </m:r>
                                <m:r>
                                  <m:rPr>
                                    <m:brk m:alnAt="23"/>
                                  </m:rPr>
                                  <a:rPr lang="en-US" sz="1800" b="1" i="1" smtClean="0">
                                    <a:latin typeface="Cambria Math"/>
                                    <a:cs typeface="B Nazanin" pitchFamily="2" charset="-78"/>
                                  </a:rPr>
                                  <m:t>=</m:t>
                                </m:r>
                                <m:r>
                                  <m:rPr>
                                    <m:brk m:alnAt="23"/>
                                  </m:rPr>
                                  <a:rPr lang="en-US" sz="1800" b="1" i="1" smtClean="0">
                                    <a:latin typeface="Cambria Math"/>
                                    <a:cs typeface="B Nazanin" pitchFamily="2" charset="-78"/>
                                  </a:rPr>
                                  <m:t>𝟏</m:t>
                                </m:r>
                              </m:sub>
                              <m:sup>
                                <m:r>
                                  <a:rPr lang="en-US" sz="1800" b="1" i="1" smtClean="0">
                                    <a:latin typeface="Cambria Math"/>
                                    <a:cs typeface="B Nazanin" pitchFamily="2" charset="-78"/>
                                  </a:rPr>
                                  <m:t>𝑭</m:t>
                                </m:r>
                              </m:sup>
                              <m:e>
                                <m:nary>
                                  <m:naryPr>
                                    <m:chr m:val="∑"/>
                                    <m:ctrlPr>
                                      <a:rPr lang="en-US" sz="1800" b="1" i="1" smtClean="0">
                                        <a:latin typeface="Cambria Math"/>
                                        <a:cs typeface="B Nazanin" pitchFamily="2" charset="-78"/>
                                      </a:rPr>
                                    </m:ctrlPr>
                                  </m:naryPr>
                                  <m:sub>
                                    <m:r>
                                      <m:rPr>
                                        <m:brk m:alnAt="23"/>
                                      </m:rPr>
                                      <a:rPr lang="en-US" sz="1800" b="1" i="1" smtClean="0">
                                        <a:latin typeface="Cambria Math"/>
                                        <a:cs typeface="B Nazanin" pitchFamily="2" charset="-78"/>
                                      </a:rPr>
                                      <m:t>𝒇</m:t>
                                    </m:r>
                                  </m:sub>
                                  <m:sup>
                                    <m:r>
                                      <a:rPr lang="en-US" sz="1800" b="1" i="1" smtClean="0">
                                        <a:latin typeface="Cambria Math"/>
                                        <a:cs typeface="B Nazanin" pitchFamily="2" charset="-78"/>
                                      </a:rPr>
                                      <m:t>𝑭</m:t>
                                    </m:r>
                                  </m:sup>
                                  <m:e>
                                    <m:sSubSup>
                                      <m:sSubSupPr>
                                        <m:ctrlPr>
                                          <a:rPr lang="en-US" sz="1800" i="1">
                                            <a:latin typeface="Cambria Math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sz="1800" i="1">
                                            <a:latin typeface="Cambria Math"/>
                                          </a:rPr>
                                          <m:t>𝑏</m:t>
                                        </m:r>
                                      </m:e>
                                      <m:sub>
                                        <m:r>
                                          <a:rPr lang="en-US" sz="1800" b="0" i="1" smtClean="0">
                                            <a:latin typeface="Cambria Math"/>
                                          </a:rPr>
                                          <m:t>𝑛𝑓𝑓</m:t>
                                        </m:r>
                                      </m:sub>
                                      <m:sup>
                                        <m:r>
                                          <a:rPr lang="en-US" sz="1800" b="0" i="1" smtClean="0">
                                            <a:latin typeface="Cambria Math"/>
                                          </a:rPr>
                                          <m:t>𝑠</m:t>
                                        </m:r>
                                      </m:sup>
                                    </m:sSubSup>
                                    <m:sSubSup>
                                      <m:sSubSupPr>
                                        <m:ctrlPr>
                                          <a:rPr lang="en-US" sz="1800" i="1">
                                            <a:latin typeface="Cambria Math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sz="1800" i="1">
                                            <a:latin typeface="Cambria Math"/>
                                          </a:rPr>
                                          <m:t>𝑧</m:t>
                                        </m:r>
                                      </m:e>
                                      <m:sub>
                                        <m:r>
                                          <a:rPr lang="en-US" sz="1800" b="0" i="1" smtClean="0">
                                            <a:latin typeface="Cambria Math"/>
                                          </a:rPr>
                                          <m:t>𝑛𝑓𝑓</m:t>
                                        </m:r>
                                      </m:sub>
                                      <m:sup>
                                        <m:r>
                                          <a:rPr lang="en-US" sz="1800" b="0" i="1" smtClean="0">
                                            <a:latin typeface="Cambria Math"/>
                                          </a:rPr>
                                          <m:t>𝑠</m:t>
                                        </m:r>
                                      </m:sup>
                                    </m:sSubSup>
                                  </m:e>
                                </m:nary>
                              </m:e>
                            </m:nary>
                          </m:e>
                        </m:nary>
                        <m:r>
                          <a:rPr lang="en-US" sz="1800" b="1" i="1" smtClean="0">
                            <a:latin typeface="Cambria Math"/>
                            <a:cs typeface="B Nazanin" pitchFamily="2" charset="-78"/>
                          </a:rPr>
                          <m:t> )</m:t>
                        </m:r>
                      </m:e>
                    </m:nary>
                  </m:oMath>
                </a14:m>
                <a:endParaRPr lang="fa-IR" sz="2000" b="1" dirty="0">
                  <a:solidFill>
                    <a:srgbClr val="9FB8CD">
                      <a:lumMod val="50000"/>
                    </a:srgbClr>
                  </a:solidFill>
                  <a:cs typeface="B Nazanin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 cstate="print"/>
                <a:stretch>
                  <a:fillRect b="-22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20</a:t>
            </a:fld>
            <a:endParaRPr lang="en-US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369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فرمولاسیون مدل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مدل سه سطحی سازگاری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سطح0 : بدون سازگاری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سطح 1 : حداقل سازگاری 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سطح 2 : سازگاری متوسط </a:t>
            </a:r>
          </a:p>
          <a:p>
            <a:pPr lvl="2" algn="r" rtl="1">
              <a:lnSpc>
                <a:spcPct val="200000"/>
              </a:lnSpc>
            </a:pPr>
            <a:r>
              <a:rPr lang="fa-IR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سطح 3 : حداکثر سازگاری</a:t>
            </a:r>
          </a:p>
          <a:p>
            <a:pPr lvl="2" algn="r" rtl="1">
              <a:lnSpc>
                <a:spcPct val="200000"/>
              </a:lnSpc>
              <a:buNone/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21</a:t>
            </a:fld>
            <a:endParaRPr lang="en-US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فرمولاسیون مدل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سطح 3 : حداکثر سازگاری</a:t>
            </a: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عوامل موثر در این مدل :</a:t>
            </a:r>
          </a:p>
          <a:p>
            <a:pPr lvl="3" algn="r" rtl="1">
              <a:lnSpc>
                <a:spcPct val="200000"/>
              </a:lnSpc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بروز رسانی فرآیند تولید، تخصیص محصول به خط تولید و مدل حمل و نقل.</a:t>
            </a: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تابع هدف : </a:t>
            </a:r>
          </a:p>
          <a:p>
            <a:pPr lvl="3" algn="r" rtl="1">
              <a:lnSpc>
                <a:spcPct val="200000"/>
              </a:lnSpc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حداکثر کردن سود با در نظر گرفتن محدودیت های فروش، هزینه و ....</a:t>
            </a:r>
          </a:p>
          <a:p>
            <a:pPr lvl="2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22</a:t>
            </a:fld>
            <a:endParaRPr lang="en-US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فرمولاسیون مدل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2" algn="r" rtl="1">
              <a:lnSpc>
                <a:spcPct val="200000"/>
              </a:lnSpc>
            </a:pPr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تابع هدف : </a:t>
            </a:r>
          </a:p>
          <a:p>
            <a:pPr lvl="2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23</a:t>
            </a:fld>
            <a:endParaRPr lang="en-US">
              <a:cs typeface="B Nazanin" pitchFamily="2" charset="-78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752600"/>
            <a:ext cx="6679994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فرمولاسیون مدل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2" algn="r" rtl="1">
              <a:lnSpc>
                <a:spcPct val="200000"/>
              </a:lnSpc>
            </a:pPr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محدودیت ها : </a:t>
            </a:r>
          </a:p>
          <a:p>
            <a:pPr lvl="2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24</a:t>
            </a:fld>
            <a:endParaRPr lang="en-US">
              <a:cs typeface="B Nazanin" pitchFamily="2" charset="-78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7594" y="2362200"/>
            <a:ext cx="4946406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1676399"/>
            <a:ext cx="3581400" cy="4304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فرمولاسیون مدل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سطح 2: سازگاری متوسط</a:t>
            </a: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عوامل موثر در این مدل :</a:t>
            </a:r>
          </a:p>
          <a:p>
            <a:pPr lvl="3" algn="r" rtl="1">
              <a:lnSpc>
                <a:spcPct val="200000"/>
              </a:lnSpc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عدم تغییر در خطوط تولید در دو بازه ی زمانی</a:t>
            </a: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افزودن یک محدودیت جدید به فرمولاسیون</a:t>
            </a:r>
          </a:p>
          <a:p>
            <a:pPr lvl="2" algn="l">
              <a:lnSpc>
                <a:spcPct val="200000"/>
              </a:lnSpc>
            </a:pPr>
            <a:r>
              <a:rPr lang="en-US" b="1" dirty="0" smtClean="0">
                <a:cs typeface="B Nazanin" pitchFamily="2" charset="-78"/>
              </a:rPr>
              <a:t>yf1 = yf2     </a:t>
            </a: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25</a:t>
            </a:fld>
            <a:endParaRPr lang="en-US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فرمولاسیون مدل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سطح 1: حداقل سازگاری</a:t>
            </a: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عوامل موثر در این مدل :</a:t>
            </a:r>
          </a:p>
          <a:p>
            <a:pPr lvl="3" algn="r" rtl="1">
              <a:lnSpc>
                <a:spcPct val="200000"/>
              </a:lnSpc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هر محصولی در همان خط تولیدی که به ان تخصیص داده شده، تولید شده است.</a:t>
            </a:r>
          </a:p>
          <a:p>
            <a:pPr lvl="3" algn="r" rtl="1">
              <a:lnSpc>
                <a:spcPct val="200000"/>
              </a:lnSpc>
            </a:pPr>
            <a:endParaRPr lang="fa-IR" b="1" dirty="0" smtClean="0">
              <a:solidFill>
                <a:schemeClr val="tx1">
                  <a:lumMod val="95000"/>
                  <a:lumOff val="5000"/>
                </a:schemeClr>
              </a:solidFill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26</a:t>
            </a:fld>
            <a:endParaRPr lang="en-US">
              <a:cs typeface="B Nazanin" pitchFamily="2" charset="-78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2915" y="3886200"/>
            <a:ext cx="608368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فرمولاسیون مدل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سطح 0: بدون سازگاری(زنجیره تامین ایستا)</a:t>
            </a: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هر محصولی که در دو بازه ی زمانی تولید شده است، در یک زنجیره ی تامین، یک خط تولید و تحت یک مدل حمل ونقل تولید شدهاست.</a:t>
            </a:r>
          </a:p>
          <a:p>
            <a:pPr lvl="3" algn="r" rtl="1">
              <a:lnSpc>
                <a:spcPct val="200000"/>
              </a:lnSpc>
            </a:pPr>
            <a:endParaRPr lang="fa-IR" b="1" dirty="0" smtClean="0">
              <a:solidFill>
                <a:schemeClr val="tx1">
                  <a:lumMod val="95000"/>
                  <a:lumOff val="5000"/>
                </a:schemeClr>
              </a:solidFill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27</a:t>
            </a:fld>
            <a:endParaRPr lang="en-US">
              <a:cs typeface="B Nazanin" pitchFamily="2" charset="-78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25" y="4038600"/>
            <a:ext cx="6315456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29200"/>
          </a:xfrm>
        </p:spPr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مراحل شبیه سازی</a:t>
            </a:r>
          </a:p>
          <a:p>
            <a:pPr lvl="2" algn="r" rtl="1">
              <a:lnSpc>
                <a:spcPct val="200000"/>
              </a:lnSpc>
            </a:pPr>
            <a:r>
              <a:rPr lang="fa-IR" sz="16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توصیف سناریوها</a:t>
            </a: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تعیین فرضیات و مقادیر پیش فرض</a:t>
            </a:r>
          </a:p>
          <a:p>
            <a:pPr lvl="3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فرضیات سبد کالا</a:t>
            </a:r>
          </a:p>
          <a:p>
            <a:pPr lvl="3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فرضیات زنجیره تامین</a:t>
            </a: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استفاده از ابزار  و تحلیل خروجی ها</a:t>
            </a:r>
          </a:p>
          <a:p>
            <a:pPr lvl="3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نرم افزار بهینه سازی </a:t>
            </a:r>
            <a:r>
              <a:rPr lang="en-US" b="1" dirty="0" smtClean="0">
                <a:cs typeface="B Nazanin" pitchFamily="2" charset="-78"/>
              </a:rPr>
              <a:t>CPLEX </a:t>
            </a: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28</a:t>
            </a:fld>
            <a:endParaRPr lang="en-US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توصیف سناریوها</a:t>
            </a:r>
          </a:p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معیارهای توصیف سبد کالا</a:t>
            </a:r>
          </a:p>
          <a:p>
            <a:pPr lvl="2" algn="r" rtl="1">
              <a:lnSpc>
                <a:spcPct val="200000"/>
              </a:lnSpc>
            </a:pPr>
            <a:r>
              <a:rPr lang="en-US" sz="16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Commoditization Rate</a:t>
            </a:r>
            <a:endParaRPr lang="fa-IR" sz="1600" b="1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  <a:p>
            <a:pPr lvl="3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تغییر سریع خصوصیات محصول </a:t>
            </a:r>
          </a:p>
          <a:p>
            <a:pPr lvl="2" algn="r" rtl="1">
              <a:lnSpc>
                <a:spcPct val="200000"/>
              </a:lnSpc>
            </a:pP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Rate Of Introduction /  Abandonment</a:t>
            </a:r>
            <a:endParaRPr lang="fa-IR" b="1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  <a:p>
            <a:pPr lvl="3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جایگزینی محصول با محصولات جدید</a:t>
            </a:r>
          </a:p>
          <a:p>
            <a:pPr lvl="3" algn="r" rtl="1">
              <a:lnSpc>
                <a:spcPct val="200000"/>
              </a:lnSpc>
            </a:pPr>
            <a:endParaRPr lang="fa-IR" b="1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  <a:p>
            <a:pPr lvl="3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29</a:t>
            </a:fld>
            <a:endParaRPr lang="en-US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انواع سبد کالا</a:t>
            </a:r>
          </a:p>
          <a:p>
            <a:pPr lvl="3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30</a:t>
            </a:fld>
            <a:endParaRPr lang="en-US">
              <a:cs typeface="B Nazanin" pitchFamily="2" charset="-78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1524000"/>
            <a:ext cx="6096000" cy="47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فرضیات </a:t>
            </a: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فرضیات سبد کالا</a:t>
            </a: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فرضیات زنجیره تامین</a:t>
            </a: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31</a:t>
            </a:fld>
            <a:endParaRPr lang="en-US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فرضیات زنجیره تامین</a:t>
            </a: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انواع کالا </a:t>
            </a:r>
            <a:r>
              <a:rPr lang="en-US" b="1" dirty="0" smtClean="0">
                <a:cs typeface="B Nazanin" pitchFamily="2" charset="-78"/>
              </a:rPr>
              <a:t>n = 100 : </a:t>
            </a:r>
            <a:endParaRPr lang="fa-IR" b="1" dirty="0" smtClean="0">
              <a:cs typeface="B Nazanin" pitchFamily="2" charset="-78"/>
            </a:endParaRP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تعداد زنجیره ی تامین : </a:t>
            </a:r>
            <a:r>
              <a:rPr lang="en-US" b="1" dirty="0" smtClean="0">
                <a:cs typeface="B Nazanin" pitchFamily="2" charset="-78"/>
              </a:rPr>
              <a:t>s = 10 </a:t>
            </a:r>
            <a:endParaRPr lang="fa-IR" b="1" dirty="0" smtClean="0">
              <a:cs typeface="B Nazanin" pitchFamily="2" charset="-78"/>
            </a:endParaRP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طول دوره ی برنامه ریزی </a:t>
            </a:r>
            <a:r>
              <a:rPr lang="en-US" b="1" dirty="0" smtClean="0">
                <a:cs typeface="B Nazanin" pitchFamily="2" charset="-78"/>
              </a:rPr>
              <a:t>Kt  =  1    : </a:t>
            </a: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تعیین </a:t>
            </a:r>
            <a:r>
              <a:rPr lang="en-US" b="1" dirty="0" smtClean="0">
                <a:cs typeface="B Nazanin" pitchFamily="2" charset="-78"/>
              </a:rPr>
              <a:t>lead time</a:t>
            </a:r>
            <a:r>
              <a:rPr lang="fa-IR" b="1" dirty="0" smtClean="0">
                <a:cs typeface="B Nazanin" pitchFamily="2" charset="-78"/>
              </a:rPr>
              <a:t> برای  زنجیره ی 1 تا 10 .</a:t>
            </a: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تعیین هزینه ی تولید برای هر یک از زنجیره ها ی 1 تا 10 .</a:t>
            </a:r>
          </a:p>
          <a:p>
            <a:pPr lvl="2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32</a:t>
            </a:fld>
            <a:endParaRPr lang="en-US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lvl="1" algn="r" rtl="1">
              <a:lnSpc>
                <a:spcPct val="200000"/>
              </a:lnSpc>
            </a:pPr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فرضیات سبد کالا</a:t>
            </a: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متوسط نرخ درخواست ها  </a:t>
            </a:r>
            <a:r>
              <a:rPr lang="el-GR" b="1" dirty="0" smtClean="0">
                <a:cs typeface="B Nazanin" pitchFamily="2" charset="-78"/>
              </a:rPr>
              <a:t>λ</a:t>
            </a:r>
            <a:r>
              <a:rPr lang="en-US" b="1" dirty="0" smtClean="0">
                <a:cs typeface="B Nazanin" pitchFamily="2" charset="-78"/>
              </a:rPr>
              <a:t> =1000</a:t>
            </a:r>
            <a:r>
              <a:rPr lang="fa-IR" b="1" dirty="0" smtClean="0">
                <a:cs typeface="B Nazanin" pitchFamily="2" charset="-78"/>
              </a:rPr>
              <a:t> </a:t>
            </a: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هزینه ی مدیریت درخواست ها  </a:t>
            </a:r>
            <a:r>
              <a:rPr lang="en-US" b="1" dirty="0" smtClean="0">
                <a:cs typeface="B Nazanin" pitchFamily="2" charset="-78"/>
              </a:rPr>
              <a:t>K = 30 </a:t>
            </a:r>
            <a:endParaRPr lang="fa-IR" b="1" dirty="0" smtClean="0">
              <a:cs typeface="B Nazanin" pitchFamily="2" charset="-78"/>
            </a:endParaRP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تعیین نوع محصولات</a:t>
            </a:r>
          </a:p>
          <a:p>
            <a:pPr lvl="3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محصولات اصلی (</a:t>
            </a:r>
            <a:r>
              <a:rPr lang="en-US" b="1" dirty="0" smtClean="0">
                <a:cs typeface="B Nazanin" pitchFamily="2" charset="-78"/>
              </a:rPr>
              <a:t>n =1 , … , 50</a:t>
            </a:r>
            <a:r>
              <a:rPr lang="fa-IR" b="1" dirty="0" smtClean="0">
                <a:cs typeface="B Nazanin" pitchFamily="2" charset="-78"/>
              </a:rPr>
              <a:t>)</a:t>
            </a:r>
          </a:p>
          <a:p>
            <a:pPr lvl="3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محصولات ابتکاری (</a:t>
            </a:r>
            <a:r>
              <a:rPr lang="en-US" b="1" dirty="0" smtClean="0">
                <a:cs typeface="B Nazanin" pitchFamily="2" charset="-78"/>
              </a:rPr>
              <a:t>n = 51, … , 100</a:t>
            </a:r>
            <a:r>
              <a:rPr lang="fa-IR" b="1" dirty="0" smtClean="0">
                <a:cs typeface="B Nazanin" pitchFamily="2" charset="-78"/>
              </a:rPr>
              <a:t>)</a:t>
            </a:r>
          </a:p>
          <a:p>
            <a:pPr lvl="2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....</a:t>
            </a:r>
          </a:p>
          <a:p>
            <a:pPr lvl="1" algn="r" rtl="1">
              <a:lnSpc>
                <a:spcPct val="200000"/>
              </a:lnSpc>
            </a:pPr>
            <a:endParaRPr lang="fa-IR" b="1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33</a:t>
            </a:fld>
            <a:endParaRPr lang="en-US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معیارهای توصیف سبد کالا</a:t>
            </a:r>
          </a:p>
          <a:p>
            <a:pPr lvl="2" algn="r" rtl="1">
              <a:lnSpc>
                <a:spcPct val="200000"/>
              </a:lnSpc>
            </a:pPr>
            <a:r>
              <a:rPr lang="en-US" sz="16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Commoditization Rate</a:t>
            </a:r>
            <a:endParaRPr lang="fa-IR" sz="1600" b="1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  <a:p>
            <a:pPr lvl="3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تغییر سریع خصوصیات محصول </a:t>
            </a:r>
          </a:p>
          <a:p>
            <a:pPr lvl="3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  <a:p>
            <a:pPr lvl="2" algn="r" rtl="1">
              <a:lnSpc>
                <a:spcPct val="200000"/>
              </a:lnSpc>
            </a:pP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Rate Of Introduction /  Abandonment</a:t>
            </a:r>
            <a:endParaRPr lang="fa-IR" b="1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  <a:p>
            <a:pPr lvl="3" algn="r" rtl="1">
              <a:lnSpc>
                <a:spcPct val="200000"/>
              </a:lnSpc>
            </a:pPr>
            <a:r>
              <a:rPr lang="fa-IR" b="1" dirty="0" smtClean="0">
                <a:cs typeface="B Nazanin" pitchFamily="2" charset="-78"/>
              </a:rPr>
              <a:t>جایگزینی محصول با محصولات جدید</a:t>
            </a:r>
          </a:p>
          <a:p>
            <a:pPr lvl="3" algn="r" rtl="1">
              <a:lnSpc>
                <a:spcPct val="200000"/>
              </a:lnSpc>
            </a:pPr>
            <a:endParaRPr lang="fa-IR" b="1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  <a:p>
            <a:pPr lvl="3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34</a:t>
            </a:fld>
            <a:endParaRPr lang="en-US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انواع سبد کالا</a:t>
            </a:r>
          </a:p>
          <a:p>
            <a:pPr lvl="3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35</a:t>
            </a:fld>
            <a:endParaRPr lang="en-US">
              <a:cs typeface="B Nazanin" pitchFamily="2" charset="-78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524000"/>
            <a:ext cx="6096000" cy="47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– انتخاب درجه ی سازگاری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l">
              <a:lnSpc>
                <a:spcPct val="200000"/>
              </a:lnSpc>
            </a:pPr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Stable product portfolio</a:t>
            </a:r>
          </a:p>
          <a:p>
            <a:pPr lvl="2">
              <a:lnSpc>
                <a:spcPct val="200000"/>
              </a:lnSpc>
            </a:pPr>
            <a:r>
              <a:rPr lang="en-US" sz="1600" b="1" dirty="0" smtClean="0">
                <a:cs typeface="B Nazanin" pitchFamily="2" charset="-78"/>
              </a:rPr>
              <a:t>Low Commoditization</a:t>
            </a:r>
          </a:p>
          <a:p>
            <a:pPr lvl="2">
              <a:lnSpc>
                <a:spcPct val="200000"/>
              </a:lnSpc>
            </a:pPr>
            <a:r>
              <a:rPr lang="en-US" sz="1600" b="1" dirty="0" smtClean="0">
                <a:cs typeface="B Nazanin" pitchFamily="2" charset="-78"/>
              </a:rPr>
              <a:t>Low Introduction rate</a:t>
            </a:r>
          </a:p>
          <a:p>
            <a:pPr lvl="2">
              <a:lnSpc>
                <a:spcPct val="200000"/>
              </a:lnSpc>
            </a:pPr>
            <a:endParaRPr lang="en-US" sz="1600" b="1" dirty="0" smtClean="0">
              <a:cs typeface="B Nazanin" pitchFamily="2" charset="-78"/>
            </a:endParaRPr>
          </a:p>
          <a:p>
            <a:pPr lvl="1">
              <a:lnSpc>
                <a:spcPct val="200000"/>
              </a:lnSpc>
            </a:pP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Result</a:t>
            </a:r>
          </a:p>
          <a:p>
            <a:pPr lvl="2">
              <a:lnSpc>
                <a:spcPct val="200000"/>
              </a:lnSpc>
            </a:pPr>
            <a:r>
              <a:rPr lang="en-US" b="1" dirty="0" smtClean="0">
                <a:cs typeface="B Nazanin" pitchFamily="2" charset="-78"/>
              </a:rPr>
              <a:t>No need to supply chain adaptation(Level 0)</a:t>
            </a:r>
            <a:endParaRPr lang="fa-IR" b="1" dirty="0" smtClean="0">
              <a:cs typeface="B Nazanin" pitchFamily="2" charset="-78"/>
            </a:endParaRPr>
          </a:p>
          <a:p>
            <a:pPr lvl="2" algn="r" rtl="1">
              <a:lnSpc>
                <a:spcPct val="200000"/>
              </a:lnSpc>
            </a:pPr>
            <a:endParaRPr lang="fa-IR" sz="1600" b="1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  <a:p>
            <a:pPr lvl="3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36</a:t>
            </a:fld>
            <a:endParaRPr lang="en-US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انواع سبد کالا</a:t>
            </a:r>
          </a:p>
          <a:p>
            <a:pPr lvl="3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37</a:t>
            </a:fld>
            <a:endParaRPr lang="en-US">
              <a:cs typeface="B Nazanin" pitchFamily="2" charset="-78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524000"/>
            <a:ext cx="6096000" cy="47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– انتخاب درجه ی سازگاری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3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38</a:t>
            </a:fld>
            <a:endParaRPr lang="en-US">
              <a:cs typeface="B Nazanin" pitchFamily="2" charset="-78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1629" y="1447800"/>
            <a:ext cx="6453171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تحلیل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با افزایش میزان سازگاری ، سود افزایش می یابد.</a:t>
            </a:r>
          </a:p>
          <a:p>
            <a:pPr marL="274320" lvl="1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800" dirty="0" smtClean="0">
                <a:cs typeface="B Nazanin" pitchFamily="2" charset="-78"/>
              </a:rPr>
              <a:t>تولیدات با تکنولوژی بالا مانند </a:t>
            </a:r>
            <a:r>
              <a:rPr lang="en-US" sz="1800" dirty="0" smtClean="0">
                <a:cs typeface="B Nazanin" pitchFamily="2" charset="-78"/>
              </a:rPr>
              <a:t>DVD </a:t>
            </a:r>
            <a:r>
              <a:rPr lang="en-US" sz="1800" dirty="0" err="1" smtClean="0">
                <a:cs typeface="B Nazanin" pitchFamily="2" charset="-78"/>
              </a:rPr>
              <a:t>Plyer</a:t>
            </a:r>
            <a:r>
              <a:rPr lang="fa-IR" sz="1800" dirty="0" smtClean="0">
                <a:cs typeface="B Nazanin" pitchFamily="2" charset="-78"/>
              </a:rPr>
              <a:t> سودشان را ااز سازگاری زنجیره ی تامین بدسا می اورند.</a:t>
            </a:r>
          </a:p>
          <a:p>
            <a:pPr marL="274320" lvl="1" indent="0" algn="r" rtl="1">
              <a:lnSpc>
                <a:spcPct val="150000"/>
              </a:lnSpc>
              <a:buFont typeface="Arial" pitchFamily="34" charset="0"/>
              <a:buChar char="•"/>
            </a:pPr>
            <a:endParaRPr lang="fa-IR" sz="1800" dirty="0" smtClean="0">
              <a:cs typeface="B Nazanin" pitchFamily="2" charset="-78"/>
            </a:endParaRPr>
          </a:p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برای کسب سود لازم در این نوع سبد کالا بروزرسانی کامل زنجیره تامین اجتناب ناپذیر است.</a:t>
            </a:r>
          </a:p>
          <a:p>
            <a:pPr marL="274320" lvl="1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800" dirty="0" smtClean="0">
                <a:cs typeface="B Nazanin" pitchFamily="2" charset="-78"/>
              </a:rPr>
              <a:t>ورشکستگی شرکت سازنده ی فیلم عکاسی </a:t>
            </a: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39</a:t>
            </a:fld>
            <a:endParaRPr lang="en-US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انواع سبد کالا</a:t>
            </a:r>
          </a:p>
          <a:p>
            <a:pPr lvl="3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40</a:t>
            </a:fld>
            <a:endParaRPr lang="en-US">
              <a:cs typeface="B Nazanin" pitchFamily="2" charset="-78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524000"/>
            <a:ext cx="6096000" cy="47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– انتخاب درجه ی سازگاری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3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41</a:t>
            </a:fld>
            <a:endParaRPr lang="en-US">
              <a:cs typeface="B Nazanin" pitchFamily="2" charset="-78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414162"/>
            <a:ext cx="7924800" cy="468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تحلیل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کاهش هزینه های ثابت منجر به افزایش سود </a:t>
            </a:r>
            <a:r>
              <a:rPr lang="fa-IR" sz="2000" i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سازگاری متوسط</a:t>
            </a: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 می شود.</a:t>
            </a:r>
          </a:p>
          <a:p>
            <a:pPr marL="274320" lvl="1" indent="0" algn="r" rtl="1">
              <a:lnSpc>
                <a:spcPct val="150000"/>
              </a:lnSpc>
              <a:buFont typeface="Arial" pitchFamily="34" charset="0"/>
              <a:buChar char="•"/>
            </a:pPr>
            <a:endParaRPr lang="fa-IR" sz="1800" dirty="0" smtClean="0">
              <a:cs typeface="B Nazanin" pitchFamily="2" charset="-78"/>
            </a:endParaRPr>
          </a:p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برای یک </a:t>
            </a:r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Commoditizing Portfolio</a:t>
            </a: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 حداقل سازگاری درجه ی 2 لازم است.</a:t>
            </a: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42</a:t>
            </a:fld>
            <a:endParaRPr lang="en-US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سبد کالایِ</a:t>
            </a:r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Discontinues </a:t>
            </a: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 :</a:t>
            </a:r>
          </a:p>
          <a:p>
            <a:pPr marL="274320" lvl="1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800" dirty="0" smtClean="0">
                <a:cs typeface="B Nazanin" pitchFamily="2" charset="-78"/>
              </a:rPr>
              <a:t>تغییر خصوصیات محصول محدود </a:t>
            </a:r>
          </a:p>
          <a:p>
            <a:pPr marL="274320" lvl="1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800" dirty="0" smtClean="0">
                <a:cs typeface="B Nazanin" pitchFamily="2" charset="-78"/>
              </a:rPr>
              <a:t>تغییر تعداد انواع محصول در سبد کالا </a:t>
            </a:r>
          </a:p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فرضیات</a:t>
            </a:r>
          </a:p>
          <a:p>
            <a:pPr marL="274320" lvl="1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8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25 نوع مختلف محصول که در دوره ی زمانی 2، 20 محصول با محصولات جدید جایگزین می شود.</a:t>
            </a:r>
          </a:p>
          <a:p>
            <a:pPr marL="548640" lvl="2" indent="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400" dirty="0" smtClean="0">
                <a:cs typeface="B Nazanin" pitchFamily="2" charset="-78"/>
              </a:rPr>
              <a:t>Functional Product  (n = 1 ,…., 25)</a:t>
            </a:r>
            <a:endParaRPr lang="fa-IR" sz="1400" dirty="0" smtClean="0">
              <a:cs typeface="B Nazanin" pitchFamily="2" charset="-78"/>
            </a:endParaRPr>
          </a:p>
          <a:p>
            <a:pPr marL="548640" lvl="2" indent="0" algn="r" rtl="1">
              <a:lnSpc>
                <a:spcPct val="150000"/>
              </a:lnSpc>
              <a:buFont typeface="Arial" pitchFamily="34" charset="0"/>
              <a:buChar char="•"/>
            </a:pPr>
            <a:endParaRPr lang="fa-IR" sz="1400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  <a:p>
            <a:pPr marL="274320" lvl="1" indent="0" algn="r" rtl="1">
              <a:lnSpc>
                <a:spcPct val="150000"/>
              </a:lnSpc>
              <a:buFont typeface="Arial" pitchFamily="34" charset="0"/>
              <a:buChar char="•"/>
            </a:pPr>
            <a:endParaRPr lang="fa-IR" sz="1800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  <a:p>
            <a:pPr marL="274320" lvl="1" indent="0" algn="r" rtl="1">
              <a:lnSpc>
                <a:spcPct val="150000"/>
              </a:lnSpc>
              <a:buFont typeface="Arial" pitchFamily="34" charset="0"/>
              <a:buChar char="•"/>
            </a:pPr>
            <a:endParaRPr lang="en-US" sz="1800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43</a:t>
            </a:fld>
            <a:endParaRPr lang="en-US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انواع سبد کالا</a:t>
            </a:r>
          </a:p>
          <a:p>
            <a:pPr lvl="3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44</a:t>
            </a:fld>
            <a:endParaRPr lang="en-US">
              <a:cs typeface="B Nazanin" pitchFamily="2" charset="-78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524000"/>
            <a:ext cx="6096000" cy="47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– انتخاب درجه ی سازگاری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3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45</a:t>
            </a:fld>
            <a:endParaRPr lang="en-US">
              <a:cs typeface="B Nazanin" pitchFamily="2" charset="-78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1447800"/>
            <a:ext cx="76962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تحلیل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جایگزینی با محصولات اصلی نیزمند تغییر زنجیره نیست</a:t>
            </a:r>
          </a:p>
          <a:p>
            <a:pPr marL="274320" lvl="1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800" dirty="0" smtClean="0">
                <a:cs typeface="B Nazanin" pitchFamily="2" charset="-78"/>
              </a:rPr>
              <a:t>N = 1, ,,, , 50</a:t>
            </a:r>
            <a:endParaRPr lang="fa-IR" sz="1800" dirty="0" smtClean="0">
              <a:cs typeface="B Nazanin" pitchFamily="2" charset="-78"/>
            </a:endParaRPr>
          </a:p>
          <a:p>
            <a:pPr marL="274320" lvl="1" indent="0" algn="r" rtl="1">
              <a:lnSpc>
                <a:spcPct val="150000"/>
              </a:lnSpc>
              <a:buFont typeface="Arial" pitchFamily="34" charset="0"/>
              <a:buChar char="•"/>
            </a:pPr>
            <a:endParaRPr lang="fa-IR" sz="1800" dirty="0" smtClean="0">
              <a:cs typeface="B Nazanin" pitchFamily="2" charset="-78"/>
            </a:endParaRPr>
          </a:p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جایگزینی با محصولات ابتکاری نیازمند بروزرسانی است.</a:t>
            </a: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46</a:t>
            </a:fld>
            <a:endParaRPr lang="en-US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سبد کالایِ</a:t>
            </a:r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Dynamic </a:t>
            </a: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:</a:t>
            </a:r>
          </a:p>
          <a:p>
            <a:pPr marL="274320" lvl="1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800" dirty="0" smtClean="0">
                <a:cs typeface="B Nazanin" pitchFamily="2" charset="-78"/>
              </a:rPr>
              <a:t>نرخ بالای تغییر خصوصیات محصول </a:t>
            </a:r>
          </a:p>
          <a:p>
            <a:pPr marL="274320" lvl="1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800" dirty="0" smtClean="0">
                <a:cs typeface="B Nazanin" pitchFamily="2" charset="-78"/>
              </a:rPr>
              <a:t>نرخ بالای تغییر انواع محصول در سبد کالا</a:t>
            </a:r>
          </a:p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فرضیات</a:t>
            </a:r>
          </a:p>
          <a:p>
            <a:pPr marL="274320" lvl="1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8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بازه ی زمانی 1 : </a:t>
            </a:r>
          </a:p>
          <a:p>
            <a:pPr marL="548640" lvl="2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14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25 محصول اصلی و 25 محصول ابتکاری </a:t>
            </a:r>
          </a:p>
          <a:p>
            <a:pPr marL="548640" lvl="2" indent="0" algn="r" rtl="1">
              <a:lnSpc>
                <a:spcPct val="150000"/>
              </a:lnSpc>
              <a:buFont typeface="Arial" pitchFamily="34" charset="0"/>
              <a:buChar char="•"/>
            </a:pPr>
            <a:endParaRPr lang="fa-IR" sz="1800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  <a:p>
            <a:pPr marL="274320" lvl="1" indent="0" algn="r" rtl="1">
              <a:lnSpc>
                <a:spcPct val="150000"/>
              </a:lnSpc>
              <a:buFont typeface="Arial" pitchFamily="34" charset="0"/>
              <a:buChar char="•"/>
            </a:pPr>
            <a:endParaRPr lang="fa-IR" sz="1800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  <a:p>
            <a:pPr marL="274320" lvl="1" indent="0" algn="r" rtl="1">
              <a:lnSpc>
                <a:spcPct val="150000"/>
              </a:lnSpc>
              <a:buFont typeface="Arial" pitchFamily="34" charset="0"/>
              <a:buChar char="•"/>
            </a:pPr>
            <a:endParaRPr lang="en-US" sz="1800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47</a:t>
            </a:fld>
            <a:endParaRPr lang="en-US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lnSpc>
                <a:spcPct val="200000"/>
              </a:lnSpc>
            </a:pP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انواع سبد کالا</a:t>
            </a:r>
          </a:p>
          <a:p>
            <a:pPr lvl="3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48</a:t>
            </a:fld>
            <a:endParaRPr lang="en-US">
              <a:cs typeface="B Nazanin" pitchFamily="2" charset="-78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524000"/>
            <a:ext cx="6096000" cy="475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     شبیه سازی – انتخاب درجه ی سازگاری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3" algn="r" rtl="1">
              <a:lnSpc>
                <a:spcPct val="200000"/>
              </a:lnSpc>
            </a:pPr>
            <a:endParaRPr lang="fa-IR" b="1" dirty="0" smtClean="0"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49</a:t>
            </a:fld>
            <a:endParaRPr lang="en-US">
              <a:cs typeface="B Nazanin" pitchFamily="2" charset="-78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1345055"/>
            <a:ext cx="7848600" cy="4827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375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خلاصه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endParaRPr lang="fa-IR" sz="2000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اهمیت ایجاد سازگاری در زنجیره ی تامین در مقابله با عوامل فشار </a:t>
            </a:r>
          </a:p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ارائه ی مدل 4 سطحی سازگاری</a:t>
            </a:r>
          </a:p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ارائه ی مدل ریاضی جهت ارزیابی و انتخاب سطح سازگاری </a:t>
            </a:r>
          </a:p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شبیه سازی ازمایشات عددی جهت دریافت خروجی مدل ریاضی</a:t>
            </a:r>
          </a:p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endParaRPr lang="fa-IR" sz="2000" dirty="0" smtClean="0">
              <a:solidFill>
                <a:schemeClr val="accent2">
                  <a:lumMod val="50000"/>
                </a:schemeClr>
              </a:solidFill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50</a:t>
            </a:fld>
            <a:endParaRPr lang="en-US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نتیجه گیری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هرچند ایجاد سازگاری در زنجیره تامین مهم است اما نیازمند ارزیابی است.</a:t>
            </a:r>
          </a:p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سازگاری زنجیره ی تامین در هر زنجیره ای بسته به انواع کالا و مفروضات زنجیره متفاوت است.</a:t>
            </a:r>
          </a:p>
          <a:p>
            <a:pPr marL="0" indent="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dirty="0" smtClean="0">
                <a:solidFill>
                  <a:schemeClr val="accent2">
                    <a:lumMod val="50000"/>
                  </a:schemeClr>
                </a:solidFill>
                <a:cs typeface="B Nazanin" pitchFamily="2" charset="-78"/>
              </a:rPr>
              <a:t>برای انجام یک تغییر سازنده، مدل زنجیره به دقت طراحی شود.</a:t>
            </a: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51</a:t>
            </a:fld>
            <a:endParaRPr lang="en-US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dirty="0" smtClean="0">
                <a:solidFill>
                  <a:srgbClr val="002060"/>
                </a:solidFill>
                <a:cs typeface="B Nazanin" pitchFamily="2" charset="-78"/>
              </a:rPr>
              <a:t>کارهای آینده</a:t>
            </a:r>
            <a:endParaRPr lang="en-US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r" rtl="1">
              <a:lnSpc>
                <a:spcPct val="150000"/>
              </a:lnSpc>
              <a:buNone/>
            </a:pPr>
            <a:r>
              <a:rPr lang="fa-IR" sz="1800" dirty="0" smtClean="0">
                <a:cs typeface="B Nazanin" pitchFamily="2" charset="-78"/>
              </a:rPr>
              <a:t>1- مدل ارائه شده تنها برای 2 دوره ی زمانی بوده و تعبم ان برای دوره ی زمانی گسترده تر مورد توجه است.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sz="1800" dirty="0" smtClean="0">
                <a:cs typeface="B Nazanin" pitchFamily="2" charset="-78"/>
              </a:rPr>
              <a:t>2- نگاشت مدل ارائه شده بر یک مسئله ی واقعی و مقایسه ی نتایج حاصل از ارزیابی با مدل شبی سازی شده.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sz="1800" dirty="0" smtClean="0">
                <a:cs typeface="B Nazanin" pitchFamily="2" charset="-78"/>
              </a:rPr>
              <a:t>3- استفاده از تکنیک های یادگیری ماشین جهت استخراج برخی فرضیات مسئله.</a:t>
            </a: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cs typeface="B Nazanin" pitchFamily="2" charset="-78"/>
              </a:rPr>
              <a:pPr/>
              <a:t>52</a:t>
            </a:fld>
            <a:endParaRPr lang="en-US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53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endParaRPr lang="en-GB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cs typeface="B Nazanin" pitchFamily="2" charset="-78"/>
            </a:endParaRPr>
          </a:p>
          <a:p>
            <a:pPr algn="ctr"/>
            <a:endParaRPr lang="en-GB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cs typeface="B Nazanin" pitchFamily="2" charset="-78"/>
            </a:endParaRPr>
          </a:p>
          <a:p>
            <a:pPr algn="ctr">
              <a:buNone/>
            </a:pPr>
            <a:endParaRPr lang="en-GB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cs typeface="B Nazanin" pitchFamily="2" charset="-78"/>
            </a:endParaRPr>
          </a:p>
          <a:p>
            <a:pPr algn="ctr">
              <a:buNone/>
            </a:pPr>
            <a:r>
              <a:rPr lang="fa-IR" sz="3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cs typeface="B Nazanin" pitchFamily="2" charset="-78"/>
              </a:rPr>
              <a:t>باتشکر</a:t>
            </a:r>
            <a:endParaRPr lang="en-US" sz="38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cs typeface="B Nazanin" pitchFamily="2" charset="-78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00" y="228600"/>
            <a:ext cx="8890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B lotus">
      <a:majorFont>
        <a:latin typeface="Times New Roman"/>
        <a:ea typeface=""/>
        <a:cs typeface="B Lotus"/>
      </a:majorFont>
      <a:minorFont>
        <a:latin typeface="Times New Roman"/>
        <a:ea typeface=""/>
        <a:cs typeface="B Lotus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4111</TotalTime>
  <Words>2178</Words>
  <Application>Microsoft Office PowerPoint</Application>
  <PresentationFormat>On-screen Show (4:3)</PresentationFormat>
  <Paragraphs>362</Paragraphs>
  <Slides>53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4" baseType="lpstr">
      <vt:lpstr>Equity</vt:lpstr>
      <vt:lpstr>بنام خدا</vt:lpstr>
      <vt:lpstr>زنجیره ی تامین سازگار Adaptive Supply Chain</vt:lpstr>
      <vt:lpstr>PowerPoint Presentation</vt:lpstr>
      <vt:lpstr>     مقدمه</vt:lpstr>
      <vt:lpstr>     مقدمه</vt:lpstr>
      <vt:lpstr>     مقدمه</vt:lpstr>
      <vt:lpstr>     مرور ادبیات</vt:lpstr>
      <vt:lpstr>     مرور ادبیات</vt:lpstr>
      <vt:lpstr>     مرور ادبیات</vt:lpstr>
      <vt:lpstr>     ارتباط روش ارائه شده و کارهای قبل</vt:lpstr>
      <vt:lpstr>     2- مدل جامع</vt:lpstr>
      <vt:lpstr>     چارچوب مدل</vt:lpstr>
      <vt:lpstr>     چارچوب مدل</vt:lpstr>
      <vt:lpstr>     چارچوب مدل</vt:lpstr>
      <vt:lpstr>     چارچوب مدل</vt:lpstr>
      <vt:lpstr>     چارچوب مدل</vt:lpstr>
      <vt:lpstr>     چارچوب مدل</vt:lpstr>
      <vt:lpstr>     مدلسازی هزینه های زنجیره ی تامین</vt:lpstr>
      <vt:lpstr>     مدلسازی هزینه های زنجیره ی تامین</vt:lpstr>
      <vt:lpstr>     مدلسازی هزینه های زنجیره ی تامین</vt:lpstr>
      <vt:lpstr>     فرمولاسیون مدل</vt:lpstr>
      <vt:lpstr>     فرمولاسیون مدل</vt:lpstr>
      <vt:lpstr>     فرمولاسیون مدل</vt:lpstr>
      <vt:lpstr>     فرمولاسیون مدل</vt:lpstr>
      <vt:lpstr>     فرمولاسیون مدل</vt:lpstr>
      <vt:lpstr>     فرمولاسیون مدل</vt:lpstr>
      <vt:lpstr>     فرمولاسیون مدل</vt:lpstr>
      <vt:lpstr>     شبیه سازی </vt:lpstr>
      <vt:lpstr>     شبیه سازی </vt:lpstr>
      <vt:lpstr>     شبیه سازی </vt:lpstr>
      <vt:lpstr>     شبیه سازی </vt:lpstr>
      <vt:lpstr>     شبیه سازی </vt:lpstr>
      <vt:lpstr>     شبیه سازی </vt:lpstr>
      <vt:lpstr>     شبیه سازی </vt:lpstr>
      <vt:lpstr>     شبیه سازی </vt:lpstr>
      <vt:lpstr>     شبیه سازی – انتخاب درجه ی سازگاری</vt:lpstr>
      <vt:lpstr>     شبیه سازی </vt:lpstr>
      <vt:lpstr>     شبیه سازی – انتخاب درجه ی سازگاری</vt:lpstr>
      <vt:lpstr>     تحلیل</vt:lpstr>
      <vt:lpstr>     شبیه سازی </vt:lpstr>
      <vt:lpstr>     شبیه سازی – انتخاب درجه ی سازگاری</vt:lpstr>
      <vt:lpstr>     تحلیل</vt:lpstr>
      <vt:lpstr>     شبیه سازی </vt:lpstr>
      <vt:lpstr>     شبیه سازی </vt:lpstr>
      <vt:lpstr>     شبیه سازی – انتخاب درجه ی سازگاری</vt:lpstr>
      <vt:lpstr>     تحلیل</vt:lpstr>
      <vt:lpstr>     شبیه سازی </vt:lpstr>
      <vt:lpstr>     شبیه سازی </vt:lpstr>
      <vt:lpstr>     شبیه سازی – انتخاب درجه ی سازگاری</vt:lpstr>
      <vt:lpstr>خلاصه</vt:lpstr>
      <vt:lpstr>نتیجه گیری</vt:lpstr>
      <vt:lpstr>کارهای آینده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Intelligence roadmap chapter 8 Database design</dc:title>
  <dc:creator>Roya</dc:creator>
  <cp:lastModifiedBy>Windows User</cp:lastModifiedBy>
  <cp:revision>114</cp:revision>
  <dcterms:created xsi:type="dcterms:W3CDTF">2006-08-16T00:00:00Z</dcterms:created>
  <dcterms:modified xsi:type="dcterms:W3CDTF">2020-05-31T23:40:42Z</dcterms:modified>
</cp:coreProperties>
</file>