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5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654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8648" y="450760"/>
            <a:ext cx="8783391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fa-IR" sz="80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ریاضی سوم دبستان</a:t>
            </a:r>
          </a:p>
          <a:p>
            <a:pPr algn="ctr" rtl="1">
              <a:lnSpc>
                <a:spcPct val="300000"/>
              </a:lnSpc>
            </a:pPr>
            <a:r>
              <a:rPr lang="fa-IR" sz="44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فصل اول: (الگوها</a:t>
            </a:r>
            <a:r>
              <a:rPr lang="fa-IR" sz="44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)</a:t>
            </a:r>
            <a:endParaRPr lang="fa-IR" sz="4400" b="1" dirty="0" smtClean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519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3464" y="1880640"/>
            <a:ext cx="116785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الگو : به رابطه بین اعداد و اشکال الگو می گویند . کشف اعداد در حوزه ی یادگیری ریاضی است و ما از طریق پرسش – پاسخ به جواب می رسیم         این چی شد ؟ شد این ؟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یکی از راهبردهای حل مسئله الگویابی است 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                             عددی                    12       10            8          6          4         2                  </a:t>
            </a:r>
            <a:r>
              <a:rPr lang="fa-IR" sz="2000" b="1" dirty="0" smtClean="0">
                <a:cs typeface="B Nazanin" panose="00000400000000000000" pitchFamily="2" charset="-78"/>
              </a:rPr>
              <a:t>2چی شد؟شد 4 ؟                                                </a:t>
            </a: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                                                                 2+        2+          2+        2+      2+                     </a:t>
            </a:r>
            <a:r>
              <a:rPr lang="fa-IR" sz="2000" b="1" dirty="0" smtClean="0">
                <a:cs typeface="B Nazanin" panose="00000400000000000000" pitchFamily="2" charset="-78"/>
              </a:rPr>
              <a:t>2تابخش اضافه شد</a:t>
            </a: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انواع الگوها           هندسی                                                                        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                                                                         </a:t>
            </a:r>
            <a:r>
              <a:rPr lang="fa-IR" b="1" dirty="0" smtClean="0">
                <a:cs typeface="B Nazanin" panose="00000400000000000000" pitchFamily="2" charset="-78"/>
              </a:rPr>
              <a:t>تکرارالگو</a:t>
            </a:r>
            <a:r>
              <a:rPr lang="fa-IR" sz="2400" b="1" dirty="0" smtClean="0">
                <a:cs typeface="B Nazanin" panose="00000400000000000000" pitchFamily="2" charset="-78"/>
              </a:rPr>
              <a:t>                             </a:t>
            </a:r>
            <a:r>
              <a:rPr lang="fa-IR" b="1" dirty="0" smtClean="0">
                <a:cs typeface="B Nazanin" panose="00000400000000000000" pitchFamily="2" charset="-78"/>
              </a:rPr>
              <a:t>الگو</a:t>
            </a: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                           هندسی – عددی </a:t>
            </a:r>
          </a:p>
        </p:txBody>
      </p:sp>
      <p:sp>
        <p:nvSpPr>
          <p:cNvPr id="3" name="Left Arrow 2"/>
          <p:cNvSpPr/>
          <p:nvPr/>
        </p:nvSpPr>
        <p:spPr>
          <a:xfrm>
            <a:off x="7854159" y="2744635"/>
            <a:ext cx="457200" cy="268941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Brace 4"/>
          <p:cNvSpPr/>
          <p:nvPr/>
        </p:nvSpPr>
        <p:spPr>
          <a:xfrm>
            <a:off x="9939528" y="3845859"/>
            <a:ext cx="620896" cy="2429435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rved Up Arrow 6"/>
          <p:cNvSpPr/>
          <p:nvPr/>
        </p:nvSpPr>
        <p:spPr>
          <a:xfrm>
            <a:off x="3822192" y="4050793"/>
            <a:ext cx="640080" cy="228600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urved Up Arrow 7"/>
          <p:cNvSpPr/>
          <p:nvPr/>
        </p:nvSpPr>
        <p:spPr>
          <a:xfrm>
            <a:off x="4605528" y="4075177"/>
            <a:ext cx="594360" cy="219455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Up Arrow 8"/>
          <p:cNvSpPr/>
          <p:nvPr/>
        </p:nvSpPr>
        <p:spPr>
          <a:xfrm>
            <a:off x="5364480" y="4093465"/>
            <a:ext cx="594360" cy="219455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urved Up Arrow 9"/>
          <p:cNvSpPr/>
          <p:nvPr/>
        </p:nvSpPr>
        <p:spPr>
          <a:xfrm>
            <a:off x="6214872" y="4075177"/>
            <a:ext cx="594360" cy="219455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>
            <a:off x="7074408" y="4093465"/>
            <a:ext cx="594360" cy="219455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Left Arrow 11"/>
          <p:cNvSpPr/>
          <p:nvPr/>
        </p:nvSpPr>
        <p:spPr>
          <a:xfrm>
            <a:off x="2697480" y="3886200"/>
            <a:ext cx="722376" cy="283464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lowchart: Extract 12"/>
          <p:cNvSpPr/>
          <p:nvPr/>
        </p:nvSpPr>
        <p:spPr>
          <a:xfrm>
            <a:off x="3675888" y="4919472"/>
            <a:ext cx="347472" cy="356616"/>
          </a:xfrm>
          <a:prstGeom prst="flowChartExtra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507992" y="4928616"/>
            <a:ext cx="365760" cy="365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041648" y="4910328"/>
            <a:ext cx="384048" cy="42976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lowchart: Extract 15"/>
          <p:cNvSpPr/>
          <p:nvPr/>
        </p:nvSpPr>
        <p:spPr>
          <a:xfrm>
            <a:off x="5209032" y="4907280"/>
            <a:ext cx="347472" cy="356616"/>
          </a:xfrm>
          <a:prstGeom prst="flowChartExtra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041136" y="4916424"/>
            <a:ext cx="365760" cy="365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5574792" y="4898136"/>
            <a:ext cx="384048" cy="42976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lowchart: Extract 18"/>
          <p:cNvSpPr/>
          <p:nvPr/>
        </p:nvSpPr>
        <p:spPr>
          <a:xfrm>
            <a:off x="6470904" y="4907280"/>
            <a:ext cx="347472" cy="356616"/>
          </a:xfrm>
          <a:prstGeom prst="flowChartExtra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7303008" y="4916424"/>
            <a:ext cx="365760" cy="365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6836664" y="4898136"/>
            <a:ext cx="384048" cy="42976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lowchart: Extract 21"/>
          <p:cNvSpPr/>
          <p:nvPr/>
        </p:nvSpPr>
        <p:spPr>
          <a:xfrm>
            <a:off x="7705344" y="4907280"/>
            <a:ext cx="347472" cy="356616"/>
          </a:xfrm>
          <a:prstGeom prst="flowChartExtra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8537448" y="4916424"/>
            <a:ext cx="365760" cy="3657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8071104" y="4898136"/>
            <a:ext cx="384048" cy="42976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Left Bracket 24"/>
          <p:cNvSpPr/>
          <p:nvPr/>
        </p:nvSpPr>
        <p:spPr>
          <a:xfrm rot="16200000">
            <a:off x="4218997" y="4749348"/>
            <a:ext cx="111650" cy="1362454"/>
          </a:xfrm>
          <a:prstGeom prst="lef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Left Bracket 25"/>
          <p:cNvSpPr/>
          <p:nvPr/>
        </p:nvSpPr>
        <p:spPr>
          <a:xfrm rot="16200000">
            <a:off x="7014012" y="3548436"/>
            <a:ext cx="105554" cy="3715509"/>
          </a:xfrm>
          <a:prstGeom prst="lef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920496" y="597712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1603248" y="599236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1868424" y="599236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2124456" y="599236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2971800" y="6199632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3236976" y="6199632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3493008" y="6199632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/>
          <p:cNvSpPr/>
          <p:nvPr/>
        </p:nvSpPr>
        <p:spPr>
          <a:xfrm>
            <a:off x="2962656" y="5897880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227832" y="5897880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3483864" y="5897880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4425696" y="639165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4690872" y="639165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4946904" y="639165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/>
          <p:cNvSpPr/>
          <p:nvPr/>
        </p:nvSpPr>
        <p:spPr>
          <a:xfrm>
            <a:off x="4422648" y="611428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4687824" y="611428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4943856" y="611428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/>
          <p:cNvSpPr/>
          <p:nvPr/>
        </p:nvSpPr>
        <p:spPr>
          <a:xfrm>
            <a:off x="4413504" y="581253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4678680" y="581253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4934712" y="5812536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>
            <a:off x="5202936" y="6373368"/>
            <a:ext cx="185928" cy="23164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100584" y="5358384"/>
            <a:ext cx="11978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b="1" dirty="0" smtClean="0">
                <a:cs typeface="B Nazanin" pitchFamily="2" charset="-78"/>
              </a:rPr>
              <a:t>شماره شکل</a:t>
            </a:r>
            <a:endParaRPr lang="en-US" sz="1400" b="1" dirty="0">
              <a:cs typeface="B Nazanin" pitchFamily="2" charset="-7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920496" y="534619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1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740408" y="540715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2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084576" y="5471161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3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565904" y="5486400"/>
            <a:ext cx="271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4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58" name="Curved Up Arrow 57"/>
          <p:cNvSpPr/>
          <p:nvPr/>
        </p:nvSpPr>
        <p:spPr>
          <a:xfrm>
            <a:off x="1030224" y="6278881"/>
            <a:ext cx="640080" cy="228600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9" name="Curved Up Arrow 58"/>
          <p:cNvSpPr/>
          <p:nvPr/>
        </p:nvSpPr>
        <p:spPr>
          <a:xfrm>
            <a:off x="2255520" y="6297169"/>
            <a:ext cx="640080" cy="228600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0" name="Curved Up Arrow 59"/>
          <p:cNvSpPr/>
          <p:nvPr/>
        </p:nvSpPr>
        <p:spPr>
          <a:xfrm>
            <a:off x="3727704" y="6306313"/>
            <a:ext cx="640080" cy="228600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124712" y="655022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2+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386584" y="655022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3+</a:t>
            </a:r>
            <a:endParaRPr lang="en-US" sz="1400" dirty="0">
              <a:cs typeface="B Nazanin" pitchFamily="2" charset="-78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840480" y="6550223"/>
            <a:ext cx="3596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cs typeface="B Nazanin" pitchFamily="2" charset="-78"/>
              </a:rPr>
              <a:t>4+</a:t>
            </a:r>
            <a:endParaRPr lang="en-US" sz="14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3741" y="1883664"/>
            <a:ext cx="11286027" cy="461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از الگو یابی در ساختمان سازی هم استفاده می شود .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یک ساختمان 5 طبقه دارد ، هر طبقه 2 واحد دارد تعداد واحد های این ساختمان را بنویسید .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الگوی واحد : 2 تا 2تا 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الگوی طبقات : یکی ، یکی </a:t>
            </a:r>
          </a:p>
          <a:p>
            <a:pPr algn="r" rtl="1">
              <a:lnSpc>
                <a:spcPct val="15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در سود هم از الگو ها استفاده می شود . 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کالایی را 500 تومان می خریم و 520 تومان می فروشیم . چقدر سود می کنیم ؟ 4کالا بفروشیم چقدر سود می کنیم ؟                                        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                                  سود 20=500-520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28491" y="3356186"/>
          <a:ext cx="3965388" cy="9029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60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1473"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طبقه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1473">
                <a:tc>
                  <a:txBody>
                    <a:bodyPr/>
                    <a:lstStyle/>
                    <a:p>
                      <a:r>
                        <a:rPr lang="fa-IR" b="1" dirty="0" smtClean="0">
                          <a:cs typeface="B Nazanin" pitchFamily="2" charset="-78"/>
                        </a:rPr>
                        <a:t>واحد </a:t>
                      </a:r>
                      <a:endParaRPr lang="en-US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53592" y="5891046"/>
          <a:ext cx="3965388" cy="9029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60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08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1473"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تعداد 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1473">
                <a:tc>
                  <a:txBody>
                    <a:bodyPr/>
                    <a:lstStyle/>
                    <a:p>
                      <a:r>
                        <a:rPr lang="fa-IR" b="1" dirty="0" smtClean="0">
                          <a:cs typeface="B Nazanin" pitchFamily="2" charset="-78"/>
                        </a:rPr>
                        <a:t>سود </a:t>
                      </a:r>
                      <a:endParaRPr lang="en-US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یک مثال دیگر برای ساختمان سازی :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یک ساختمان 6 طبقه دارد هر طبقه 3 واحد دارد هر واحد 2 اتاق خواب دارد تعداد واحد ها و اتاق خواب ها را نشان دهید .</a:t>
            </a:r>
          </a:p>
          <a:p>
            <a:pPr algn="r" rtl="1">
              <a:lnSpc>
                <a:spcPct val="150000"/>
              </a:lnSpc>
            </a:pPr>
            <a:endParaRPr lang="fa-IR" sz="2400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endParaRPr lang="fa-IR" sz="2400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الگوی واحد ها : 3تا 3تا 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الگوی اتاق خواب ها : 6تا 6تا – چون هر طبقه 3 واحد دارد و هر یک واحد 2اتاق خواب دارد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81105" y="3597336"/>
          <a:ext cx="5874869" cy="116292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39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92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5894"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  <a:cs typeface="B Nazanin" pitchFamily="2" charset="-78"/>
                        </a:rPr>
                        <a:t>طبقه </a:t>
                      </a:r>
                      <a:endParaRPr lang="en-US" dirty="0">
                        <a:solidFill>
                          <a:schemeClr val="tx1"/>
                        </a:solidFill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894">
                <a:tc>
                  <a:txBody>
                    <a:bodyPr/>
                    <a:lstStyle/>
                    <a:p>
                      <a:r>
                        <a:rPr lang="fa-IR" b="1" dirty="0" smtClean="0">
                          <a:cs typeface="B Nazanin" pitchFamily="2" charset="-78"/>
                        </a:rPr>
                        <a:t>واحد </a:t>
                      </a:r>
                      <a:endParaRPr lang="en-US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1135">
                <a:tc>
                  <a:txBody>
                    <a:bodyPr/>
                    <a:lstStyle/>
                    <a:p>
                      <a:r>
                        <a:rPr lang="fa-IR" sz="1400" b="1" dirty="0" smtClean="0">
                          <a:cs typeface="B Nazanin" pitchFamily="2" charset="-78"/>
                        </a:rPr>
                        <a:t>اتاق خواب</a:t>
                      </a:r>
                      <a:endParaRPr lang="en-US" sz="1400" b="1" dirty="0">
                        <a:cs typeface="B Nazanin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/>
                        <a:t>36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2376" y="1970466"/>
            <a:ext cx="11449066" cy="1758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الگوی شمارش :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>
                <a:cs typeface="B Nazanin" panose="00000400000000000000" pitchFamily="2" charset="-78"/>
              </a:rPr>
              <a:t>با استفاده از دفتر شطرنجی ، در دفتر دانش آموز جدول رسم می کنیم . و از آنها می خواهیم خانه ها را طبق الگوی خاصی شمارش کنند (مثلا 2تا 2تا ، 3تا 3تا ) و برای هر کدام یک الگوی جمع و شمارش بنویسید 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395506" y="4368301"/>
          <a:ext cx="2333812" cy="121509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83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34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34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34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503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03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503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ight Arrow 4"/>
          <p:cNvSpPr/>
          <p:nvPr/>
        </p:nvSpPr>
        <p:spPr>
          <a:xfrm>
            <a:off x="4267200" y="4563035"/>
            <a:ext cx="2393576" cy="60960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315200" y="4141694"/>
            <a:ext cx="2115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12=4+4+4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7153836" y="5056094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4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211672" y="5065059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8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9135036" y="5047131"/>
            <a:ext cx="654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12</a:t>
            </a:r>
            <a:endParaRPr lang="en-US" sz="2800" dirty="0"/>
          </a:p>
        </p:txBody>
      </p:sp>
      <p:sp>
        <p:nvSpPr>
          <p:cNvPr id="10" name="Curved Up Arrow 9"/>
          <p:cNvSpPr/>
          <p:nvPr/>
        </p:nvSpPr>
        <p:spPr>
          <a:xfrm>
            <a:off x="7306235" y="5468471"/>
            <a:ext cx="1129553" cy="394447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>
            <a:off x="8489577" y="5549153"/>
            <a:ext cx="1129553" cy="394447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04964" y="2992444"/>
            <a:ext cx="3469342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15=3+3+3+3+3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02447" y="2745688"/>
          <a:ext cx="2091765" cy="118085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83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3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8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83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83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361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61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618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ight Arrow 4"/>
          <p:cNvSpPr/>
          <p:nvPr/>
        </p:nvSpPr>
        <p:spPr>
          <a:xfrm>
            <a:off x="3558988" y="3056965"/>
            <a:ext cx="2232212" cy="582706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15319" y="4159623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3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6831107" y="4177553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6</a:t>
            </a:r>
            <a:endParaRPr lang="en-U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991601" y="4177553"/>
            <a:ext cx="761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15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8256495" y="4168588"/>
            <a:ext cx="70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12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7548283" y="4177552"/>
            <a:ext cx="457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9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355977" y="4948517"/>
            <a:ext cx="6992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dirty="0" smtClean="0"/>
              <a:t>3+</a:t>
            </a:r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7037295" y="4957482"/>
            <a:ext cx="484093" cy="40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dirty="0" smtClean="0"/>
              <a:t>3+</a:t>
            </a:r>
            <a:endParaRPr lang="en-US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7844118" y="4975412"/>
            <a:ext cx="484093" cy="40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dirty="0" smtClean="0"/>
              <a:t>3+</a:t>
            </a:r>
            <a:endParaRPr lang="en-US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8597154" y="4984376"/>
            <a:ext cx="484093" cy="40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dirty="0" smtClean="0"/>
              <a:t>3+</a:t>
            </a:r>
            <a:endParaRPr lang="en-US" sz="2000" dirty="0"/>
          </a:p>
        </p:txBody>
      </p:sp>
      <p:sp>
        <p:nvSpPr>
          <p:cNvPr id="15" name="Curved Up Arrow 14"/>
          <p:cNvSpPr/>
          <p:nvPr/>
        </p:nvSpPr>
        <p:spPr>
          <a:xfrm>
            <a:off x="6221506" y="4563036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Curved Up Arrow 15"/>
          <p:cNvSpPr/>
          <p:nvPr/>
        </p:nvSpPr>
        <p:spPr>
          <a:xfrm>
            <a:off x="7028329" y="4607859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Curved Up Arrow 16"/>
          <p:cNvSpPr/>
          <p:nvPr/>
        </p:nvSpPr>
        <p:spPr>
          <a:xfrm>
            <a:off x="7808259" y="4616824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Curved Up Arrow 17"/>
          <p:cNvSpPr/>
          <p:nvPr/>
        </p:nvSpPr>
        <p:spPr>
          <a:xfrm>
            <a:off x="8615082" y="4652683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ما از الگو هادر شمارش استفاده می کنیم ، کافی است ارتباط را کشف کنیم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7499" y="3307976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100</a:t>
            </a:r>
            <a:endParaRPr lang="en-US" sz="2800" dirty="0"/>
          </a:p>
        </p:txBody>
      </p:sp>
      <p:sp>
        <p:nvSpPr>
          <p:cNvPr id="5" name="Curved Up Arrow 4"/>
          <p:cNvSpPr/>
          <p:nvPr/>
        </p:nvSpPr>
        <p:spPr>
          <a:xfrm>
            <a:off x="1649506" y="3711389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41193" y="3343835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200</a:t>
            </a:r>
            <a:endParaRPr lang="en-US" sz="2800" dirty="0"/>
          </a:p>
        </p:txBody>
      </p:sp>
      <p:sp>
        <p:nvSpPr>
          <p:cNvPr id="7" name="Curved Up Arrow 6"/>
          <p:cNvSpPr/>
          <p:nvPr/>
        </p:nvSpPr>
        <p:spPr>
          <a:xfrm>
            <a:off x="2743200" y="3747248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2135" y="3352799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؟</a:t>
            </a:r>
            <a:endParaRPr lang="en-US" sz="2800" dirty="0"/>
          </a:p>
        </p:txBody>
      </p:sp>
      <p:sp>
        <p:nvSpPr>
          <p:cNvPr id="9" name="Curved Up Arrow 8"/>
          <p:cNvSpPr/>
          <p:nvPr/>
        </p:nvSpPr>
        <p:spPr>
          <a:xfrm>
            <a:off x="3774142" y="3756212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146" y="3361764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؟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201287" y="4805082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120</a:t>
            </a:r>
            <a:endParaRPr lang="en-US" sz="2800" dirty="0"/>
          </a:p>
        </p:txBody>
      </p:sp>
      <p:sp>
        <p:nvSpPr>
          <p:cNvPr id="13" name="Curved Up Arrow 12"/>
          <p:cNvSpPr/>
          <p:nvPr/>
        </p:nvSpPr>
        <p:spPr>
          <a:xfrm>
            <a:off x="1703294" y="5208495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94981" y="4840941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/>
              <a:t>240</a:t>
            </a:r>
            <a:endParaRPr lang="en-US" sz="2800" dirty="0"/>
          </a:p>
        </p:txBody>
      </p:sp>
      <p:sp>
        <p:nvSpPr>
          <p:cNvPr id="15" name="Curved Up Arrow 14"/>
          <p:cNvSpPr/>
          <p:nvPr/>
        </p:nvSpPr>
        <p:spPr>
          <a:xfrm>
            <a:off x="2796988" y="5244354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25923" y="4849905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360</a:t>
            </a:r>
            <a:endParaRPr lang="en-US" sz="2800" dirty="0"/>
          </a:p>
        </p:txBody>
      </p:sp>
      <p:sp>
        <p:nvSpPr>
          <p:cNvPr id="17" name="Curved Up Arrow 16"/>
          <p:cNvSpPr/>
          <p:nvPr/>
        </p:nvSpPr>
        <p:spPr>
          <a:xfrm>
            <a:off x="3827930" y="5253318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8934" y="4858870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؟</a:t>
            </a:r>
            <a:endParaRPr lang="en-US" sz="2800" dirty="0"/>
          </a:p>
        </p:txBody>
      </p:sp>
      <p:sp>
        <p:nvSpPr>
          <p:cNvPr id="19" name="Curved Up Arrow 18"/>
          <p:cNvSpPr/>
          <p:nvPr/>
        </p:nvSpPr>
        <p:spPr>
          <a:xfrm>
            <a:off x="4814047" y="5334001"/>
            <a:ext cx="744070" cy="286869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05734" y="4966447"/>
            <a:ext cx="833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dirty="0" smtClean="0"/>
              <a:t>؟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یکی از راههای حل کردن سرعتی جمع اعداد ، رساندن آنها به 10 است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64022" y="3386891"/>
            <a:ext cx="31107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20=4+7+6+3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9198" y="4812288"/>
            <a:ext cx="311075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20=5+2+8+5</a:t>
            </a:r>
          </a:p>
        </p:txBody>
      </p:sp>
      <p:sp>
        <p:nvSpPr>
          <p:cNvPr id="8" name="Right Bracket 7"/>
          <p:cNvSpPr/>
          <p:nvPr/>
        </p:nvSpPr>
        <p:spPr>
          <a:xfrm rot="16200000">
            <a:off x="1689848" y="3115235"/>
            <a:ext cx="197224" cy="672353"/>
          </a:xfrm>
          <a:prstGeom prst="righ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Left Bracket 9"/>
          <p:cNvSpPr/>
          <p:nvPr/>
        </p:nvSpPr>
        <p:spPr>
          <a:xfrm rot="16200000">
            <a:off x="2111188" y="3626223"/>
            <a:ext cx="188259" cy="842682"/>
          </a:xfrm>
          <a:prstGeom prst="lef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434353" y="2859741"/>
            <a:ext cx="519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10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972236" y="4168588"/>
            <a:ext cx="519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10</a:t>
            </a:r>
            <a:endParaRPr lang="en-US" dirty="0"/>
          </a:p>
        </p:txBody>
      </p:sp>
      <p:sp>
        <p:nvSpPr>
          <p:cNvPr id="13" name="Right Bracket 12"/>
          <p:cNvSpPr/>
          <p:nvPr/>
        </p:nvSpPr>
        <p:spPr>
          <a:xfrm rot="16200000">
            <a:off x="1900522" y="4365812"/>
            <a:ext cx="179291" cy="1129553"/>
          </a:xfrm>
          <a:prstGeom prst="righ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783978" y="4527176"/>
            <a:ext cx="519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10</a:t>
            </a:r>
            <a:endParaRPr lang="en-US" dirty="0"/>
          </a:p>
        </p:txBody>
      </p:sp>
      <p:sp>
        <p:nvSpPr>
          <p:cNvPr id="15" name="Left Bracket 14"/>
          <p:cNvSpPr/>
          <p:nvPr/>
        </p:nvSpPr>
        <p:spPr>
          <a:xfrm rot="16200000">
            <a:off x="1909482" y="5280211"/>
            <a:ext cx="179297" cy="394450"/>
          </a:xfrm>
          <a:prstGeom prst="leftBracket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1748119" y="5567082"/>
            <a:ext cx="519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در ماشین های ورودی – خروجی ( عددی در دل ماشین وجود دارد زمانی که یک عددی را وارد ماشین می کنیم ، خروجی ما عدد دیگری می شود )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5وارد ماشین می شود با 6 جمع می شود 11 خارج می شود 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7وارد ماشین می شود با 6 جمع می شود 13 خارج می شود .</a:t>
            </a:r>
          </a:p>
        </p:txBody>
      </p:sp>
      <p:sp>
        <p:nvSpPr>
          <p:cNvPr id="3" name="Rectangle 2"/>
          <p:cNvSpPr/>
          <p:nvPr/>
        </p:nvSpPr>
        <p:spPr>
          <a:xfrm>
            <a:off x="2492188" y="4661647"/>
            <a:ext cx="2958353" cy="14253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7116" y="4706458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5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479187" y="554914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7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558998" y="5145728"/>
            <a:ext cx="9412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6+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656740" y="4688527"/>
            <a:ext cx="824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11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773280" y="5531210"/>
            <a:ext cx="1237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/>
              <a:t>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اشکالی که در اطراف وجود دارد شکل های مختلفی دارند .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دایره – مربع – مستطیل – مکعب 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راستی می دونی مکعب چیه ؟ اصلا چه شکلیه ؟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فرض کن یک مربع را به سمت بالا بکشی ، چه شکلی می شه ؟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یا یک مستطیل را به سمت بالا بکشی ، چه شکلی می شه ؟</a:t>
            </a:r>
          </a:p>
        </p:txBody>
      </p:sp>
      <p:sp>
        <p:nvSpPr>
          <p:cNvPr id="3" name="Cube 2"/>
          <p:cNvSpPr/>
          <p:nvPr/>
        </p:nvSpPr>
        <p:spPr>
          <a:xfrm>
            <a:off x="2922492" y="5513294"/>
            <a:ext cx="2519083" cy="1210235"/>
          </a:xfrm>
          <a:prstGeom prst="cube">
            <a:avLst/>
          </a:prstGeom>
          <a:ln w="3810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ube 4"/>
          <p:cNvSpPr/>
          <p:nvPr/>
        </p:nvSpPr>
        <p:spPr>
          <a:xfrm>
            <a:off x="3012144" y="3863780"/>
            <a:ext cx="1532966" cy="1147482"/>
          </a:xfrm>
          <a:prstGeom prst="cube">
            <a:avLst/>
          </a:prstGeom>
          <a:ln w="3810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29556" y="4276151"/>
            <a:ext cx="1362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مکعب مربع 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6149" y="6006370"/>
            <a:ext cx="1730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cs typeface="B Nazanin" pitchFamily="2" charset="-78"/>
              </a:rPr>
              <a:t>مکعب مستطیل </a:t>
            </a:r>
            <a:endParaRPr lang="en-US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شکل باز شده ی مکعب این شکلی است . 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یک مکعب مربع از 6 مربع یک اندازه تشکیل شده است .</a:t>
            </a:r>
          </a:p>
          <a:p>
            <a:pPr algn="r" rtl="1">
              <a:lnSpc>
                <a:spcPct val="20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در اطراف خود چه شکل هایی را می شناسید که مکعب باشد ؟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8871" y="1990165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5012" y="1990165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>
              <a:ln w="762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83224" y="1990165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00400" y="1981200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92188" y="1264024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83224" y="2698377"/>
            <a:ext cx="717176" cy="7171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76200">
                <a:solidFill>
                  <a:schemeClr val="accent2">
                    <a:lumMod val="50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3435" y="1970467"/>
            <a:ext cx="1171800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هر شبانه روز 24 ساعت است . هر یک ساعت 60 دقیقه است . 12 معیار ظهر محسوب می شود.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دقت کردید وقتی که می خواهید به بیرون بروید ، خانواده می گوید برای ساعت 6 بعداز ظهر آماده باش . 6بعد از ظهر یعنی چی؟ </a:t>
            </a:r>
            <a:r>
              <a:rPr lang="fa-IR" sz="2400" b="1" u="sng" dirty="0" smtClean="0">
                <a:cs typeface="B Nazanin" panose="00000400000000000000" pitchFamily="2" charset="-78"/>
              </a:rPr>
              <a:t>یعنی 6ساعت از 12 گذشته است 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ماقرار است به استخر برویم ، روی بلیط نوشته شده سانس 15.«15»یعنی چی </a:t>
            </a:r>
            <a:r>
              <a:rPr lang="fa-IR" sz="2400" b="1" u="sng" dirty="0" smtClean="0">
                <a:cs typeface="B Nazanin" panose="00000400000000000000" pitchFamily="2" charset="-78"/>
              </a:rPr>
              <a:t>؟ یعنی 15 ساعت از یک شبانه روز گذشته 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آیا ساعت 24 عدد دارد ؟ چرا ؟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برای فهمیدن زمان هم از ماشین ورودی – خروجی استفاده می کنیم .وقتی 15را وارد ماشین 12-می کنیم 3 میشود .پس 15 همان ساعت 3 است .</a:t>
            </a:r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96222" y="968188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96221" y="1398494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6217" y="1846753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96216" y="2277059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96223" y="2716306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96222" y="3146612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96218" y="3594871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7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96217" y="4025177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8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96220" y="4473441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9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96217" y="4903747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10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96213" y="5352006"/>
            <a:ext cx="905449" cy="4660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496212" y="5782312"/>
            <a:ext cx="905449" cy="466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073163" y="995082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073162" y="1425388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2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073158" y="1873647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3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073157" y="2303953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4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073164" y="2743200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5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073163" y="3173506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6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073159" y="3621765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7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073158" y="4052071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8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073159" y="4500335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9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073158" y="4930641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10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073154" y="5378900"/>
            <a:ext cx="905449" cy="46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11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073153" y="5809206"/>
            <a:ext cx="905449" cy="466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</a:rPr>
              <a:t>12</a:t>
            </a: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4168577" y="121182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4159612" y="166005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4186505" y="211725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4177542" y="252067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4168577" y="296890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4159610" y="342610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V="1">
            <a:off x="4150648" y="387434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168578" y="432257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V="1">
            <a:off x="4168576" y="477977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4168577" y="515629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V="1">
            <a:off x="4159612" y="560452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4186505" y="606172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5325024" y="120285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5316059" y="165109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342952" y="210829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5333989" y="251170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5325024" y="295994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V="1">
            <a:off x="5316057" y="341714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V="1">
            <a:off x="5307095" y="3865376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V="1">
            <a:off x="5325025" y="431361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V="1">
            <a:off x="5325023" y="4770811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5325024" y="5147329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V="1">
            <a:off x="5316059" y="559556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V="1">
            <a:off x="5342952" y="6052764"/>
            <a:ext cx="905447" cy="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4872978" y="977154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13</a:t>
            </a:r>
            <a:endParaRPr lang="en-US" sz="2000" dirty="0"/>
          </a:p>
        </p:txBody>
      </p:sp>
      <p:sp>
        <p:nvSpPr>
          <p:cNvPr id="54" name="Rectangle 53"/>
          <p:cNvSpPr/>
          <p:nvPr/>
        </p:nvSpPr>
        <p:spPr>
          <a:xfrm>
            <a:off x="4872978" y="1452281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14</a:t>
            </a:r>
            <a:endParaRPr lang="en-US" sz="1400" dirty="0"/>
          </a:p>
        </p:txBody>
      </p:sp>
      <p:sp>
        <p:nvSpPr>
          <p:cNvPr id="55" name="Rectangle 54"/>
          <p:cNvSpPr/>
          <p:nvPr/>
        </p:nvSpPr>
        <p:spPr>
          <a:xfrm>
            <a:off x="4872978" y="1900516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15</a:t>
            </a:r>
            <a:endParaRPr lang="en-US" sz="2000" dirty="0"/>
          </a:p>
        </p:txBody>
      </p:sp>
      <p:sp>
        <p:nvSpPr>
          <p:cNvPr id="56" name="Rectangle 55"/>
          <p:cNvSpPr/>
          <p:nvPr/>
        </p:nvSpPr>
        <p:spPr>
          <a:xfrm>
            <a:off x="4864015" y="2339778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16</a:t>
            </a:r>
            <a:endParaRPr lang="en-US" sz="2000" dirty="0"/>
          </a:p>
        </p:txBody>
      </p:sp>
      <p:sp>
        <p:nvSpPr>
          <p:cNvPr id="57" name="Rectangle 56"/>
          <p:cNvSpPr/>
          <p:nvPr/>
        </p:nvSpPr>
        <p:spPr>
          <a:xfrm>
            <a:off x="4864015" y="2814905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17</a:t>
            </a:r>
            <a:endParaRPr lang="en-US" sz="2000" dirty="0"/>
          </a:p>
        </p:txBody>
      </p:sp>
      <p:sp>
        <p:nvSpPr>
          <p:cNvPr id="58" name="Rectangle 57"/>
          <p:cNvSpPr/>
          <p:nvPr/>
        </p:nvSpPr>
        <p:spPr>
          <a:xfrm>
            <a:off x="4864015" y="3281070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18</a:t>
            </a:r>
            <a:endParaRPr lang="en-US" sz="2000" dirty="0"/>
          </a:p>
        </p:txBody>
      </p:sp>
      <p:sp>
        <p:nvSpPr>
          <p:cNvPr id="62" name="Rectangle 61"/>
          <p:cNvSpPr/>
          <p:nvPr/>
        </p:nvSpPr>
        <p:spPr>
          <a:xfrm>
            <a:off x="4890910" y="3693448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19</a:t>
            </a:r>
            <a:endParaRPr lang="en-US" sz="2000" dirty="0"/>
          </a:p>
        </p:txBody>
      </p:sp>
      <p:sp>
        <p:nvSpPr>
          <p:cNvPr id="63" name="Rectangle 62"/>
          <p:cNvSpPr/>
          <p:nvPr/>
        </p:nvSpPr>
        <p:spPr>
          <a:xfrm>
            <a:off x="4890910" y="4168575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20</a:t>
            </a:r>
            <a:endParaRPr lang="en-US" sz="2000" dirty="0"/>
          </a:p>
        </p:txBody>
      </p:sp>
      <p:sp>
        <p:nvSpPr>
          <p:cNvPr id="64" name="Rectangle 63"/>
          <p:cNvSpPr/>
          <p:nvPr/>
        </p:nvSpPr>
        <p:spPr>
          <a:xfrm>
            <a:off x="4890910" y="4589915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21</a:t>
            </a:r>
            <a:endParaRPr lang="en-US" sz="2000" dirty="0"/>
          </a:p>
        </p:txBody>
      </p:sp>
      <p:sp>
        <p:nvSpPr>
          <p:cNvPr id="65" name="Rectangle 64"/>
          <p:cNvSpPr/>
          <p:nvPr/>
        </p:nvSpPr>
        <p:spPr>
          <a:xfrm>
            <a:off x="4899874" y="4984366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22</a:t>
            </a:r>
            <a:endParaRPr lang="en-US" sz="2000" dirty="0"/>
          </a:p>
        </p:txBody>
      </p:sp>
      <p:sp>
        <p:nvSpPr>
          <p:cNvPr id="66" name="Rectangle 65"/>
          <p:cNvSpPr/>
          <p:nvPr/>
        </p:nvSpPr>
        <p:spPr>
          <a:xfrm>
            <a:off x="4908839" y="5432598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23</a:t>
            </a:r>
            <a:endParaRPr lang="en-US" sz="2000" dirty="0"/>
          </a:p>
        </p:txBody>
      </p:sp>
      <p:sp>
        <p:nvSpPr>
          <p:cNvPr id="67" name="Rectangle 66"/>
          <p:cNvSpPr/>
          <p:nvPr/>
        </p:nvSpPr>
        <p:spPr>
          <a:xfrm>
            <a:off x="4908839" y="5889798"/>
            <a:ext cx="720998" cy="3043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000" dirty="0" smtClean="0"/>
              <a:t>24</a:t>
            </a:r>
            <a:endParaRPr lang="en-US" sz="2000" dirty="0"/>
          </a:p>
        </p:txBody>
      </p:sp>
      <p:sp>
        <p:nvSpPr>
          <p:cNvPr id="68" name="Rectangle 67"/>
          <p:cNvSpPr/>
          <p:nvPr/>
        </p:nvSpPr>
        <p:spPr>
          <a:xfrm>
            <a:off x="6266323" y="3612762"/>
            <a:ext cx="770964" cy="7351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dirty="0" smtClean="0"/>
              <a:t>12-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676" y="1970467"/>
            <a:ext cx="10444766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تقارن : خطی است که شکل را به قسمت مساوی تقسیم می کند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خط تقارن می تواند افقی و عمودی باشد .</a:t>
            </a:r>
          </a:p>
        </p:txBody>
      </p:sp>
      <p:sp>
        <p:nvSpPr>
          <p:cNvPr id="3" name="Rectangle 2"/>
          <p:cNvSpPr/>
          <p:nvPr/>
        </p:nvSpPr>
        <p:spPr>
          <a:xfrm>
            <a:off x="1013012" y="3630705"/>
            <a:ext cx="2510117" cy="195430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374777" y="3487270"/>
            <a:ext cx="3675529" cy="20529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stCxn id="3" idx="0"/>
            <a:endCxn id="3" idx="2"/>
          </p:cNvCxnSpPr>
          <p:nvPr/>
        </p:nvCxnSpPr>
        <p:spPr>
          <a:xfrm rot="16200000" flipH="1">
            <a:off x="1290918" y="4607858"/>
            <a:ext cx="1954306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3" idx="1"/>
            <a:endCxn id="3" idx="3"/>
          </p:cNvCxnSpPr>
          <p:nvPr/>
        </p:nvCxnSpPr>
        <p:spPr>
          <a:xfrm rot="10800000" flipH="1">
            <a:off x="1013011" y="4607858"/>
            <a:ext cx="2510117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021976" y="3648635"/>
            <a:ext cx="2492189" cy="192741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1013012" y="3657600"/>
            <a:ext cx="2492188" cy="193637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5" idx="0"/>
            <a:endCxn id="5" idx="2"/>
          </p:cNvCxnSpPr>
          <p:nvPr/>
        </p:nvCxnSpPr>
        <p:spPr>
          <a:xfrm rot="16200000" flipH="1">
            <a:off x="5186083" y="4513729"/>
            <a:ext cx="2052918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5" idx="1"/>
            <a:endCxn id="5" idx="3"/>
          </p:cNvCxnSpPr>
          <p:nvPr/>
        </p:nvCxnSpPr>
        <p:spPr>
          <a:xfrm rot="10800000" flipH="1">
            <a:off x="4374776" y="4513729"/>
            <a:ext cx="3675529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0854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2145" y="2266682"/>
            <a:ext cx="870611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6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  <a:endParaRPr lang="en-US" sz="166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56115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741</Words>
  <Application>Microsoft Office PowerPoint</Application>
  <PresentationFormat>Widescreen</PresentationFormat>
  <Paragraphs>175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76</cp:revision>
  <dcterms:created xsi:type="dcterms:W3CDTF">2015-07-06T05:06:21Z</dcterms:created>
  <dcterms:modified xsi:type="dcterms:W3CDTF">2018-04-20T05:06:21Z</dcterms:modified>
</cp:coreProperties>
</file>