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4" r:id="rId3"/>
    <p:sldId id="275" r:id="rId4"/>
    <p:sldId id="276" r:id="rId5"/>
    <p:sldId id="27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12" Type="http://schemas.openxmlformats.org/officeDocument/2006/relationships/image" Target="../media/image1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7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9.bin"/><Relationship Id="rId1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474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82982" y="1717964"/>
            <a:ext cx="7509164" cy="417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a-IR" sz="5400" dirty="0" smtClean="0">
                <a:solidFill>
                  <a:srgbClr val="C00000"/>
                </a:solidFill>
                <a:cs typeface="B Titr" panose="00000700000000000000" pitchFamily="2" charset="-78"/>
              </a:rPr>
              <a:t>ریاضی سال دوم دبیرستان</a:t>
            </a:r>
          </a:p>
          <a:p>
            <a:pPr algn="ctr">
              <a:lnSpc>
                <a:spcPct val="200000"/>
              </a:lnSpc>
            </a:pPr>
            <a:r>
              <a:rPr lang="fa-IR" sz="2800" dirty="0" smtClean="0">
                <a:solidFill>
                  <a:srgbClr val="C00000"/>
                </a:solidFill>
                <a:cs typeface="B Titr" panose="00000700000000000000" pitchFamily="2" charset="-78"/>
              </a:rPr>
              <a:t>رشد و زوال </a:t>
            </a:r>
            <a:r>
              <a:rPr lang="fa-IR" sz="2800" dirty="0" smtClean="0">
                <a:solidFill>
                  <a:srgbClr val="C00000"/>
                </a:solidFill>
                <a:cs typeface="B Titr" panose="00000700000000000000" pitchFamily="2" charset="-78"/>
              </a:rPr>
              <a:t>نمایی</a:t>
            </a:r>
            <a:endParaRPr lang="fa-IR" sz="28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05793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" y="1964353"/>
            <a:ext cx="1192754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6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تابع رشد و زوال</a:t>
            </a:r>
          </a:p>
          <a:p>
            <a:pPr algn="r" rtl="1">
              <a:lnSpc>
                <a:spcPct val="200000"/>
              </a:lnSpc>
            </a:pPr>
            <a:r>
              <a:rPr lang="fa-IR" sz="2600" b="1" dirty="0" smtClean="0">
                <a:cs typeface="B Nazanin" panose="00000400000000000000" pitchFamily="2" charset="-78"/>
              </a:rPr>
              <a:t>      مقدار نهایی</a:t>
            </a:r>
          </a:p>
          <a:p>
            <a:pPr algn="r" rtl="1">
              <a:lnSpc>
                <a:spcPct val="200000"/>
              </a:lnSpc>
            </a:pPr>
            <a:r>
              <a:rPr lang="fa-IR" sz="2600" b="1" dirty="0" smtClean="0">
                <a:cs typeface="B Nazanin" panose="00000400000000000000" pitchFamily="2" charset="-78"/>
              </a:rPr>
              <a:t>      مقدار اولیه</a:t>
            </a:r>
          </a:p>
          <a:p>
            <a:pPr algn="r" rtl="1">
              <a:lnSpc>
                <a:spcPct val="200000"/>
              </a:lnSpc>
            </a:pPr>
            <a:r>
              <a:rPr lang="fa-IR" sz="2600" b="1" dirty="0" smtClean="0">
                <a:cs typeface="B Nazanin" panose="00000400000000000000" pitchFamily="2" charset="-78"/>
              </a:rPr>
              <a:t>      میزان تغییرات بر حسب اعشار</a:t>
            </a:r>
          </a:p>
          <a:p>
            <a:pPr algn="r" rtl="1">
              <a:lnSpc>
                <a:spcPct val="200000"/>
              </a:lnSpc>
            </a:pPr>
            <a:r>
              <a:rPr lang="fa-IR" sz="2600" b="1" dirty="0" smtClean="0">
                <a:cs typeface="B Nazanin" panose="00000400000000000000" pitchFamily="2" charset="-78"/>
              </a:rPr>
              <a:t>      زمان</a:t>
            </a:r>
          </a:p>
          <a:p>
            <a:pPr algn="r" rtl="1">
              <a:lnSpc>
                <a:spcPct val="200000"/>
              </a:lnSpc>
            </a:pPr>
            <a:endParaRPr lang="fa-IR" sz="2600" b="1" dirty="0" smtClean="0">
              <a:cs typeface="B Nazanin" panose="000004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895578" y="3597317"/>
          <a:ext cx="3514662" cy="9390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9" name="Equation" r:id="rId3" imgW="2082600" imgH="558720" progId="Equation.DSMT4">
                  <p:embed/>
                </p:oleObj>
              </mc:Choice>
              <mc:Fallback>
                <p:oleObj name="Equation" r:id="rId3" imgW="2082600" imgH="558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5578" y="3597317"/>
                        <a:ext cx="3514662" cy="9390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11551970" y="3150198"/>
          <a:ext cx="195263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0" name="Equation" r:id="rId5" imgW="266400" imgH="355320" progId="Equation.DSMT4">
                  <p:embed/>
                </p:oleObj>
              </mc:Choice>
              <mc:Fallback>
                <p:oleObj name="Equation" r:id="rId5" imgW="266400" imgH="355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51970" y="3150198"/>
                        <a:ext cx="195263" cy="26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11615738" y="3957638"/>
          <a:ext cx="158750" cy="20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1" name="Equation" r:id="rId7" imgW="215640" imgH="279360" progId="Equation.DSMT4">
                  <p:embed/>
                </p:oleObj>
              </mc:Choice>
              <mc:Fallback>
                <p:oleObj name="Equation" r:id="rId7" imgW="215640" imgH="279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15738" y="3957638"/>
                        <a:ext cx="158750" cy="204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11576050" y="4770438"/>
          <a:ext cx="166688" cy="195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2" name="Equation" r:id="rId9" imgW="228600" imgH="266400" progId="Equation.DSMT4">
                  <p:embed/>
                </p:oleObj>
              </mc:Choice>
              <mc:Fallback>
                <p:oleObj name="Equation" r:id="rId9" imgW="228600" imgH="266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76050" y="4770438"/>
                        <a:ext cx="166688" cy="195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11577638" y="5538788"/>
          <a:ext cx="139700" cy="25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3" name="Equation" r:id="rId11" imgW="190440" imgH="342720" progId="Equation.DSMT4">
                  <p:embed/>
                </p:oleObj>
              </mc:Choice>
              <mc:Fallback>
                <p:oleObj name="Equation" r:id="rId11" imgW="190440" imgH="3427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77638" y="5538788"/>
                        <a:ext cx="139700" cy="250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4328385" y="2663341"/>
            <a:ext cx="16321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مربوط به رشد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328385" y="5035757"/>
            <a:ext cx="16353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مربوط به زوال</a:t>
            </a:r>
            <a:endParaRPr lang="en-US" sz="2400" dirty="0">
              <a:solidFill>
                <a:srgbClr val="C00000"/>
              </a:solidFill>
            </a:endParaRPr>
          </a:p>
        </p:txBody>
      </p:sp>
      <p:cxnSp>
        <p:nvCxnSpPr>
          <p:cNvPr id="15" name="Elbow Connector 14"/>
          <p:cNvCxnSpPr/>
          <p:nvPr/>
        </p:nvCxnSpPr>
        <p:spPr>
          <a:xfrm>
            <a:off x="3280047" y="4446801"/>
            <a:ext cx="914400" cy="902917"/>
          </a:xfrm>
          <a:prstGeom prst="bentConnector3">
            <a:avLst>
              <a:gd name="adj1" fmla="val -1948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28"/>
          <p:cNvCxnSpPr/>
          <p:nvPr/>
        </p:nvCxnSpPr>
        <p:spPr>
          <a:xfrm flipV="1">
            <a:off x="3280047" y="2894172"/>
            <a:ext cx="914400" cy="763427"/>
          </a:xfrm>
          <a:prstGeom prst="bentConnector3">
            <a:avLst>
              <a:gd name="adj1" fmla="val -1948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278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3761" y="1963096"/>
            <a:ext cx="1152378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6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مثال 8  :</a:t>
            </a:r>
          </a:p>
          <a:p>
            <a:pPr algn="just" rtl="1">
              <a:lnSpc>
                <a:spcPct val="200000"/>
              </a:lnSpc>
            </a:pPr>
            <a:r>
              <a:rPr lang="fa-IR" sz="2600" b="1" dirty="0" smtClean="0">
                <a:cs typeface="B Nazanin" panose="00000400000000000000" pitchFamily="2" charset="-78"/>
              </a:rPr>
              <a:t>کم شدن  وزن یک مکعب یخی مطابق با فرمول                       است . به طوری که      وزن بعد از </a:t>
            </a:r>
            <a:r>
              <a:rPr lang="en-US" sz="2600" b="1" dirty="0" smtClean="0">
                <a:cs typeface="B Nazanin" panose="00000400000000000000" pitchFamily="2" charset="-78"/>
              </a:rPr>
              <a:t>t </a:t>
            </a:r>
            <a:r>
              <a:rPr lang="fa-IR" sz="2600" b="1" dirty="0" smtClean="0">
                <a:cs typeface="B Nazanin" panose="00000400000000000000" pitchFamily="2" charset="-78"/>
              </a:rPr>
              <a:t> ساعت می باشد .         وزن اولیه است . بعد از چند ساعت وزن مکعب به        وزن اولیه می رسد ؟</a:t>
            </a:r>
          </a:p>
          <a:p>
            <a:pPr algn="just" rtl="1">
              <a:lnSpc>
                <a:spcPct val="200000"/>
              </a:lnSpc>
            </a:pPr>
            <a:endParaRPr lang="fa-IR" sz="2600" b="1" dirty="0" smtClean="0">
              <a:cs typeface="B Nazani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endParaRPr lang="fa-IR" sz="2600" b="1" dirty="0" smtClean="0">
              <a:cs typeface="B Nazanin" panose="000004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4715596" y="3050969"/>
          <a:ext cx="1780205" cy="4111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4" name="Equation" r:id="rId3" imgW="2514600" imgH="583920" progId="Equation.DSMT4">
                  <p:embed/>
                </p:oleObj>
              </mc:Choice>
              <mc:Fallback>
                <p:oleObj name="Equation" r:id="rId3" imgW="2514600" imgH="583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15596" y="3050969"/>
                        <a:ext cx="1780205" cy="4111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9493951" y="3850172"/>
          <a:ext cx="3270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5" name="Equation" r:id="rId5" imgW="444240" imgH="533160" progId="Equation.DSMT4">
                  <p:embed/>
                </p:oleObj>
              </mc:Choice>
              <mc:Fallback>
                <p:oleObj name="Equation" r:id="rId5" imgW="444240" imgH="5331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93951" y="3850172"/>
                        <a:ext cx="3270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2066925" y="3111500"/>
          <a:ext cx="3556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6" name="Equation" r:id="rId7" imgW="482400" imgH="533160" progId="Equation.DSMT4">
                  <p:embed/>
                </p:oleObj>
              </mc:Choice>
              <mc:Fallback>
                <p:oleObj name="Equation" r:id="rId7" imgW="482400" imgH="5331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6925" y="3111500"/>
                        <a:ext cx="355600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3637025" y="3776353"/>
          <a:ext cx="183506" cy="6828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7" name="Equation" r:id="rId9" imgW="279360" imgH="1041120" progId="Equation.DSMT4">
                  <p:embed/>
                </p:oleObj>
              </mc:Choice>
              <mc:Fallback>
                <p:oleObj name="Equation" r:id="rId9" imgW="279360" imgH="10411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7025" y="3776353"/>
                        <a:ext cx="183506" cy="6828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864073" y="4944094"/>
          <a:ext cx="4910512" cy="10055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8" name="Equation" r:id="rId11" imgW="5537160" imgH="1143000" progId="Equation.DSMT4">
                  <p:embed/>
                </p:oleObj>
              </mc:Choice>
              <mc:Fallback>
                <p:oleObj name="Equation" r:id="rId11" imgW="5537160" imgH="1143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4073" y="4944094"/>
                        <a:ext cx="4910512" cy="10055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2952915" y="5855095"/>
          <a:ext cx="395926" cy="6125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9" name="Equation" r:id="rId13" imgW="672840" imgH="1041120" progId="Equation.DSMT4">
                  <p:embed/>
                </p:oleObj>
              </mc:Choice>
              <mc:Fallback>
                <p:oleObj name="Equation" r:id="rId13" imgW="672840" imgH="1041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952915" y="5855095"/>
                        <a:ext cx="395926" cy="6125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9225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89018" y="1870364"/>
            <a:ext cx="75091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a-IR" sz="9600" dirty="0" smtClean="0">
                <a:solidFill>
                  <a:srgbClr val="C00000"/>
                </a:solidFill>
                <a:cs typeface="B Titr" panose="00000700000000000000" pitchFamily="2" charset="-78"/>
              </a:rPr>
              <a:t>پایان</a:t>
            </a:r>
            <a:endParaRPr lang="en-US" sz="96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206708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1174</TotalTime>
  <Words>76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120</cp:revision>
  <dcterms:created xsi:type="dcterms:W3CDTF">2015-07-06T05:06:21Z</dcterms:created>
  <dcterms:modified xsi:type="dcterms:W3CDTF">2018-04-23T13:17:18Z</dcterms:modified>
</cp:coreProperties>
</file>