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3" r:id="rId2"/>
    <p:sldId id="257" r:id="rId3"/>
    <p:sldId id="299" r:id="rId4"/>
    <p:sldId id="300" r:id="rId5"/>
    <p:sldId id="301" r:id="rId6"/>
    <p:sldId id="302" r:id="rId7"/>
    <p:sldId id="28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3" d="100"/>
          <a:sy n="73" d="100"/>
        </p:scale>
        <p:origin x="6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5" Type="http://schemas.openxmlformats.org/officeDocument/2006/relationships/image" Target="../media/image9.wmf"/><Relationship Id="rId4" Type="http://schemas.openxmlformats.org/officeDocument/2006/relationships/image" Target="../media/image8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4/21/2018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12" Type="http://schemas.openxmlformats.org/officeDocument/2006/relationships/image" Target="../media/image9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8.bin"/><Relationship Id="rId5" Type="http://schemas.openxmlformats.org/officeDocument/2006/relationships/oleObject" Target="../embeddings/oleObject5.bin"/><Relationship Id="rId10" Type="http://schemas.openxmlformats.org/officeDocument/2006/relationships/image" Target="../media/image8.wmf"/><Relationship Id="rId4" Type="http://schemas.openxmlformats.org/officeDocument/2006/relationships/image" Target="../media/image5.wmf"/><Relationship Id="rId9" Type="http://schemas.openxmlformats.org/officeDocument/2006/relationships/oleObject" Target="../embeddings/oleObject7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92806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43953" y="1085367"/>
            <a:ext cx="8591535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ریاضی پایه هشتم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ضرب و تقسیم عدد گویا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78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66186" y="1770307"/>
            <a:ext cx="8229600" cy="1143000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ضرب اعداد گویا</a:t>
            </a:r>
            <a:r>
              <a:rPr lang="en-US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/>
            </a:r>
            <a:br>
              <a:rPr lang="en-US" sz="2400" b="1" dirty="0">
                <a:solidFill>
                  <a:srgbClr val="FF0000"/>
                </a:solidFill>
                <a:cs typeface="B Nazanin" panose="00000400000000000000" pitchFamily="2" charset="-78"/>
              </a:rPr>
            </a:br>
            <a:endParaRPr lang="en-US" sz="24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986" y="2341807"/>
            <a:ext cx="11353800" cy="4195763"/>
          </a:xfrm>
        </p:spPr>
        <p:txBody>
          <a:bodyPr>
            <a:normAutofit/>
          </a:bodyPr>
          <a:lstStyle/>
          <a:p>
            <a:pPr algn="r" rtl="1">
              <a:lnSpc>
                <a:spcPct val="20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برای یافتن حاصل ضرب اعداد گویا، همانند کسرها، صورت را در صورت و مخرج را در مخرج ضرب می کنیم.</a:t>
            </a:r>
            <a:endParaRPr lang="en-US" sz="2400" dirty="0"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معکوس اعداد گویا:</a:t>
            </a: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  <a:p>
            <a:pPr algn="r" rtl="1">
              <a:lnSpc>
                <a:spcPct val="20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هرگاه در یک عدد گویا، به جای صورت و مخرج را عوض کنیم، معکوس آن عدد بدست می آید.</a:t>
            </a:r>
            <a:endParaRPr lang="en-US" sz="2400" dirty="0">
              <a:cs typeface="B Nazanin" panose="00000400000000000000" pitchFamily="2" charset="-78"/>
            </a:endParaRPr>
          </a:p>
          <a:p>
            <a:pPr>
              <a:lnSpc>
                <a:spcPct val="200000"/>
              </a:lnSpc>
            </a:pPr>
            <a:endParaRPr lang="en-US" sz="2400" dirty="0">
              <a:cs typeface="B Nazanin" panose="00000400000000000000" pitchFamily="2" charset="-78"/>
            </a:endParaRPr>
          </a:p>
        </p:txBody>
      </p:sp>
      <p:graphicFrame>
        <p:nvGraphicFramePr>
          <p:cNvPr id="717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03313505"/>
              </p:ext>
            </p:extLst>
          </p:nvPr>
        </p:nvGraphicFramePr>
        <p:xfrm>
          <a:off x="2723882" y="3273379"/>
          <a:ext cx="1884608" cy="9623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33" name="Equation" r:id="rId3" imgW="660240" imgH="393480" progId="Equation.DSMT4">
                  <p:embed/>
                </p:oleObj>
              </mc:Choice>
              <mc:Fallback>
                <p:oleObj name="Equation" r:id="rId3" imgW="66024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3882" y="3273379"/>
                        <a:ext cx="1884608" cy="9623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87567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49203" y="1555124"/>
            <a:ext cx="8229600" cy="609600"/>
          </a:xfrm>
        </p:spPr>
        <p:txBody>
          <a:bodyPr>
            <a:noAutofit/>
          </a:bodyPr>
          <a:lstStyle/>
          <a:p>
            <a:pPr algn="r" rtl="1"/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تقسیم اعداد گویا</a:t>
            </a:r>
            <a:endParaRPr lang="en-US" sz="20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3203" y="2327901"/>
            <a:ext cx="10515600" cy="4351338"/>
          </a:xfrm>
        </p:spPr>
        <p:txBody>
          <a:bodyPr>
            <a:normAutofit/>
          </a:bodyPr>
          <a:lstStyle/>
          <a:p>
            <a:pPr algn="r" rtl="1">
              <a:lnSpc>
                <a:spcPct val="15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برای محاسبه تقسیم اعداد گویا، باید آن را به ضرب تبدیل کنیم:</a:t>
            </a:r>
            <a:endParaRPr lang="en-US" sz="2400" b="1" dirty="0">
              <a:cs typeface="B Nazanin" panose="00000400000000000000" pitchFamily="2" charset="-78"/>
            </a:endParaRPr>
          </a:p>
          <a:p>
            <a:pPr algn="r" rtl="1">
              <a:lnSpc>
                <a:spcPct val="15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ابتدا کسر اول را نوشته و در معکوس کسر دوم ضرب تبدیل کنیم.</a:t>
            </a:r>
            <a:endParaRPr lang="en-US" sz="2400" b="1" dirty="0">
              <a:cs typeface="B Nazanin" panose="00000400000000000000" pitchFamily="2" charset="-78"/>
            </a:endParaRPr>
          </a:p>
          <a:p>
            <a:pPr>
              <a:buNone/>
            </a:pPr>
            <a:endParaRPr lang="en-US" sz="3600" b="1" dirty="0">
              <a:cs typeface="B Nazanin" panose="00000400000000000000" pitchFamily="2" charset="-78"/>
            </a:endParaRPr>
          </a:p>
        </p:txBody>
      </p:sp>
      <p:graphicFrame>
        <p:nvGraphicFramePr>
          <p:cNvPr id="2765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7084078"/>
              </p:ext>
            </p:extLst>
          </p:nvPr>
        </p:nvGraphicFramePr>
        <p:xfrm>
          <a:off x="693312" y="4160948"/>
          <a:ext cx="6573595" cy="9390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7" name="Equation" r:id="rId3" imgW="2349360" imgH="393480" progId="Equation.DSMT4">
                  <p:embed/>
                </p:oleObj>
              </mc:Choice>
              <mc:Fallback>
                <p:oleObj name="Equation" r:id="rId3" imgW="234936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312" y="4160948"/>
                        <a:ext cx="6573595" cy="93908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8310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1828800"/>
            <a:ext cx="8229600" cy="685800"/>
          </a:xfrm>
        </p:spPr>
        <p:txBody>
          <a:bodyPr>
            <a:normAutofit/>
          </a:bodyPr>
          <a:lstStyle/>
          <a:p>
            <a:pPr algn="r" rtl="1"/>
            <a:r>
              <a:rPr lang="fa-IR" sz="2800" b="1" dirty="0">
                <a:solidFill>
                  <a:srgbClr val="FF0000"/>
                </a:solidFill>
                <a:cs typeface="B Nazanin" panose="00000400000000000000" pitchFamily="2" charset="-78"/>
              </a:rPr>
              <a:t>مثال ترکیبی</a:t>
            </a:r>
            <a:endParaRPr lang="en-US" sz="2800" b="1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2819400"/>
            <a:ext cx="8229600" cy="4800600"/>
          </a:xfrm>
        </p:spPr>
        <p:txBody>
          <a:bodyPr/>
          <a:lstStyle/>
          <a:p>
            <a:pPr algn="r" rtl="1">
              <a:buNone/>
            </a:pPr>
            <a:r>
              <a:rPr lang="fa-IR" b="1" dirty="0" smtClean="0">
                <a:cs typeface="B Nazanin" panose="00000400000000000000" pitchFamily="2" charset="-78"/>
              </a:rPr>
              <a:t>  </a:t>
            </a:r>
            <a:r>
              <a:rPr lang="fa-IR" b="1" dirty="0">
                <a:cs typeface="B Nazanin" panose="00000400000000000000" pitchFamily="2" charset="-78"/>
              </a:rPr>
              <a:t>حاصل عبارت های زیر را به دست آورید.</a:t>
            </a:r>
            <a:endParaRPr lang="en-US" b="1" dirty="0">
              <a:cs typeface="B Nazanin" panose="00000400000000000000" pitchFamily="2" charset="-78"/>
            </a:endParaRPr>
          </a:p>
          <a:p>
            <a:pPr algn="r" rtl="1">
              <a:buNone/>
            </a:pPr>
            <a:endParaRPr lang="en-US" b="1" dirty="0" smtClean="0">
              <a:cs typeface="B Nazanin" panose="00000400000000000000" pitchFamily="2" charset="-78"/>
            </a:endParaRPr>
          </a:p>
          <a:p>
            <a:pPr algn="r" rtl="1">
              <a:buNone/>
            </a:pPr>
            <a:endParaRPr lang="en-US" b="1" dirty="0">
              <a:cs typeface="B Nazanin" panose="00000400000000000000" pitchFamily="2" charset="-78"/>
            </a:endParaRPr>
          </a:p>
        </p:txBody>
      </p:sp>
      <p:graphicFrame>
        <p:nvGraphicFramePr>
          <p:cNvPr id="28674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6009018"/>
              </p:ext>
            </p:extLst>
          </p:nvPr>
        </p:nvGraphicFramePr>
        <p:xfrm>
          <a:off x="329485" y="2590800"/>
          <a:ext cx="2514600" cy="1143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9" name="Equation" r:id="rId3" imgW="1752480" imgH="812520" progId="Equation.DSMT4">
                  <p:embed/>
                </p:oleObj>
              </mc:Choice>
              <mc:Fallback>
                <p:oleObj name="Equation" r:id="rId3" imgW="1752480" imgH="81252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9485" y="2590800"/>
                        <a:ext cx="2514600" cy="1143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3149743"/>
              </p:ext>
            </p:extLst>
          </p:nvPr>
        </p:nvGraphicFramePr>
        <p:xfrm>
          <a:off x="2996485" y="2743200"/>
          <a:ext cx="28956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0" name="Equation" r:id="rId5" imgW="1676160" imgH="431640" progId="Equation.DSMT4">
                  <p:embed/>
                </p:oleObj>
              </mc:Choice>
              <mc:Fallback>
                <p:oleObj name="Equation" r:id="rId5" imgW="167616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6485" y="2743200"/>
                        <a:ext cx="28956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35843414"/>
              </p:ext>
            </p:extLst>
          </p:nvPr>
        </p:nvGraphicFramePr>
        <p:xfrm>
          <a:off x="533400" y="4152900"/>
          <a:ext cx="46482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1" name="Equation" r:id="rId7" imgW="2273040" imgH="431640" progId="Equation.DSMT4">
                  <p:embed/>
                </p:oleObj>
              </mc:Choice>
              <mc:Fallback>
                <p:oleObj name="Equation" r:id="rId7" imgW="2273040" imgH="43164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3400" y="4152900"/>
                        <a:ext cx="46482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7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1922358"/>
              </p:ext>
            </p:extLst>
          </p:nvPr>
        </p:nvGraphicFramePr>
        <p:xfrm>
          <a:off x="381000" y="5448300"/>
          <a:ext cx="49530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2" name="Equation" r:id="rId9" imgW="2082600" imgH="393480" progId="Equation.DSMT4">
                  <p:embed/>
                </p:oleObj>
              </mc:Choice>
              <mc:Fallback>
                <p:oleObj name="Equation" r:id="rId9" imgW="20826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5448300"/>
                        <a:ext cx="49530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867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1178103"/>
              </p:ext>
            </p:extLst>
          </p:nvPr>
        </p:nvGraphicFramePr>
        <p:xfrm>
          <a:off x="5448300" y="5524500"/>
          <a:ext cx="220980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13" name="Equation" r:id="rId11" imgW="1168200" imgH="393480" progId="Equation.DSMT4">
                  <p:embed/>
                </p:oleObj>
              </mc:Choice>
              <mc:Fallback>
                <p:oleObj name="Equation" r:id="rId11" imgW="1168200" imgH="39348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48300" y="5524500"/>
                        <a:ext cx="220980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28239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3355" y="1794680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fa-IR" sz="2400" b="1" dirty="0">
                <a:solidFill>
                  <a:srgbClr val="FF0000"/>
                </a:solidFill>
                <a:cs typeface="B Nazanin" panose="00000400000000000000" pitchFamily="2" charset="-78"/>
              </a:rPr>
              <a:t>نکات</a:t>
            </a:r>
            <a:r>
              <a:rPr lang="en-US" sz="2400" dirty="0">
                <a:solidFill>
                  <a:srgbClr val="FF0000"/>
                </a:solidFill>
                <a:cs typeface="B Nazanin" panose="00000400000000000000" pitchFamily="2" charset="-78"/>
              </a:rPr>
              <a:t/>
            </a:r>
            <a:br>
              <a:rPr lang="en-US" sz="2400" dirty="0">
                <a:solidFill>
                  <a:srgbClr val="FF0000"/>
                </a:solidFill>
                <a:cs typeface="B Nazanin" panose="00000400000000000000" pitchFamily="2" charset="-78"/>
              </a:rPr>
            </a:br>
            <a:endParaRPr lang="en-US" sz="2400" dirty="0">
              <a:solidFill>
                <a:srgbClr val="FF0000"/>
              </a:solidFill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53355" y="2868813"/>
            <a:ext cx="10515600" cy="4351338"/>
          </a:xfrm>
        </p:spPr>
        <p:txBody>
          <a:bodyPr>
            <a:normAutofit/>
          </a:bodyPr>
          <a:lstStyle/>
          <a:p>
            <a:pPr lvl="0" algn="r" rtl="1">
              <a:lnSpc>
                <a:spcPct val="15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حاصل ضرب هر عدد گویا در معکوس اش برابر یک است.</a:t>
            </a:r>
            <a:endParaRPr lang="en-US" sz="2400" dirty="0">
              <a:cs typeface="B Nazanin" panose="00000400000000000000" pitchFamily="2" charset="-78"/>
            </a:endParaRPr>
          </a:p>
          <a:p>
            <a:pPr lvl="0" algn="r" rtl="1">
              <a:lnSpc>
                <a:spcPct val="15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صفر تنها عددی است که معکوس ندارد.</a:t>
            </a:r>
            <a:endParaRPr lang="en-US" sz="2400" dirty="0">
              <a:cs typeface="B Nazanin" panose="00000400000000000000" pitchFamily="2" charset="-78"/>
            </a:endParaRPr>
          </a:p>
          <a:p>
            <a:pPr lvl="0" algn="r" rtl="1">
              <a:lnSpc>
                <a:spcPct val="150000"/>
              </a:lnSpc>
              <a:buNone/>
            </a:pPr>
            <a:r>
              <a:rPr lang="fa-IR" sz="2400" b="1" dirty="0">
                <a:cs typeface="B Nazanin" panose="00000400000000000000" pitchFamily="2" charset="-78"/>
              </a:rPr>
              <a:t>حاصلضرب هر عدد گویا در قرینه معکوس اش برابر منفی یک است.</a:t>
            </a:r>
            <a:endParaRPr lang="en-US" sz="2400" dirty="0">
              <a:cs typeface="B Nazanin" panose="00000400000000000000" pitchFamily="2" charset="-78"/>
            </a:endParaRPr>
          </a:p>
          <a:p>
            <a:pPr algn="r">
              <a:lnSpc>
                <a:spcPct val="150000"/>
              </a:lnSpc>
              <a:buNone/>
            </a:pPr>
            <a:endParaRPr lang="en-US" sz="2400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8093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576</TotalTime>
  <Words>140</Words>
  <Application>Microsoft Office PowerPoint</Application>
  <PresentationFormat>Widescreen</PresentationFormat>
  <Paragraphs>17</Paragraphs>
  <Slides>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5" baseType="lpstr">
      <vt:lpstr>Arial</vt:lpstr>
      <vt:lpstr>B Nazanin</vt:lpstr>
      <vt:lpstr>B Titr</vt:lpstr>
      <vt:lpstr>Calibri</vt:lpstr>
      <vt:lpstr>Calibri Light</vt:lpstr>
      <vt:lpstr>Times New Roman</vt:lpstr>
      <vt:lpstr>Office Theme</vt:lpstr>
      <vt:lpstr>Equation</vt:lpstr>
      <vt:lpstr>بنام خدا</vt:lpstr>
      <vt:lpstr>PowerPoint Presentation</vt:lpstr>
      <vt:lpstr>ضرب اعداد گویا </vt:lpstr>
      <vt:lpstr>تقسیم اعداد گویا</vt:lpstr>
      <vt:lpstr>مثال ترکیبی</vt:lpstr>
      <vt:lpstr>نکات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85</cp:revision>
  <dcterms:created xsi:type="dcterms:W3CDTF">2015-07-06T05:06:21Z</dcterms:created>
  <dcterms:modified xsi:type="dcterms:W3CDTF">2018-04-21T11:39:10Z</dcterms:modified>
</cp:coreProperties>
</file>