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6"/>
  </p:notesMasterIdLst>
  <p:sldIdLst>
    <p:sldId id="258" r:id="rId2"/>
    <p:sldId id="287" r:id="rId3"/>
    <p:sldId id="260" r:id="rId4"/>
    <p:sldId id="288" r:id="rId5"/>
    <p:sldId id="294" r:id="rId6"/>
    <p:sldId id="295" r:id="rId7"/>
    <p:sldId id="296" r:id="rId8"/>
    <p:sldId id="289" r:id="rId9"/>
    <p:sldId id="290" r:id="rId10"/>
    <p:sldId id="291" r:id="rId11"/>
    <p:sldId id="297" r:id="rId12"/>
    <p:sldId id="292" r:id="rId13"/>
    <p:sldId id="298" r:id="rId14"/>
    <p:sldId id="293"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ECE592EC-7B4B-4FAD-BEB0-F6C80F13648D}" type="datetimeFigureOut">
              <a:rPr lang="fa-IR" smtClean="0"/>
              <a:pPr/>
              <a:t>07/09/1441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EDFFC646-BBE6-4D34-92FB-EC8CA13ACFA7}" type="slidenum">
              <a:rPr lang="fa-IR" smtClean="0"/>
              <a:pPr/>
              <a:t>‹#›</a:t>
            </a:fld>
            <a:endParaRPr lang="fa-IR"/>
          </a:p>
        </p:txBody>
      </p:sp>
    </p:spTree>
    <p:extLst>
      <p:ext uri="{BB962C8B-B14F-4D97-AF65-F5344CB8AC3E}">
        <p14:creationId xmlns:p14="http://schemas.microsoft.com/office/powerpoint/2010/main" val="326960687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4/29/2020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4/29/2020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4/29/2020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4/29/2020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4/29/2020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4/29/2020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004.jpg"/>
          <p:cNvPicPr>
            <a:picLocks noGrp="1"/>
          </p:cNvPicPr>
          <p:nvPr>
            <p:ph idx="1"/>
          </p:nvPr>
        </p:nvPicPr>
        <p:blipFill>
          <a:blip r:embed="rId2" cstate="print"/>
          <a:stretch>
            <a:fillRect/>
          </a:stretch>
        </p:blipFill>
        <p:spPr>
          <a:xfrm>
            <a:off x="2514600" y="1066800"/>
            <a:ext cx="4188639" cy="4389437"/>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4400" b="1" dirty="0" smtClean="0"/>
              <a:t>Psychiatry and Reproductive Medicine</a:t>
            </a:r>
            <a:r>
              <a:rPr lang="en-US" dirty="0" smtClean="0"/>
              <a:t/>
            </a:r>
            <a:br>
              <a:rPr lang="en-US" dirty="0" smtClean="0"/>
            </a:br>
            <a:r>
              <a:rPr lang="fa-IR" dirty="0" smtClean="0">
                <a:cs typeface="B Mitra" pitchFamily="2" charset="-78"/>
              </a:rPr>
              <a:t>روانپزشکی و سیستم تولید مثل</a:t>
            </a:r>
            <a:endParaRPr lang="en-US" dirty="0">
              <a:cs typeface="B Mitra"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normAutofit/>
          </a:bodyPr>
          <a:lstStyle/>
          <a:p>
            <a:pPr algn="r" rtl="1"/>
            <a:r>
              <a:rPr lang="fa-IR" sz="4000" dirty="0" smtClean="0">
                <a:cs typeface="B Mitra" pitchFamily="2" charset="-78"/>
              </a:rPr>
              <a:t>حاملگی کاذب (</a:t>
            </a:r>
            <a:r>
              <a:rPr lang="en-US" sz="4000" dirty="0" err="1" smtClean="0"/>
              <a:t>Pseudocyesis</a:t>
            </a:r>
            <a:r>
              <a:rPr lang="fa-IR" sz="4000" dirty="0" smtClean="0">
                <a:cs typeface="B Mitra" pitchFamily="2" charset="-78"/>
              </a:rPr>
              <a:t>)</a:t>
            </a:r>
            <a:endParaRPr lang="en-US" sz="4000" dirty="0">
              <a:cs typeface="B Mitra" pitchFamily="2" charset="-78"/>
            </a:endParaRPr>
          </a:p>
        </p:txBody>
      </p:sp>
      <p:sp>
        <p:nvSpPr>
          <p:cNvPr id="3" name="Content Placeholder 2"/>
          <p:cNvSpPr>
            <a:spLocks noGrp="1"/>
          </p:cNvSpPr>
          <p:nvPr>
            <p:ph idx="1"/>
          </p:nvPr>
        </p:nvSpPr>
        <p:spPr>
          <a:xfrm>
            <a:off x="457200" y="1524000"/>
            <a:ext cx="8229600" cy="4800600"/>
          </a:xfrm>
        </p:spPr>
        <p:txBody>
          <a:bodyPr>
            <a:noAutofit/>
          </a:bodyPr>
          <a:lstStyle/>
          <a:p>
            <a:pPr algn="just" rtl="1">
              <a:lnSpc>
                <a:spcPct val="170000"/>
              </a:lnSpc>
              <a:buFont typeface="Arial" pitchFamily="34" charset="0"/>
              <a:buChar char="•"/>
            </a:pPr>
            <a:r>
              <a:rPr lang="fa-IR" sz="1800" b="1" dirty="0" smtClean="0">
                <a:cs typeface="B Nazanin" pitchFamily="2" charset="-78"/>
              </a:rPr>
              <a:t>حاملگی کاذب، ایجاد علائم کلاسیک حاملگی مانند آمنوره، تهوع، بزرگی پستانها و پیگمانتاسیون، برآمدگی شکم و دردهای زایمانی در زنان غیر باردار است.</a:t>
            </a:r>
          </a:p>
          <a:p>
            <a:pPr algn="just" rtl="1">
              <a:lnSpc>
                <a:spcPct val="170000"/>
              </a:lnSpc>
            </a:pPr>
            <a:r>
              <a:rPr lang="fa-IR" sz="1800" b="1" dirty="0" smtClean="0">
                <a:cs typeface="B Nazanin" pitchFamily="2" charset="-78"/>
              </a:rPr>
              <a:t>حاملگی کاذب نشان دهنده توانایی روح در غلبه بر جسم از طریق مسیرهای هیپوتالاموس می باشد.</a:t>
            </a:r>
          </a:p>
          <a:p>
            <a:pPr algn="just" rtl="1">
              <a:lnSpc>
                <a:spcPct val="170000"/>
              </a:lnSpc>
            </a:pPr>
            <a:r>
              <a:rPr lang="fa-IR" sz="1800" b="1" dirty="0" smtClean="0">
                <a:cs typeface="B Nazanin" pitchFamily="2" charset="-78"/>
              </a:rPr>
              <a:t>بیمار یک هذیان جسمی مبنی بر باردار بودن دارد که با جواب منفی تستهای بارداری و سونوگرافی نیز برطرف نمی شود. </a:t>
            </a:r>
          </a:p>
          <a:p>
            <a:pPr algn="just" rtl="1">
              <a:lnSpc>
                <a:spcPct val="170000"/>
              </a:lnSpc>
            </a:pPr>
            <a:r>
              <a:rPr lang="fa-IR" sz="1800" b="1" dirty="0" smtClean="0">
                <a:cs typeface="B Nazanin" pitchFamily="2" charset="-78"/>
              </a:rPr>
              <a:t>رواندرمانی در حین و بعد از حملگی کاذب توصیه می شود که علل روانشناختی زمینه ای حاملگی کاذب را ارزیابی و درمان کند.</a:t>
            </a:r>
            <a:endParaRPr lang="en-US" sz="1800" b="1" dirty="0">
              <a:latin typeface="Times New Roman" pitchFamily="18" charset="0"/>
              <a:cs typeface="B Nazanin"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91312"/>
          </a:xfrm>
        </p:spPr>
        <p:txBody>
          <a:bodyPr>
            <a:normAutofit fontScale="90000"/>
          </a:bodyPr>
          <a:lstStyle/>
          <a:p>
            <a:pPr algn="r" rtl="1"/>
            <a:r>
              <a:rPr lang="fa-IR" sz="4000" dirty="0" smtClean="0">
                <a:cs typeface="B Mitra" pitchFamily="2" charset="-78"/>
              </a:rPr>
              <a:t>افسردگی در حین بارداری</a:t>
            </a:r>
            <a:endParaRPr lang="en-US" sz="4000" dirty="0">
              <a:cs typeface="B Mitra" pitchFamily="2" charset="-78"/>
            </a:endParaRPr>
          </a:p>
        </p:txBody>
      </p:sp>
      <p:sp>
        <p:nvSpPr>
          <p:cNvPr id="3" name="Content Placeholder 2"/>
          <p:cNvSpPr>
            <a:spLocks noGrp="1"/>
          </p:cNvSpPr>
          <p:nvPr>
            <p:ph idx="1"/>
          </p:nvPr>
        </p:nvSpPr>
        <p:spPr>
          <a:xfrm>
            <a:off x="457200" y="1295400"/>
            <a:ext cx="8229600" cy="5029200"/>
          </a:xfrm>
        </p:spPr>
        <p:txBody>
          <a:bodyPr>
            <a:normAutofit fontScale="85000" lnSpcReduction="20000"/>
          </a:bodyPr>
          <a:lstStyle/>
          <a:p>
            <a:pPr algn="just" rtl="1">
              <a:lnSpc>
                <a:spcPct val="170000"/>
              </a:lnSpc>
            </a:pPr>
            <a:r>
              <a:rPr lang="fa-IR" b="1" dirty="0" smtClean="0">
                <a:cs typeface="B Mitra" pitchFamily="2" charset="-78"/>
              </a:rPr>
              <a:t>افسردگی در حین بارداری  علی الخصص در زنانی که قبلاً سابقه افسردگی داشته اندشایع است. با این وجود افسردگی در حین بارداری  تشخیص داده نشده و درمان نمی شود.</a:t>
            </a:r>
          </a:p>
          <a:p>
            <a:pPr algn="just" rtl="1">
              <a:lnSpc>
                <a:spcPct val="170000"/>
              </a:lnSpc>
            </a:pPr>
            <a:r>
              <a:rPr lang="fa-IR" b="1" dirty="0" smtClean="0">
                <a:cs typeface="B Mitra" pitchFamily="2" charset="-78"/>
              </a:rPr>
              <a:t>ارزیابی افسردگی در حین بارداری به دلیل همپوشانی علائم جسمی ناشی از بارداری مانند اختلالات خواب، اختلالات خوردن، افزایش وزن، تحریک پذیری، خستگی  مخدوش می شود. </a:t>
            </a:r>
          </a:p>
          <a:p>
            <a:pPr algn="just" rtl="1">
              <a:lnSpc>
                <a:spcPct val="170000"/>
              </a:lnSpc>
            </a:pPr>
            <a:r>
              <a:rPr lang="fa-IR" b="1" dirty="0" smtClean="0">
                <a:cs typeface="B Mitra" pitchFamily="2" charset="-78"/>
              </a:rPr>
              <a:t>علائم افسردگی ممکن است در زنان باردار  مخصوصاً کسانی که سابقه خانوادگی بیماری روانپزشکی دارند، تشدید شود.</a:t>
            </a:r>
          </a:p>
          <a:p>
            <a:pPr algn="just" rtl="1">
              <a:lnSpc>
                <a:spcPct val="170000"/>
              </a:lnSpc>
            </a:pPr>
            <a:r>
              <a:rPr lang="fa-IR" b="1" dirty="0" smtClean="0">
                <a:cs typeface="B Mitra" pitchFamily="2" charset="-78"/>
              </a:rPr>
              <a:t>افسردگی خفیف و ملایم را با درمانهای غیر دارویی می توان درمان نمود. مانند رواندرمانی و ...</a:t>
            </a:r>
          </a:p>
          <a:p>
            <a:pPr algn="just" rtl="1">
              <a:lnSpc>
                <a:spcPct val="170000"/>
              </a:lnSpc>
            </a:pPr>
            <a:r>
              <a:rPr lang="fa-IR" b="1" dirty="0" smtClean="0">
                <a:cs typeface="B Mitra" pitchFamily="2" charset="-78"/>
              </a:rPr>
              <a:t>اگر بیمار از قبل از افسردگی رنج می برده است، توصیه می شود که همان درمان را در بارداری ادامه دهد.</a:t>
            </a:r>
          </a:p>
          <a:p>
            <a:pPr algn="just" rtl="1">
              <a:lnSpc>
                <a:spcPct val="170000"/>
              </a:lnSpc>
            </a:pPr>
            <a:r>
              <a:rPr lang="fa-IR" b="1" dirty="0" smtClean="0">
                <a:cs typeface="B Mitra" pitchFamily="2" charset="-78"/>
              </a:rPr>
              <a:t>اگر اولین بار است که در بارداری بیمار دچار افسردگی می شود، می توان </a:t>
            </a:r>
            <a:r>
              <a:rPr lang="en-US" b="1" dirty="0" smtClean="0">
                <a:cs typeface="B Mitra" pitchFamily="2" charset="-78"/>
              </a:rPr>
              <a:t>SSRI</a:t>
            </a:r>
            <a:r>
              <a:rPr lang="fa-IR" b="1" dirty="0" smtClean="0">
                <a:cs typeface="B Mitra" pitchFamily="2" charset="-78"/>
              </a:rPr>
              <a:t> را امتحان نمود.</a:t>
            </a:r>
          </a:p>
          <a:p>
            <a:pPr algn="just" rtl="1">
              <a:lnSpc>
                <a:spcPct val="170000"/>
              </a:lnSpc>
            </a:pPr>
            <a:r>
              <a:rPr lang="fa-IR" b="1" dirty="0" smtClean="0">
                <a:cs typeface="B Mitra" pitchFamily="2" charset="-78"/>
              </a:rPr>
              <a:t>اگر بیمار افکار خودکشی، سایکوز، اختلال علائم وژتاتیو و ... دارد باید بستری بیمار را نیز مد نظر داشت.</a:t>
            </a:r>
          </a:p>
          <a:p>
            <a:pPr algn="just" rtl="1">
              <a:lnSpc>
                <a:spcPct val="170000"/>
              </a:lnSpc>
            </a:pPr>
            <a:endParaRPr lang="fa-IR" b="1" dirty="0" smtClean="0">
              <a:cs typeface="B Mitra" pitchFamily="2" charset="-78"/>
            </a:endParaRPr>
          </a:p>
          <a:p>
            <a:pPr algn="just" rtl="1">
              <a:lnSpc>
                <a:spcPct val="170000"/>
              </a:lnSpc>
            </a:pPr>
            <a:endParaRPr lang="en-US" b="1" dirty="0">
              <a:latin typeface="Times New Roman" pitchFamily="18" charset="0"/>
              <a:cs typeface="B Mitra"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19912"/>
          </a:xfrm>
        </p:spPr>
        <p:txBody>
          <a:bodyPr>
            <a:normAutofit/>
          </a:bodyPr>
          <a:lstStyle/>
          <a:p>
            <a:pPr algn="r" rtl="1"/>
            <a:r>
              <a:rPr lang="fa-IR" sz="4000" dirty="0" smtClean="0">
                <a:cs typeface="B Mitra" pitchFamily="2" charset="-78"/>
              </a:rPr>
              <a:t>افسردگی در حین بارداری</a:t>
            </a:r>
            <a:endParaRPr lang="en-US" sz="4000" dirty="0">
              <a:cs typeface="B Mitra" pitchFamily="2" charset="-78"/>
            </a:endParaRPr>
          </a:p>
        </p:txBody>
      </p:sp>
      <p:sp>
        <p:nvSpPr>
          <p:cNvPr id="3" name="Content Placeholder 2"/>
          <p:cNvSpPr>
            <a:spLocks noGrp="1"/>
          </p:cNvSpPr>
          <p:nvPr>
            <p:ph idx="1"/>
          </p:nvPr>
        </p:nvSpPr>
        <p:spPr>
          <a:xfrm>
            <a:off x="457200" y="1600200"/>
            <a:ext cx="8229600" cy="4724400"/>
          </a:xfrm>
        </p:spPr>
        <p:txBody>
          <a:bodyPr>
            <a:normAutofit fontScale="92500" lnSpcReduction="10000"/>
          </a:bodyPr>
          <a:lstStyle/>
          <a:p>
            <a:pPr algn="just" rtl="1">
              <a:lnSpc>
                <a:spcPct val="170000"/>
              </a:lnSpc>
            </a:pPr>
            <a:r>
              <a:rPr lang="fa-IR" dirty="0" smtClean="0">
                <a:cs typeface="B Mitra" pitchFamily="2" charset="-78"/>
              </a:rPr>
              <a:t>اگر بیمار به درمانهای حمایتی و غیر دارویی پاسخ نداد باید دارودرمانی را مد نظر داشت.</a:t>
            </a:r>
          </a:p>
          <a:p>
            <a:pPr algn="just" rtl="1">
              <a:lnSpc>
                <a:spcPct val="170000"/>
              </a:lnSpc>
            </a:pPr>
            <a:r>
              <a:rPr lang="fa-IR" dirty="0" smtClean="0">
                <a:cs typeface="B Mitra" pitchFamily="2" charset="-78"/>
              </a:rPr>
              <a:t>مصرف </a:t>
            </a:r>
            <a:r>
              <a:rPr lang="en-US" dirty="0" smtClean="0">
                <a:cs typeface="B Mitra" pitchFamily="2" charset="-78"/>
              </a:rPr>
              <a:t>SSRI</a:t>
            </a:r>
            <a:r>
              <a:rPr lang="fa-IR" dirty="0" smtClean="0">
                <a:cs typeface="B Mitra" pitchFamily="2" charset="-78"/>
              </a:rPr>
              <a:t> پس از هفته 20 بارداری می تواند باعث افزایش فشار خون ریوی نوزاد شود.</a:t>
            </a:r>
          </a:p>
          <a:p>
            <a:pPr algn="just" rtl="1">
              <a:lnSpc>
                <a:spcPct val="170000"/>
              </a:lnSpc>
            </a:pPr>
            <a:r>
              <a:rPr lang="fa-IR" dirty="0" smtClean="0">
                <a:cs typeface="B Mitra" pitchFamily="2" charset="-78"/>
              </a:rPr>
              <a:t>مصرف پاروکستین در سه ماهه اول بارداری با نقص دیواره بین بطنی همراه است و در بارداری ممنوع می باشد.</a:t>
            </a:r>
          </a:p>
          <a:p>
            <a:pPr algn="just" rtl="1">
              <a:lnSpc>
                <a:spcPct val="170000"/>
              </a:lnSpc>
            </a:pPr>
            <a:r>
              <a:rPr lang="fa-IR" dirty="0" smtClean="0">
                <a:cs typeface="B Mitra" pitchFamily="2" charset="-78"/>
              </a:rPr>
              <a:t>از میان داروهای سه حلقه ای ایمنی داروهایی مانند نورتریپتیلین و دزیپرامین به اثبات رسیده است.</a:t>
            </a:r>
          </a:p>
          <a:p>
            <a:pPr algn="just" rtl="1">
              <a:lnSpc>
                <a:spcPct val="170000"/>
              </a:lnSpc>
            </a:pPr>
            <a:r>
              <a:rPr lang="fa-IR" dirty="0" smtClean="0">
                <a:cs typeface="B Mitra" pitchFamily="2" charset="-78"/>
              </a:rPr>
              <a:t>دارو باید با دوز کم تجویز شود و دوز دارو باید به آرامی افزایش یابد.</a:t>
            </a:r>
          </a:p>
          <a:p>
            <a:pPr algn="just" rtl="1">
              <a:lnSpc>
                <a:spcPct val="170000"/>
              </a:lnSpc>
            </a:pPr>
            <a:r>
              <a:rPr lang="fa-IR" dirty="0" smtClean="0">
                <a:cs typeface="B Mitra" pitchFamily="2" charset="-78"/>
              </a:rPr>
              <a:t>دوز داروهایی مانند سه حلقه ای ها و لیتیوم باید در سه ماهه سوم افزایش یابد..</a:t>
            </a:r>
          </a:p>
          <a:p>
            <a:pPr algn="just" rtl="1">
              <a:lnSpc>
                <a:spcPct val="170000"/>
              </a:lnSpc>
            </a:pPr>
            <a:r>
              <a:rPr lang="fa-IR" dirty="0" smtClean="0">
                <a:cs typeface="B Mitra" pitchFamily="2" charset="-78"/>
              </a:rPr>
              <a:t>مصرف داروهای مهار کننده منوآمینواکسیداز. در بارداری ممنوع می باشد.</a:t>
            </a:r>
          </a:p>
          <a:p>
            <a:pPr algn="just" rtl="1">
              <a:lnSpc>
                <a:spcPct val="170000"/>
              </a:lnSpc>
            </a:pPr>
            <a:endParaRPr lang="en-US" dirty="0" smtClean="0"/>
          </a:p>
          <a:p>
            <a:pPr algn="just" rtl="1">
              <a:lnSpc>
                <a:spcPct val="170000"/>
              </a:lnSpc>
            </a:pPr>
            <a:endParaRPr lang="fa-IR" dirty="0" smtClean="0">
              <a:cs typeface="B Mitra" pitchFamily="2" charset="-78"/>
            </a:endParaRPr>
          </a:p>
          <a:p>
            <a:pPr algn="just" rtl="1">
              <a:lnSpc>
                <a:spcPct val="170000"/>
              </a:lnSpc>
            </a:pPr>
            <a:endParaRPr lang="en-US" dirty="0">
              <a:latin typeface="Times New Roman" pitchFamily="18" charset="0"/>
              <a:cs typeface="B Mitra"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67512"/>
          </a:xfrm>
        </p:spPr>
        <p:txBody>
          <a:bodyPr>
            <a:normAutofit/>
          </a:bodyPr>
          <a:lstStyle/>
          <a:p>
            <a:pPr algn="r" rtl="1"/>
            <a:r>
              <a:rPr lang="fa-IR" sz="4000" dirty="0" smtClean="0">
                <a:cs typeface="B Mitra" pitchFamily="2" charset="-78"/>
              </a:rPr>
              <a:t>سایکوز در حین بارداری</a:t>
            </a:r>
            <a:endParaRPr lang="en-US" sz="4000" dirty="0">
              <a:cs typeface="B Mitra" pitchFamily="2" charset="-78"/>
            </a:endParaRPr>
          </a:p>
        </p:txBody>
      </p:sp>
      <p:sp>
        <p:nvSpPr>
          <p:cNvPr id="3" name="Content Placeholder 2"/>
          <p:cNvSpPr>
            <a:spLocks noGrp="1"/>
          </p:cNvSpPr>
          <p:nvPr>
            <p:ph idx="1"/>
          </p:nvPr>
        </p:nvSpPr>
        <p:spPr>
          <a:xfrm>
            <a:off x="457200" y="1447800"/>
            <a:ext cx="8229600" cy="4876800"/>
          </a:xfrm>
        </p:spPr>
        <p:txBody>
          <a:bodyPr>
            <a:normAutofit fontScale="85000" lnSpcReduction="10000"/>
          </a:bodyPr>
          <a:lstStyle/>
          <a:p>
            <a:pPr algn="just" rtl="1">
              <a:lnSpc>
                <a:spcPct val="170000"/>
              </a:lnSpc>
            </a:pPr>
            <a:r>
              <a:rPr lang="fa-IR" b="1" dirty="0" smtClean="0">
                <a:latin typeface="Times New Roman" pitchFamily="18" charset="0"/>
                <a:cs typeface="B Mitra" pitchFamily="2" charset="-78"/>
              </a:rPr>
              <a:t>سایکوز در حین بارداری یک اورژانس پزشکی است که باید هرچه سریعتر بیمار بستری و درمان شود.</a:t>
            </a:r>
          </a:p>
          <a:p>
            <a:pPr algn="just" rtl="1">
              <a:lnSpc>
                <a:spcPct val="170000"/>
              </a:lnSpc>
            </a:pPr>
            <a:r>
              <a:rPr lang="fa-IR" b="1" dirty="0" smtClean="0">
                <a:latin typeface="Times New Roman" pitchFamily="18" charset="0"/>
                <a:cs typeface="B Mitra" pitchFamily="2" charset="-78"/>
              </a:rPr>
              <a:t>عدم درمان سایکوز می تواند باعث افزایش خطر خودکشی و کشتن نوزاد بعد از تولددر مادر شود.</a:t>
            </a:r>
          </a:p>
          <a:p>
            <a:pPr algn="just" rtl="1">
              <a:lnSpc>
                <a:spcPct val="170000"/>
              </a:lnSpc>
            </a:pPr>
            <a:r>
              <a:rPr lang="fa-IR" b="1" dirty="0" smtClean="0">
                <a:latin typeface="Times New Roman" pitchFamily="18" charset="0"/>
                <a:cs typeface="B Mitra" pitchFamily="2" charset="-78"/>
              </a:rPr>
              <a:t>یافته مشخصی وجود ندارد که نشان دهد، آنتی سایکوتیک ها تراتوژن می باشند.</a:t>
            </a:r>
          </a:p>
          <a:p>
            <a:pPr algn="just" rtl="1">
              <a:lnSpc>
                <a:spcPct val="170000"/>
              </a:lnSpc>
            </a:pPr>
            <a:r>
              <a:rPr lang="fa-IR" b="1" dirty="0" smtClean="0">
                <a:latin typeface="Times New Roman" pitchFamily="18" charset="0"/>
                <a:cs typeface="B Mitra" pitchFamily="2" charset="-78"/>
              </a:rPr>
              <a:t>فنوتیازینها (پرفنازین، فلوفنازین، تری فلئوپرازین، تیوریدازین، کلروپرومازین) بهتر است که در سه ماهه اول بارداری مصرف نشود.</a:t>
            </a:r>
          </a:p>
          <a:p>
            <a:pPr algn="just" rtl="1">
              <a:lnSpc>
                <a:spcPct val="170000"/>
              </a:lnSpc>
            </a:pPr>
            <a:r>
              <a:rPr lang="fa-IR" b="1" dirty="0" smtClean="0">
                <a:latin typeface="Times New Roman" pitchFamily="18" charset="0"/>
                <a:cs typeface="B Mitra" pitchFamily="2" charset="-78"/>
              </a:rPr>
              <a:t>بدلیل افت فشار خون ناشی از آنتی سایکوتیک ها، توصیه می شود که در حین بارداری از داروهای با قدرت بالا استفاده شود. مانند هالوپریدول، ریسپریدون</a:t>
            </a:r>
          </a:p>
          <a:p>
            <a:pPr algn="just" rtl="1">
              <a:lnSpc>
                <a:spcPct val="170000"/>
              </a:lnSpc>
            </a:pPr>
            <a:r>
              <a:rPr lang="fa-IR" b="1" dirty="0" smtClean="0">
                <a:latin typeface="Times New Roman" pitchFamily="18" charset="0"/>
                <a:cs typeface="B Mitra" pitchFamily="2" charset="-78"/>
              </a:rPr>
              <a:t>سایکوز حین بارداری اگر به طور کامل درمان شود، پیش آگهی بیمار خوب خواهد بود ولی اگر تشخیص و درمان بیماری به تاخیر افتد، باعث ازمان بیماری و مقاومت به درمان در آینده می شود.</a:t>
            </a:r>
          </a:p>
          <a:p>
            <a:pPr algn="just" rtl="1">
              <a:lnSpc>
                <a:spcPct val="170000"/>
              </a:lnSpc>
            </a:pPr>
            <a:endParaRPr lang="fa-IR" b="1" dirty="0" smtClean="0">
              <a:latin typeface="Times New Roman" pitchFamily="18" charset="0"/>
              <a:cs typeface="B Mitra" pitchFamily="2" charset="-78"/>
            </a:endParaRPr>
          </a:p>
          <a:p>
            <a:pPr algn="just" rtl="1">
              <a:lnSpc>
                <a:spcPct val="170000"/>
              </a:lnSpc>
            </a:pPr>
            <a:endParaRPr lang="fa-IR" b="1" dirty="0" smtClean="0">
              <a:latin typeface="Times New Roman" pitchFamily="18" charset="0"/>
              <a:cs typeface="B Mitra" pitchFamily="2" charset="-78"/>
            </a:endParaRPr>
          </a:p>
          <a:p>
            <a:pPr algn="just" rtl="1">
              <a:lnSpc>
                <a:spcPct val="170000"/>
              </a:lnSpc>
            </a:pPr>
            <a:endParaRPr lang="en-US" b="1" dirty="0">
              <a:latin typeface="Times New Roman" pitchFamily="18" charset="0"/>
              <a:cs typeface="B Mitra"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91312"/>
          </a:xfrm>
        </p:spPr>
        <p:txBody>
          <a:bodyPr>
            <a:normAutofit fontScale="90000"/>
          </a:bodyPr>
          <a:lstStyle/>
          <a:p>
            <a:pPr algn="r" rtl="1"/>
            <a:r>
              <a:rPr lang="fa-IR" sz="4000" dirty="0" smtClean="0">
                <a:cs typeface="B Mitra" pitchFamily="2" charset="-78"/>
              </a:rPr>
              <a:t>مانیا در حین بارداری</a:t>
            </a:r>
            <a:endParaRPr lang="en-US" sz="4000" dirty="0">
              <a:cs typeface="B Mitra" pitchFamily="2" charset="-78"/>
            </a:endParaRPr>
          </a:p>
        </p:txBody>
      </p:sp>
      <p:sp>
        <p:nvSpPr>
          <p:cNvPr id="3" name="Content Placeholder 2"/>
          <p:cNvSpPr>
            <a:spLocks noGrp="1"/>
          </p:cNvSpPr>
          <p:nvPr>
            <p:ph idx="1"/>
          </p:nvPr>
        </p:nvSpPr>
        <p:spPr>
          <a:xfrm>
            <a:off x="457200" y="1371600"/>
            <a:ext cx="8229600" cy="4953000"/>
          </a:xfrm>
        </p:spPr>
        <p:txBody>
          <a:bodyPr>
            <a:normAutofit fontScale="70000" lnSpcReduction="20000"/>
          </a:bodyPr>
          <a:lstStyle/>
          <a:p>
            <a:pPr algn="just" rtl="1">
              <a:lnSpc>
                <a:spcPct val="170000"/>
              </a:lnSpc>
            </a:pPr>
            <a:r>
              <a:rPr lang="fa-IR" b="1" dirty="0" smtClean="0">
                <a:latin typeface="Times New Roman" pitchFamily="18" charset="0"/>
                <a:cs typeface="B Mitra" pitchFamily="2" charset="-78"/>
              </a:rPr>
              <a:t>در زنان با سابقه بیماری زمینه ای، عود مانیا در حین بارداری بالاست و ممکن است که با سایکوز تظاهر نماید.</a:t>
            </a:r>
          </a:p>
          <a:p>
            <a:pPr algn="just" rtl="1">
              <a:lnSpc>
                <a:spcPct val="170000"/>
              </a:lnSpc>
            </a:pPr>
            <a:r>
              <a:rPr lang="fa-IR" b="1" dirty="0" smtClean="0">
                <a:latin typeface="Times New Roman" pitchFamily="18" charset="0"/>
                <a:cs typeface="B Mitra" pitchFamily="2" charset="-78"/>
              </a:rPr>
              <a:t>مصرف لیتیوم در بارداری باعث ایجاد ناهنجاری قلبی ابشتین در دریچه تریکوسپید می شود ولی خطر ایجاد آن در بارداری بالا نیست. لیتیوم به را حتی از جفت رد می شود.</a:t>
            </a:r>
          </a:p>
          <a:p>
            <a:pPr algn="just" rtl="1">
              <a:lnSpc>
                <a:spcPct val="170000"/>
              </a:lnSpc>
            </a:pPr>
            <a:r>
              <a:rPr lang="fa-IR" b="1" dirty="0" smtClean="0">
                <a:latin typeface="Times New Roman" pitchFamily="18" charset="0"/>
                <a:cs typeface="B Mitra" pitchFamily="2" charset="-78"/>
              </a:rPr>
              <a:t>سایر عوارض جنینی لیتیوم گواتر جنینی، شلی عضلات، لتارژی، سیانوز، عوارض قلبی-عروقی و ... می باشد.</a:t>
            </a:r>
          </a:p>
          <a:p>
            <a:pPr algn="just" rtl="1">
              <a:lnSpc>
                <a:spcPct val="170000"/>
              </a:lnSpc>
            </a:pPr>
            <a:r>
              <a:rPr lang="fa-IR" b="1" dirty="0" smtClean="0">
                <a:latin typeface="Times New Roman" pitchFamily="18" charset="0"/>
                <a:cs typeface="B Mitra" pitchFamily="2" charset="-78"/>
              </a:rPr>
              <a:t>سطح سرمی لیتیوم باید در حین بارداری دقیقاً مورد پایش قرار گیرد.</a:t>
            </a:r>
          </a:p>
          <a:p>
            <a:pPr algn="just" rtl="1">
              <a:lnSpc>
                <a:spcPct val="170000"/>
              </a:lnSpc>
            </a:pPr>
            <a:r>
              <a:rPr lang="fa-IR" b="1" dirty="0" smtClean="0">
                <a:latin typeface="Times New Roman" pitchFamily="18" charset="0"/>
                <a:cs typeface="B Mitra" pitchFamily="2" charset="-78"/>
              </a:rPr>
              <a:t>بدلیل ایجاد دهیدراتاسیون در حین بارداری و افزایش احتمال مسمومیت دوزاژ لیتیوم دو هفته قبل از زایمان 50-25 درصد کاهش یابد.</a:t>
            </a:r>
          </a:p>
          <a:p>
            <a:pPr algn="just" rtl="1">
              <a:lnSpc>
                <a:spcPct val="170000"/>
              </a:lnSpc>
            </a:pPr>
            <a:r>
              <a:rPr lang="fa-IR" b="1" dirty="0" smtClean="0">
                <a:latin typeface="Times New Roman" pitchFamily="18" charset="0"/>
                <a:cs typeface="B Mitra" pitchFamily="2" charset="-78"/>
              </a:rPr>
              <a:t>کاربامازپین و سدیم والپروات اثربخشی بهتری نسبت به لیتیوم ندارد. همچنین خطر اسپینا بیفیدا و نقص لوله جنینی را بالا می برد. </a:t>
            </a:r>
          </a:p>
          <a:p>
            <a:pPr algn="just" rtl="1">
              <a:lnSpc>
                <a:spcPct val="170000"/>
              </a:lnSpc>
            </a:pPr>
            <a:r>
              <a:rPr lang="fa-IR" b="1" dirty="0" smtClean="0">
                <a:latin typeface="Times New Roman" pitchFamily="18" charset="0"/>
                <a:cs typeface="B Mitra" pitchFamily="2" charset="-78"/>
              </a:rPr>
              <a:t>اگر مانیا در بارداری با آنتی سایکوتیک و تثبیت کننده های خلق (</a:t>
            </a:r>
            <a:r>
              <a:rPr lang="fa-IR" b="1" smtClean="0">
                <a:latin typeface="Times New Roman" pitchFamily="18" charset="0"/>
                <a:cs typeface="B Mitra" pitchFamily="2" charset="-78"/>
              </a:rPr>
              <a:t>لیتیوم، </a:t>
            </a:r>
            <a:r>
              <a:rPr lang="fa-IR" b="1" dirty="0" smtClean="0">
                <a:latin typeface="Times New Roman" pitchFamily="18" charset="0"/>
                <a:cs typeface="B Mitra" pitchFamily="2" charset="-78"/>
              </a:rPr>
              <a:t>کاربامازپین) کنترل نشد، از بنزودیازپینها ماننند کلونازپام می توان کمک گرفت.</a:t>
            </a:r>
          </a:p>
          <a:p>
            <a:pPr algn="just" rtl="1">
              <a:lnSpc>
                <a:spcPct val="170000"/>
              </a:lnSpc>
            </a:pPr>
            <a:r>
              <a:rPr lang="fa-IR" b="1" dirty="0" smtClean="0">
                <a:latin typeface="Times New Roman" pitchFamily="18" charset="0"/>
                <a:cs typeface="B Mitra" pitchFamily="2" charset="-78"/>
              </a:rPr>
              <a:t>مصرف بنزودیازپین ها در بارداری می تواند خطر لب شکری و کام شکری را در جنین افزایش دهد.</a:t>
            </a:r>
          </a:p>
          <a:p>
            <a:pPr algn="just" rtl="1">
              <a:lnSpc>
                <a:spcPct val="170000"/>
              </a:lnSpc>
            </a:pPr>
            <a:endParaRPr lang="fa-IR" b="1" dirty="0" smtClean="0">
              <a:latin typeface="Times New Roman" pitchFamily="18" charset="0"/>
              <a:cs typeface="B Mitra" pitchFamily="2" charset="-78"/>
            </a:endParaRPr>
          </a:p>
          <a:p>
            <a:pPr algn="just" rtl="1">
              <a:lnSpc>
                <a:spcPct val="170000"/>
              </a:lnSpc>
            </a:pPr>
            <a:endParaRPr lang="en-US" b="1" dirty="0">
              <a:latin typeface="Times New Roman" pitchFamily="18" charset="0"/>
              <a:cs typeface="B Mitra"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4000" dirty="0" smtClean="0">
                <a:cs typeface="B Mitra" pitchFamily="2" charset="-78"/>
              </a:rPr>
              <a:t>خواب در فاز پس از زایمان</a:t>
            </a:r>
            <a:endParaRPr lang="en-US" sz="4000" dirty="0">
              <a:cs typeface="B Mitra" pitchFamily="2" charset="-78"/>
            </a:endParaRPr>
          </a:p>
        </p:txBody>
      </p:sp>
      <p:sp>
        <p:nvSpPr>
          <p:cNvPr id="3" name="Content Placeholder 2"/>
          <p:cNvSpPr>
            <a:spLocks noGrp="1"/>
          </p:cNvSpPr>
          <p:nvPr>
            <p:ph idx="1"/>
          </p:nvPr>
        </p:nvSpPr>
        <p:spPr/>
        <p:txBody>
          <a:bodyPr>
            <a:normAutofit/>
          </a:bodyPr>
          <a:lstStyle/>
          <a:p>
            <a:pPr algn="just" rtl="1">
              <a:lnSpc>
                <a:spcPct val="170000"/>
              </a:lnSpc>
            </a:pPr>
            <a:r>
              <a:rPr lang="fa-IR" dirty="0" smtClean="0">
                <a:latin typeface="Times New Roman" pitchFamily="18" charset="0"/>
                <a:cs typeface="B Mitra" pitchFamily="2" charset="-78"/>
              </a:rPr>
              <a:t>پس از زایمان محرومیت از خواب در خانمها شایع است که ارتباطی با افسردگی ندارد و به دلیل اختلال در ریتم شبانه روزی خواب و بیداری نوزاد می باشد.</a:t>
            </a:r>
          </a:p>
          <a:p>
            <a:pPr algn="just" rtl="1">
              <a:lnSpc>
                <a:spcPct val="170000"/>
              </a:lnSpc>
            </a:pPr>
            <a:r>
              <a:rPr lang="fa-IR" dirty="0" smtClean="0">
                <a:latin typeface="Times New Roman" pitchFamily="18" charset="0"/>
                <a:cs typeface="B Mitra" pitchFamily="2" charset="-78"/>
              </a:rPr>
              <a:t>حداقل 12 هفته طول می کشد که ریتم شبانه روزی خواب و بیداری در نوزاد شکل گیرد.</a:t>
            </a:r>
          </a:p>
          <a:p>
            <a:pPr algn="just" rtl="1">
              <a:lnSpc>
                <a:spcPct val="170000"/>
              </a:lnSpc>
            </a:pPr>
            <a:endParaRPr lang="en-US" dirty="0">
              <a:latin typeface="Times New Roman" pitchFamily="18" charset="0"/>
              <a:cs typeface="B Mitra"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67512"/>
          </a:xfrm>
        </p:spPr>
        <p:txBody>
          <a:bodyPr>
            <a:normAutofit/>
          </a:bodyPr>
          <a:lstStyle/>
          <a:p>
            <a:pPr algn="r" rtl="1"/>
            <a:r>
              <a:rPr lang="fa-IR" sz="4000" dirty="0" smtClean="0">
                <a:cs typeface="B Mitra" pitchFamily="2" charset="-78"/>
              </a:rPr>
              <a:t>اختلالات روان پزشکی پس از زایمان</a:t>
            </a:r>
            <a:endParaRPr lang="en-US" sz="4000" dirty="0">
              <a:cs typeface="B Mitra" pitchFamily="2" charset="-78"/>
            </a:endParaRPr>
          </a:p>
        </p:txBody>
      </p:sp>
      <p:sp>
        <p:nvSpPr>
          <p:cNvPr id="3" name="Content Placeholder 2"/>
          <p:cNvSpPr>
            <a:spLocks noGrp="1"/>
          </p:cNvSpPr>
          <p:nvPr>
            <p:ph idx="1"/>
          </p:nvPr>
        </p:nvSpPr>
        <p:spPr>
          <a:xfrm>
            <a:off x="457200" y="1524000"/>
            <a:ext cx="8229600" cy="4800600"/>
          </a:xfrm>
        </p:spPr>
        <p:txBody>
          <a:bodyPr>
            <a:normAutofit fontScale="70000" lnSpcReduction="20000"/>
          </a:bodyPr>
          <a:lstStyle/>
          <a:p>
            <a:pPr algn="just" rtl="1">
              <a:lnSpc>
                <a:spcPct val="170000"/>
              </a:lnSpc>
            </a:pPr>
            <a:r>
              <a:rPr lang="fa-IR" b="1" dirty="0" smtClean="0">
                <a:latin typeface="Times New Roman" pitchFamily="18" charset="0"/>
                <a:cs typeface="B Mitra" pitchFamily="2" charset="-78"/>
              </a:rPr>
              <a:t>حدود 15-10 درصد خانمها پس از دوران زایمان اپی زود افسردگی ماژور را تجربه می نمایند.</a:t>
            </a:r>
          </a:p>
          <a:p>
            <a:pPr algn="just" rtl="1">
              <a:lnSpc>
                <a:spcPct val="170000"/>
              </a:lnSpc>
            </a:pPr>
            <a:r>
              <a:rPr lang="fa-IR" b="1" dirty="0" smtClean="0">
                <a:latin typeface="Times New Roman" pitchFamily="18" charset="0"/>
                <a:cs typeface="B Mitra" pitchFamily="2" charset="-78"/>
              </a:rPr>
              <a:t>تشخیص این اختلال معمولاً توسط ماماها و متخصصین زنان، متخصصین اطفال در ویزیت های 6 هفته اول پس از زایمان داده می شود.</a:t>
            </a:r>
          </a:p>
          <a:p>
            <a:pPr algn="just" rtl="1">
              <a:lnSpc>
                <a:spcPct val="170000"/>
              </a:lnSpc>
            </a:pPr>
            <a:r>
              <a:rPr lang="fa-IR" b="1" dirty="0" smtClean="0">
                <a:latin typeface="Times New Roman" pitchFamily="18" charset="0"/>
                <a:cs typeface="B Mitra" pitchFamily="2" charset="-78"/>
              </a:rPr>
              <a:t>بنابراین لازم است که علائم و نشانه های افسردگی از بیماران مورد نظر توسط کادر درمان مورد غربالگری قرار گیرد.</a:t>
            </a:r>
          </a:p>
          <a:p>
            <a:pPr algn="just" rtl="1">
              <a:lnSpc>
                <a:spcPct val="170000"/>
              </a:lnSpc>
            </a:pPr>
            <a:r>
              <a:rPr lang="fa-IR" b="1" dirty="0" smtClean="0">
                <a:latin typeface="Times New Roman" pitchFamily="18" charset="0"/>
                <a:cs typeface="B Mitra" pitchFamily="2" charset="-78"/>
              </a:rPr>
              <a:t>اختلالات روان پزشکی پس از زایمان شامل موارد زیر است:</a:t>
            </a:r>
          </a:p>
          <a:p>
            <a:pPr lvl="1" algn="just" rtl="1">
              <a:lnSpc>
                <a:spcPct val="170000"/>
              </a:lnSpc>
            </a:pPr>
            <a:r>
              <a:rPr lang="fa-IR" b="1" dirty="0" smtClean="0">
                <a:latin typeface="Times New Roman" pitchFamily="18" charset="0"/>
                <a:cs typeface="B Mitra" pitchFamily="2" charset="-78"/>
              </a:rPr>
              <a:t>غم پس از زایمان</a:t>
            </a:r>
          </a:p>
          <a:p>
            <a:pPr lvl="1" algn="just" rtl="1">
              <a:lnSpc>
                <a:spcPct val="170000"/>
              </a:lnSpc>
            </a:pPr>
            <a:r>
              <a:rPr lang="fa-IR" b="1" dirty="0" smtClean="0">
                <a:latin typeface="Times New Roman" pitchFamily="18" charset="0"/>
                <a:cs typeface="B Mitra" pitchFamily="2" charset="-78"/>
              </a:rPr>
              <a:t>افسردگی پس از زایمان</a:t>
            </a:r>
          </a:p>
          <a:p>
            <a:pPr lvl="1" algn="just" rtl="1">
              <a:lnSpc>
                <a:spcPct val="170000"/>
              </a:lnSpc>
            </a:pPr>
            <a:r>
              <a:rPr lang="fa-IR" b="1" dirty="0" smtClean="0">
                <a:latin typeface="Times New Roman" pitchFamily="18" charset="0"/>
                <a:cs typeface="B Mitra" pitchFamily="2" charset="-78"/>
              </a:rPr>
              <a:t>سایکوز پس از زایمان</a:t>
            </a:r>
          </a:p>
          <a:p>
            <a:pPr lvl="1" algn="just" rtl="1">
              <a:lnSpc>
                <a:spcPct val="170000"/>
              </a:lnSpc>
            </a:pPr>
            <a:r>
              <a:rPr lang="fa-IR" b="1" dirty="0" smtClean="0">
                <a:latin typeface="Times New Roman" pitchFamily="18" charset="0"/>
                <a:cs typeface="B Mitra" pitchFamily="2" charset="-78"/>
              </a:rPr>
              <a:t>اضطراب پس از زایمان</a:t>
            </a:r>
          </a:p>
          <a:p>
            <a:pPr algn="just" rtl="1">
              <a:lnSpc>
                <a:spcPct val="170000"/>
              </a:lnSpc>
            </a:pPr>
            <a:endParaRPr lang="fa-IR" b="1" dirty="0" smtClean="0">
              <a:latin typeface="Times New Roman" pitchFamily="18" charset="0"/>
              <a:cs typeface="B Mitra" pitchFamily="2" charset="-78"/>
            </a:endParaRPr>
          </a:p>
          <a:p>
            <a:pPr algn="just" rtl="1">
              <a:lnSpc>
                <a:spcPct val="170000"/>
              </a:lnSpc>
            </a:pPr>
            <a:endParaRPr lang="fa-IR" b="1" dirty="0" smtClean="0">
              <a:latin typeface="Times New Roman" pitchFamily="18" charset="0"/>
              <a:cs typeface="B Mitra" pitchFamily="2" charset="-78"/>
            </a:endParaRPr>
          </a:p>
          <a:p>
            <a:pPr algn="just" rtl="1">
              <a:lnSpc>
                <a:spcPct val="170000"/>
              </a:lnSpc>
            </a:pPr>
            <a:endParaRPr lang="en-US" b="1" dirty="0">
              <a:latin typeface="Times New Roman" pitchFamily="18" charset="0"/>
              <a:cs typeface="B Mitra"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67512"/>
          </a:xfrm>
        </p:spPr>
        <p:txBody>
          <a:bodyPr>
            <a:normAutofit/>
          </a:bodyPr>
          <a:lstStyle/>
          <a:p>
            <a:pPr algn="r" rtl="1"/>
            <a:r>
              <a:rPr lang="fa-IR" sz="4000" dirty="0" smtClean="0">
                <a:cs typeface="B Mitra" pitchFamily="2" charset="-78"/>
              </a:rPr>
              <a:t>غم پس از زایمان (</a:t>
            </a:r>
            <a:r>
              <a:rPr lang="en-US" sz="4000" dirty="0" smtClean="0"/>
              <a:t>Postpartum Blues</a:t>
            </a:r>
            <a:r>
              <a:rPr lang="fa-IR" sz="4000" dirty="0" smtClean="0">
                <a:cs typeface="B Mitra" pitchFamily="2" charset="-78"/>
              </a:rPr>
              <a:t>)</a:t>
            </a:r>
            <a:endParaRPr lang="en-US" sz="4000" dirty="0">
              <a:cs typeface="B Mitra" pitchFamily="2" charset="-78"/>
            </a:endParaRPr>
          </a:p>
        </p:txBody>
      </p:sp>
      <p:sp>
        <p:nvSpPr>
          <p:cNvPr id="3" name="Content Placeholder 2"/>
          <p:cNvSpPr>
            <a:spLocks noGrp="1"/>
          </p:cNvSpPr>
          <p:nvPr>
            <p:ph idx="1"/>
          </p:nvPr>
        </p:nvSpPr>
        <p:spPr>
          <a:xfrm>
            <a:off x="457200" y="1447800"/>
            <a:ext cx="8229600" cy="4876800"/>
          </a:xfrm>
        </p:spPr>
        <p:txBody>
          <a:bodyPr>
            <a:noAutofit/>
          </a:bodyPr>
          <a:lstStyle/>
          <a:p>
            <a:pPr algn="just" rtl="1">
              <a:lnSpc>
                <a:spcPct val="170000"/>
              </a:lnSpc>
            </a:pPr>
            <a:r>
              <a:rPr lang="fa-IR" sz="1600" b="1" dirty="0" smtClean="0">
                <a:latin typeface="Times New Roman" pitchFamily="18" charset="0"/>
                <a:cs typeface="B Mitra" pitchFamily="2" charset="-78"/>
              </a:rPr>
              <a:t>شایعترین اختلال روان پزشکی که بلافاصله پس از زایمان ایجاد می شود، غم پس از زایمان است.</a:t>
            </a:r>
          </a:p>
          <a:p>
            <a:pPr algn="just" rtl="1">
              <a:lnSpc>
                <a:spcPct val="170000"/>
              </a:lnSpc>
            </a:pPr>
            <a:r>
              <a:rPr lang="fa-IR" sz="1600" b="1" dirty="0" smtClean="0">
                <a:latin typeface="Times New Roman" pitchFamily="18" charset="0"/>
                <a:cs typeface="B Mitra" pitchFamily="2" charset="-78"/>
              </a:rPr>
              <a:t>شیوع آن حدود 50 تا 80 درصد در میان خانمها در فاز پس از زایمان است.</a:t>
            </a:r>
          </a:p>
          <a:p>
            <a:pPr algn="just" rtl="1">
              <a:lnSpc>
                <a:spcPct val="170000"/>
              </a:lnSpc>
            </a:pPr>
            <a:r>
              <a:rPr lang="fa-IR" sz="1600" b="1" dirty="0" smtClean="0">
                <a:latin typeface="Times New Roman" pitchFamily="18" charset="0"/>
                <a:cs typeface="B Mitra" pitchFamily="2" charset="-78"/>
              </a:rPr>
              <a:t>به صورت علائم و نشانه های گذرا و تغییرات سریع خلقی شامل: گریه کردن، تحریک پذیری، اضطراب، کاهش انرژی، کاهش اشتها و احساس ناتوانی در نگاه داری از نوزاد می باشد.</a:t>
            </a:r>
          </a:p>
          <a:p>
            <a:pPr algn="just" rtl="1">
              <a:lnSpc>
                <a:spcPct val="170000"/>
              </a:lnSpc>
            </a:pPr>
            <a:r>
              <a:rPr lang="fa-IR" sz="1600" b="1" dirty="0" smtClean="0">
                <a:latin typeface="Times New Roman" pitchFamily="18" charset="0"/>
                <a:cs typeface="B Mitra" pitchFamily="2" charset="-78"/>
              </a:rPr>
              <a:t>علائم از روز سوم پس از زایمان شروع می شود و معمولاً روز دهم خاتمه می یابد.</a:t>
            </a:r>
          </a:p>
          <a:p>
            <a:pPr algn="just" rtl="1">
              <a:lnSpc>
                <a:spcPct val="170000"/>
              </a:lnSpc>
            </a:pPr>
            <a:r>
              <a:rPr lang="fa-IR" sz="1600" b="1" dirty="0" smtClean="0">
                <a:latin typeface="Times New Roman" pitchFamily="18" charset="0"/>
                <a:cs typeface="B Mitra" pitchFamily="2" charset="-78"/>
              </a:rPr>
              <a:t>75 درصد خانمها در دوره پس از زایمان غم پس از زایمان را تجربه می کنند و حدود 25 درصد آنان به سمت اختلال افسردگی ماژور پیش می روند.</a:t>
            </a:r>
          </a:p>
          <a:p>
            <a:pPr algn="just" rtl="1">
              <a:lnSpc>
                <a:spcPct val="170000"/>
              </a:lnSpc>
            </a:pPr>
            <a:r>
              <a:rPr lang="fa-IR" sz="1600" b="1" dirty="0" smtClean="0">
                <a:latin typeface="Times New Roman" pitchFamily="18" charset="0"/>
                <a:cs typeface="B Mitra" pitchFamily="2" charset="-78"/>
              </a:rPr>
              <a:t>درمان شامل:</a:t>
            </a:r>
          </a:p>
          <a:p>
            <a:pPr lvl="1" algn="just" rtl="1">
              <a:lnSpc>
                <a:spcPct val="170000"/>
              </a:lnSpc>
            </a:pPr>
            <a:r>
              <a:rPr lang="fa-IR" sz="1400" b="1" dirty="0" smtClean="0">
                <a:latin typeface="Times New Roman" pitchFamily="18" charset="0"/>
                <a:cs typeface="B Mitra" pitchFamily="2" charset="-78"/>
              </a:rPr>
              <a:t>آموزش به بیمار</a:t>
            </a:r>
          </a:p>
          <a:p>
            <a:pPr lvl="1" algn="just" rtl="1">
              <a:lnSpc>
                <a:spcPct val="170000"/>
              </a:lnSpc>
            </a:pPr>
            <a:r>
              <a:rPr lang="fa-IR" sz="1400" b="1" dirty="0" smtClean="0">
                <a:latin typeface="Times New Roman" pitchFamily="18" charset="0"/>
                <a:cs typeface="B Mitra" pitchFamily="2" charset="-78"/>
              </a:rPr>
              <a:t>حمایت از بیمار</a:t>
            </a:r>
          </a:p>
          <a:p>
            <a:pPr lvl="1" algn="just" rtl="1">
              <a:lnSpc>
                <a:spcPct val="170000"/>
              </a:lnSpc>
            </a:pPr>
            <a:r>
              <a:rPr lang="fa-IR" sz="1400" b="1" dirty="0" smtClean="0">
                <a:latin typeface="Times New Roman" pitchFamily="18" charset="0"/>
                <a:cs typeface="B Mitra" pitchFamily="2" charset="-78"/>
              </a:rPr>
              <a:t>مونیتورینگ علائم بیمار از نظر پیشرفت علائم به سمت افسردگی</a:t>
            </a:r>
            <a:endParaRPr lang="en-US" sz="1400" b="1" dirty="0">
              <a:latin typeface="Times New Roman" pitchFamily="18" charset="0"/>
              <a:cs typeface="B Mitra"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67512"/>
          </a:xfrm>
        </p:spPr>
        <p:txBody>
          <a:bodyPr>
            <a:normAutofit fontScale="90000"/>
          </a:bodyPr>
          <a:lstStyle/>
          <a:p>
            <a:pPr algn="r" rtl="1"/>
            <a:r>
              <a:rPr lang="fa-IR" sz="4000" dirty="0" smtClean="0">
                <a:cs typeface="B Mitra" pitchFamily="2" charset="-78"/>
              </a:rPr>
              <a:t>افسردگی پس از زایمان (</a:t>
            </a:r>
            <a:r>
              <a:rPr lang="en-US" sz="4000" dirty="0" smtClean="0"/>
              <a:t>Postpartum Depression</a:t>
            </a:r>
            <a:r>
              <a:rPr lang="fa-IR" sz="4000" dirty="0" smtClean="0">
                <a:cs typeface="B Mitra" pitchFamily="2" charset="-78"/>
              </a:rPr>
              <a:t>)</a:t>
            </a:r>
            <a:endParaRPr lang="en-US" sz="4000" dirty="0">
              <a:cs typeface="B Mitra" pitchFamily="2" charset="-78"/>
            </a:endParaRPr>
          </a:p>
        </p:txBody>
      </p:sp>
      <p:sp>
        <p:nvSpPr>
          <p:cNvPr id="3" name="Content Placeholder 2"/>
          <p:cNvSpPr>
            <a:spLocks noGrp="1"/>
          </p:cNvSpPr>
          <p:nvPr>
            <p:ph idx="1"/>
          </p:nvPr>
        </p:nvSpPr>
        <p:spPr>
          <a:xfrm>
            <a:off x="457200" y="1600200"/>
            <a:ext cx="8229600" cy="4724400"/>
          </a:xfrm>
        </p:spPr>
        <p:txBody>
          <a:bodyPr>
            <a:normAutofit fontScale="85000" lnSpcReduction="20000"/>
          </a:bodyPr>
          <a:lstStyle/>
          <a:p>
            <a:pPr algn="just" rtl="1">
              <a:lnSpc>
                <a:spcPct val="170000"/>
              </a:lnSpc>
            </a:pPr>
            <a:r>
              <a:rPr lang="fa-IR" dirty="0" smtClean="0">
                <a:latin typeface="Times New Roman" pitchFamily="18" charset="0"/>
                <a:cs typeface="B Mitra" pitchFamily="2" charset="-78"/>
              </a:rPr>
              <a:t>در اختلال افسردگی ماژور درمان دارویی اندیکاسیون دارد.</a:t>
            </a:r>
          </a:p>
          <a:p>
            <a:pPr algn="just" rtl="1">
              <a:lnSpc>
                <a:spcPct val="170000"/>
              </a:lnSpc>
            </a:pPr>
            <a:r>
              <a:rPr lang="fa-IR" dirty="0" smtClean="0">
                <a:latin typeface="Times New Roman" pitchFamily="18" charset="0"/>
                <a:cs typeface="B Mitra" pitchFamily="2" charset="-78"/>
              </a:rPr>
              <a:t>دارو باید با دوز کم شروع شده و دوزاژ دارو به آهستگی بالا رود.</a:t>
            </a:r>
          </a:p>
          <a:p>
            <a:pPr algn="just" rtl="1">
              <a:lnSpc>
                <a:spcPct val="170000"/>
              </a:lnSpc>
            </a:pPr>
            <a:r>
              <a:rPr lang="fa-IR" dirty="0" smtClean="0">
                <a:latin typeface="Times New Roman" pitchFamily="18" charset="0"/>
                <a:cs typeface="B Mitra" pitchFamily="2" charset="-78"/>
              </a:rPr>
              <a:t>طول مدت درمان حدود شش ماه می باشد.</a:t>
            </a:r>
          </a:p>
          <a:p>
            <a:pPr algn="just" rtl="1">
              <a:lnSpc>
                <a:spcPct val="170000"/>
              </a:lnSpc>
            </a:pPr>
            <a:r>
              <a:rPr lang="fa-IR" dirty="0" smtClean="0">
                <a:latin typeface="Times New Roman" pitchFamily="18" charset="0"/>
                <a:cs typeface="B Mitra" pitchFamily="2" charset="-78"/>
              </a:rPr>
              <a:t>تمام داروهای ضد افسردگی در شیر مادر ترشح می شود.</a:t>
            </a:r>
          </a:p>
          <a:p>
            <a:pPr algn="just" rtl="1">
              <a:lnSpc>
                <a:spcPct val="170000"/>
              </a:lnSpc>
            </a:pPr>
            <a:r>
              <a:rPr lang="fa-IR" dirty="0" smtClean="0">
                <a:latin typeface="Times New Roman" pitchFamily="18" charset="0"/>
                <a:cs typeface="B Mitra" pitchFamily="2" charset="-78"/>
              </a:rPr>
              <a:t>داروهای سرترالین، پاروکستین، فلووکسامین، نورتریپتیلین، دزیپرامین در دوران شیردهی با عوارض کمتری همراه است و کمتر در شیر مادر ترشح می شود.</a:t>
            </a:r>
          </a:p>
          <a:p>
            <a:pPr algn="just" rtl="1">
              <a:lnSpc>
                <a:spcPct val="170000"/>
              </a:lnSpc>
            </a:pPr>
            <a:r>
              <a:rPr lang="fa-IR" dirty="0" smtClean="0">
                <a:latin typeface="Times New Roman" pitchFamily="18" charset="0"/>
                <a:cs typeface="B Mitra" pitchFamily="2" charset="-78"/>
              </a:rPr>
              <a:t>سیتالوپرام به میزان قابل توجهی در شیر مادر ترشح می شود و می تواند خواب نوزاد را مختل سازد.</a:t>
            </a:r>
          </a:p>
          <a:p>
            <a:pPr algn="just" rtl="1">
              <a:lnSpc>
                <a:spcPct val="170000"/>
              </a:lnSpc>
            </a:pPr>
            <a:r>
              <a:rPr lang="fa-IR" dirty="0" smtClean="0">
                <a:latin typeface="Times New Roman" pitchFamily="18" charset="0"/>
                <a:cs typeface="B Mitra" pitchFamily="2" charset="-78"/>
              </a:rPr>
              <a:t>فلوکستین می تواند باعث تشدید کولیک نوزادی شود.</a:t>
            </a:r>
            <a:endParaRPr lang="en-US" dirty="0">
              <a:latin typeface="Times New Roman" pitchFamily="18" charset="0"/>
              <a:cs typeface="B Mitra" pitchFamily="2" charset="-7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67512"/>
          </a:xfrm>
        </p:spPr>
        <p:txBody>
          <a:bodyPr>
            <a:normAutofit/>
          </a:bodyPr>
          <a:lstStyle/>
          <a:p>
            <a:pPr algn="r" rtl="1"/>
            <a:r>
              <a:rPr lang="fa-IR" sz="4000" dirty="0" smtClean="0">
                <a:cs typeface="B Mitra" pitchFamily="2" charset="-78"/>
              </a:rPr>
              <a:t>سایکوز پس از زایمان (</a:t>
            </a:r>
            <a:r>
              <a:rPr lang="en-US" sz="4000" dirty="0" smtClean="0"/>
              <a:t>Postpartum Psychosis</a:t>
            </a:r>
            <a:r>
              <a:rPr lang="fa-IR" sz="4000" dirty="0" smtClean="0">
                <a:cs typeface="B Mitra" pitchFamily="2" charset="-78"/>
              </a:rPr>
              <a:t>)</a:t>
            </a:r>
            <a:endParaRPr lang="en-US" sz="4000" dirty="0">
              <a:cs typeface="B Mitra" pitchFamily="2" charset="-78"/>
            </a:endParaRPr>
          </a:p>
        </p:txBody>
      </p:sp>
      <p:sp>
        <p:nvSpPr>
          <p:cNvPr id="3" name="Content Placeholder 2"/>
          <p:cNvSpPr>
            <a:spLocks noGrp="1"/>
          </p:cNvSpPr>
          <p:nvPr>
            <p:ph idx="1"/>
          </p:nvPr>
        </p:nvSpPr>
        <p:spPr>
          <a:xfrm>
            <a:off x="457200" y="1447800"/>
            <a:ext cx="8229600" cy="4876800"/>
          </a:xfrm>
        </p:spPr>
        <p:txBody>
          <a:bodyPr>
            <a:normAutofit fontScale="85000" lnSpcReduction="10000"/>
          </a:bodyPr>
          <a:lstStyle/>
          <a:p>
            <a:pPr algn="just" rtl="1">
              <a:lnSpc>
                <a:spcPct val="170000"/>
              </a:lnSpc>
            </a:pPr>
            <a:r>
              <a:rPr lang="fa-IR" dirty="0" smtClean="0">
                <a:latin typeface="Times New Roman" pitchFamily="18" charset="0"/>
                <a:cs typeface="B Mitra" pitchFamily="2" charset="-78"/>
              </a:rPr>
              <a:t>این اختلال ناشایع است. (2-1 در هر هزار زایمان)</a:t>
            </a:r>
          </a:p>
          <a:p>
            <a:pPr algn="just" rtl="1">
              <a:lnSpc>
                <a:spcPct val="170000"/>
              </a:lnSpc>
            </a:pPr>
            <a:r>
              <a:rPr lang="fa-IR" dirty="0" smtClean="0">
                <a:latin typeface="Times New Roman" pitchFamily="18" charset="0"/>
                <a:cs typeface="B Mitra" pitchFamily="2" charset="-78"/>
              </a:rPr>
              <a:t>این اختلال بیشترین همراهی را با اختلال دوقطبی دارد.</a:t>
            </a:r>
          </a:p>
          <a:p>
            <a:pPr algn="just" rtl="1">
              <a:lnSpc>
                <a:spcPct val="170000"/>
              </a:lnSpc>
            </a:pPr>
            <a:r>
              <a:rPr lang="fa-IR" dirty="0" smtClean="0">
                <a:latin typeface="Times New Roman" pitchFamily="18" charset="0"/>
                <a:cs typeface="B Mitra" pitchFamily="2" charset="-78"/>
              </a:rPr>
              <a:t>این اختلال با توهم بینایی و شنوایی، هذیان بزرگمنشی و پارانوییا، علائمی از دلیریوم، اختلال جهت یابی، اختلال قضاوت، تکانشگری بالا و افزایش خطر خودکشی و بچه کشی (</a:t>
            </a:r>
            <a:r>
              <a:rPr lang="en-US" dirty="0" smtClean="0">
                <a:latin typeface="Times New Roman" pitchFamily="18" charset="0"/>
                <a:cs typeface="B Mitra" pitchFamily="2" charset="-78"/>
              </a:rPr>
              <a:t>infanticide</a:t>
            </a:r>
            <a:r>
              <a:rPr lang="fa-IR" dirty="0" smtClean="0">
                <a:latin typeface="Times New Roman" pitchFamily="18" charset="0"/>
                <a:cs typeface="B Mitra" pitchFamily="2" charset="-78"/>
              </a:rPr>
              <a:t>) همراهی دارد.</a:t>
            </a:r>
          </a:p>
          <a:p>
            <a:pPr algn="just" rtl="1">
              <a:lnSpc>
                <a:spcPct val="170000"/>
              </a:lnSpc>
            </a:pPr>
            <a:r>
              <a:rPr lang="fa-IR" dirty="0" smtClean="0">
                <a:latin typeface="Times New Roman" pitchFamily="18" charset="0"/>
                <a:cs typeface="B Mitra" pitchFamily="2" charset="-78"/>
              </a:rPr>
              <a:t>این اختلال در دو هفته اول پس از زایمان شروع می شود ولی می تواند در 5-3 ماهه پس از زایمان نیز ایجاد شود.</a:t>
            </a:r>
          </a:p>
          <a:p>
            <a:pPr algn="just" rtl="1">
              <a:lnSpc>
                <a:spcPct val="170000"/>
              </a:lnSpc>
            </a:pPr>
            <a:r>
              <a:rPr lang="fa-IR" dirty="0" smtClean="0">
                <a:latin typeface="Times New Roman" pitchFamily="18" charset="0"/>
                <a:cs typeface="B Mitra" pitchFamily="2" charset="-78"/>
              </a:rPr>
              <a:t>سایکوز پس از زایمان در صورت تشخیص سریع و درمان کامل و به موقع پیش آگهی خوبی دارد.</a:t>
            </a:r>
            <a:endParaRPr lang="en-US" dirty="0">
              <a:latin typeface="Times New Roman" pitchFamily="18" charset="0"/>
              <a:cs typeface="B Mitra"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normAutofit/>
          </a:bodyPr>
          <a:lstStyle/>
          <a:p>
            <a:pPr algn="r" rtl="1"/>
            <a:r>
              <a:rPr lang="fa-IR" sz="4000" dirty="0" smtClean="0">
                <a:cs typeface="B Mitra" pitchFamily="2" charset="-78"/>
              </a:rPr>
              <a:t>سایکوز پس از زایمان (</a:t>
            </a:r>
            <a:r>
              <a:rPr lang="en-US" sz="4000" dirty="0" smtClean="0"/>
              <a:t>Postpartum Psychosis</a:t>
            </a:r>
            <a:r>
              <a:rPr lang="fa-IR" sz="4000" dirty="0" smtClean="0">
                <a:cs typeface="B Mitra" pitchFamily="2" charset="-78"/>
              </a:rPr>
              <a:t>)</a:t>
            </a:r>
            <a:endParaRPr lang="en-US" sz="4000" dirty="0">
              <a:cs typeface="B Mitra" pitchFamily="2" charset="-78"/>
            </a:endParaRPr>
          </a:p>
        </p:txBody>
      </p:sp>
      <p:sp>
        <p:nvSpPr>
          <p:cNvPr id="3" name="Content Placeholder 2"/>
          <p:cNvSpPr>
            <a:spLocks noGrp="1"/>
          </p:cNvSpPr>
          <p:nvPr>
            <p:ph idx="1"/>
          </p:nvPr>
        </p:nvSpPr>
        <p:spPr>
          <a:xfrm>
            <a:off x="457200" y="1524000"/>
            <a:ext cx="8229600" cy="4800600"/>
          </a:xfrm>
        </p:spPr>
        <p:txBody>
          <a:bodyPr>
            <a:normAutofit lnSpcReduction="10000"/>
          </a:bodyPr>
          <a:lstStyle/>
          <a:p>
            <a:pPr algn="just" rtl="1">
              <a:lnSpc>
                <a:spcPct val="170000"/>
              </a:lnSpc>
            </a:pPr>
            <a:r>
              <a:rPr lang="fa-IR" dirty="0" smtClean="0">
                <a:latin typeface="Times New Roman" pitchFamily="18" charset="0"/>
                <a:cs typeface="B Mitra" pitchFamily="2" charset="-78"/>
              </a:rPr>
              <a:t>آنتی سایکوتیک های با قدرت بالا و دوز کم در درمان این بیماری استفاده می شود مانند هالوپریدول، تری فلئوپرازین، فلوفنازین و ...</a:t>
            </a:r>
          </a:p>
          <a:p>
            <a:pPr algn="just" rtl="1">
              <a:lnSpc>
                <a:spcPct val="170000"/>
              </a:lnSpc>
            </a:pPr>
            <a:r>
              <a:rPr lang="fa-IR" dirty="0" smtClean="0">
                <a:latin typeface="Times New Roman" pitchFamily="18" charset="0"/>
                <a:cs typeface="B Mitra" pitchFamily="2" charset="-78"/>
              </a:rPr>
              <a:t>درمان باید حداقل به مدت شش هفته پس از فروکش کردن علائم سایکوتیک ادامه یابد.</a:t>
            </a:r>
          </a:p>
          <a:p>
            <a:pPr algn="just" rtl="1">
              <a:lnSpc>
                <a:spcPct val="170000"/>
              </a:lnSpc>
            </a:pPr>
            <a:r>
              <a:rPr lang="fa-IR" dirty="0" smtClean="0">
                <a:latin typeface="Times New Roman" pitchFamily="18" charset="0"/>
                <a:cs typeface="B Mitra" pitchFamily="2" charset="-78"/>
              </a:rPr>
              <a:t>شیردهی در مادرانی که داروی آنتی سایکوتیک مصرف می نمایند، منعی ندارد.</a:t>
            </a:r>
          </a:p>
          <a:p>
            <a:pPr algn="just" rtl="1">
              <a:lnSpc>
                <a:spcPct val="170000"/>
              </a:lnSpc>
            </a:pPr>
            <a:r>
              <a:rPr lang="fa-IR" dirty="0" smtClean="0">
                <a:latin typeface="Times New Roman" pitchFamily="18" charset="0"/>
                <a:cs typeface="B Mitra" pitchFamily="2" charset="-78"/>
              </a:rPr>
              <a:t>به خاطر اینکه استروژن مادری خواص آنتی پارکینسونیسم دارد، معمولاً استفاده از داروهای ضد آنتی پارکینسون در این بیماران ضرورتی ندارد.</a:t>
            </a:r>
          </a:p>
          <a:p>
            <a:pPr algn="just" rtl="1">
              <a:lnSpc>
                <a:spcPct val="170000"/>
              </a:lnSpc>
            </a:pPr>
            <a:endParaRPr lang="en-US" dirty="0">
              <a:latin typeface="Times New Roman" pitchFamily="18" charset="0"/>
              <a:cs typeface="B Mitra"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67512"/>
          </a:xfrm>
        </p:spPr>
        <p:txBody>
          <a:bodyPr>
            <a:normAutofit/>
          </a:bodyPr>
          <a:lstStyle/>
          <a:p>
            <a:pPr algn="r" rtl="1"/>
            <a:r>
              <a:rPr lang="fa-IR" sz="2800" dirty="0" smtClean="0">
                <a:cs typeface="B Mitra" pitchFamily="2" charset="-78"/>
              </a:rPr>
              <a:t>اختلال دوقطبی پس از زایمان (</a:t>
            </a:r>
            <a:r>
              <a:rPr lang="en-US" sz="2800" dirty="0" smtClean="0"/>
              <a:t>Postpartum Bipolar Disorder</a:t>
            </a:r>
            <a:r>
              <a:rPr lang="fa-IR" sz="2800" dirty="0" smtClean="0">
                <a:cs typeface="B Mitra" pitchFamily="2" charset="-78"/>
              </a:rPr>
              <a:t>)</a:t>
            </a:r>
            <a:endParaRPr lang="en-US" sz="2800" dirty="0">
              <a:cs typeface="B Mitra" pitchFamily="2" charset="-78"/>
            </a:endParaRPr>
          </a:p>
        </p:txBody>
      </p:sp>
      <p:sp>
        <p:nvSpPr>
          <p:cNvPr id="3" name="Content Placeholder 2"/>
          <p:cNvSpPr>
            <a:spLocks noGrp="1"/>
          </p:cNvSpPr>
          <p:nvPr>
            <p:ph idx="1"/>
          </p:nvPr>
        </p:nvSpPr>
        <p:spPr>
          <a:xfrm>
            <a:off x="457200" y="1524000"/>
            <a:ext cx="8229600" cy="4800600"/>
          </a:xfrm>
        </p:spPr>
        <p:txBody>
          <a:bodyPr>
            <a:normAutofit fontScale="70000" lnSpcReduction="20000"/>
          </a:bodyPr>
          <a:lstStyle/>
          <a:p>
            <a:pPr algn="just" rtl="1">
              <a:lnSpc>
                <a:spcPct val="170000"/>
              </a:lnSpc>
            </a:pPr>
            <a:r>
              <a:rPr lang="fa-IR" b="1" dirty="0" smtClean="0">
                <a:latin typeface="Times New Roman" pitchFamily="18" charset="0"/>
                <a:cs typeface="B Mitra" pitchFamily="2" charset="-78"/>
              </a:rPr>
              <a:t>بیماران با سابقه اختلال دو قطبی در خطر عود بیماری در فاز پس از زایمان می باشند.</a:t>
            </a:r>
          </a:p>
          <a:p>
            <a:pPr algn="just" rtl="1">
              <a:lnSpc>
                <a:spcPct val="170000"/>
              </a:lnSpc>
            </a:pPr>
            <a:r>
              <a:rPr lang="fa-IR" b="1" dirty="0" smtClean="0">
                <a:latin typeface="Times New Roman" pitchFamily="18" charset="0"/>
                <a:cs typeface="B Mitra" pitchFamily="2" charset="-78"/>
              </a:rPr>
              <a:t>علت آن را می توان به تغییرات هورمونی پس از زایمان و اختلالات خواب و استرس های زندگی نسبت داد.</a:t>
            </a:r>
          </a:p>
          <a:p>
            <a:pPr algn="just" rtl="1">
              <a:lnSpc>
                <a:spcPct val="170000"/>
              </a:lnSpc>
            </a:pPr>
            <a:r>
              <a:rPr lang="fa-IR" b="1" dirty="0" smtClean="0">
                <a:latin typeface="Times New Roman" pitchFamily="18" charset="0"/>
                <a:cs typeface="B Mitra" pitchFamily="2" charset="-78"/>
              </a:rPr>
              <a:t>درمان با لیتیوم به دلیل ترشح این دارو در شیر مادر و خطر ایجاد نارسایی کلیه در نوزاد و خطر مسمومیت با لیتیوم در نوزاد ممنوع است.</a:t>
            </a:r>
          </a:p>
          <a:p>
            <a:pPr algn="just" rtl="1">
              <a:lnSpc>
                <a:spcPct val="170000"/>
              </a:lnSpc>
            </a:pPr>
            <a:r>
              <a:rPr lang="fa-IR" b="1" dirty="0" smtClean="0">
                <a:latin typeface="Times New Roman" pitchFamily="18" charset="0"/>
                <a:cs typeface="B Mitra" pitchFamily="2" charset="-78"/>
              </a:rPr>
              <a:t>سایر داروهای تثبیت کننده خلق مانند سدیم والپروات، کاربامازپین را می توان در شیردهی تجویز نمود.</a:t>
            </a:r>
          </a:p>
          <a:p>
            <a:pPr algn="just" rtl="1">
              <a:lnSpc>
                <a:spcPct val="170000"/>
              </a:lnSpc>
            </a:pPr>
            <a:r>
              <a:rPr lang="fa-IR" b="1" dirty="0" smtClean="0">
                <a:latin typeface="Times New Roman" pitchFamily="18" charset="0"/>
                <a:cs typeface="B Mitra" pitchFamily="2" charset="-78"/>
              </a:rPr>
              <a:t>بنزودیازپین ها مانند لوازپام، کلونازپام، دیازپام، و... در شیر مادر ترشح می شود و باعث خواب آلودگی نوزاد می شود و تجویز آن در دوران شیردهی ممنوع است. در صورت نیاز به تجویز باید از داروهای کوتاه اثرتر مانند لورازپام یا اگزازپام استفاده نمود.</a:t>
            </a:r>
          </a:p>
          <a:p>
            <a:pPr algn="just" rtl="1">
              <a:lnSpc>
                <a:spcPct val="170000"/>
              </a:lnSpc>
            </a:pPr>
            <a:endParaRPr lang="fa-IR" b="1" dirty="0" smtClean="0">
              <a:latin typeface="Times New Roman" pitchFamily="18" charset="0"/>
              <a:cs typeface="B Mitra" pitchFamily="2" charset="-78"/>
            </a:endParaRPr>
          </a:p>
          <a:p>
            <a:pPr algn="just" rtl="1">
              <a:lnSpc>
                <a:spcPct val="170000"/>
              </a:lnSpc>
            </a:pPr>
            <a:endParaRPr lang="en-US" b="1" dirty="0">
              <a:latin typeface="Times New Roman" pitchFamily="18" charset="0"/>
              <a:cs typeface="B Mitra" pitchFamily="2" charset="-78"/>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9940</TotalTime>
  <Words>1473</Words>
  <Application>Microsoft Office PowerPoint</Application>
  <PresentationFormat>On-screen Show (4:3)</PresentationFormat>
  <Paragraphs>88</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Flow</vt:lpstr>
      <vt:lpstr>PowerPoint Presentation</vt:lpstr>
      <vt:lpstr>Psychiatry and Reproductive Medicine روانپزشکی و سیستم تولید مثل</vt:lpstr>
      <vt:lpstr>حاملگی کاذب (Pseudocyesis)</vt:lpstr>
      <vt:lpstr>افسردگی در حین بارداری</vt:lpstr>
      <vt:lpstr>افسردگی در حین بارداری</vt:lpstr>
      <vt:lpstr>سایکوز در حین بارداری</vt:lpstr>
      <vt:lpstr>مانیا در حین بارداری</vt:lpstr>
      <vt:lpstr>خواب در فاز پس از زایمان</vt:lpstr>
      <vt:lpstr>اختلالات روان پزشکی پس از زایمان</vt:lpstr>
      <vt:lpstr>غم پس از زایمان (Postpartum Blues)</vt:lpstr>
      <vt:lpstr>افسردگی پس از زایمان (Postpartum Depression)</vt:lpstr>
      <vt:lpstr>سایکوز پس از زایمان (Postpartum Psychosis)</vt:lpstr>
      <vt:lpstr>سایکوز پس از زایمان (Postpartum Psychosis)</vt:lpstr>
      <vt:lpstr>اختلال دوقطبی پس از زایمان (Postpartum Bipolar Disorder)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Dell</dc:creator>
  <cp:lastModifiedBy>Windows User</cp:lastModifiedBy>
  <cp:revision>262</cp:revision>
  <dcterms:created xsi:type="dcterms:W3CDTF">2006-08-16T00:00:00Z</dcterms:created>
  <dcterms:modified xsi:type="dcterms:W3CDTF">2020-04-29T01:25:16Z</dcterms:modified>
</cp:coreProperties>
</file>