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71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706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209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325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057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33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34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300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280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037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898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48 w 5740"/>
                <a:gd name="T1" fmla="*/ 12 h 4316"/>
                <a:gd name="T2" fmla="*/ 0 w 5740"/>
                <a:gd name="T3" fmla="*/ 12 h 4316"/>
                <a:gd name="T4" fmla="*/ 0 w 5740"/>
                <a:gd name="T5" fmla="*/ 0 h 4316"/>
                <a:gd name="T6" fmla="*/ 5848 w 5740"/>
                <a:gd name="T7" fmla="*/ 0 h 4316"/>
                <a:gd name="T8" fmla="*/ 5848 w 5740"/>
                <a:gd name="T9" fmla="*/ 12 h 4316"/>
                <a:gd name="T10" fmla="*/ 5848 w 5740"/>
                <a:gd name="T11" fmla="*/ 12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5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5 w 382"/>
                  <a:gd name="T19" fmla="*/ 96 h 96"/>
                  <a:gd name="T20" fmla="*/ 269 w 382"/>
                  <a:gd name="T21" fmla="*/ 90 h 96"/>
                  <a:gd name="T22" fmla="*/ 317 w 382"/>
                  <a:gd name="T23" fmla="*/ 84 h 96"/>
                  <a:gd name="T24" fmla="*/ 358 w 382"/>
                  <a:gd name="T25" fmla="*/ 66 h 96"/>
                  <a:gd name="T26" fmla="*/ 388 w 382"/>
                  <a:gd name="T27" fmla="*/ 42 h 96"/>
                  <a:gd name="T28" fmla="*/ 382 w 382"/>
                  <a:gd name="T29" fmla="*/ 42 h 96"/>
                  <a:gd name="T30" fmla="*/ 352 w 382"/>
                  <a:gd name="T31" fmla="*/ 66 h 96"/>
                  <a:gd name="T32" fmla="*/ 311 w 382"/>
                  <a:gd name="T33" fmla="*/ 78 h 96"/>
                  <a:gd name="T34" fmla="*/ 269 w 382"/>
                  <a:gd name="T35" fmla="*/ 90 h 96"/>
                  <a:gd name="T36" fmla="*/ 215 w 382"/>
                  <a:gd name="T37" fmla="*/ 96 h 96"/>
                  <a:gd name="T38" fmla="*/ 215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5 w 185"/>
                  <a:gd name="T5" fmla="*/ 36 h 210"/>
                  <a:gd name="T6" fmla="*/ 161 w 185"/>
                  <a:gd name="T7" fmla="*/ 72 h 210"/>
                  <a:gd name="T8" fmla="*/ 167 w 185"/>
                  <a:gd name="T9" fmla="*/ 90 h 210"/>
                  <a:gd name="T10" fmla="*/ 173 w 185"/>
                  <a:gd name="T11" fmla="*/ 114 h 210"/>
                  <a:gd name="T12" fmla="*/ 167 w 185"/>
                  <a:gd name="T13" fmla="*/ 138 h 210"/>
                  <a:gd name="T14" fmla="*/ 155 w 185"/>
                  <a:gd name="T15" fmla="*/ 162 h 210"/>
                  <a:gd name="T16" fmla="*/ 125 w 185"/>
                  <a:gd name="T17" fmla="*/ 180 h 210"/>
                  <a:gd name="T18" fmla="*/ 90 w 185"/>
                  <a:gd name="T19" fmla="*/ 198 h 210"/>
                  <a:gd name="T20" fmla="*/ 102 w 185"/>
                  <a:gd name="T21" fmla="*/ 210 h 210"/>
                  <a:gd name="T22" fmla="*/ 137 w 185"/>
                  <a:gd name="T23" fmla="*/ 192 h 210"/>
                  <a:gd name="T24" fmla="*/ 167 w 185"/>
                  <a:gd name="T25" fmla="*/ 168 h 210"/>
                  <a:gd name="T26" fmla="*/ 185 w 185"/>
                  <a:gd name="T27" fmla="*/ 144 h 210"/>
                  <a:gd name="T28" fmla="*/ 191 w 185"/>
                  <a:gd name="T29" fmla="*/ 114 h 210"/>
                  <a:gd name="T30" fmla="*/ 185 w 185"/>
                  <a:gd name="T31" fmla="*/ 90 h 210"/>
                  <a:gd name="T32" fmla="*/ 179 w 185"/>
                  <a:gd name="T33" fmla="*/ 66 h 210"/>
                  <a:gd name="T34" fmla="*/ 161 w 185"/>
                  <a:gd name="T35" fmla="*/ 48 h 210"/>
                  <a:gd name="T36" fmla="*/ 137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544834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92276"/>
            <a:ext cx="103632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44835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39A50A-3A77-4187-BF87-2D6D10E6DB69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4818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EB549D-877C-4CCD-A20E-A0155798AF6E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487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37FFAE-B705-46EC-97DD-043009C8766E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23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9524A2-9A20-4EA5-AA0F-7DED2ADBB217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63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B900C4-B92F-48D8-8BEA-157E4B8FA96F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921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FE7156-CDAA-454A-AEB4-5DE44BDBA602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554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0BB31C-AE8A-4B01-ABC8-1627DE01F7F2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3263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D31C1D-FC0F-40ED-86B1-050E1EF17727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29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3E93087-7312-4960-876B-70CB84255D35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7995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4FF810-A5FB-4B98-8635-A2156BD8433F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917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F8F24E-56A1-4F8B-8A76-EDA5CEFD08F0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9615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76400"/>
            <a:ext cx="103632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208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6B5E98-1B80-4241-B62B-1C478852B8D9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14330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3F9446-8B68-4E65-AF1D-E86502877B6F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28937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93B2AE-B800-4D82-98F6-D7D07D0450EB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40612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001D8B-FA5F-4F53-8595-68EBEDC72CC6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7916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1162FD-227D-493D-A1F4-673A318FBD2D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70446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E31DB8-56FB-47B5-BCC1-5D6EAFB882DD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855124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D822EE-14EE-4DCD-85A8-49DD942C13BB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76243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1B8C9A-8A20-45E7-A763-7A54B496A721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3410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4C411E-6D57-43FD-898C-1410385E93CC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0413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3CBBA9-6FE9-4AF6-9D66-31C6C1FF4F08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30126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51D837-4A48-4794-96B3-F0707413369D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328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EB679-C7B6-49A8-9BED-78930325FE68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A77DF-15AD-4423-867F-A73739E533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53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746" name="Freeform 2"/>
          <p:cNvSpPr>
            <a:spLocks/>
          </p:cNvSpPr>
          <p:nvPr/>
        </p:nvSpPr>
        <p:spPr bwMode="hidden">
          <a:xfrm>
            <a:off x="8837084" y="6429375"/>
            <a:ext cx="38100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a-I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4234" y="4267200"/>
            <a:ext cx="12187767" cy="2590800"/>
            <a:chOff x="2" y="2688"/>
            <a:chExt cx="5758" cy="1632"/>
          </a:xfrm>
        </p:grpSpPr>
        <p:sp>
          <p:nvSpPr>
            <p:cNvPr id="29705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848 w 5740"/>
                <a:gd name="T1" fmla="*/ 12 h 4316"/>
                <a:gd name="T2" fmla="*/ 0 w 5740"/>
                <a:gd name="T3" fmla="*/ 12 h 4316"/>
                <a:gd name="T4" fmla="*/ 0 w 5740"/>
                <a:gd name="T5" fmla="*/ 0 h 4316"/>
                <a:gd name="T6" fmla="*/ 5848 w 5740"/>
                <a:gd name="T7" fmla="*/ 0 h 4316"/>
                <a:gd name="T8" fmla="*/ 5848 w 5740"/>
                <a:gd name="T9" fmla="*/ 12 h 4316"/>
                <a:gd name="T10" fmla="*/ 5848 w 5740"/>
                <a:gd name="T11" fmla="*/ 12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9706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43750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1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2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3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4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5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6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7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8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59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0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707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543762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3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4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5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6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7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8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69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0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1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2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3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51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52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6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7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78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56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708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543781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2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3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4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5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6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7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29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89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0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1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2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3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4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5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6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543797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algn="r" defTabSz="914400" rtl="1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a-IR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709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29710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5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5 w 382"/>
                  <a:gd name="T19" fmla="*/ 96 h 96"/>
                  <a:gd name="T20" fmla="*/ 269 w 382"/>
                  <a:gd name="T21" fmla="*/ 90 h 96"/>
                  <a:gd name="T22" fmla="*/ 317 w 382"/>
                  <a:gd name="T23" fmla="*/ 84 h 96"/>
                  <a:gd name="T24" fmla="*/ 358 w 382"/>
                  <a:gd name="T25" fmla="*/ 66 h 96"/>
                  <a:gd name="T26" fmla="*/ 388 w 382"/>
                  <a:gd name="T27" fmla="*/ 42 h 96"/>
                  <a:gd name="T28" fmla="*/ 382 w 382"/>
                  <a:gd name="T29" fmla="*/ 42 h 96"/>
                  <a:gd name="T30" fmla="*/ 352 w 382"/>
                  <a:gd name="T31" fmla="*/ 66 h 96"/>
                  <a:gd name="T32" fmla="*/ 311 w 382"/>
                  <a:gd name="T33" fmla="*/ 78 h 96"/>
                  <a:gd name="T34" fmla="*/ 269 w 382"/>
                  <a:gd name="T35" fmla="*/ 90 h 96"/>
                  <a:gd name="T36" fmla="*/ 215 w 382"/>
                  <a:gd name="T37" fmla="*/ 96 h 96"/>
                  <a:gd name="T38" fmla="*/ 215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1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2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3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4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5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5 w 185"/>
                  <a:gd name="T5" fmla="*/ 36 h 210"/>
                  <a:gd name="T6" fmla="*/ 161 w 185"/>
                  <a:gd name="T7" fmla="*/ 72 h 210"/>
                  <a:gd name="T8" fmla="*/ 167 w 185"/>
                  <a:gd name="T9" fmla="*/ 90 h 210"/>
                  <a:gd name="T10" fmla="*/ 173 w 185"/>
                  <a:gd name="T11" fmla="*/ 114 h 210"/>
                  <a:gd name="T12" fmla="*/ 167 w 185"/>
                  <a:gd name="T13" fmla="*/ 138 h 210"/>
                  <a:gd name="T14" fmla="*/ 155 w 185"/>
                  <a:gd name="T15" fmla="*/ 162 h 210"/>
                  <a:gd name="T16" fmla="*/ 125 w 185"/>
                  <a:gd name="T17" fmla="*/ 180 h 210"/>
                  <a:gd name="T18" fmla="*/ 90 w 185"/>
                  <a:gd name="T19" fmla="*/ 198 h 210"/>
                  <a:gd name="T20" fmla="*/ 102 w 185"/>
                  <a:gd name="T21" fmla="*/ 210 h 210"/>
                  <a:gd name="T22" fmla="*/ 137 w 185"/>
                  <a:gd name="T23" fmla="*/ 192 h 210"/>
                  <a:gd name="T24" fmla="*/ 167 w 185"/>
                  <a:gd name="T25" fmla="*/ 168 h 210"/>
                  <a:gd name="T26" fmla="*/ 185 w 185"/>
                  <a:gd name="T27" fmla="*/ 144 h 210"/>
                  <a:gd name="T28" fmla="*/ 191 w 185"/>
                  <a:gd name="T29" fmla="*/ 114 h 210"/>
                  <a:gd name="T30" fmla="*/ 185 w 185"/>
                  <a:gd name="T31" fmla="*/ 90 h 210"/>
                  <a:gd name="T32" fmla="*/ 179 w 185"/>
                  <a:gd name="T33" fmla="*/ 66 h 210"/>
                  <a:gd name="T34" fmla="*/ 161 w 185"/>
                  <a:gd name="T35" fmla="*/ 48 h 210"/>
                  <a:gd name="T36" fmla="*/ 137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9716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ahoma" panose="020B060403050404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  <p:grpSp>
            <p:nvGrpSpPr>
              <p:cNvPr id="29717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marL="0" marR="0" lvl="0" indent="0" algn="r" defTabSz="914400" rtl="1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a-IR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54381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43812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43813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43814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43815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0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E0F8B9-3865-4454-9679-8FC8A6F9BBB8}" type="slidenum">
              <a:rPr lang="ar-SA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74069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anose="05000000000000000000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81000"/>
            <a:ext cx="10972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9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19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419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9B4BC8-891B-48FC-9CC0-ADDACD7436CB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451681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799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0" name="Rectangle 2"/>
          <p:cNvSpPr>
            <a:spLocks noChangeArrowheads="1"/>
          </p:cNvSpPr>
          <p:nvPr/>
        </p:nvSpPr>
        <p:spPr bwMode="auto">
          <a:xfrm>
            <a:off x="1847851" y="2060576"/>
            <a:ext cx="842486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rtl="1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Zar" pitchFamily="2" charset="-78"/>
              </a:rPr>
              <a:t>رضايت نامه و برائت نامه هاي پزشكي </a:t>
            </a:r>
          </a:p>
        </p:txBody>
      </p:sp>
    </p:spTree>
    <p:extLst>
      <p:ext uri="{BB962C8B-B14F-4D97-AF65-F5344CB8AC3E}">
        <p14:creationId xmlns:p14="http://schemas.microsoft.com/office/powerpoint/2010/main" val="2536880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47850" y="333375"/>
            <a:ext cx="8351838" cy="1511300"/>
          </a:xfrm>
        </p:spPr>
        <p:txBody>
          <a:bodyPr/>
          <a:lstStyle/>
          <a:p>
            <a:pPr algn="just" eaLnBrk="1" hangingPunct="1">
              <a:spcBef>
                <a:spcPts val="500"/>
              </a:spcBef>
              <a:spcAft>
                <a:spcPts val="500"/>
              </a:spcAft>
              <a:defRPr/>
            </a:pPr>
            <a:r>
              <a:rPr lang="ar-SA" sz="4000" dirty="0">
                <a:solidFill>
                  <a:srgbClr val="FFFF99"/>
                </a:solidFill>
                <a:latin typeface="Times New Roman" pitchFamily="18" charset="0"/>
                <a:cs typeface="Titr" pitchFamily="10" charset="-78"/>
              </a:rPr>
              <a:t>آگاهي ندادن به بيمار و اطرافيان </a:t>
            </a:r>
            <a:r>
              <a:rPr lang="ar-SA" sz="2800" dirty="0">
                <a:latin typeface="Times New Roman" pitchFamily="18" charset="0"/>
                <a:cs typeface="Titr" pitchFamily="10" charset="-78"/>
              </a:rPr>
              <a:t>درباره عوارض احتمالي و خطرات غيرقابل پيش بيني (يا دادن اميدواري بيش از حد و خارج از انتظارات علمي و پزشكي به بيمار):</a:t>
            </a:r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847850" y="2060576"/>
            <a:ext cx="8496300" cy="4797425"/>
          </a:xfrm>
        </p:spPr>
        <p:txBody>
          <a:bodyPr/>
          <a:lstStyle/>
          <a:p>
            <a:pPr marL="533400" indent="-533400" algn="just" eaLnBrk="1" hangingPunct="1">
              <a:lnSpc>
                <a:spcPct val="90000"/>
              </a:lnSpc>
              <a:buFont typeface="Wingdings" pitchFamily="2" charset="2"/>
              <a:buChar char="n"/>
              <a:defRPr/>
            </a:pPr>
            <a:r>
              <a:rPr lang="ar-SA" sz="2800">
                <a:latin typeface="Times New Roman" pitchFamily="18" charset="0"/>
                <a:cs typeface="Koodak" pitchFamily="10" charset="-78"/>
              </a:rPr>
              <a:t>بيمار اميدوار در مقايسه با بيمار مايوس و نا اميد خيلي بهتر و راحتتر درمان ميشود ولي اين تلقين اميد نبايد حالت اغراق, فريبكاري و احيانا سودجويي داشته باشد و موجب بهره گيري نادرست و غيرمنصفانه گردد.</a:t>
            </a:r>
          </a:p>
          <a:p>
            <a:pPr marL="533400" indent="-533400" algn="just" eaLnBrk="1" hangingPunct="1">
              <a:lnSpc>
                <a:spcPct val="90000"/>
              </a:lnSpc>
              <a:buFont typeface="Wingdings" pitchFamily="2" charset="2"/>
              <a:buChar char="n"/>
              <a:defRPr/>
            </a:pPr>
            <a:r>
              <a:rPr lang="ar-SA" sz="2800">
                <a:latin typeface="Times New Roman" pitchFamily="18" charset="0"/>
                <a:cs typeface="Koodak" pitchFamily="10" charset="-78"/>
              </a:rPr>
              <a:t>بسته به مورد بايد بيمار و بستگان را تا حد امكان از ماهيت بيماري, راههاي درماني موجود و عوارض احتمالي آگاه نمود تا بيمار با اطلاع و آگاهي كافي تصميم بگيرد و در صورت بروز عوارض نيز امادگي پذيرش آن را داشته باشد.</a:t>
            </a:r>
          </a:p>
          <a:p>
            <a:pPr marL="533400" indent="-533400" algn="just" eaLnBrk="1" hangingPunct="1">
              <a:lnSpc>
                <a:spcPct val="90000"/>
              </a:lnSpc>
              <a:buFont typeface="Wingdings" pitchFamily="2" charset="2"/>
              <a:buChar char="n"/>
              <a:defRPr/>
            </a:pPr>
            <a:r>
              <a:rPr lang="ar-SA" sz="2800">
                <a:latin typeface="Times New Roman" pitchFamily="18" charset="0"/>
                <a:cs typeface="Koodak" pitchFamily="10" charset="-78"/>
              </a:rPr>
              <a:t> ميزان آگاهي دادن به بيمار تحت تاثير وضعيت روحي و شرايط فرهنگي و اجتماعي خاص هر بيمار متفاوت است و اين هنر پزشك  است كه بداند با هر بيمار و بيماري چگونه مواجه شود.</a:t>
            </a:r>
            <a:endParaRPr lang="en-US" sz="2800">
              <a:latin typeface="Times New Roman" pitchFamily="18" charset="0"/>
              <a:cs typeface="Koodak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60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14" name="Rectangle 2"/>
          <p:cNvSpPr>
            <a:spLocks noChangeArrowheads="1"/>
          </p:cNvSpPr>
          <p:nvPr/>
        </p:nvSpPr>
        <p:spPr bwMode="auto">
          <a:xfrm>
            <a:off x="1774825" y="260350"/>
            <a:ext cx="8686800" cy="641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 rtl="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400" b="1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Zar" pitchFamily="2" charset="-78"/>
              </a:rPr>
              <a:t>   جلب رضايت بيمار يكي از اصول اخلاق پزشكي است و پزشك موظف است در اتخاذ هر گونه تصميمي با بيمار مشاركت نمايد هر گونه درماني بدون رضايت بيمار تجاوز به حقوق او محسوب مي گردد و قابل طرح در محاكم مي باشد </a:t>
            </a:r>
            <a:endParaRPr lang="en-US" sz="4400" b="1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99895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Rectangle 2"/>
          <p:cNvSpPr>
            <a:spLocks noChangeArrowheads="1"/>
          </p:cNvSpPr>
          <p:nvPr/>
        </p:nvSpPr>
        <p:spPr bwMode="auto">
          <a:xfrm>
            <a:off x="1828800" y="803276"/>
            <a:ext cx="8686800" cy="514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" rtl="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 b="1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Zar" pitchFamily="2" charset="-78"/>
              </a:rPr>
              <a:t>   حتي معاينات معمول بيماران بايستي با جلب رضايت آنان صورت پذيرد و درمان بدون رضايت بيمار ميتواند جرمي جنائي يا هتك حرمت فردي محسوب شود </a:t>
            </a:r>
            <a:endParaRPr lang="en-US" sz="4800" b="1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4096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ChangeArrowheads="1"/>
          </p:cNvSpPr>
          <p:nvPr/>
        </p:nvSpPr>
        <p:spPr bwMode="auto">
          <a:xfrm>
            <a:off x="1703388" y="1125539"/>
            <a:ext cx="8686800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ctr" rtl="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6600" b="1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Zar" pitchFamily="2" charset="-78"/>
              </a:rPr>
              <a:t>فرق رضايت نامه با برائت نامه </a:t>
            </a:r>
            <a:endParaRPr lang="en-US" sz="6600" b="1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9983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6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برائت نامه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77187" name="Rectangle 3"/>
          <p:cNvSpPr>
            <a:spLocks noChangeArrowheads="1"/>
          </p:cNvSpPr>
          <p:nvPr/>
        </p:nvSpPr>
        <p:spPr bwMode="auto">
          <a:xfrm>
            <a:off x="1885950" y="1612901"/>
            <a:ext cx="8458200" cy="491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justLow" rtl="1" fontAlgn="base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en-US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</a:t>
            </a: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يعني چنانچه بيمار در طي درمان دچار عوارض يا نقص عضوي گرديد ، پزشك در صورتيكه بر اساس موازين فني و علمي اقدام كرده باشد مقصر نيست 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46954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0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انواع رضايت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78211" name="Rectangle 3"/>
          <p:cNvSpPr>
            <a:spLocks noChangeArrowheads="1"/>
          </p:cNvSpPr>
          <p:nvPr/>
        </p:nvSpPr>
        <p:spPr bwMode="auto">
          <a:xfrm>
            <a:off x="1885950" y="1628775"/>
            <a:ext cx="8458200" cy="49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تلويحي</a:t>
            </a:r>
            <a:r>
              <a:rPr lang="en-US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Implied consent          </a:t>
            </a: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</a:t>
            </a:r>
          </a:p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اظهاري </a:t>
            </a:r>
            <a:r>
              <a:rPr lang="en-US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Express consent         </a:t>
            </a:r>
            <a:endParaRPr lang="ar-SA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موارد خاص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en-US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Consent in special cases                   </a:t>
            </a: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</a:t>
            </a:r>
          </a:p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2287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4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تلويحي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79235" name="Rectangle 3"/>
          <p:cNvSpPr>
            <a:spLocks noChangeArrowheads="1"/>
          </p:cNvSpPr>
          <p:nvPr/>
        </p:nvSpPr>
        <p:spPr bwMode="auto">
          <a:xfrm>
            <a:off x="1847850" y="1700214"/>
            <a:ext cx="8458200" cy="489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en-US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</a:t>
            </a: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يعني انتخاب يك پزشك از بين سايرين از جانب بيمار ، يا به عبارتي مراجعه بيمار به پزشك جهت درمان كه نشانه اي از رضايت تلويحي اوست .توجه شود كه براي يك سري از معاينات اين رضايت كافي نيست و بايستي مجددا نظر بيمار را جويا شد (نظير معاينه واژن)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36612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258" name="Rectangle 2"/>
          <p:cNvSpPr>
            <a:spLocks noChangeArrowheads="1"/>
          </p:cNvSpPr>
          <p:nvPr/>
        </p:nvSpPr>
        <p:spPr bwMode="auto">
          <a:xfrm>
            <a:off x="2208213" y="727075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اظهاري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80259" name="Rectangle 3"/>
          <p:cNvSpPr>
            <a:spLocks noChangeArrowheads="1"/>
          </p:cNvSpPr>
          <p:nvPr/>
        </p:nvSpPr>
        <p:spPr bwMode="auto">
          <a:xfrm>
            <a:off x="1828800" y="2133601"/>
            <a:ext cx="8458200" cy="4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rtl="1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خود شامل دو نوع است : </a:t>
            </a:r>
          </a:p>
          <a:p>
            <a:pPr marL="457200" indent="-457200" algn="just" rtl="1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شفاهي </a:t>
            </a:r>
          </a:p>
          <a:p>
            <a:pPr marL="457200" indent="-457200" algn="just" rtl="1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كتبي </a:t>
            </a:r>
            <a:endParaRPr lang="en-US" sz="44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6962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شفاهي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81283" name="Rectangle 3"/>
          <p:cNvSpPr>
            <a:spLocks noChangeArrowheads="1"/>
          </p:cNvSpPr>
          <p:nvPr/>
        </p:nvSpPr>
        <p:spPr bwMode="auto">
          <a:xfrm>
            <a:off x="1885950" y="1854201"/>
            <a:ext cx="8458200" cy="4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6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36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گاهي لازم است كه طبيب قبل از انجام معاينه اي خاص ، نوع و شيوه معاينه را براي بيمار توضيح دهد و رضايت او را جلب نمايد . ( مانند انجام</a:t>
            </a:r>
            <a:r>
              <a:rPr lang="en-US" sz="36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TR</a:t>
            </a:r>
            <a:r>
              <a:rPr lang="ar-SA" sz="36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يا</a:t>
            </a:r>
            <a:r>
              <a:rPr lang="en-US" sz="36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TV</a:t>
            </a:r>
            <a:r>
              <a:rPr lang="ar-SA" sz="36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)  در اين موارد بهتر است شخص سومي نيز حضور داشته باشد </a:t>
            </a:r>
            <a:endParaRPr lang="en-US" sz="36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74439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كتبي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82307" name="Rectangle 3"/>
          <p:cNvSpPr>
            <a:spLocks noChangeArrowheads="1"/>
          </p:cNvSpPr>
          <p:nvPr/>
        </p:nvSpPr>
        <p:spPr bwMode="auto">
          <a:xfrm>
            <a:off x="1905000" y="1600201"/>
            <a:ext cx="8458200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 در مواردي كه اقدامات تشخيصي يا درماني باريسك بالايي همراه است گرفتن رضايت نامه كتبي لازم به نظر ميرسد مانند بيهوش كردن يا اعمال جراحي . </a:t>
            </a:r>
          </a:p>
          <a:p>
            <a:pPr marL="457200" indent="-457200" algn="justLow" rtl="1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توجه : در انجام اعمال غير قانوني نظير سقط جنائي رضايت كتبي فاقد اعتبار است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6918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330" name="Rectangle 2"/>
          <p:cNvSpPr>
            <a:spLocks noChangeArrowheads="1"/>
          </p:cNvSpPr>
          <p:nvPr/>
        </p:nvSpPr>
        <p:spPr bwMode="auto">
          <a:xfrm>
            <a:off x="1905000" y="765176"/>
            <a:ext cx="8458200" cy="555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يك رضايت نامه كتبي به صرف امضاي بيمار معتبر نيست بلكه در اخذ رضايت از بيمار بايستي تمام روشهاي درماني ممكن و عوارض و خطرات آنها به بيمار توضيح داده شود تابيمار با آگاهي كامل تصميم گيري نمايد .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54906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354" name="Rectangle 2"/>
          <p:cNvSpPr>
            <a:spLocks noChangeArrowheads="1"/>
          </p:cNvSpPr>
          <p:nvPr/>
        </p:nvSpPr>
        <p:spPr bwMode="auto">
          <a:xfrm>
            <a:off x="1992313" y="765175"/>
            <a:ext cx="8458200" cy="541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 چه كساني صلاحيت اعلام رضايت قانوني را دارند ؟ </a:t>
            </a:r>
          </a:p>
          <a:p>
            <a:pPr marL="457200" indent="-457200" algn="justLow" rtl="1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 فرد رضايت دهنده بايستي عاقل ، بالغ و داراي صلاحيت حقوقي و قانوني باشد </a:t>
            </a:r>
            <a:endParaRPr lang="en-US" sz="48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0232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378" name="Rectangle 2"/>
          <p:cNvSpPr>
            <a:spLocks noChangeArrowheads="1"/>
          </p:cNvSpPr>
          <p:nvPr/>
        </p:nvSpPr>
        <p:spPr bwMode="auto">
          <a:xfrm>
            <a:off x="1828800" y="1062039"/>
            <a:ext cx="8458200" cy="445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9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در مواردي كه بيمار نابالغ يا سفيه باشد بايستي از ولي يا قيم قانوني او رضايت اخذ شود </a:t>
            </a:r>
            <a:endParaRPr lang="en-US" sz="48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02957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2" name="Rectangle 2"/>
          <p:cNvSpPr>
            <a:spLocks noChangeArrowheads="1"/>
          </p:cNvSpPr>
          <p:nvPr/>
        </p:nvSpPr>
        <p:spPr bwMode="auto">
          <a:xfrm>
            <a:off x="1847850" y="476250"/>
            <a:ext cx="8458200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8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 طبق ماده 49 قانون مجازات اسلامي طفل يا فرد نابالغ فردي است كه هنوز به بلوغ شرعي نرسيده باشد . ولي اكثر پزشكان سن كمتر از 18 سال را ملاك عمل قرار ميدهند </a:t>
            </a:r>
            <a:endParaRPr lang="en-US" sz="48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43620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ChangeArrowheads="1"/>
          </p:cNvSpPr>
          <p:nvPr/>
        </p:nvSpPr>
        <p:spPr bwMode="auto">
          <a:xfrm>
            <a:off x="1649413" y="476250"/>
            <a:ext cx="8839200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در صورتيكه اقدامات درماني و اعمال جراحي منجر به بروز عوارض و يا نقص عضو شوند ، جرم محسوب خواهند شد ، مگر اينكه دو مورد زير رعايت شده باشد : </a:t>
            </a:r>
          </a:p>
          <a:p>
            <a:pPr marL="457200" indent="-457200" algn="justLow" rtl="1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اخذ رضايت نامه معتبر </a:t>
            </a:r>
          </a:p>
          <a:p>
            <a:pPr marL="457200" indent="-457200" algn="justLow" rtl="1"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توجيه علمي </a:t>
            </a:r>
            <a:endParaRPr lang="en-US" sz="44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91962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Rectangle 2"/>
          <p:cNvSpPr>
            <a:spLocks noChangeArrowheads="1"/>
          </p:cNvSpPr>
          <p:nvPr/>
        </p:nvSpPr>
        <p:spPr bwMode="auto">
          <a:xfrm>
            <a:off x="1905000" y="685800"/>
            <a:ext cx="8458200" cy="555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Low" rtl="1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defRPr/>
            </a:pPr>
            <a:r>
              <a:rPr lang="ar-SA" sz="40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    در صورتيكه اقدامات درماني و يا جراحي منجر به آسيب جسماني فردي شود ، چنانچه پزشك رضايت بيمار را قبل از عمل كسب كرده باشد و بر اساس موازين علمي نيز اقدام نموده باشد از اتهام قصور پزشكي مبرا خواهد بود .</a:t>
            </a:r>
            <a:endParaRPr lang="en-US" sz="40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86288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4" name="Rectangle 2"/>
          <p:cNvSpPr>
            <a:spLocks noChangeArrowheads="1"/>
          </p:cNvSpPr>
          <p:nvPr/>
        </p:nvSpPr>
        <p:spPr bwMode="auto">
          <a:xfrm>
            <a:off x="2209800" y="2286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A" sz="660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موارد خاص </a:t>
            </a:r>
            <a:endParaRPr lang="en-US" sz="660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  <p:sp>
        <p:nvSpPr>
          <p:cNvPr id="489475" name="Rectangle 3"/>
          <p:cNvSpPr>
            <a:spLocks noChangeArrowheads="1"/>
          </p:cNvSpPr>
          <p:nvPr/>
        </p:nvSpPr>
        <p:spPr bwMode="auto">
          <a:xfrm>
            <a:off x="1905000" y="1600201"/>
            <a:ext cx="8458200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457200" indent="-457200" algn="just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همسر </a:t>
            </a:r>
          </a:p>
          <a:p>
            <a:pPr marL="457200" indent="-457200" algn="just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كودكان و افراد صغير </a:t>
            </a:r>
          </a:p>
          <a:p>
            <a:pPr marL="457200" indent="-457200" algn="just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بيماران رواني </a:t>
            </a:r>
          </a:p>
          <a:p>
            <a:pPr marL="457200" indent="-457200" algn="just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بيماران مسن </a:t>
            </a:r>
          </a:p>
          <a:p>
            <a:pPr marL="457200" indent="-457200" algn="just" rtl="1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rgbClr val="CCECFF"/>
              </a:buClr>
              <a:buSzPct val="75000"/>
              <a:buFont typeface="Wingdings" pitchFamily="2" charset="2"/>
              <a:buAutoNum type="arabicPeriod"/>
              <a:defRPr/>
            </a:pPr>
            <a:r>
              <a:rPr lang="ar-SA" sz="440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B Zar" pitchFamily="2" charset="-78"/>
              </a:rPr>
              <a:t>رضايت در موارد اورژانسي</a:t>
            </a:r>
            <a:endParaRPr lang="en-US" sz="440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7824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Titr" pitchFamily="10" charset="-7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ar-S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Titr" pitchFamily="10" charset="-78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665</Words>
  <Application>Microsoft Office PowerPoint</Application>
  <PresentationFormat>Widescreen</PresentationFormat>
  <Paragraphs>41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B Zar</vt:lpstr>
      <vt:lpstr>Calibri</vt:lpstr>
      <vt:lpstr>Calibri Light</vt:lpstr>
      <vt:lpstr>Koodak</vt:lpstr>
      <vt:lpstr>Tahoma</vt:lpstr>
      <vt:lpstr>Times New Roman</vt:lpstr>
      <vt:lpstr>Titr</vt:lpstr>
      <vt:lpstr>Wingdings</vt:lpstr>
      <vt:lpstr>Zar</vt:lpstr>
      <vt:lpstr>Office Theme</vt:lpstr>
      <vt:lpstr>1_Ripple</vt:lpstr>
      <vt:lpstr>Textured</vt:lpstr>
      <vt:lpstr>PowerPoint Presentation</vt:lpstr>
      <vt:lpstr>PowerPoint Presentation</vt:lpstr>
      <vt:lpstr>آگاهي ندادن به بيمار و اطرافيان درباره عوارض احتمالي و خطرات غيرقابل پيش بيني (يا دادن اميدواري بيش از حد و خارج از انتظارات علمي و پزشكي به بيمار):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ifm1390@gmail.com</dc:creator>
  <cp:lastModifiedBy>DadeFam-43262657</cp:lastModifiedBy>
  <cp:revision>2</cp:revision>
  <dcterms:created xsi:type="dcterms:W3CDTF">2020-01-31T16:37:53Z</dcterms:created>
  <dcterms:modified xsi:type="dcterms:W3CDTF">2023-07-24T01:39:34Z</dcterms:modified>
</cp:coreProperties>
</file>