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 bookmarkIdSeed="2">
  <p:sldMasterIdLst>
    <p:sldMasterId id="2147484008" r:id="rId1"/>
  </p:sldMasterIdLst>
  <p:notesMasterIdLst>
    <p:notesMasterId r:id="rId3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93" r:id="rId28"/>
    <p:sldId id="294" r:id="rId29"/>
    <p:sldId id="295" r:id="rId30"/>
    <p:sldId id="297" r:id="rId31"/>
    <p:sldId id="296" r:id="rId32"/>
    <p:sldId id="298" r:id="rId33"/>
    <p:sldId id="299" r:id="rId34"/>
    <p:sldId id="301" r:id="rId35"/>
    <p:sldId id="300" r:id="rId36"/>
    <p:sldId id="303" r:id="rId37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1" autoAdjust="0"/>
    <p:restoredTop sz="94671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6A052B1-BFF0-4C16-9FA6-584F035F5E49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9D493DE-ECD8-4CDB-B014-4FCCCEAA761A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57704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493DE-ECD8-4CDB-B014-4FCCCEAA761A}" type="slidenum">
              <a:rPr lang="fa-IR" smtClean="0"/>
              <a:pPr/>
              <a:t>21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60925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D493DE-ECD8-4CDB-B014-4FCCCEAA761A}" type="slidenum">
              <a:rPr lang="fa-IR" smtClean="0"/>
              <a:pPr/>
              <a:t>28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85999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2A1DD3-B261-4B1E-9000-CE55B1585338}" type="datetimeFigureOut">
              <a:rPr lang="fa-IR" smtClean="0"/>
              <a:pPr/>
              <a:t>21/06/1441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B482F0B-2440-4073-AB77-8E0EB341C434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ransition>
    <p:wipe dir="r"/>
  </p:transition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428728" y="2389337"/>
            <a:ext cx="6643734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Titr" pitchFamily="2" charset="-78"/>
              </a:rPr>
              <a:t>بسم الله الرحمن الرحیم</a:t>
            </a: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6000" b="1" dirty="0" smtClean="0">
              <a:latin typeface="Arial" pitchFamily="34" charset="0"/>
              <a:cs typeface="B Nazanin" pitchFamily="2" charset="-78"/>
            </a:endParaRP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2440022"/>
            <a:ext cx="914400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7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B Titr" pitchFamily="2" charset="-78"/>
              </a:rPr>
              <a:t>دفتر برنامه سالانه</a:t>
            </a: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85720" y="285728"/>
            <a:ext cx="8429684" cy="572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fa-IR" sz="2400" b="1" dirty="0">
                <a:cs typeface="B Nazanin" pitchFamily="2" charset="-78"/>
              </a:rPr>
              <a:t>مقدمه </a:t>
            </a:r>
            <a:endParaRPr lang="en-US" sz="2400" b="1" dirty="0">
              <a:cs typeface="B Nazanin" pitchFamily="2" charset="-78"/>
            </a:endParaRPr>
          </a:p>
          <a:p>
            <a:pPr algn="justLow"/>
            <a:r>
              <a:rPr lang="fa-IR" dirty="0">
                <a:cs typeface="B Nazanin" pitchFamily="2" charset="-78"/>
              </a:rPr>
              <a:t>امروزه </a:t>
            </a:r>
            <a:r>
              <a:rPr lang="fa-IR" dirty="0" smtClean="0">
                <a:cs typeface="B Nazanin" pitchFamily="2" charset="-78"/>
              </a:rPr>
              <a:t>برنامه ریزی </a:t>
            </a:r>
            <a:r>
              <a:rPr lang="fa-IR" dirty="0">
                <a:cs typeface="B Nazanin" pitchFamily="2" charset="-78"/>
              </a:rPr>
              <a:t>به عنوان </a:t>
            </a:r>
            <a:r>
              <a:rPr lang="fa-IR" dirty="0" smtClean="0">
                <a:cs typeface="B Nazanin" pitchFamily="2" charset="-78"/>
              </a:rPr>
              <a:t>مهم ترین </a:t>
            </a:r>
            <a:r>
              <a:rPr lang="fa-IR" dirty="0">
                <a:cs typeface="B Nazanin" pitchFamily="2" charset="-78"/>
              </a:rPr>
              <a:t>وظیفه مدیران آموزشی به شمار </a:t>
            </a:r>
            <a:r>
              <a:rPr lang="fa-IR" dirty="0" smtClean="0">
                <a:cs typeface="B Nazanin" pitchFamily="2" charset="-78"/>
              </a:rPr>
              <a:t>می آید</a:t>
            </a:r>
            <a:r>
              <a:rPr lang="fa-IR" dirty="0">
                <a:cs typeface="B Nazanin" pitchFamily="2" charset="-78"/>
              </a:rPr>
              <a:t>. </a:t>
            </a:r>
            <a:r>
              <a:rPr lang="fa-IR" dirty="0" smtClean="0">
                <a:cs typeface="B Nazanin" pitchFamily="2" charset="-78"/>
              </a:rPr>
              <a:t>برنامه ریزی </a:t>
            </a:r>
            <a:r>
              <a:rPr lang="fa-IR" dirty="0">
                <a:cs typeface="B Nazanin" pitchFamily="2" charset="-78"/>
              </a:rPr>
              <a:t>در یک مفهوم کلی عبارت است از فرآیند تعیین و تعریف اهداف سازمانی و تدارک دقیق و </a:t>
            </a:r>
            <a:r>
              <a:rPr lang="fa-IR" dirty="0" smtClean="0">
                <a:cs typeface="B Nazanin" pitchFamily="2" charset="-78"/>
              </a:rPr>
              <a:t>پیش بینی </a:t>
            </a:r>
            <a:r>
              <a:rPr lang="fa-IR" dirty="0">
                <a:cs typeface="B Nazanin" pitchFamily="2" charset="-78"/>
              </a:rPr>
              <a:t>اقدامات و وسایلی که تحقق اهداف را میسر </a:t>
            </a:r>
            <a:r>
              <a:rPr lang="fa-IR" dirty="0" smtClean="0">
                <a:cs typeface="B Nazanin" pitchFamily="2" charset="-78"/>
              </a:rPr>
              <a:t>می سازد</a:t>
            </a:r>
            <a:r>
              <a:rPr lang="fa-IR" dirty="0">
                <a:cs typeface="B Nazanin" pitchFamily="2" charset="-78"/>
              </a:rPr>
              <a:t>. در حقیقت، </a:t>
            </a:r>
            <a:r>
              <a:rPr lang="fa-IR" dirty="0" smtClean="0">
                <a:cs typeface="B Nazanin" pitchFamily="2" charset="-78"/>
              </a:rPr>
              <a:t>برنامه ریزی </a:t>
            </a:r>
            <a:r>
              <a:rPr lang="fa-IR" dirty="0">
                <a:cs typeface="B Nazanin" pitchFamily="2" charset="-78"/>
              </a:rPr>
              <a:t>تفکر و تهیه نقشه برگزار از وضع موجود و رسیدن به موقعیت مطلوب در آینده است.</a:t>
            </a:r>
            <a:endParaRPr lang="en-US" dirty="0">
              <a:cs typeface="B Nazanin" pitchFamily="2" charset="-78"/>
            </a:endParaRPr>
          </a:p>
          <a:p>
            <a:pPr algn="justLow"/>
            <a:r>
              <a:rPr lang="fa-IR" dirty="0">
                <a:cs typeface="B Nazanin" pitchFamily="2" charset="-78"/>
              </a:rPr>
              <a:t>مدرسه یک سازمان با مجموعه هدفمند است که هدف اصلی آن آموزش و تربیت دانش آموزان تعریف شده است. اما هر واحد آموزشی </a:t>
            </a:r>
            <a:r>
              <a:rPr lang="fa-IR" dirty="0" smtClean="0">
                <a:cs typeface="B Nazanin" pitchFamily="2" charset="-78"/>
              </a:rPr>
              <a:t>می تواند </a:t>
            </a:r>
            <a:r>
              <a:rPr lang="fa-IR" dirty="0">
                <a:cs typeface="B Nazanin" pitchFamily="2" charset="-78"/>
              </a:rPr>
              <a:t>بر اساس دیدگاه مدیریتی حاکم برآن و به اقتضای شرایط و </a:t>
            </a:r>
            <a:r>
              <a:rPr lang="fa-IR" dirty="0" smtClean="0">
                <a:cs typeface="B Nazanin" pitchFamily="2" charset="-78"/>
              </a:rPr>
              <a:t>ویژه گیهای </a:t>
            </a:r>
            <a:r>
              <a:rPr lang="fa-IR" dirty="0">
                <a:cs typeface="B Nazanin" pitchFamily="2" charset="-78"/>
              </a:rPr>
              <a:t>خاص خود اهدافی را در دستور کار خود قرار دهد و برای رسیدن به این اهداف با تکیه بر امکانات مادی و منابع انسانی </a:t>
            </a:r>
            <a:r>
              <a:rPr lang="fa-IR" dirty="0" smtClean="0">
                <a:cs typeface="B Nazanin" pitchFamily="2" charset="-78"/>
              </a:rPr>
              <a:t>برنامه هایی </a:t>
            </a:r>
            <a:r>
              <a:rPr lang="fa-IR" dirty="0">
                <a:cs typeface="B Nazanin" pitchFamily="2" charset="-78"/>
              </a:rPr>
              <a:t>را تدوین و به مرحله اجرا گذارد.</a:t>
            </a:r>
            <a:endParaRPr lang="en-US" dirty="0">
              <a:cs typeface="B Nazanin" pitchFamily="2" charset="-78"/>
            </a:endParaRPr>
          </a:p>
          <a:p>
            <a:pPr algn="justLow"/>
            <a:r>
              <a:rPr lang="fa-IR" dirty="0">
                <a:cs typeface="B Nazanin" pitchFamily="2" charset="-78"/>
              </a:rPr>
              <a:t>قطعا </a:t>
            </a:r>
            <a:r>
              <a:rPr lang="fa-IR" dirty="0" smtClean="0">
                <a:cs typeface="B Nazanin" pitchFamily="2" charset="-78"/>
              </a:rPr>
              <a:t>برنامه ریزی </a:t>
            </a:r>
            <a:r>
              <a:rPr lang="fa-IR" dirty="0">
                <a:cs typeface="B Nazanin" pitchFamily="2" charset="-78"/>
              </a:rPr>
              <a:t>به عنوان امری ضروری و اجتناب ناپذیر در هر سازمانی وجود داد که این برنامه ها در آموزش و پرورش بصورت جزئی و اجرایی و زمانبندی شده در قالب برنامه سالانه و تقویم اجرایی قابل ارائه است. </a:t>
            </a:r>
            <a:r>
              <a:rPr lang="fa-IR" dirty="0" smtClean="0">
                <a:cs typeface="B Nazanin" pitchFamily="2" charset="-78"/>
              </a:rPr>
              <a:t>برنامه ریزی </a:t>
            </a:r>
            <a:r>
              <a:rPr lang="fa-IR" dirty="0">
                <a:cs typeface="B Nazanin" pitchFamily="2" charset="-78"/>
              </a:rPr>
              <a:t>واحد آموزشی گر چه به امکانات انسانی و مادی مجموعه بستگی دارد اما اساس نامه را نگرش مدیریتی تشکیل </a:t>
            </a:r>
            <a:r>
              <a:rPr lang="fa-IR" dirty="0" smtClean="0">
                <a:cs typeface="B Nazanin" pitchFamily="2" charset="-78"/>
              </a:rPr>
              <a:t>می دهد </a:t>
            </a:r>
            <a:r>
              <a:rPr lang="fa-IR" dirty="0">
                <a:cs typeface="B Nazanin" pitchFamily="2" charset="-78"/>
              </a:rPr>
              <a:t>که این نگرش هر آموزشگاهی همواره بر پایه اصل کرامت انسانی دشوار است و سعی در اداره مدرسه به صورت مشورتی و احترام به عقاید تمامی کارکنان، دانش آموزان و اولیای آنها در راستای قوانین اسلامی و اهداف کلی آموزش و پرورش دارد.</a:t>
            </a:r>
            <a:endParaRPr lang="en-US" dirty="0">
              <a:cs typeface="B Nazanin" pitchFamily="2" charset="-78"/>
            </a:endParaRPr>
          </a:p>
          <a:p>
            <a:pPr algn="justLow"/>
            <a:r>
              <a:rPr lang="fa-IR" dirty="0">
                <a:cs typeface="B Nazanin" pitchFamily="2" charset="-78"/>
              </a:rPr>
              <a:t>لذا در سال تحصیلی </a:t>
            </a:r>
            <a:r>
              <a:rPr lang="fa-IR" dirty="0" smtClean="0">
                <a:cs typeface="B Nazanin" pitchFamily="2" charset="-78"/>
              </a:rPr>
              <a:t>1391/92 </a:t>
            </a:r>
            <a:r>
              <a:rPr lang="fa-IR" dirty="0">
                <a:cs typeface="B Nazanin" pitchFamily="2" charset="-78"/>
              </a:rPr>
              <a:t>نیز همانند سالهای گذشته برنامه سالانه را تهیه نموده و سعی داریم به یاری خداوند متعال در طول سال تحصیلی آن را ملاک عمل خود قرار دهیم هر چند از آنجا که کار آموزش و پرورش چون با روح و جسم آدمی سرو کار دارد در شرایط مختلف نمی­تواند خیلی پایبند برنامه و اصول تعریف شده باشد چون هر لحظه و در هر شرایطی نیاز ویژه به خلاقیت و نوآوری در برخورد با مسائل و مشکلات وجود دارد و این موضوع کار برنامه­ریزی را بسیار دشوار می­کند و حتی ممکن است در مواقعی دست یابی به اهداف تعریف شده بسیار سخت و ناممکن شود ولی با تمام این مشکلات </a:t>
            </a:r>
            <a:r>
              <a:rPr lang="fa-IR" dirty="0" smtClean="0">
                <a:cs typeface="B Nazanin" pitchFamily="2" charset="-78"/>
              </a:rPr>
              <a:t>نمی توان </a:t>
            </a:r>
            <a:r>
              <a:rPr lang="fa-IR" dirty="0">
                <a:cs typeface="B Nazanin" pitchFamily="2" charset="-78"/>
              </a:rPr>
              <a:t>منکر اصل کار شد و داشتن برنامه سالانه جزء لاینفک مدیریت هر سازمانی خصوصا مدرسه خواهد </a:t>
            </a:r>
            <a:r>
              <a:rPr lang="fa-IR" dirty="0" smtClean="0">
                <a:cs typeface="B Nazanin" pitchFamily="2" charset="-78"/>
              </a:rPr>
              <a:t>بود.</a:t>
            </a:r>
            <a:endParaRPr kumimoji="0" lang="fa-I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3" name="Rectangle 1"/>
          <p:cNvSpPr>
            <a:spLocks noChangeArrowheads="1"/>
          </p:cNvSpPr>
          <p:nvPr/>
        </p:nvSpPr>
        <p:spPr bwMode="auto">
          <a:xfrm>
            <a:off x="785786" y="1071546"/>
            <a:ext cx="7572428" cy="3381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هر چند مجبور باشیم در طول سال بندهایی را به آن اضافه و یا کم کنیم، به هر حال ما سعی نمودیم با مشخص کردن اولویتهای کاری و شناخت فرصتها و تهدیها در شرایط و موقعیت موجود و جو حاکم بر مدرسه برنامه سالانه را در زمینه</a:t>
            </a:r>
            <a:r>
              <a:rPr kumimoji="0" lang="fa-IR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های مختلف آموزشی، پرورشی و خدماتی به تصویب شواری مدرسه رسانده و انشاء ا... بتوانیم آن را به خوبی اجرا نماییم.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امید است با یاری حق و ائمه اطهار (ع) به آنچه که می­خواهیم برسیم و بتوانیم از امانتهایی که به دست ما سپرده</a:t>
            </a:r>
            <a:r>
              <a:rPr kumimoji="0" lang="fa-IR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اند خوب امانتداری کنیم و بتوانیم شهروندانی فرهیخته و دارای کمالات والای انسانی که همواره صفت اشرف مخلوقات زیبنده نام و یاد آنها باشد تربیت نمائیم.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همچنین از پرودگار منان توفیق مخلصانه را آرزومندیم.</a:t>
            </a:r>
            <a:endParaRPr kumimoji="0" lang="fa-I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7" name="Rectangle 1"/>
          <p:cNvSpPr>
            <a:spLocks noChangeArrowheads="1"/>
          </p:cNvSpPr>
          <p:nvPr/>
        </p:nvSpPr>
        <p:spPr bwMode="auto">
          <a:xfrm>
            <a:off x="357158" y="1000108"/>
            <a:ext cx="8572528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شناسنامه آموزشگاه: (مشخصات فیزیکی و اموال غیرمصر فی آموزشگاه)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00297" y="1357300"/>
          <a:ext cx="4786347" cy="5143526"/>
        </p:xfrm>
        <a:graphic>
          <a:graphicData uri="http://schemas.openxmlformats.org/drawingml/2006/table">
            <a:tbl>
              <a:tblPr rtl="1"/>
              <a:tblGrid>
                <a:gridCol w="4999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0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77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92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453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1483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1000" dirty="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latin typeface="Times New Roman"/>
                          <a:ea typeface="Times New Roman"/>
                          <a:cs typeface="B Nazanin"/>
                        </a:rPr>
                        <a:t>نام </a:t>
                      </a:r>
                      <a:r>
                        <a:rPr lang="fa-IR" sz="1000" dirty="0" smtClean="0">
                          <a:latin typeface="Times New Roman"/>
                          <a:ea typeface="Times New Roman"/>
                          <a:cs typeface="B Nazanin"/>
                        </a:rPr>
                        <a:t>و نام خانوادگی</a:t>
                      </a:r>
                      <a:endParaRPr lang="en-US" sz="1000" dirty="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latin typeface="Times New Roman"/>
                          <a:ea typeface="Times New Roman"/>
                          <a:cs typeface="B Nazanin"/>
                        </a:rPr>
                        <a:t>مدرک تحصیلی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000">
                          <a:latin typeface="Times New Roman"/>
                          <a:ea typeface="Times New Roman"/>
                          <a:cs typeface="B Nazanin"/>
                        </a:rPr>
                        <a:t>سابقه‌کار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latin typeface="Times New Roman"/>
                          <a:ea typeface="Times New Roman"/>
                          <a:cs typeface="B Nazanin"/>
                        </a:rPr>
                        <a:t>پایه تدریس</a:t>
                      </a:r>
                      <a:endParaRPr lang="en-US" sz="1000" dirty="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000" dirty="0">
                          <a:latin typeface="Times New Roman"/>
                          <a:ea typeface="Times New Roman"/>
                          <a:cs typeface="B Nazanin"/>
                        </a:rPr>
                        <a:t>آمار دانش‌آموزان</a:t>
                      </a:r>
                      <a:endParaRPr lang="en-US" sz="1000" dirty="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3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4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6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7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8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9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10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11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12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13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14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16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17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18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19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20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21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22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0574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23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7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34834" marR="3483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  <p:sp>
        <p:nvSpPr>
          <p:cNvPr id="215041" name="Rectangle 1"/>
          <p:cNvSpPr>
            <a:spLocks noChangeArrowheads="1"/>
          </p:cNvSpPr>
          <p:nvPr/>
        </p:nvSpPr>
        <p:spPr bwMode="auto">
          <a:xfrm>
            <a:off x="1071538" y="857232"/>
            <a:ext cx="747993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فهرست کادر آموزشی  و پرورشی و اداری آموزشگاه ........................... در سال تحصیلی 92-91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857355" y="1857364"/>
          <a:ext cx="5587052" cy="3786210"/>
        </p:xfrm>
        <a:graphic>
          <a:graphicData uri="http://schemas.openxmlformats.org/drawingml/2006/table">
            <a:tbl>
              <a:tblPr rtl="1"/>
              <a:tblGrid>
                <a:gridCol w="5683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4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7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92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642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Nazanin"/>
                        </a:rPr>
                        <a:t>نام ونام خانوادگی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مدرک تحصیلی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شغل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Nazanin"/>
                        </a:rPr>
                        <a:t>سمت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8621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Nazanin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14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16065" name="Rectangle 1"/>
          <p:cNvSpPr>
            <a:spLocks noChangeArrowheads="1"/>
          </p:cNvSpPr>
          <p:nvPr/>
        </p:nvSpPr>
        <p:spPr bwMode="auto">
          <a:xfrm>
            <a:off x="2143108" y="857232"/>
            <a:ext cx="48982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اسامی اعضای انجمن اولیا و مربیان مدرسه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89" name="Rectangle 1"/>
          <p:cNvSpPr>
            <a:spLocks noChangeArrowheads="1"/>
          </p:cNvSpPr>
          <p:nvPr/>
        </p:nvSpPr>
        <p:spPr bwMode="auto">
          <a:xfrm>
            <a:off x="357158" y="1643050"/>
            <a:ext cx="8501122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اسامی اعضای شورای مدرسه :</a:t>
            </a:r>
          </a:p>
          <a:p>
            <a:pPr marL="0" marR="0" lvl="0" indent="0" algn="ct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						مدیر آموزشگاه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						معاون آموزشی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						معاون پرورشی - اجرایی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						نماینده معلمان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ـ						رئیس انجمن اولیاء و مربیان</a:t>
            </a: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Rectangle 1"/>
          <p:cNvSpPr>
            <a:spLocks noChangeArrowheads="1"/>
          </p:cNvSpPr>
          <p:nvPr/>
        </p:nvSpPr>
        <p:spPr bwMode="auto">
          <a:xfrm>
            <a:off x="642910" y="500042"/>
            <a:ext cx="8143932" cy="5678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چشم انداز :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زمینه ای برای خلاقیت و نوآوری در دانش آموزان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یادگیرنده و کمال جو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مدرسه فرصتی جهت کشف استعدادها و یادگیری آداب و رسوم زندگی اجتماعی برای دانش آموزان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4- ایجاد محیطی شاداب و سلامت برای دانش آموزان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 فرصتی برای ایجاد فرهنگ کار، درس خواندن، احترام به دیگران، اعتماد و پشتکار در دانش آموزان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 نهادینه کردن ارزشهای معنوی و خداپسندانه و همچنین ارزشهای ملی و مذهبی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 تجلی بخش فرهنگی غنی اسلامی در روابط و مناسبات ( به ویژه، جدیت، همدلی، احترام و اعتماد)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8- خوداتکا و پاسخگو به نیازهای همه متربیان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9- یادگیرنده و کمال جو و رقابت پذیر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10- محیط امن، سالم، بانشاط و جذاب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11ـ برخوردار بودن از تکنولوژی های نوین آموزش در سطح مطلوب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12-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13-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14-</a:t>
            </a:r>
            <a:endParaRPr kumimoji="0" lang="fa-I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7" name="Rectangle 1"/>
          <p:cNvSpPr>
            <a:spLocks noChangeArrowheads="1"/>
          </p:cNvSpPr>
          <p:nvPr/>
        </p:nvSpPr>
        <p:spPr bwMode="auto">
          <a:xfrm>
            <a:off x="500034" y="1071546"/>
            <a:ext cx="82868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ماموریت :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پرورش دانش آموزانی نقادو خلاق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پرورش دانش آموزانی خداجو و با تقوا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پرورش دانش آموزانی با استعداد و شاداب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4ـ پرورش دانش آموزان همیار، دانش پژوه و هنرمند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 پرورش دانش آموزانی با کرامت انسانی ، رعایت تقوا، روحیه مجاهدت ، آزاد اندیشی، با انصاف و خودیار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 پرورش دانش آموزانی علم اندوز، برخوردار از روحیه خردورزی، پرسشگر و دارای تفکر خلاق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8-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9-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5" name="Rectangle 1"/>
          <p:cNvSpPr>
            <a:spLocks noChangeArrowheads="1"/>
          </p:cNvSpPr>
          <p:nvPr/>
        </p:nvSpPr>
        <p:spPr bwMode="auto">
          <a:xfrm>
            <a:off x="500034" y="1214422"/>
            <a:ext cx="835824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ارزش ها :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فعالیت های مدرسه با محوریت دین و اخلاق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نواندیشی و نوآوری و خلاقیت برای بالندگی و اصلاح مستمر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ایجاد محیطی برای رشد و تعالی هویت انسانی، اسلامی، ایرانی در دانش آموزان برای رسیدن به زندگی مطلوب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4- رشد فضائل اخلاقی و قرآنی و مبانی اعتقادی و معنوی در دانش آموزان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 کسب علم، روحیه خردآموزی، پرسشگری و تفکر خلاقانه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 حفظ وحدت ملی وانسجام اجتماعی و ترویج فرهنگ و زبان فارسی در دانش آموزان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 توجه به تفاوتهای فردی، جنسیتی، قوی و فرهنگی و.... با محوریت هویت مشترک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8- بهره وری و استفاده بهینه از منابع و پرهیز از اسراف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9-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10-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11-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1" name="Rectangle 1"/>
          <p:cNvSpPr>
            <a:spLocks noChangeArrowheads="1"/>
          </p:cNvSpPr>
          <p:nvPr/>
        </p:nvSpPr>
        <p:spPr bwMode="auto">
          <a:xfrm>
            <a:off x="0" y="571480"/>
            <a:ext cx="8929718" cy="346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باورها: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دانش آموزان می توانند یاد بگیرند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دانش آموزان را می­توانیم در جهت خلاقیت پرورش دهیم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دانش آموزان می توانند در مدرسه احساس ارزشمندی و موفقیت کنند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4- تفاوت­های فردی بین دانش آموزان در زمینه های مختلف فرهنگی ، آموزش ، اجتماعی و... قابل احترام است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 تعلیم و تربیت موثر با همکاری دانش آموزان و معلمان و تلاش هر دو امکان پذیر است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 معلمان می توانند هم خود رشد کنند و هم دانش آموزان را به رشد فکری، اجتماعی، فرهنگی و... برسانند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8-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9-</a:t>
            </a:r>
            <a:endParaRPr kumimoji="0" lang="fa-I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3" name="Rectangle 1"/>
          <p:cNvSpPr>
            <a:spLocks noChangeArrowheads="1"/>
          </p:cNvSpPr>
          <p:nvPr/>
        </p:nvSpPr>
        <p:spPr bwMode="auto">
          <a:xfrm>
            <a:off x="-214346" y="500042"/>
            <a:ext cx="9144000" cy="62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قوت های مدرسه: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1-نیروی انسانی کارآمد در مدرسه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قوانین و دستورالعمل های موثر و قابل اجرا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ابزارها و تجهیزات موجود در مدرسه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4- اعتبارات و درآمدهای مدرسه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 دانش آموزان ساعی و باهوش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 دسترسی به شبکه های اطلاعاتی مانند اینترنت و سایت و...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 شورای معلمان و انجمن قوی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8- قدرت نوآوری در مدرسه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9- مدیریت قوی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10- وجود ایده و فکر ناب و بکر در مدرسه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11- وجود فضای فیزیکی مناسب و کافی در مدرسه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12- وجود همدلی، هم فکری و همکاری صمیمانه بین کارکنان مدرسه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13-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14-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15- </a:t>
            </a:r>
            <a:endParaRPr kumimoji="0" lang="fa-I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09" name="Rectangle 1"/>
          <p:cNvSpPr>
            <a:spLocks noChangeArrowheads="1"/>
          </p:cNvSpPr>
          <p:nvPr/>
        </p:nvSpPr>
        <p:spPr bwMode="auto">
          <a:xfrm>
            <a:off x="0" y="857232"/>
            <a:ext cx="8929718" cy="484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lang="fa-IR" b="1" dirty="0">
                <a:latin typeface="Arial" pitchFamily="34" charset="0"/>
                <a:ea typeface="Times New Roman" pitchFamily="18" charset="0"/>
                <a:cs typeface="B Nazanin" pitchFamily="2" charset="-78"/>
              </a:rPr>
              <a:t>ضع</a:t>
            </a:r>
            <a:r>
              <a:rPr kumimoji="0" lang="fa-I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ف های مدرسه: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نیروی انسانی ناکارآمد، بی انگیزه و بی علاقه به کار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قوانین و دستور العمل های سخت، غیر قابل اجرا و دست و پاگیر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عدم وجو د ابزار و تجهیزات و اعتبارات لازم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4- سنتی بودن مدرسه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 شورای معلمان ضعیف و انجمن اولیاء و مربیان بی انگیزه و ناکارآمد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 مدیریت ضعیف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 عدم دسترسی به شبکه های اطلاعاتی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8- عدم حمایت کارکنان از یکدیگر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9-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10-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11-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5" name="Rectangle 1"/>
          <p:cNvSpPr>
            <a:spLocks noChangeArrowheads="1"/>
          </p:cNvSpPr>
          <p:nvPr/>
        </p:nvSpPr>
        <p:spPr bwMode="auto">
          <a:xfrm>
            <a:off x="0" y="571480"/>
            <a:ext cx="8858280" cy="697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فرصت ها: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 </a:t>
            </a: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 وجود والدین مسئول و دارای مدرک تحصیلی بالا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همراهی و توجه کارکنان اداره از مدرسه 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وجود خیرین و حمایت کنندگان مالی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4- مجاورت مدرسه با مسجد، پارک، کتابخانه یا موزه و...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 حمایت دیگر ادارات از مدرسه مثل شهرداری ، فرمانداری و..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 وضعیت مناسب و مطلوب اقتصادی مردم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8-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9-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تهدیدها: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فقر اقتصادی و فرهنگی مردم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کم توجهی اداره مافوق و دیگر ادارات 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بیکاری ، اعتیاد، بی سوادی یا کم سوادی اولیاء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4- عدم حمایت مالی خیرین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 مهاجرت بی رویه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1" name="Rectangle 1"/>
          <p:cNvSpPr>
            <a:spLocks noChangeArrowheads="1"/>
          </p:cNvSpPr>
          <p:nvPr/>
        </p:nvSpPr>
        <p:spPr bwMode="auto">
          <a:xfrm>
            <a:off x="285720" y="857232"/>
            <a:ext cx="8572560" cy="5589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اهداف خُرد و کلان اولویت دار مدرسه</a:t>
            </a: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: 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پرورش بعد هنری و تفکر انتقادی دانش آموزان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2-پرورش روحی مشارکت در فعالیت های دینی و مذهبی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3-ایجاد عادتهای اخلاقی مناسب در دانش آموزان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4-رشد فضائل اخلاقی و تزکیه دانش آموزان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5-تقویت روحیه پژوهش در دانش آموزان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6-ایجاد و تقویت علاقه در دانش آموزان در فعالیتهای هنری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7-تشویق دانش آموزان خلاق و نقاد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8-ارتقاء باور دانش آموزان به فرهنگ کار و کارآفرینی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9-ایجاد انگیزه برای ارائه ایده های نو (نوآوری)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10-استفاده از روش تدریس های مختلف در کلاس درس خصوصاً حل مسأله در کلاس توسط معلمان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-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-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-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توضیح: </a:t>
            </a: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در ستون ارزیابی پس از اجرایی شدن هدف </a:t>
            </a:r>
            <a:r>
              <a:rPr lang="fa-IR" sz="1500" dirty="0" smtClean="0">
                <a:latin typeface="Arial" pitchFamily="34" charset="0"/>
                <a:ea typeface="Times New Roman" pitchFamily="18" charset="0"/>
                <a:cs typeface="B Nazanin" pitchFamily="2" charset="-78"/>
              </a:rPr>
              <a:t>، </a:t>
            </a: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میزان تحقیق فعالیتهای انجام شده یا راهبردها به درصد ذکر شود . </a:t>
            </a:r>
            <a:r>
              <a:rPr lang="fa-IR" sz="1500" dirty="0" smtClean="0">
                <a:latin typeface="Arial" pitchFamily="34" charset="0"/>
                <a:ea typeface="Times New Roman" pitchFamily="18" charset="0"/>
                <a:cs typeface="B Nazanin" pitchFamily="2" charset="-78"/>
              </a:rPr>
              <a:t>مثال :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714348" y="6072206"/>
            <a:ext cx="571504" cy="57150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600" dirty="0" smtClean="0"/>
              <a:t>25</a:t>
            </a:r>
            <a:endParaRPr lang="fa-IR" sz="1600" dirty="0"/>
          </a:p>
        </p:txBody>
      </p:sp>
      <p:sp>
        <p:nvSpPr>
          <p:cNvPr id="14" name="Oval 13"/>
          <p:cNvSpPr/>
          <p:nvPr/>
        </p:nvSpPr>
        <p:spPr>
          <a:xfrm>
            <a:off x="1714480" y="6072206"/>
            <a:ext cx="571504" cy="57150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600" dirty="0" smtClean="0"/>
              <a:t>50</a:t>
            </a:r>
            <a:endParaRPr lang="fa-IR" sz="1600" dirty="0"/>
          </a:p>
        </p:txBody>
      </p:sp>
      <p:sp>
        <p:nvSpPr>
          <p:cNvPr id="15" name="Oval 14"/>
          <p:cNvSpPr/>
          <p:nvPr/>
        </p:nvSpPr>
        <p:spPr>
          <a:xfrm>
            <a:off x="2643174" y="6072206"/>
            <a:ext cx="571504" cy="57150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600" dirty="0" smtClean="0"/>
              <a:t>75</a:t>
            </a:r>
            <a:endParaRPr lang="fa-IR" sz="1600" dirty="0"/>
          </a:p>
        </p:txBody>
      </p:sp>
      <p:sp>
        <p:nvSpPr>
          <p:cNvPr id="16" name="Oval 15"/>
          <p:cNvSpPr/>
          <p:nvPr/>
        </p:nvSpPr>
        <p:spPr>
          <a:xfrm>
            <a:off x="3643306" y="6072206"/>
            <a:ext cx="571504" cy="57150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100" dirty="0" smtClean="0"/>
              <a:t>100</a:t>
            </a:r>
            <a:endParaRPr lang="fa-IR" sz="1100" dirty="0"/>
          </a:p>
        </p:txBody>
      </p:sp>
      <p:cxnSp>
        <p:nvCxnSpPr>
          <p:cNvPr id="18" name="Straight Connector 17"/>
          <p:cNvCxnSpPr>
            <a:stCxn id="13" idx="0"/>
            <a:endCxn id="13" idx="4"/>
          </p:cNvCxnSpPr>
          <p:nvPr/>
        </p:nvCxnSpPr>
        <p:spPr>
          <a:xfrm rot="16200000" flipH="1">
            <a:off x="714348" y="6357958"/>
            <a:ext cx="57150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3" idx="2"/>
            <a:endCxn id="13" idx="6"/>
          </p:cNvCxnSpPr>
          <p:nvPr/>
        </p:nvCxnSpPr>
        <p:spPr>
          <a:xfrm rot="10800000" flipH="1">
            <a:off x="714348" y="6357958"/>
            <a:ext cx="57150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13" idx="7"/>
          </p:cNvCxnSpPr>
          <p:nvPr/>
        </p:nvCxnSpPr>
        <p:spPr>
          <a:xfrm rot="5400000" flipH="1" flipV="1">
            <a:off x="1000100" y="6155902"/>
            <a:ext cx="202057" cy="2020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14" idx="2"/>
            <a:endCxn id="14" idx="6"/>
          </p:cNvCxnSpPr>
          <p:nvPr/>
        </p:nvCxnSpPr>
        <p:spPr>
          <a:xfrm rot="10800000" flipH="1">
            <a:off x="1714480" y="6357958"/>
            <a:ext cx="57150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rot="16200000" flipV="1">
            <a:off x="2000232" y="5942381"/>
            <a:ext cx="1588" cy="40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rot="10800000" flipV="1">
            <a:off x="1785918" y="6215081"/>
            <a:ext cx="475552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rot="10800000" flipV="1">
            <a:off x="1714480" y="6286520"/>
            <a:ext cx="561980" cy="95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>
            <a:stCxn id="15" idx="0"/>
            <a:endCxn id="15" idx="4"/>
          </p:cNvCxnSpPr>
          <p:nvPr/>
        </p:nvCxnSpPr>
        <p:spPr>
          <a:xfrm rot="16200000" flipH="1">
            <a:off x="2643174" y="6357958"/>
            <a:ext cx="57150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>
            <a:stCxn id="15" idx="2"/>
            <a:endCxn id="15" idx="6"/>
          </p:cNvCxnSpPr>
          <p:nvPr/>
        </p:nvCxnSpPr>
        <p:spPr>
          <a:xfrm rot="10800000" flipH="1">
            <a:off x="2643174" y="6357958"/>
            <a:ext cx="571504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>
            <a:stCxn id="15" idx="7"/>
            <a:endCxn id="15" idx="3"/>
          </p:cNvCxnSpPr>
          <p:nvPr/>
        </p:nvCxnSpPr>
        <p:spPr>
          <a:xfrm rot="16200000" flipH="1" flipV="1">
            <a:off x="2726869" y="6155901"/>
            <a:ext cx="404114" cy="40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>
            <a:stCxn id="15" idx="6"/>
            <a:endCxn id="15" idx="4"/>
          </p:cNvCxnSpPr>
          <p:nvPr/>
        </p:nvCxnSpPr>
        <p:spPr>
          <a:xfrm flipH="1">
            <a:off x="2928926" y="6357958"/>
            <a:ext cx="285752" cy="2857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Connector 83"/>
          <p:cNvCxnSpPr>
            <a:stCxn id="16" idx="7"/>
            <a:endCxn id="16" idx="3"/>
          </p:cNvCxnSpPr>
          <p:nvPr/>
        </p:nvCxnSpPr>
        <p:spPr>
          <a:xfrm rot="16200000" flipH="1" flipV="1">
            <a:off x="3727001" y="6155901"/>
            <a:ext cx="404114" cy="40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Connector 85"/>
          <p:cNvCxnSpPr>
            <a:stCxn id="16" idx="0"/>
            <a:endCxn id="16" idx="2"/>
          </p:cNvCxnSpPr>
          <p:nvPr/>
        </p:nvCxnSpPr>
        <p:spPr>
          <a:xfrm rot="16200000" flipH="1" flipV="1">
            <a:off x="3643306" y="6072206"/>
            <a:ext cx="285752" cy="2857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Connector 87"/>
          <p:cNvCxnSpPr>
            <a:stCxn id="16" idx="6"/>
            <a:endCxn id="16" idx="4"/>
          </p:cNvCxnSpPr>
          <p:nvPr/>
        </p:nvCxnSpPr>
        <p:spPr>
          <a:xfrm flipH="1">
            <a:off x="3929058" y="6357958"/>
            <a:ext cx="285752" cy="2857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rot="16200000" flipH="1" flipV="1">
            <a:off x="3786182" y="6239595"/>
            <a:ext cx="404114" cy="40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rot="16200000" flipH="1" flipV="1">
            <a:off x="3643306" y="6072206"/>
            <a:ext cx="404114" cy="40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rot="16200000" flipH="1" flipV="1">
            <a:off x="2786050" y="6239595"/>
            <a:ext cx="404114" cy="40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rot="10800000" flipV="1">
            <a:off x="2928926" y="6072208"/>
            <a:ext cx="142878" cy="1428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rot="10800000" flipV="1">
            <a:off x="2643174" y="6357960"/>
            <a:ext cx="142878" cy="1428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rot="5400000" flipH="1" flipV="1">
            <a:off x="1136848" y="6221212"/>
            <a:ext cx="142875" cy="1306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Connector 123"/>
          <p:cNvCxnSpPr/>
          <p:nvPr/>
        </p:nvCxnSpPr>
        <p:spPr>
          <a:xfrm flipV="1">
            <a:off x="1000100" y="6084464"/>
            <a:ext cx="130619" cy="1306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071802" y="1285865"/>
          <a:ext cx="4286282" cy="4429149"/>
        </p:xfrm>
        <a:graphic>
          <a:graphicData uri="http://schemas.openxmlformats.org/drawingml/2006/table">
            <a:tbl>
              <a:tblPr rtl="1"/>
              <a:tblGrid>
                <a:gridCol w="424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8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86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86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98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701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701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7604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604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6336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600" dirty="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449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تشکیل کلاس های آموزش خانواده جهت شناسایی تفکر انتقادی در دانش آموزان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دعوت از یک روانشناس 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نمازخانه، مدرسه 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سالن اجتماعات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کمک های مردمی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 dirty="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 dirty="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33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تهیه کتاب تعلیم و تربیت دکتر شکوهی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کمک های مردمی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42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تهیه بروشور 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کمک های مردمی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42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نظافت نمازخانه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سرایدار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42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تهیه پروژکتور و پرده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42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پذیرایی از والدین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سرایدار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فصل 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4556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کلاس های ضمن خدمت برای معلمان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دعوت از استاد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 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 آموزش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سالن اداره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فصل 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42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تهیه جزوه آموزشی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 آموزش اداره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سالن اداره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فصل 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689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خرید کتابهای تفکر خلاق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مسئول ضمن خدمت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سالن اداره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فصل 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766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نظافت سالن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سرایدار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سالن اداره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فصل 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42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پروژکتور و پرده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کارشناس آموزش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سالن اداره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فصل 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766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پذیرایی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سرایدار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سالن اداره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فصل 5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336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3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فعال کردن و برگزاری آزمون هایی که به تفکر انتقادی بینجامد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آزمون بین دانش آموزان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معاونان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633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اعلام نتایج امتحانات کلاس به کلاس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مدیر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633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دادن هدیه به دانش آموزان برتر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مدیر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42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پذیرایی و تغذیه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سرایدار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7633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توضیح در مورد کاربرد تفکرانتقادی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 مدرسه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633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برگزاری جلسه شورای دانش آموزی</a:t>
                      </a:r>
                      <a:endParaRPr lang="en-US" sz="600" dirty="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شورا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 dirty="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60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600" dirty="0">
                        <a:latin typeface="Times New Roman"/>
                        <a:ea typeface="Times New Roman"/>
                      </a:endParaRPr>
                    </a:p>
                  </a:txBody>
                  <a:tcPr marL="32084" marR="320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24257" name="Rectangle 1"/>
          <p:cNvSpPr>
            <a:spLocks noChangeArrowheads="1"/>
          </p:cNvSpPr>
          <p:nvPr/>
        </p:nvSpPr>
        <p:spPr bwMode="auto">
          <a:xfrm>
            <a:off x="3500430" y="714356"/>
            <a:ext cx="47460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1 : پرورش بعد هنری و تفکر انتقادی دانش آموزان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4258" name="Rectangle 2"/>
          <p:cNvSpPr>
            <a:spLocks noChangeArrowheads="1"/>
          </p:cNvSpPr>
          <p:nvPr/>
        </p:nvSpPr>
        <p:spPr bwMode="auto">
          <a:xfrm>
            <a:off x="0" y="5715016"/>
            <a:ext cx="88582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 های ارزشیابی: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همه­ی خانواده­ها کلاس های آموزش خانواده با موضوع شناسایی تفکر انتقادی در دانش آموزان شرکت کنند.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همه­ی معلمان در کلاس های ضمن خدمت که از طرف اداره برگزار می­شود شرکت کنند.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 همه­ی دانش آموزان هان در آزمون تفکر خلاق و انتقادی شرکت کنند.</a:t>
            </a:r>
            <a:endParaRPr kumimoji="0" lang="fa-I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928926" y="1785919"/>
          <a:ext cx="4286280" cy="4492632"/>
        </p:xfrm>
        <a:graphic>
          <a:graphicData uri="http://schemas.openxmlformats.org/drawingml/2006/table">
            <a:tbl>
              <a:tblPr rtl="1"/>
              <a:tblGrid>
                <a:gridCol w="500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0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00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900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393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44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44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7378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378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14665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665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برگزاری مراسم مذهبی با مشارکت دانش آموزان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رفتن به نمازجمعه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مصلی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66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برگزاری نماز جماعت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399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نظافت نمازخانه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سرایدار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نمازخنه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466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مراسم و اعیاد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فضای 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کمک های 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ساعات آخر کلاس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933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اجرای دعای فرج به صورت همگانی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مراسم آغازین صبحگاه و عصرگاه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399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جشن غدیر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معلمین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ساعت آخر کلاس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4665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ایجاد فعالیتهای بینش و تفکردرمیان دانش آموزان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زنگ سکوت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کادرمدرسه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کلاس درس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تفکر در مورد نعمتهای الهی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66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شبی در 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کادرمدرسه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صرف شام و دیدن ستاره ها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66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اردو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 معاون معلمین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پارگ شهربازی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سرویس ایاب وذهاب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399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مباحثه مذهبی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معلمین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ساعت آخر درس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466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کلاس های فوق برنامه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466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مراسمات مذهبی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شیرینی وشربت و آش رشته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3999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3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ایجاد علاقمندی به نماز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نمازجماعت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466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مسابقات کتابخوانی مذهبی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19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برگزاری اردوهای مذهبی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علی مهزیار شوش دانیال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466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سخنرانی روحانی محل 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 dirty="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19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نشان دادن نشانه های خداوند در طبیعت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رودخانه کارون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219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بیان کردن نعمتهای خداوندی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معلمان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مسجدمحل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400" b="1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400" b="1" dirty="0">
                          <a:latin typeface="Times New Roman"/>
                          <a:ea typeface="Times New Roman"/>
                          <a:cs typeface="B Nazanin"/>
                        </a:rPr>
                        <a:t>دیدن فیلم از طریق سی دی های آموزشی و مذهبی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1611" marR="416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32449" name="Rectangle 1"/>
          <p:cNvSpPr>
            <a:spLocks noChangeArrowheads="1"/>
          </p:cNvSpPr>
          <p:nvPr/>
        </p:nvSpPr>
        <p:spPr bwMode="auto">
          <a:xfrm>
            <a:off x="-214346" y="571480"/>
            <a:ext cx="91440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2 : پرورش روحیه مشارکت در فعالیت های دینی ومذهبی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شاخص­های ارزشیابی: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همه ی دانش آموزان عضو یکی از گروههای مذهبی مدرسه باشند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همه دانش آموزان در مراسمات مذهبی شرکت فعال داشته باشند.</a:t>
            </a:r>
            <a:endParaRPr kumimoji="0" lang="fa-I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714612" y="1285860"/>
          <a:ext cx="4143405" cy="4240753"/>
        </p:xfrm>
        <a:graphic>
          <a:graphicData uri="http://schemas.openxmlformats.org/drawingml/2006/table">
            <a:tbl>
              <a:tblPr rtl="1"/>
              <a:tblGrid>
                <a:gridCol w="5878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78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3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2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316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316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316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1687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1687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1853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 dirty="0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020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تقویت رفتارهای مناسب اخلاقی از طریق شیوه های رفتارگرایی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تشویق کلامی و مادی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کمک مردمی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7551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برگزاری کارگاه ادب آموزی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یاددادن آداب سلام کردن- غذاخوردن- سوارشدن در ماشین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902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برگزار جشن اخلاق و تکلیف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کلاس سوم و پایه های بالاتر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02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دعوت از مسئولین محلی روحانی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902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دعوت از مشاور 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8041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بردن دانش آموزان به مکان های آموزشی و مذهبی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دانشگاه چمراه علی مهزیار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سرویس ایاب و ذهاب و تغذیه بین راه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9020">
                <a:tc rowSpan="5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R="71755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شناسایی رفتارهای نامناسب دانش آموزان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تهیه چک لیست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دستگاه کپی و کاغذ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951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نوع رفتارنامناسب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902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طبقه بندی رفتارهای نامناسب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902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بررسی راهکارای اصلاحی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مشاور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3981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dirty="0">
                          <a:latin typeface="Times New Roman"/>
                          <a:ea typeface="Times New Roman"/>
                          <a:cs typeface="B Nazanin"/>
                        </a:rPr>
                        <a:t>برگزاری کلاس های آموزش خانواده و تربیت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dirty="0">
                          <a:latin typeface="Times New Roman"/>
                          <a:ea typeface="Times New Roman"/>
                          <a:cs typeface="B Nazanin"/>
                        </a:rPr>
                        <a:t>تغذیه و شیرینی و آب میوه </a:t>
                      </a:r>
                      <a:r>
                        <a:rPr lang="fa-IR" sz="600" dirty="0">
                          <a:latin typeface="Times New Roman"/>
                          <a:ea typeface="Times New Roman"/>
                        </a:rPr>
                        <a:t>–</a:t>
                      </a:r>
                      <a:r>
                        <a:rPr lang="fa-IR" sz="600" dirty="0">
                          <a:latin typeface="Times New Roman"/>
                          <a:ea typeface="Times New Roman"/>
                          <a:cs typeface="B Nazanin"/>
                        </a:rPr>
                        <a:t> دعوت از روانشناس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4420" marR="4442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31425" name="Rectangle 1"/>
          <p:cNvSpPr>
            <a:spLocks noChangeArrowheads="1"/>
          </p:cNvSpPr>
          <p:nvPr/>
        </p:nvSpPr>
        <p:spPr bwMode="auto">
          <a:xfrm>
            <a:off x="0" y="571480"/>
            <a:ext cx="8929718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3 : ایجاد عادتهای اخلاقی مناسب دردانش آموزان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86050" y="5643578"/>
            <a:ext cx="6000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 های ارزشیابی: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1- 75 درصد دانش آموزان رفتار مناسب از خود نشان دهند.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2- 75 درصد ازرفتارهای نامناسب دانش آموزان از ابتدای سال کاهش یابد.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3-گزارش های مکرر از طرف والدین مبنی بر اصلاح رفتار فرزندان خود در منزل به مدرسه ارسال گردد.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643174" y="1214422"/>
          <a:ext cx="4017874" cy="4389120"/>
        </p:xfrm>
        <a:graphic>
          <a:graphicData uri="http://schemas.openxmlformats.org/drawingml/2006/table">
            <a:tbl>
              <a:tblPr rtl="1"/>
              <a:tblGrid>
                <a:gridCol w="578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0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83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8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87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057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57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057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7775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7775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9329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 dirty="0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290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آموزش روش الگویی به دانش آموزان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الگوپذیری از ائمه اطهار به وسیله کلاس های صوتی و تصویری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سی دی ودستگاه صوتی و تصویری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29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dirty="0">
                          <a:latin typeface="Times New Roman"/>
                          <a:ea typeface="Times New Roman"/>
                          <a:cs typeface="B Nazanin"/>
                        </a:rPr>
                        <a:t>شناسایی بدعتهای رایج و غلط توسط معلم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معلمین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کلاس درس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موعظه و پندو نصیحت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19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برگزاری مباحثه های دینی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19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برگزاری اعیادغدیرو قربان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کمک مردمی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پذیرایی،دعوت از مسئولین محلی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219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برگزاری تئاتر حضرت ابراهیم و اسماعیل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کمک مردمی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پذیرایی،دعوت از مسئولین محلی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219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دعوت از روحانی محل آقای حسینی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سرویس ایاب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2194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ارزیابی ارزشهای اخلاقی و تزکیه دانش آموزان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راستگویی با پرسش و پاسخ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معلمین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کلاس درس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19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استفاده از داستان در کلاس درس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معلمین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کلاس درس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سی دی و تلویزیون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329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برگزاری کلاس های آموزش تربیت توسط مشاور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دعوت از مشاور-سرویس ایاب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219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احترام به پدرومادرو بزرگتر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معلمین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کلاس درس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پندو موعظه معلم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29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برگزاری نمایش رعایت دستورات بهداشتی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نمازخانه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پذیرایی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219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انتخاب دوست و همنشین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معلمین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کلاس درس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fa-IR" sz="6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fa-IR" sz="600" dirty="0">
                          <a:latin typeface="Times New Roman"/>
                          <a:ea typeface="Times New Roman"/>
                          <a:cs typeface="B Nazanin"/>
                        </a:rPr>
                        <a:t>سی دی و تلویزیون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3699" marR="4369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30401" name="Rectangle 1"/>
          <p:cNvSpPr>
            <a:spLocks noChangeArrowheads="1"/>
          </p:cNvSpPr>
          <p:nvPr/>
        </p:nvSpPr>
        <p:spPr bwMode="auto">
          <a:xfrm>
            <a:off x="0" y="571480"/>
            <a:ext cx="8929718" cy="53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4 : رشد فضایل اخلاقی و تزکیه دانش آموزان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57422" y="5572140"/>
            <a:ext cx="642938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 های ارزشیابی: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1- 75 درصد دانش آموزان با ارزشهای اخلاقی خوب آشنا شده و آنان را به کار گیرند.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از طریق روش الگویی بتوانیم اکثریت دانش آموزان را با اخلاقیات آشنا سازیم.</a:t>
            </a:r>
            <a:endParaRPr kumimoji="0" lang="fa-I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643174" y="1357298"/>
          <a:ext cx="4061475" cy="4416552"/>
        </p:xfrm>
        <a:graphic>
          <a:graphicData uri="http://schemas.openxmlformats.org/drawingml/2006/table">
            <a:tbl>
              <a:tblPr rtl="1"/>
              <a:tblGrid>
                <a:gridCol w="571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1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73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73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59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59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59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075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759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4834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 dirty="0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229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آموزش معلمان و دانش آموزان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کارگاه آموزشی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استاد 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2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آموزش پژوهش به دانش آموزان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معلمان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کلاس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22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انتخاب معلم راهنما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هر5کلاس 1معلم راهنما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22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انتخاب معلم مشاور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هر5کلاس 1معلم مشاور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611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611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29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نمایشگاه پژوهشی دانش آموزی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ارائه پژوهش های دانش آموزان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دفتر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611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داوری پژوهش ها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دفتر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باحضور استاد 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22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نمایشگاه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تیم 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22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تشویق دانش آموزان پژهشگر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تیم 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611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611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ایاب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64457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3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شرکت در همایش های پژوهش اداره متبوع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شرکت پژوهش های دانش آموزی درهمایش های اداره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اداره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222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تشویق دانش آموزان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ایاب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8343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بردن دانش آموزان به پژوهشکده استان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استان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ایاب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222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دیدار با استادان دانشگاهی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دانشگاه چمران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ایاب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1611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611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dirty="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5436" marR="4543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29377" name="Rectangle 1"/>
          <p:cNvSpPr>
            <a:spLocks noChangeArrowheads="1"/>
          </p:cNvSpPr>
          <p:nvPr/>
        </p:nvSpPr>
        <p:spPr bwMode="auto">
          <a:xfrm>
            <a:off x="-285784" y="714356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5: تقویت روحیه پژوهش در دانش</a:t>
            </a:r>
            <a:r>
              <a:rPr kumimoji="0" lang="fa-IR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آموزان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28926" y="5643578"/>
            <a:ext cx="60007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 های ارزشیابی: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هر دانش</a:t>
            </a:r>
            <a:r>
              <a:rPr kumimoji="0" lang="fa-IR" sz="15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آموز حداقل یک کار پژوهشی منطبق با اصول پژوهش و متناسب با دروس انتخاب شده ارائه دهد.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2- 75درصد دانش آموزان پژوهشگر بار آیند.</a:t>
            </a:r>
            <a:endParaRPr kumimoji="0" lang="fa-I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928926" y="1285860"/>
          <a:ext cx="3983965" cy="4124241"/>
        </p:xfrm>
        <a:graphic>
          <a:graphicData uri="http://schemas.openxmlformats.org/drawingml/2006/table">
            <a:tbl>
              <a:tblPr rtl="1"/>
              <a:tblGrid>
                <a:gridCol w="6026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2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049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04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27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270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270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870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870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8068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 dirty="0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344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کارگاه آموزشی هنری برای معلمان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کارگاه نقاشی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کمکهای 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معلمین هرپایه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3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کارگاه حجم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معلمین هرپایه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0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کارگاه گل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معلمین هرپایه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0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10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03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تمهیدمقدمات جهت ایجاد غرفه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تیم 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516">
                <a:tc rowSpan="4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جشنواری هنری با موضوعات مختلف در 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ثبت نام دانش آموزان علاقه مند به هنر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معلمان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51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برگزاری جشنواره دستهای کوچک و اندیشه های بزرگ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معلمان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03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تشویق دانش آموزان برتر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پذیرایی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310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dirty="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1097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03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سرویس ایاب وذهاب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0344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3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هنرمندان به 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یک نقاش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سرویس ایاب وذهاب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034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یک هنرمند موسیقی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مدیر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سرویس ایاب وذهاب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10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310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10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3109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2749" marR="427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228353" name="Rectangle 1"/>
          <p:cNvSpPr>
            <a:spLocks noChangeArrowheads="1"/>
          </p:cNvSpPr>
          <p:nvPr/>
        </p:nvSpPr>
        <p:spPr bwMode="auto">
          <a:xfrm>
            <a:off x="-214346" y="571480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6 : ایجاد و تقویت علاقه در دانش آموزان در فعالیت های هنری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28992" y="5643578"/>
            <a:ext cx="500062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</a:t>
            </a:r>
            <a:r>
              <a:rPr kumimoji="0" lang="fa-IR" sz="15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های ارزشیابی: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دانش آموزان برای ارائه کار در جشنواره داوطلب شوند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دانش آموزان حداقل یک کارهنری به مدرسه ارائه دهند</a:t>
            </a:r>
            <a:endParaRPr kumimoji="0" lang="fa-I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643174" y="1500174"/>
          <a:ext cx="5131828" cy="4064002"/>
        </p:xfrm>
        <a:graphic>
          <a:graphicData uri="http://schemas.openxmlformats.org/drawingml/2006/table">
            <a:tbl>
              <a:tblPr rtl="1"/>
              <a:tblGrid>
                <a:gridCol w="711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0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1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20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2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79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79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082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971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2971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4554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773">
                <a:tc rowSpan="6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برگزاري آزمون خلاقيت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برگزاري آزمون توسط مشاور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مشاور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15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بررسي و اعلام نتايج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مشاور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بررسي توسط استاد كايوند مشاور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415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تقدير از دانش‌آموزان خلاق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2773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معرفي بچه‌ها به اداره متبوع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مشاور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اداره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605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605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4159">
                <a:tc rowSpan="3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بردن دانش‌آموزان به مكان‌هايي كه خلاقيت بچه‌ها را شكوفا كند.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اردوي موزه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مدير و معاون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اهواز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توضيح توسط استادان اهل فن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415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اردوي كارخانجات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مدير و معاون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اهواز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توضيح توسط استادان اهل فن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4159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مراکزصنايع دستي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مدير و معاون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100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900" dirty="0">
                          <a:latin typeface="Times New Roman"/>
                          <a:ea typeface="Times New Roman"/>
                          <a:cs typeface="B Nazanin"/>
                        </a:rPr>
                        <a:t>بررسي توسط استاد كايوند</a:t>
                      </a:r>
                      <a:endParaRPr lang="en-US" sz="1000" dirty="0">
                        <a:latin typeface="Times New Roman"/>
                        <a:ea typeface="Times New Roman"/>
                      </a:endParaRPr>
                    </a:p>
                  </a:txBody>
                  <a:tcPr marL="57410" marR="574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27329" name="Rectangle 1"/>
          <p:cNvSpPr>
            <a:spLocks noChangeArrowheads="1"/>
          </p:cNvSpPr>
          <p:nvPr/>
        </p:nvSpPr>
        <p:spPr bwMode="auto">
          <a:xfrm>
            <a:off x="6000760" y="714357"/>
            <a:ext cx="2826287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7 : تشويق دانش آموزان خلاق و نقاد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43306" y="5643578"/>
            <a:ext cx="521494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شاخص­های ارزشیابی:</a:t>
            </a:r>
            <a:endParaRPr kumimoji="0" lang="en-US" sz="1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حداقل 60 درصد بچه ها نقاد و خلاق بارآيند.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بچه ها از خلاقيت هراسي </a:t>
            </a:r>
            <a:r>
              <a:rPr kumimoji="0" lang="fa-IR" sz="15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نداشته باشند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00298" y="1285860"/>
          <a:ext cx="4556143" cy="4069704"/>
        </p:xfrm>
        <a:graphic>
          <a:graphicData uri="http://schemas.openxmlformats.org/drawingml/2006/table">
            <a:tbl>
              <a:tblPr rtl="1"/>
              <a:tblGrid>
                <a:gridCol w="643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3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66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66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52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52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52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6585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6585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73128"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564">
                <a:tc rowSpan="6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برگزاري كلاس ها با موضوعيت كارو اجتماع و آينده براي بچه ها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برگزاري كلاس آموزش كار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برگزاري كلاس توسط استاد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656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دعوت از مسئولين محلي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دعوت از شهردار محترم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312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دعوت از رياست محترم اداره 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دعوت ازرياست محترم اداره آب و فاضلاب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56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برگزاري مسابقه كارآفريني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630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630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6564">
                <a:tc rowSpan="2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برگزاري اردوي آموزشي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رفتن بچه ها به كارخانجات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دعوت از يك سخن گو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656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رفتن بچه ها به سازمان ها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دعوت از يك سخن گو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6564">
                <a:tc rowSpan="4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تهيه ماكت كار دلخواه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312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برگزاري مسابقه انشاء نويسي با محوريت كاروكارآفريني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800">
                          <a:latin typeface="Times New Roman"/>
                          <a:ea typeface="Times New Roman"/>
                          <a:cs typeface="B Nazanin"/>
                        </a:rPr>
                        <a:t>دعوت از استاد </a:t>
                      </a:r>
                      <a:endParaRPr lang="en-US" sz="900">
                        <a:latin typeface="Times New Roman"/>
                        <a:ea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5630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5630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9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36546" name="Rectangle 2"/>
          <p:cNvSpPr>
            <a:spLocks noChangeArrowheads="1"/>
          </p:cNvSpPr>
          <p:nvPr/>
        </p:nvSpPr>
        <p:spPr bwMode="auto">
          <a:xfrm>
            <a:off x="5357818" y="642918"/>
            <a:ext cx="3450175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8 : ارتقاء باور دانش آموزان به فرهنگ كار و كارآفريني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6545" name="Oval 1"/>
          <p:cNvSpPr>
            <a:spLocks noChangeArrowheads="1"/>
          </p:cNvSpPr>
          <p:nvPr/>
        </p:nvSpPr>
        <p:spPr bwMode="auto">
          <a:xfrm>
            <a:off x="-3833813" y="-47625"/>
            <a:ext cx="225425" cy="22542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2928926" y="5500702"/>
            <a:ext cx="578644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 fontAlgn="base">
              <a:spcBef>
                <a:spcPct val="0"/>
              </a:spcBef>
              <a:spcAft>
                <a:spcPct val="0"/>
              </a:spcAft>
            </a:pPr>
            <a:r>
              <a:rPr kumimoji="0" lang="fa-IR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 های ارزشیابی:</a:t>
            </a:r>
            <a:endParaRPr kumimoji="0" lang="en-US" sz="1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1- 75 درصد بچه ها با فرهنگ كار و كارآفريني آشنا شوند.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دانش آموزان شغل آينده خود را در از همين دوره ابتدايي انتخاب كنند.</a:t>
            </a:r>
            <a:endParaRPr kumimoji="0" lang="fa-I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357554" y="1357298"/>
          <a:ext cx="3972003" cy="4071882"/>
        </p:xfrm>
        <a:graphic>
          <a:graphicData uri="http://schemas.openxmlformats.org/drawingml/2006/table">
            <a:tbl>
              <a:tblPr rtl="1"/>
              <a:tblGrid>
                <a:gridCol w="559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3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92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04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04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185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185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1853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9624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9624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99648"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 dirty="0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800" dirty="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736">
                <a:tc rowSpan="6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برگزاري تريبون آزاد در مورد ايده هاي نو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برگزاري تريبون آزاد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آماده كردن فضاي تريبون آزاد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73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شركت دانش آموزان پايه هاي بالاتر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شركت پايه هاي چهارم و پنجم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456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دادن ايده هاي نو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ايده ها را از بچه ها پذيرفتن و كسي را سرزنش نكردن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964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جمع آوري ايده هاي نو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معاون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جمع آوري ايده ها به صورت كتابچه و بروشور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26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5307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824">
                <a:tc rowSpan="6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استادان اهل فن مشاوره- روان شناسي و خانواده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استاد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وسيله اياب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8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استاد 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وسيله اياب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98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مدير دبستان 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وسيله اياب و ذهاب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9824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سخنراني بچه هاي نوآور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مدير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800">
                        <a:latin typeface="Times New Roman"/>
                        <a:ea typeface="Times New Roma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268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353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8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4435" marR="444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35521" name="Rectangle 1"/>
          <p:cNvSpPr>
            <a:spLocks noChangeArrowheads="1"/>
          </p:cNvSpPr>
          <p:nvPr/>
        </p:nvSpPr>
        <p:spPr bwMode="auto">
          <a:xfrm>
            <a:off x="0" y="785794"/>
            <a:ext cx="88582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9 :  ايجاد انگيزه براي ارائه ايده هاي نو (نوآوري)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14612" y="5500702"/>
            <a:ext cx="607219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 های ارزشیابی: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1- 75 درصد بچه ها بتوانند مطالب نوآورانه خود را به صورت بروشور ارائه دهند.</a:t>
            </a:r>
            <a:endParaRPr kumimoji="0" lang="en-US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Low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a-IR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2- دانش آموزان و خانواده ها با ايده هاي نو و نوآورانه آشنا شوند.</a:t>
            </a:r>
            <a:endParaRPr kumimoji="0" lang="fa-IR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00299" y="1785926"/>
          <a:ext cx="4214842" cy="4500594"/>
        </p:xfrm>
        <a:graphic>
          <a:graphicData uri="http://schemas.openxmlformats.org/drawingml/2006/table">
            <a:tbl>
              <a:tblPr rtl="1"/>
              <a:tblGrid>
                <a:gridCol w="579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7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9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33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33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414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418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418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64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643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45526"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 dirty="0">
                          <a:latin typeface="Times New Roman"/>
                          <a:ea typeface="Times New Roman"/>
                          <a:cs typeface="B Nazanin"/>
                        </a:rPr>
                        <a:t>ردیف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راهبرد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فعالیت های اجرایی کردن راهبرد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مسئول یا مجری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زمان شروع و خاتمه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مکان اجرا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اعتبار مورد نیاز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محل تامین اعتبار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ارزیابی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b="1">
                          <a:latin typeface="Times New Roman"/>
                          <a:ea typeface="Times New Roman"/>
                          <a:cs typeface="B Nazanin"/>
                        </a:rPr>
                        <a:t>ملاحظات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5526">
                <a:tc rowSpan="6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 dirty="0">
                          <a:latin typeface="Times New Roman"/>
                          <a:ea typeface="Times New Roman"/>
                          <a:cs typeface="B Nazanin"/>
                        </a:rPr>
                        <a:t>1</a:t>
                      </a:r>
                      <a:endParaRPr lang="en-US" sz="700" dirty="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6">
                  <a:txBody>
                    <a:bodyPr/>
                    <a:lstStyle/>
                    <a:p>
                      <a:pPr marL="71755" marR="71755"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برگزاري كلاس هاي ضمن خدمت ويژه معلمان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برگزاري كلاس های ضمن خدمت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اداره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دبستان ابن سينا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سرانه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دعوت از استاد زنگنه جهت تدريس دراين كلاسها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14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برگزاري مسابقه كتابخانه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مردمي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52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برگزاري مناظره تدريس بين معلمان هرپايه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6382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6382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6382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9145">
                <a:tc rowSpan="2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2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71755"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بررسي روش حل مسأله در كلاس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برگزاري روشهای تدريس فعال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9145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برگزاري آزمون روش تدريس ها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9145">
                <a:tc rowSpan="4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شركت در انواع روش تدريس در اداره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5526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شركت بچه ها در روش تدريس حل مسأله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مدرسه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r-SA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>
                          <a:latin typeface="Times New Roman"/>
                          <a:ea typeface="Times New Roman"/>
                          <a:cs typeface="B Nazanin"/>
                          <a:sym typeface="Wingdings"/>
                        </a:rPr>
                        <a:t>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700">
                          <a:latin typeface="Times New Roman"/>
                          <a:ea typeface="Times New Roman"/>
                          <a:cs typeface="B Nazanin"/>
                        </a:rPr>
                        <a:t>-</a:t>
                      </a:r>
                      <a:endParaRPr lang="en-US" sz="700">
                        <a:latin typeface="Times New Roman"/>
                        <a:ea typeface="Times New Roma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382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36382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700" dirty="0">
                        <a:latin typeface="Times New Roman"/>
                        <a:ea typeface="Times New Roman"/>
                        <a:cs typeface="B Nazanin"/>
                      </a:endParaRPr>
                    </a:p>
                  </a:txBody>
                  <a:tcPr marL="40158" marR="401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34497" name="Rectangle 1"/>
          <p:cNvSpPr>
            <a:spLocks noChangeArrowheads="1"/>
          </p:cNvSpPr>
          <p:nvPr/>
        </p:nvSpPr>
        <p:spPr bwMode="auto">
          <a:xfrm>
            <a:off x="0" y="714356"/>
            <a:ext cx="8858280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برنامه اجرایی: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هدف 10 : استفاده از روش تدريس هاي مختلف در كلاس درس خصوصاً روش حل مسأله در كلاس درس توسط معلمان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شاخص های ارزشیابی: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- حداقل 50 درصد دانش آموزان از طريق روش حل مسأله بتوانند درس رياضي و ديگر دروس را حل كنند</a:t>
            </a:r>
            <a:endParaRPr kumimoji="0" lang="fa-I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600200" y="1828673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42689" name="Rectangle 1"/>
          <p:cNvSpPr>
            <a:spLocks noChangeArrowheads="1"/>
          </p:cNvSpPr>
          <p:nvPr/>
        </p:nvSpPr>
        <p:spPr bwMode="auto">
          <a:xfrm>
            <a:off x="1214414" y="1142984"/>
            <a:ext cx="68089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هدف1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پرورش بعد هنري و تفكر انتقادي دانش آموزان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00166" y="2643182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1905" name="Rectangle 1"/>
          <p:cNvSpPr>
            <a:spLocks noChangeArrowheads="1"/>
          </p:cNvSpPr>
          <p:nvPr/>
        </p:nvSpPr>
        <p:spPr bwMode="auto">
          <a:xfrm>
            <a:off x="732263" y="1785926"/>
            <a:ext cx="6968446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هدف2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پرورش روحيه مشاركت در فعاليتهاي ديني و مذهبي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/>
            </a:r>
            <a:br>
              <a:rPr kumimoji="0" lang="fa-I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</a:b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85918" y="2500306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 dirty="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0881" name="Rectangle 1"/>
          <p:cNvSpPr>
            <a:spLocks noChangeArrowheads="1"/>
          </p:cNvSpPr>
          <p:nvPr/>
        </p:nvSpPr>
        <p:spPr bwMode="auto">
          <a:xfrm>
            <a:off x="428596" y="164305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هدف3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ايجاد عادتهاي اخلاقي مناسب در دانش آموزان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643042" y="2143116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 dirty="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48833" name="Rectangle 1"/>
          <p:cNvSpPr>
            <a:spLocks noChangeArrowheads="1"/>
          </p:cNvSpPr>
          <p:nvPr/>
        </p:nvSpPr>
        <p:spPr bwMode="auto">
          <a:xfrm>
            <a:off x="2643174" y="1571612"/>
            <a:ext cx="4136069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هدف4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رشد فضايل اخلاقي و تزكيه دانش آموزان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/>
            </a:r>
            <a:br>
              <a:rPr kumimoji="0" lang="fa-I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</a:b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71604" y="2357430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49857" name="Rectangle 1"/>
          <p:cNvSpPr>
            <a:spLocks noChangeArrowheads="1"/>
          </p:cNvSpPr>
          <p:nvPr/>
        </p:nvSpPr>
        <p:spPr bwMode="auto">
          <a:xfrm>
            <a:off x="822810" y="1571612"/>
            <a:ext cx="617848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fa-IR" sz="1400" b="1" dirty="0" smtClean="0"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هدف5: </a:t>
            </a:r>
            <a:r>
              <a:rPr lang="fa-IR" sz="1400" dirty="0" smtClean="0">
                <a:latin typeface="Arial" pitchFamily="34" charset="0"/>
                <a:ea typeface="Times New Roman" pitchFamily="18" charset="0"/>
                <a:cs typeface="B Lotus" pitchFamily="2" charset="-78"/>
              </a:rPr>
              <a:t>تقويت روحيه پژوهش در دانش آموزان</a:t>
            </a:r>
            <a:endParaRPr lang="en-US" sz="1400" dirty="0" smtClean="0">
              <a:latin typeface="Arial" pitchFamily="34" charset="0"/>
              <a:ea typeface="Times New Roman" pitchFamily="18" charset="0"/>
              <a:cs typeface="B Lotus" pitchFamily="2" charset="-78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643042" y="2285992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3953" name="Rectangle 1"/>
          <p:cNvSpPr>
            <a:spLocks noChangeArrowheads="1"/>
          </p:cNvSpPr>
          <p:nvPr/>
        </p:nvSpPr>
        <p:spPr bwMode="auto">
          <a:xfrm>
            <a:off x="1214414" y="1500174"/>
            <a:ext cx="70806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هدف6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ايجاد و تقويت علاقه در دانش آموزان در فعاليتهاي هنري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600200" y="1828673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2929" name="Rectangle 1"/>
          <p:cNvSpPr>
            <a:spLocks noChangeArrowheads="1"/>
          </p:cNvSpPr>
          <p:nvPr/>
        </p:nvSpPr>
        <p:spPr bwMode="auto">
          <a:xfrm>
            <a:off x="1500166" y="1000108"/>
            <a:ext cx="6437083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هدف7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تشويق دانش آموزان خلاق و نقاد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/>
            </a:r>
            <a:br>
              <a:rPr kumimoji="0" lang="fa-I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</a:b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85918" y="2214554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 dirty="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4977" name="Rectangle 1"/>
          <p:cNvSpPr>
            <a:spLocks noChangeArrowheads="1"/>
          </p:cNvSpPr>
          <p:nvPr/>
        </p:nvSpPr>
        <p:spPr bwMode="auto">
          <a:xfrm>
            <a:off x="1428728" y="1428736"/>
            <a:ext cx="6891502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هدف8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ارتقاء باور دانش آموزان به فرهنگ كار و كارآفرين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/>
            </a:r>
            <a:br>
              <a:rPr kumimoji="0" lang="fa-I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</a:b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14480" y="2071678"/>
          <a:ext cx="5943600" cy="3200654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6001" name="Rectangle 1"/>
          <p:cNvSpPr>
            <a:spLocks noChangeArrowheads="1"/>
          </p:cNvSpPr>
          <p:nvPr/>
        </p:nvSpPr>
        <p:spPr bwMode="auto">
          <a:xfrm>
            <a:off x="2357422" y="128586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هدف9</a:t>
            </a:r>
            <a:r>
              <a:rPr kumimoji="0" lang="fa-IR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ايجادانگيزه براي ارائه ايده هاي نو (نوآوري)</a:t>
            </a:r>
            <a:endParaRPr kumimoji="0" 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Lotus" pitchFamily="2" charset="-78"/>
              </a:rPr>
              <a:t/>
            </a:r>
            <a:br>
              <a:rPr kumimoji="0" lang="fa-IR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Lotus" pitchFamily="2" charset="-78"/>
              </a:rPr>
            </a:br>
            <a:endParaRPr kumimoji="0" 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643042" y="2071678"/>
          <a:ext cx="5943600" cy="2955290"/>
        </p:xfrm>
        <a:graphic>
          <a:graphicData uri="http://schemas.openxmlformats.org/drawingml/2006/table">
            <a:tbl>
              <a:tblPr rtl="1"/>
              <a:tblGrid>
                <a:gridCol w="361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59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0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89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71755" marR="71755"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ردیف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عنوان مطالب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هدف بر اساس باورها، ارزشها و ماموریت مدرسه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2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تحقق هدف فوق الذکر را پوشش داده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3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راهبردها بر اساس واقعیت های مدرسه یعنی ضعف ها، قوت ها، فرصت ها و تهدیدها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4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راهکارها و فعّالیت ها، موجب تحقق راهبرد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5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مسئولان و مجریان، کارآیی لازم را در تحقق هدف داشته اند؟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6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زمان شروع و خاتمه فعالیت به خوبی رعایت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7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مکان و محل فعالیت به خوبی انتخاب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8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مورد نظر برای تحقق هر فعالیت تخصیص یافته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9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آیا اعتبار تخصیص یافته با بازدهی تناسب لازم را دارد؟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>
                          <a:latin typeface="Times New Roman"/>
                          <a:ea typeface="Times New Roman"/>
                          <a:cs typeface="B Lotus"/>
                        </a:rPr>
                        <a:t>10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Lotus"/>
                        </a:rPr>
                        <a:t>مدرسه تا چه اندازه به هدف رسیده یا نزدیک شده است؟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  <a:cs typeface="B Lotu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57025" name="Rectangle 1"/>
          <p:cNvSpPr>
            <a:spLocks noChangeArrowheads="1"/>
          </p:cNvSpPr>
          <p:nvPr/>
        </p:nvSpPr>
        <p:spPr bwMode="auto">
          <a:xfrm>
            <a:off x="1214414" y="128586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ارزیابی پایانی تحقق هدف10</a:t>
            </a:r>
            <a:r>
              <a:rPr kumimoji="0" lang="fa-I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Lotus" pitchFamily="2" charset="-78"/>
              </a:rPr>
              <a:t>: استفاده از روش تدريس مختلف در كلاس درس خصوصاً روش حل مسأله در کلاس 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185</TotalTime>
  <Words>5467</Words>
  <Application>Microsoft Office PowerPoint</Application>
  <PresentationFormat>On-screen Show (4:3)</PresentationFormat>
  <Paragraphs>1432</Paragraphs>
  <Slides>36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7" baseType="lpstr">
      <vt:lpstr>Arial</vt:lpstr>
      <vt:lpstr>B Lotus</vt:lpstr>
      <vt:lpstr>B Nazanin</vt:lpstr>
      <vt:lpstr>B Titr</vt:lpstr>
      <vt:lpstr>Calibri</vt:lpstr>
      <vt:lpstr>Constantia</vt:lpstr>
      <vt:lpstr>Majalla UI</vt:lpstr>
      <vt:lpstr>Times New Roman</vt:lpstr>
      <vt:lpstr>Wingdings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</dc:creator>
  <cp:lastModifiedBy>Windows User</cp:lastModifiedBy>
  <cp:revision>29</cp:revision>
  <dcterms:created xsi:type="dcterms:W3CDTF">2002-01-27T05:46:38Z</dcterms:created>
  <dcterms:modified xsi:type="dcterms:W3CDTF">2020-02-15T18:59:26Z</dcterms:modified>
</cp:coreProperties>
</file>