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en-US"/>
    </a:defPPr>
    <a:lvl1pPr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sz="2800"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717" autoAdjust="0"/>
  </p:normalViewPr>
  <p:slideViewPr>
    <p:cSldViewPr>
      <p:cViewPr varScale="1">
        <p:scale>
          <a:sx n="69" d="100"/>
          <a:sy n="69" d="100"/>
        </p:scale>
        <p:origin x="1062" y="72"/>
      </p:cViewPr>
      <p:guideLst>
        <p:guide orient="horz" pos="2160"/>
        <p:guide pos="2880"/>
      </p:guideLst>
    </p:cSldViewPr>
  </p:slideViewPr>
  <p:outlineViewPr>
    <p:cViewPr>
      <p:scale>
        <a:sx n="33" d="100"/>
        <a:sy n="33" d="100"/>
      </p:scale>
      <p:origin x="0" y="999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dirty="0">
                <a:latin typeface="Arial" pitchFamily="34" charset="0"/>
                <a:cs typeface="B Nazanin" panose="00000400000000000000" pitchFamily="2" charset="-78"/>
              </a:defRPr>
            </a:lvl1pPr>
          </a:lstStyle>
          <a:p>
            <a:pPr>
              <a:defRPr/>
            </a:pPr>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pitchFamily="34" charset="0"/>
                <a:cs typeface="B Nazanin" panose="00000400000000000000" pitchFamily="2" charset="-78"/>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dirty="0">
                <a:latin typeface="Arial" pitchFamily="34" charset="0"/>
                <a:cs typeface="B Nazanin" panose="00000400000000000000" pitchFamily="2" charset="-78"/>
              </a:defRPr>
            </a:lvl1pPr>
          </a:lstStyle>
          <a:p>
            <a:pPr>
              <a:defRPr/>
            </a:pPr>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cs typeface="B Nazanin" panose="00000400000000000000" pitchFamily="2" charset="-78"/>
              </a:defRPr>
            </a:lvl1pPr>
          </a:lstStyle>
          <a:p>
            <a:pPr>
              <a:defRPr/>
            </a:pPr>
            <a:fld id="{D0C4FD84-12FE-4C0C-89C9-2770CCE37113}" type="slidenum">
              <a:rPr lang="en-US" altLang="en-US"/>
              <a:pPr>
                <a:defRPr/>
              </a:pPr>
              <a:t>‹#›</a:t>
            </a:fld>
            <a:endParaRPr lang="en-US" altLang="en-US" dirty="0"/>
          </a:p>
        </p:txBody>
      </p:sp>
    </p:spTree>
    <p:extLst>
      <p:ext uri="{BB962C8B-B14F-4D97-AF65-F5344CB8AC3E}">
        <p14:creationId xmlns:p14="http://schemas.microsoft.com/office/powerpoint/2010/main" val="5918473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B Nazanin" panose="00000400000000000000" pitchFamily="2" charset="-78"/>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B3D00D16-45E5-4B36-BB9F-5AD21748BAEB}" type="slidenum">
              <a:rPr lang="en-US" altLang="en-US"/>
              <a:pPr>
                <a:spcBef>
                  <a:spcPct val="0"/>
                </a:spcBef>
              </a:pPr>
              <a:t>1</a:t>
            </a:fld>
            <a:endParaRPr lang="en-US" altLang="en-US"/>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926422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62EB2FE-107A-45CA-A360-26C306C10540}" type="slidenum">
              <a:rPr lang="en-US" altLang="en-US"/>
              <a:pPr>
                <a:spcBef>
                  <a:spcPct val="0"/>
                </a:spcBef>
              </a:pPr>
              <a:t>2</a:t>
            </a:fld>
            <a:endParaRPr lang="en-US" alt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3246050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3AE5E713-C23C-46B6-9074-F5B4A970BECC}" type="slidenum">
              <a:rPr lang="en-US" altLang="en-US"/>
              <a:pPr>
                <a:spcBef>
                  <a:spcPct val="0"/>
                </a:spcBef>
              </a:pPr>
              <a:t>3</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925907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CBE9D4F9-B914-46A7-ACF8-3B75F9DA9065}" type="slidenum">
              <a:rPr lang="en-US" altLang="en-US"/>
              <a:pPr>
                <a:spcBef>
                  <a:spcPct val="0"/>
                </a:spcBef>
              </a:pPr>
              <a:t>4</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085186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FCC3DB83-8A58-4F9D-92CD-F96E4CCF357E}" type="slidenum">
              <a:rPr lang="en-US" altLang="en-US"/>
              <a:pPr>
                <a:spcBef>
                  <a:spcPct val="0"/>
                </a:spcBef>
              </a:pPr>
              <a:t>5</a:t>
            </a:fld>
            <a:endParaRPr lang="en-US" alt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550290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424E387-A35B-4E48-9A86-19CE71736015}" type="slidenum">
              <a:rPr lang="en-US" altLang="en-US"/>
              <a:pPr>
                <a:spcBef>
                  <a:spcPct val="0"/>
                </a:spcBef>
              </a:pPr>
              <a:t>6</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307691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FDC8579D-718E-4898-B300-7FCA8289FAE9}" type="slidenum">
              <a:rPr lang="en-US" altLang="en-US"/>
              <a:pPr>
                <a:spcBef>
                  <a:spcPct val="0"/>
                </a:spcBef>
              </a:pPr>
              <a:t>7</a:t>
            </a:fld>
            <a:endParaRPr lang="en-US" alt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423499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95349BA-7952-490F-B012-3DA671012EB5}" type="slidenum">
              <a:rPr lang="en-US" altLang="en-US"/>
              <a:pPr>
                <a:spcBef>
                  <a:spcPct val="0"/>
                </a:spcBef>
              </a:pPr>
              <a:t>8</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7564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EEF71CD-C688-4114-86B8-543802C66DA9}" type="slidenum">
              <a:rPr lang="en-US" altLang="en-US"/>
              <a:pPr>
                <a:spcBef>
                  <a:spcPct val="0"/>
                </a:spcBef>
              </a:pPr>
              <a:t>9</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289657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2006097-F0B1-4BA3-A17A-0745AF287B98}" type="slidenum">
              <a:rPr lang="en-US" altLang="en-US"/>
              <a:pPr>
                <a:spcBef>
                  <a:spcPct val="0"/>
                </a:spcBef>
              </a:pPr>
              <a:t>10</a:t>
            </a:fld>
            <a:endParaRPr lang="en-US" alt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802568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0FAD2178-E8F0-4595-8DEB-A6938E1BF691}" type="slidenum">
              <a:rPr lang="en-US" altLang="en-US"/>
              <a:pPr>
                <a:spcBef>
                  <a:spcPct val="0"/>
                </a:spcBef>
              </a:pPr>
              <a:t>11</a:t>
            </a:fld>
            <a:endParaRPr lang="en-US" alt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8924572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0595887F-E9A5-495A-A584-EDC29F965055}" type="slidenum">
              <a:rPr lang="en-US" altLang="en-US"/>
              <a:pPr>
                <a:spcBef>
                  <a:spcPct val="0"/>
                </a:spcBef>
              </a:pPr>
              <a:t>12</a:t>
            </a:fld>
            <a:endParaRPr lang="en-US"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9939492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D4D3BC4-113C-4C51-B2A5-6C928476E077}" type="slidenum">
              <a:rPr lang="en-US" altLang="en-US"/>
              <a:pPr>
                <a:spcBef>
                  <a:spcPct val="0"/>
                </a:spcBef>
              </a:pPr>
              <a:t>13</a:t>
            </a:fld>
            <a:endParaRPr lang="en-US"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565776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B0D66638-10C5-489D-95C7-F3EF4F7E6D52}" type="slidenum">
              <a:rPr lang="en-US" altLang="en-US"/>
              <a:pPr>
                <a:spcBef>
                  <a:spcPct val="0"/>
                </a:spcBef>
              </a:pPr>
              <a:t>14</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913903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7B42A83E-1C8D-4C85-B533-3E4318A912DC}" type="slidenum">
              <a:rPr lang="en-US" altLang="en-US"/>
              <a:pPr>
                <a:spcBef>
                  <a:spcPct val="0"/>
                </a:spcBef>
              </a:pPr>
              <a:t>15</a:t>
            </a:fld>
            <a:endParaRPr lang="en-US"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413593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A761016A-C6B9-4C82-9BC2-DF6BB9800C08}" type="slidenum">
              <a:rPr lang="en-US" altLang="en-US"/>
              <a:pPr>
                <a:spcBef>
                  <a:spcPct val="0"/>
                </a:spcBef>
              </a:pPr>
              <a:t>16</a:t>
            </a:fld>
            <a:endParaRPr lang="en-US" alt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5008579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1E5BE1A-E11B-4542-84F3-73F48E6D26D9}" type="slidenum">
              <a:rPr lang="en-US" altLang="en-US"/>
              <a:pPr>
                <a:spcBef>
                  <a:spcPct val="0"/>
                </a:spcBef>
              </a:pPr>
              <a:t>17</a:t>
            </a:fld>
            <a:endParaRPr lang="en-US"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3886488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CE37E38F-DC6C-4CD2-8FDD-E0553BFBE326}" type="slidenum">
              <a:rPr lang="en-US" altLang="en-US"/>
              <a:pPr>
                <a:spcBef>
                  <a:spcPct val="0"/>
                </a:spcBef>
              </a:pPr>
              <a:t>18</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3236059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690DE725-4464-4DE7-A470-FFF067A0E6E7}" type="slidenum">
              <a:rPr lang="en-US" altLang="en-US"/>
              <a:pPr>
                <a:spcBef>
                  <a:spcPct val="0"/>
                </a:spcBef>
              </a:pPr>
              <a:t>19</a:t>
            </a:fld>
            <a:endParaRPr lang="en-US"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271748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4CB64F00-2E8D-46DD-B1A1-E44986062C96}" type="slidenum">
              <a:rPr lang="en-US" altLang="en-US"/>
              <a:pPr>
                <a:spcBef>
                  <a:spcPct val="0"/>
                </a:spcBef>
              </a:pPr>
              <a:t>20</a:t>
            </a:fld>
            <a:endParaRPr lang="en-US" alt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9744013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5BA4A1AC-D8FE-4118-BC34-22AD9D8617ED}" type="slidenum">
              <a:rPr lang="en-US" altLang="en-US"/>
              <a:pPr>
                <a:spcBef>
                  <a:spcPct val="0"/>
                </a:spcBef>
              </a:pPr>
              <a:t>21</a:t>
            </a:fld>
            <a:endParaRPr lang="en-US" alt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4709624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A81BAA0C-F270-40BC-ACA7-E72C7F34B21B}" type="slidenum">
              <a:rPr lang="en-US" altLang="en-US"/>
              <a:pPr>
                <a:spcBef>
                  <a:spcPct val="0"/>
                </a:spcBef>
              </a:pPr>
              <a:t>22</a:t>
            </a:fld>
            <a:endParaRPr lang="en-US" alt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983057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DEB6FED-E894-489B-8BC2-338BAFD64A1F}" type="slidenum">
              <a:rPr lang="en-US" altLang="en-US"/>
              <a:pPr>
                <a:spcBef>
                  <a:spcPct val="0"/>
                </a:spcBef>
              </a:pPr>
              <a:t>23</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4057442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1C6B83B4-74D1-4A12-BEBD-5551C00509CE}" type="slidenum">
              <a:rPr lang="en-US" altLang="en-US"/>
              <a:pPr>
                <a:spcBef>
                  <a:spcPct val="0"/>
                </a:spcBef>
              </a:pPr>
              <a:t>24</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87986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953D1A1A-5FF0-4A3D-9E01-59A83D269C62}" type="slidenum">
              <a:rPr lang="en-US" altLang="en-US"/>
              <a:pPr>
                <a:spcBef>
                  <a:spcPct val="0"/>
                </a:spcBef>
              </a:pPr>
              <a:t>25</a:t>
            </a:fld>
            <a:endParaRPr lang="en-US"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540461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B Nazanin" panose="00000400000000000000" pitchFamily="2" charset="-78"/>
              </a:defRPr>
            </a:lvl1pPr>
            <a:lvl2pPr marL="742950" indent="-285750">
              <a:spcBef>
                <a:spcPct val="30000"/>
              </a:spcBef>
              <a:defRPr sz="1200">
                <a:solidFill>
                  <a:schemeClr val="tx1"/>
                </a:solidFill>
                <a:latin typeface="Arial" panose="020B0604020202020204" pitchFamily="34" charset="0"/>
                <a:cs typeface="B Nazanin" panose="00000400000000000000" pitchFamily="2" charset="-78"/>
              </a:defRPr>
            </a:lvl2pPr>
            <a:lvl3pPr marL="1143000" indent="-228600">
              <a:spcBef>
                <a:spcPct val="30000"/>
              </a:spcBef>
              <a:defRPr sz="1200">
                <a:solidFill>
                  <a:schemeClr val="tx1"/>
                </a:solidFill>
                <a:latin typeface="Arial" panose="020B0604020202020204" pitchFamily="34" charset="0"/>
                <a:cs typeface="B Nazanin" panose="00000400000000000000" pitchFamily="2" charset="-78"/>
              </a:defRPr>
            </a:lvl3pPr>
            <a:lvl4pPr marL="1600200" indent="-228600">
              <a:spcBef>
                <a:spcPct val="30000"/>
              </a:spcBef>
              <a:defRPr sz="1200">
                <a:solidFill>
                  <a:schemeClr val="tx1"/>
                </a:solidFill>
                <a:latin typeface="Arial" panose="020B0604020202020204" pitchFamily="34" charset="0"/>
                <a:cs typeface="B Nazanin" panose="00000400000000000000" pitchFamily="2" charset="-78"/>
              </a:defRPr>
            </a:lvl4pPr>
            <a:lvl5pPr marL="2057400" indent="-228600">
              <a:spcBef>
                <a:spcPct val="30000"/>
              </a:spcBef>
              <a:defRPr sz="1200">
                <a:solidFill>
                  <a:schemeClr val="tx1"/>
                </a:solidFill>
                <a:latin typeface="Arial" panose="020B0604020202020204" pitchFamily="34" charset="0"/>
                <a:cs typeface="B Nazanin" panose="00000400000000000000" pitchFamily="2" charset="-78"/>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B Nazanin" panose="00000400000000000000" pitchFamily="2" charset="-78"/>
              </a:defRPr>
            </a:lvl9pPr>
          </a:lstStyle>
          <a:p>
            <a:pPr>
              <a:spcBef>
                <a:spcPct val="0"/>
              </a:spcBef>
            </a:pPr>
            <a:fld id="{1D56EE65-80F6-49AA-9F09-5274FBE9BEC4}" type="slidenum">
              <a:rPr lang="en-US" altLang="en-US"/>
              <a:pPr>
                <a:spcBef>
                  <a:spcPct val="0"/>
                </a:spcBef>
              </a:pPr>
              <a:t>26</a:t>
            </a:fld>
            <a:endParaRPr lang="en-US" alt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030959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9525 h 1912"/>
              <a:gd name="T4" fmla="*/ 0 w 1588"/>
              <a:gd name="T5" fmla="*/ 9525 h 1912"/>
              <a:gd name="T6" fmla="*/ 0 w 1588"/>
              <a:gd name="T7" fmla="*/ 95250 h 1912"/>
              <a:gd name="T8" fmla="*/ 0 w 1588"/>
              <a:gd name="T9" fmla="*/ 3035300 h 1912"/>
              <a:gd name="T10" fmla="*/ 0 w 1588"/>
              <a:gd name="T11" fmla="*/ 3035300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Rectangle 4"/>
          <p:cNvSpPr>
            <a:spLocks noChangeArrowheads="1"/>
          </p:cNvSpPr>
          <p:nvPr userDrawn="1"/>
        </p:nvSpPr>
        <p:spPr bwMode="auto">
          <a:xfrm>
            <a:off x="-2163763" y="5867400"/>
            <a:ext cx="2087563"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800">
                <a:solidFill>
                  <a:schemeClr val="tx1"/>
                </a:solidFill>
                <a:latin typeface="Tahoma" panose="020B0604030504040204" pitchFamily="34" charset="0"/>
                <a:cs typeface="Arial" panose="020B0604020202020204" pitchFamily="34" charset="0"/>
              </a:defRPr>
            </a:lvl1pPr>
            <a:lvl2pPr marL="742950" indent="-285750" algn="r">
              <a:defRPr sz="2800">
                <a:solidFill>
                  <a:schemeClr val="tx1"/>
                </a:solidFill>
                <a:latin typeface="Tahoma" panose="020B0604030504040204" pitchFamily="34" charset="0"/>
                <a:cs typeface="Arial" panose="020B0604020202020204" pitchFamily="34" charset="0"/>
              </a:defRPr>
            </a:lvl2pPr>
            <a:lvl3pPr marL="1143000" indent="-228600" algn="r">
              <a:defRPr sz="2800">
                <a:solidFill>
                  <a:schemeClr val="tx1"/>
                </a:solidFill>
                <a:latin typeface="Tahoma" panose="020B0604030504040204" pitchFamily="34" charset="0"/>
                <a:cs typeface="Arial" panose="020B0604020202020204" pitchFamily="34" charset="0"/>
              </a:defRPr>
            </a:lvl3pPr>
            <a:lvl4pPr marL="1600200" indent="-228600" algn="r">
              <a:defRPr sz="2800">
                <a:solidFill>
                  <a:schemeClr val="tx1"/>
                </a:solidFill>
                <a:latin typeface="Tahoma" panose="020B0604030504040204" pitchFamily="34" charset="0"/>
                <a:cs typeface="Arial" panose="020B0604020202020204" pitchFamily="34" charset="0"/>
              </a:defRPr>
            </a:lvl4pPr>
            <a:lvl5pPr marL="2057400" indent="-228600" algn="r">
              <a:defRPr sz="2800">
                <a:solidFill>
                  <a:schemeClr val="tx1"/>
                </a:solidFill>
                <a:latin typeface="Tahoma" panose="020B0604030504040204" pitchFamily="34" charset="0"/>
                <a:cs typeface="Arial" panose="020B0604020202020204" pitchFamily="34" charset="0"/>
              </a:defRPr>
            </a:lvl5pPr>
            <a:lvl6pPr marL="25146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6pPr>
            <a:lvl7pPr marL="29718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7pPr>
            <a:lvl8pPr marL="34290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8pPr>
            <a:lvl9pPr marL="38862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9pPr>
          </a:lstStyle>
          <a:p>
            <a:pPr eaLnBrk="1" hangingPunct="1"/>
            <a:r>
              <a:rPr lang="en-US" altLang="en-US" sz="1100" b="1">
                <a:solidFill>
                  <a:schemeClr val="bg2"/>
                </a:solidFill>
                <a:latin typeface="Times New Roman" panose="02020603050405020304" pitchFamily="18" charset="0"/>
                <a:cs typeface="Times New Roman" panose="02020603050405020304" pitchFamily="18" charset="0"/>
              </a:rPr>
              <a:t/>
            </a:r>
            <a:br>
              <a:rPr lang="en-US" altLang="en-US" sz="1100" b="1">
                <a:solidFill>
                  <a:schemeClr val="bg2"/>
                </a:solidFill>
                <a:latin typeface="Times New Roman" panose="02020603050405020304" pitchFamily="18" charset="0"/>
                <a:cs typeface="Times New Roman" panose="02020603050405020304" pitchFamily="18" charset="0"/>
              </a:rPr>
            </a:br>
            <a:r>
              <a:rPr lang="en-US" altLang="en-US" sz="1100" b="1">
                <a:solidFill>
                  <a:schemeClr val="bg2"/>
                </a:solidFill>
                <a:latin typeface="Times New Roman" panose="02020603050405020304" pitchFamily="18" charset="0"/>
                <a:cs typeface="Times New Roman" panose="02020603050405020304" pitchFamily="18" charset="0"/>
              </a:rPr>
              <a:t>w</a:t>
            </a:r>
            <a:r>
              <a:rPr lang="en-US" altLang="en-US" sz="1800" b="1">
                <a:solidFill>
                  <a:schemeClr val="bg2"/>
                </a:solidFill>
                <a:latin typeface="Times New Roman" panose="02020603050405020304" pitchFamily="18" charset="0"/>
                <a:cs typeface="Times New Roman" panose="02020603050405020304" pitchFamily="18" charset="0"/>
              </a:rPr>
              <a:t>ww.Ravanpoint.ir</a:t>
            </a:r>
            <a:endParaRPr lang="en-GB" altLang="en-US" sz="1800" b="1">
              <a:solidFill>
                <a:schemeClr val="bg2"/>
              </a:solidFill>
              <a:latin typeface="Times New Roman" panose="02020603050405020304" pitchFamily="18" charset="0"/>
              <a:cs typeface="Times New Roman" panose="02020603050405020304" pitchFamily="18" charset="0"/>
            </a:endParaRPr>
          </a:p>
        </p:txBody>
      </p:sp>
      <p:sp>
        <p:nvSpPr>
          <p:cNvPr id="5122" name="Rectangle 2"/>
          <p:cNvSpPr>
            <a:spLocks noGrp="1" noChangeArrowheads="1"/>
          </p:cNvSpPr>
          <p:nvPr>
            <p:ph type="ctrTitle" sz="quarter"/>
          </p:nvPr>
        </p:nvSpPr>
        <p:spPr>
          <a:xfrm>
            <a:off x="685800" y="1997075"/>
            <a:ext cx="7772400" cy="1431925"/>
          </a:xfrm>
        </p:spPr>
        <p:txBody>
          <a:bodyPr anchor="b" anchorCtr="1"/>
          <a:lstStyle>
            <a:lvl1pPr>
              <a:defRPr/>
            </a:lvl1pPr>
          </a:lstStyle>
          <a:p>
            <a:r>
              <a:rPr lang="en-US"/>
              <a:t>Click to edit Master title style</a:t>
            </a:r>
          </a:p>
        </p:txBody>
      </p:sp>
      <p:sp>
        <p:nvSpPr>
          <p:cNvPr id="5123" name="Rectangle 3"/>
          <p:cNvSpPr>
            <a:spLocks noGrp="1" noChangeArrowheads="1"/>
          </p:cNvSpPr>
          <p:nvPr>
            <p:ph type="subTitle" sz="quarter" idx="1"/>
          </p:nvPr>
        </p:nvSpPr>
        <p:spPr>
          <a:xfrm>
            <a:off x="1371600" y="3886200"/>
            <a:ext cx="6400800" cy="1752600"/>
          </a:xfrm>
        </p:spPr>
        <p:txBody>
          <a:bodyPr/>
          <a:lstStyle>
            <a:lvl1pPr algn="ctr">
              <a:defRPr/>
            </a:lvl1pPr>
          </a:lstStyle>
          <a:p>
            <a:r>
              <a:rPr lang="en-US"/>
              <a:t>Click to edit Master subtitle style</a:t>
            </a:r>
          </a:p>
        </p:txBody>
      </p:sp>
      <p:sp>
        <p:nvSpPr>
          <p:cNvPr id="6" name="Footer Placeholder 5"/>
          <p:cNvSpPr>
            <a:spLocks noGrp="1" noChangeArrowheads="1"/>
          </p:cNvSpPr>
          <p:nvPr>
            <p:ph type="ftr" sz="quarter" idx="10"/>
          </p:nvPr>
        </p:nvSpPr>
        <p:spPr bwMode="auto">
          <a:xfrm>
            <a:off x="3124200" y="6245225"/>
            <a:ext cx="2895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ctr" eaLnBrk="1" hangingPunct="1">
              <a:defRPr sz="1400" dirty="0">
                <a:effectLst>
                  <a:outerShdw blurRad="38100" dist="38100" dir="2700000" algn="tl">
                    <a:srgbClr val="000000"/>
                  </a:outerShdw>
                </a:effectLst>
                <a:latin typeface="Arial" pitchFamily="34" charset="0"/>
                <a:cs typeface="B Nazanin" panose="00000400000000000000" pitchFamily="2" charset="-78"/>
              </a:defRPr>
            </a:lvl1pPr>
          </a:lstStyle>
          <a:p>
            <a:pPr>
              <a:defRPr/>
            </a:pPr>
            <a:endParaRPr lang="en-US"/>
          </a:p>
        </p:txBody>
      </p:sp>
      <p:sp>
        <p:nvSpPr>
          <p:cNvPr id="7" name="Slide Number Placeholder 6"/>
          <p:cNvSpPr>
            <a:spLocks noGrp="1" noChangeArrowheads="1"/>
          </p:cNvSpPr>
          <p:nvPr>
            <p:ph type="sldNum" sz="quarter" idx="11"/>
          </p:nvPr>
        </p:nvSpPr>
        <p:spPr bwMode="auto">
          <a:xfrm>
            <a:off x="6553200" y="6245225"/>
            <a:ext cx="2133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latin typeface="Arial" panose="020B0604020202020204" pitchFamily="34" charset="0"/>
                <a:cs typeface="B Nazanin" panose="00000400000000000000" pitchFamily="2" charset="-78"/>
              </a:defRPr>
            </a:lvl1pPr>
          </a:lstStyle>
          <a:p>
            <a:pPr>
              <a:defRPr/>
            </a:pPr>
            <a:fld id="{E94F1507-352B-445D-A765-6DF8F369B05C}" type="slidenum">
              <a:rPr lang="en-US" altLang="en-US"/>
              <a:pPr>
                <a:defRPr/>
              </a:pPr>
              <a:t>‹#›</a:t>
            </a:fld>
            <a:endParaRPr lang="en-US" altLang="en-US" dirty="0"/>
          </a:p>
        </p:txBody>
      </p:sp>
      <p:sp>
        <p:nvSpPr>
          <p:cNvPr id="8" name="Date Placeholder 7"/>
          <p:cNvSpPr>
            <a:spLocks noGrp="1" noChangeArrowheads="1"/>
          </p:cNvSpPr>
          <p:nvPr>
            <p:ph type="dt" sz="quarter" idx="12"/>
          </p:nvPr>
        </p:nvSpPr>
        <p:spPr bwMode="auto">
          <a:xfrm>
            <a:off x="457200" y="6245225"/>
            <a:ext cx="2133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l" eaLnBrk="1" hangingPunct="1">
              <a:defRPr sz="1400" dirty="0">
                <a:effectLst>
                  <a:outerShdw blurRad="38100" dist="38100" dir="2700000" algn="tl">
                    <a:srgbClr val="000000"/>
                  </a:outerShdw>
                </a:effectLst>
                <a:latin typeface="Arial" pitchFamily="34" charset="0"/>
                <a:cs typeface="B Nazanin" panose="00000400000000000000" pitchFamily="2" charset="-78"/>
              </a:defRPr>
            </a:lvl1pPr>
          </a:lstStyle>
          <a:p>
            <a:pPr>
              <a:defRPr/>
            </a:pPr>
            <a:endParaRPr lang="en-US"/>
          </a:p>
        </p:txBody>
      </p:sp>
    </p:spTree>
    <p:extLst>
      <p:ext uri="{BB962C8B-B14F-4D97-AF65-F5344CB8AC3E}">
        <p14:creationId xmlns:p14="http://schemas.microsoft.com/office/powerpoint/2010/main" val="117906992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2339975" y="5867400"/>
            <a:ext cx="2263775"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800">
                <a:solidFill>
                  <a:schemeClr val="tx1"/>
                </a:solidFill>
                <a:latin typeface="Tahoma" panose="020B0604030504040204" pitchFamily="34" charset="0"/>
                <a:cs typeface="Arial" panose="020B0604020202020204" pitchFamily="34" charset="0"/>
              </a:defRPr>
            </a:lvl1pPr>
            <a:lvl2pPr marL="742950" indent="-285750" algn="r">
              <a:defRPr sz="2800">
                <a:solidFill>
                  <a:schemeClr val="tx1"/>
                </a:solidFill>
                <a:latin typeface="Tahoma" panose="020B0604030504040204" pitchFamily="34" charset="0"/>
                <a:cs typeface="Arial" panose="020B0604020202020204" pitchFamily="34" charset="0"/>
              </a:defRPr>
            </a:lvl2pPr>
            <a:lvl3pPr marL="1143000" indent="-228600" algn="r">
              <a:defRPr sz="2800">
                <a:solidFill>
                  <a:schemeClr val="tx1"/>
                </a:solidFill>
                <a:latin typeface="Tahoma" panose="020B0604030504040204" pitchFamily="34" charset="0"/>
                <a:cs typeface="Arial" panose="020B0604020202020204" pitchFamily="34" charset="0"/>
              </a:defRPr>
            </a:lvl3pPr>
            <a:lvl4pPr marL="1600200" indent="-228600" algn="r">
              <a:defRPr sz="2800">
                <a:solidFill>
                  <a:schemeClr val="tx1"/>
                </a:solidFill>
                <a:latin typeface="Tahoma" panose="020B0604030504040204" pitchFamily="34" charset="0"/>
                <a:cs typeface="Arial" panose="020B0604020202020204" pitchFamily="34" charset="0"/>
              </a:defRPr>
            </a:lvl4pPr>
            <a:lvl5pPr marL="2057400" indent="-228600" algn="r">
              <a:defRPr sz="2800">
                <a:solidFill>
                  <a:schemeClr val="tx1"/>
                </a:solidFill>
                <a:latin typeface="Tahoma" panose="020B0604030504040204" pitchFamily="34" charset="0"/>
                <a:cs typeface="Arial" panose="020B0604020202020204" pitchFamily="34" charset="0"/>
              </a:defRPr>
            </a:lvl5pPr>
            <a:lvl6pPr marL="25146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6pPr>
            <a:lvl7pPr marL="29718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7pPr>
            <a:lvl8pPr marL="34290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8pPr>
            <a:lvl9pPr marL="3886200" indent="-228600" algn="r" eaLnBrk="0" fontAlgn="base" hangingPunct="0">
              <a:spcBef>
                <a:spcPct val="0"/>
              </a:spcBef>
              <a:spcAft>
                <a:spcPct val="0"/>
              </a:spcAft>
              <a:defRPr sz="2800">
                <a:solidFill>
                  <a:schemeClr val="tx1"/>
                </a:solidFill>
                <a:latin typeface="Tahoma" panose="020B0604030504040204" pitchFamily="34" charset="0"/>
                <a:cs typeface="Arial" panose="020B0604020202020204" pitchFamily="34" charset="0"/>
              </a:defRPr>
            </a:lvl9pPr>
          </a:lstStyle>
          <a:p>
            <a:pPr eaLnBrk="1" hangingPunct="1"/>
            <a:r>
              <a:rPr lang="en-US" altLang="en-US" sz="1100" b="1">
                <a:solidFill>
                  <a:schemeClr val="bg2"/>
                </a:solidFill>
                <a:latin typeface="Times New Roman" panose="02020603050405020304" pitchFamily="18" charset="0"/>
                <a:cs typeface="Times New Roman" panose="02020603050405020304" pitchFamily="18" charset="0"/>
              </a:rPr>
              <a:t/>
            </a:r>
            <a:br>
              <a:rPr lang="en-US" altLang="en-US" sz="1100" b="1">
                <a:solidFill>
                  <a:schemeClr val="bg2"/>
                </a:solidFill>
                <a:latin typeface="Times New Roman" panose="02020603050405020304" pitchFamily="18" charset="0"/>
                <a:cs typeface="Times New Roman" panose="02020603050405020304" pitchFamily="18" charset="0"/>
              </a:rPr>
            </a:br>
            <a:r>
              <a:rPr lang="en-US" altLang="en-US" sz="1800" b="1">
                <a:solidFill>
                  <a:schemeClr val="bg2"/>
                </a:solidFill>
                <a:latin typeface="Times New Roman" panose="02020603050405020304" pitchFamily="18" charset="0"/>
                <a:cs typeface="Times New Roman" panose="02020603050405020304" pitchFamily="18" charset="0"/>
              </a:rPr>
              <a:t>www.Ravanpoint.ir</a:t>
            </a:r>
            <a:endParaRPr lang="en-GB" altLang="en-US" sz="1800" b="1">
              <a:solidFill>
                <a:schemeClr val="bg2"/>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2766593522"/>
      </p:ext>
    </p:extLst>
  </p:cSld>
  <p:clrMapOvr>
    <a:masterClrMapping/>
  </p:clrMapOvr>
  <p:transition>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316920808"/>
      </p:ext>
    </p:extLst>
  </p:cSld>
  <p:clrMapOvr>
    <a:masterClrMapping/>
  </p:clrMapOvr>
  <p:transition>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79388" y="1341438"/>
            <a:ext cx="4405312" cy="51101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37100" y="1341438"/>
            <a:ext cx="4406900" cy="51101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3194609765"/>
      </p:ext>
    </p:extLst>
  </p:cSld>
  <p:clrMapOvr>
    <a:masterClrMapping/>
  </p:clrMapOvr>
  <p:transition>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31227356"/>
      </p:ext>
    </p:extLst>
  </p:cSld>
  <p:clrMapOvr>
    <a:masterClrMapping/>
  </p:clrMapOvr>
  <p:transition>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Tree>
    <p:extLst>
      <p:ext uri="{BB962C8B-B14F-4D97-AF65-F5344CB8AC3E}">
        <p14:creationId xmlns:p14="http://schemas.microsoft.com/office/powerpoint/2010/main" val="4058159628"/>
      </p:ext>
    </p:extLst>
  </p:cSld>
  <p:clrMapOvr>
    <a:masterClrMapping/>
  </p:clrMapOvr>
  <p:transition>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846205"/>
      </p:ext>
    </p:extLst>
  </p:cSld>
  <p:clrMapOvr>
    <a:masterClrMapping/>
  </p:clrMapOvr>
  <p:transition>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6762485"/>
      </p:ext>
    </p:extLst>
  </p:cSld>
  <p:clrMapOvr>
    <a:masterClrMapping/>
  </p:clrMapOvr>
  <p:transition>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6267362"/>
      </p:ext>
    </p:extLst>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1638195310"/>
      </p:ext>
    </p:extLst>
  </p:cSld>
  <p:clrMapOvr>
    <a:masterClrMapping/>
  </p:clrMapOvr>
  <p:transition>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04038" y="0"/>
            <a:ext cx="2239962" cy="64516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79388" y="0"/>
            <a:ext cx="6572250" cy="6451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Tree>
    <p:extLst>
      <p:ext uri="{BB962C8B-B14F-4D97-AF65-F5344CB8AC3E}">
        <p14:creationId xmlns:p14="http://schemas.microsoft.com/office/powerpoint/2010/main" val="809842000"/>
      </p:ext>
    </p:extLst>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116013" y="0"/>
            <a:ext cx="6911975" cy="1125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body" idx="1"/>
          </p:nvPr>
        </p:nvSpPr>
        <p:spPr bwMode="auto">
          <a:xfrm>
            <a:off x="179388" y="1341438"/>
            <a:ext cx="8964612" cy="51101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19" r:id="rId1"/>
    <p:sldLayoutId id="214748372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ransition>
    <p:cut/>
  </p:transition>
  <p:txStyles>
    <p:titleStyle>
      <a:lvl1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2pPr>
      <a:lvl3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3pPr>
      <a:lvl4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4pPr>
      <a:lvl5pPr algn="ctr" rtl="1" eaLnBrk="0" fontAlgn="base" hangingPunct="0">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5pPr>
      <a:lvl6pPr marL="4572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6pPr>
      <a:lvl7pPr marL="9144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7pPr>
      <a:lvl8pPr marL="13716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8pPr>
      <a:lvl9pPr marL="1828800" algn="ctr" rtl="1" fontAlgn="base">
        <a:spcBef>
          <a:spcPct val="0"/>
        </a:spcBef>
        <a:spcAft>
          <a:spcPct val="0"/>
        </a:spcAft>
        <a:defRPr sz="3600" b="1">
          <a:solidFill>
            <a:srgbClr val="FFFF00"/>
          </a:solidFill>
          <a:effectLst>
            <a:outerShdw blurRad="38100" dist="38100" dir="2700000" algn="tl">
              <a:srgbClr val="000000"/>
            </a:outerShdw>
          </a:effectLst>
          <a:latin typeface="Tahoma" pitchFamily="34" charset="0"/>
          <a:cs typeface="B Titr" pitchFamily="2" charset="-78"/>
        </a:defRPr>
      </a:lvl9pPr>
    </p:titleStyle>
    <p:bodyStyle>
      <a:lvl1pPr marL="342900" indent="-342900" algn="just" rtl="1" eaLnBrk="0" fontAlgn="base" hangingPunct="0">
        <a:lnSpc>
          <a:spcPct val="125000"/>
        </a:lnSpc>
        <a:spcBef>
          <a:spcPct val="45000"/>
        </a:spcBef>
        <a:spcAft>
          <a:spcPct val="0"/>
        </a:spcAft>
        <a:buClr>
          <a:schemeClr val="hlink"/>
        </a:buClr>
        <a:buSzPct val="120000"/>
        <a:defRPr sz="3600">
          <a:solidFill>
            <a:schemeClr val="tx2"/>
          </a:solidFill>
          <a:effectLst>
            <a:outerShdw blurRad="38100" dist="38100" dir="2700000" algn="tl">
              <a:srgbClr val="000000"/>
            </a:outerShdw>
          </a:effectLst>
          <a:latin typeface="+mn-lt"/>
          <a:ea typeface="+mn-ea"/>
          <a:cs typeface="+mn-cs"/>
        </a:defRPr>
      </a:lvl1pPr>
      <a:lvl2pPr marL="742950" indent="-285750" algn="just" rtl="1" eaLnBrk="0" fontAlgn="base" hangingPunct="0">
        <a:lnSpc>
          <a:spcPct val="125000"/>
        </a:lnSpc>
        <a:spcBef>
          <a:spcPct val="45000"/>
        </a:spcBef>
        <a:spcAft>
          <a:spcPct val="0"/>
        </a:spcAft>
        <a:buFont typeface="Tahoma" panose="020B0604030504040204" pitchFamily="34" charset="0"/>
        <a:defRPr sz="3600">
          <a:solidFill>
            <a:schemeClr val="tx2"/>
          </a:solidFill>
          <a:effectLst>
            <a:outerShdw blurRad="38100" dist="38100" dir="2700000" algn="tl">
              <a:srgbClr val="000000"/>
            </a:outerShdw>
          </a:effectLst>
          <a:latin typeface="+mn-lt"/>
          <a:cs typeface="+mn-cs"/>
        </a:defRPr>
      </a:lvl2pPr>
      <a:lvl3pPr marL="1143000" indent="-228600" algn="just" rtl="1" eaLnBrk="0" fontAlgn="base" hangingPunct="0">
        <a:lnSpc>
          <a:spcPct val="125000"/>
        </a:lnSpc>
        <a:spcBef>
          <a:spcPct val="45000"/>
        </a:spcBef>
        <a:spcAft>
          <a:spcPct val="0"/>
        </a:spcAft>
        <a:buClr>
          <a:schemeClr val="hlink"/>
        </a:buClr>
        <a:buSzPct val="120000"/>
        <a:defRPr sz="3600">
          <a:solidFill>
            <a:schemeClr val="tx2"/>
          </a:solidFill>
          <a:effectLst>
            <a:outerShdw blurRad="38100" dist="38100" dir="2700000" algn="tl">
              <a:srgbClr val="000000"/>
            </a:outerShdw>
          </a:effectLst>
          <a:latin typeface="+mn-lt"/>
          <a:cs typeface="+mn-cs"/>
        </a:defRPr>
      </a:lvl3pPr>
      <a:lvl4pPr marL="1600200" indent="-228600" algn="just" rtl="1" eaLnBrk="0" fontAlgn="base" hangingPunct="0">
        <a:lnSpc>
          <a:spcPct val="125000"/>
        </a:lnSpc>
        <a:spcBef>
          <a:spcPct val="45000"/>
        </a:spcBef>
        <a:spcAft>
          <a:spcPct val="0"/>
        </a:spcAft>
        <a:buFont typeface="Tahoma" panose="020B0604030504040204" pitchFamily="34" charset="0"/>
        <a:defRPr sz="3600">
          <a:solidFill>
            <a:schemeClr val="tx2"/>
          </a:solidFill>
          <a:effectLst>
            <a:outerShdw blurRad="38100" dist="38100" dir="2700000" algn="tl">
              <a:srgbClr val="000000"/>
            </a:outerShdw>
          </a:effectLst>
          <a:latin typeface="+mn-lt"/>
          <a:cs typeface="+mn-cs"/>
        </a:defRPr>
      </a:lvl4pPr>
      <a:lvl5pPr marL="2057400" indent="-228600" algn="just" rtl="1" eaLnBrk="0" fontAlgn="base" hangingPunct="0">
        <a:lnSpc>
          <a:spcPct val="125000"/>
        </a:lnSpc>
        <a:spcBef>
          <a:spcPct val="45000"/>
        </a:spcBef>
        <a:spcAft>
          <a:spcPct val="0"/>
        </a:spcAft>
        <a:buClr>
          <a:schemeClr val="hlink"/>
        </a:buClr>
        <a:buSzPct val="80000"/>
        <a:buFont typeface="Wingdings" panose="05000000000000000000" pitchFamily="2" charset="2"/>
        <a:defRPr sz="3600">
          <a:solidFill>
            <a:schemeClr val="tx2"/>
          </a:solidFill>
          <a:effectLst>
            <a:outerShdw blurRad="38100" dist="38100" dir="2700000" algn="tl">
              <a:srgbClr val="000000"/>
            </a:outerShdw>
          </a:effectLst>
          <a:latin typeface="+mn-lt"/>
          <a:cs typeface="+mn-cs"/>
        </a:defRPr>
      </a:lvl5pPr>
      <a:lvl6pPr marL="25146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6pPr>
      <a:lvl7pPr marL="29718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7pPr>
      <a:lvl8pPr marL="34290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8pPr>
      <a:lvl9pPr marL="3886200" indent="-228600" algn="just" rtl="1" fontAlgn="base">
        <a:lnSpc>
          <a:spcPct val="125000"/>
        </a:lnSpc>
        <a:spcBef>
          <a:spcPct val="45000"/>
        </a:spcBef>
        <a:spcAft>
          <a:spcPct val="0"/>
        </a:spcAft>
        <a:buClr>
          <a:schemeClr val="hlink"/>
        </a:buClr>
        <a:buSzPct val="80000"/>
        <a:buFont typeface="Wingdings" pitchFamily="2" charset="2"/>
        <a:defRPr sz="3600">
          <a:solidFill>
            <a:schemeClr val="tx2"/>
          </a:solidFill>
          <a:effectLst>
            <a:outerShdw blurRad="38100" dist="38100" dir="2700000" algn="tl">
              <a:srgbClr val="00000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36513" y="188913"/>
            <a:ext cx="8497887" cy="3887787"/>
          </a:xfrm>
        </p:spPr>
        <p:txBody>
          <a:bodyPr/>
          <a:lstStyle/>
          <a:p>
            <a:pPr marL="0" indent="0" eaLnBrk="1" hangingPunct="1">
              <a:defRPr/>
            </a:pPr>
            <a:r>
              <a:rPr lang="fa-IR" sz="6000" b="1" dirty="0" smtClean="0">
                <a:solidFill>
                  <a:srgbClr val="FF3300"/>
                </a:solidFill>
                <a:cs typeface="B Nazanin" panose="00000400000000000000" pitchFamily="2" charset="-78"/>
              </a:rPr>
              <a:t>درمان هاي سيستمي </a:t>
            </a:r>
            <a:br>
              <a:rPr lang="fa-IR" sz="6000" b="1" dirty="0" smtClean="0">
                <a:solidFill>
                  <a:srgbClr val="FF3300"/>
                </a:solidFill>
                <a:cs typeface="B Nazanin" panose="00000400000000000000" pitchFamily="2" charset="-78"/>
              </a:rPr>
            </a:br>
            <a:r>
              <a:rPr lang="fa-IR" sz="6000" b="1" dirty="0" smtClean="0">
                <a:solidFill>
                  <a:srgbClr val="FF3300"/>
                </a:solidFill>
                <a:cs typeface="B Nazanin" panose="00000400000000000000" pitchFamily="2" charset="-78"/>
              </a:rPr>
              <a:t>ويرجينيا  ستير</a:t>
            </a:r>
            <a:endParaRPr lang="en-US" sz="6000" b="1" dirty="0" smtClean="0">
              <a:solidFill>
                <a:srgbClr val="FF3300"/>
              </a:solidFill>
              <a:cs typeface="B Nazanin" panose="000004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درمانهاي سيستمي :</a:t>
            </a:r>
            <a:endParaRPr lang="en-US" sz="4000" dirty="0" smtClean="0">
              <a:cs typeface="B Nazanin" panose="00000400000000000000" pitchFamily="2" charset="-78"/>
            </a:endParaRPr>
          </a:p>
        </p:txBody>
      </p:sp>
      <p:sp>
        <p:nvSpPr>
          <p:cNvPr id="73728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افراد را فقط دربستراجتماعي آنها مي توان فهميد سيستمهاي خانواده مكانيزمهاي مخصوص خود رادارند كه وظيفة اصلي آنها حفظ توازن رفتاري مقبول دردرون خانواده هاست</a:t>
            </a:r>
            <a:r>
              <a:rPr lang="ar-SA" sz="4000" dirty="0" smtClean="0">
                <a:cs typeface="B Nazanin" panose="00000400000000000000" pitchFamily="2" charset="-78"/>
              </a:rPr>
              <a:t>.</a:t>
            </a:r>
            <a:r>
              <a:rPr lang="fa-IR" sz="4000" dirty="0" smtClean="0">
                <a:cs typeface="B Nazanin" panose="00000400000000000000" pitchFamily="2" charset="-78"/>
              </a:rPr>
              <a:t> مكانيزم هايي كه به فرآيندهاي خود گردان در زناشويي به مكانيزم هاي فرمان يار درسايبرنتيك شباهت دارند .</a:t>
            </a:r>
            <a:endParaRPr lang="en-US" sz="4000" dirty="0" smtClean="0">
              <a:cs typeface="B Nazanin" panose="00000400000000000000" pitchFamily="2" charset="-78"/>
            </a:endParaRPr>
          </a:p>
        </p:txBody>
      </p:sp>
    </p:spTree>
  </p:cSld>
  <p:clrMapOvr>
    <a:masterClrMapping/>
  </p:clrMapOvr>
  <p:transition>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830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 ارتباطي / راهبردي</a:t>
            </a:r>
            <a:endParaRPr lang="en-US" sz="4000" dirty="0" smtClean="0">
              <a:cs typeface="B Nazanin" panose="00000400000000000000" pitchFamily="2" charset="-78"/>
            </a:endParaRPr>
          </a:p>
        </p:txBody>
      </p:sp>
      <p:sp>
        <p:nvSpPr>
          <p:cNvPr id="738307" name="Rectangle 3"/>
          <p:cNvSpPr>
            <a:spLocks noGrp="1" noChangeArrowheads="1"/>
          </p:cNvSpPr>
          <p:nvPr>
            <p:ph type="body" idx="1"/>
          </p:nvPr>
        </p:nvSpPr>
        <p:spPr/>
        <p:txBody>
          <a:bodyPr/>
          <a:lstStyle/>
          <a:p>
            <a:pPr marL="0" indent="0" eaLnBrk="1" hangingPunct="1">
              <a:defRPr/>
            </a:pPr>
            <a:r>
              <a:rPr lang="fa-IR" sz="4000" dirty="0" smtClean="0">
                <a:solidFill>
                  <a:srgbClr val="FF3300"/>
                </a:solidFill>
                <a:cs typeface="B Nazanin" panose="00000400000000000000" pitchFamily="2" charset="-78"/>
              </a:rPr>
              <a:t>نظرية آسيب شناسي رواني :</a:t>
            </a:r>
          </a:p>
          <a:p>
            <a:pPr marL="0" indent="0" eaLnBrk="1" hangingPunct="1">
              <a:defRPr/>
            </a:pPr>
            <a:r>
              <a:rPr lang="fa-IR" sz="4000" dirty="0" smtClean="0">
                <a:cs typeface="B Nazanin" panose="00000400000000000000" pitchFamily="2" charset="-78"/>
              </a:rPr>
              <a:t> درمانگران سيستمي بارها مشاهده كرده اند كه كاهش آسيب رواني دريك عضو خانواده</a:t>
            </a:r>
            <a:r>
              <a:rPr lang="ar-SA" sz="4000" dirty="0" smtClean="0">
                <a:cs typeface="B Nazanin" panose="00000400000000000000" pitchFamily="2" charset="-78"/>
              </a:rPr>
              <a:t>،</a:t>
            </a:r>
            <a:r>
              <a:rPr lang="fa-IR" sz="4000" dirty="0" smtClean="0">
                <a:cs typeface="B Nazanin" panose="00000400000000000000" pitchFamily="2" charset="-78"/>
              </a:rPr>
              <a:t>معمولاً با افزايش نشانه ها درعضو ديگرآن همراه است</a:t>
            </a:r>
            <a:r>
              <a:rPr lang="ar-SA" sz="4000" dirty="0" smtClean="0">
                <a:cs typeface="B Nazanin" panose="00000400000000000000" pitchFamily="2" charset="-78"/>
              </a:rPr>
              <a:t>.</a:t>
            </a:r>
            <a:r>
              <a:rPr lang="fa-IR" sz="4000" dirty="0" smtClean="0">
                <a:cs typeface="B Nazanin" panose="00000400000000000000" pitchFamily="2" charset="-78"/>
              </a:rPr>
              <a:t> آسيب رواني اصولاً يك مشكل درون فردي دريك عضو خانواده نيست</a:t>
            </a:r>
            <a:r>
              <a:rPr lang="ar-SA" sz="4000" dirty="0" smtClean="0">
                <a:cs typeface="B Nazanin" panose="00000400000000000000" pitchFamily="2" charset="-78"/>
              </a:rPr>
              <a:t>،</a:t>
            </a:r>
            <a:r>
              <a:rPr lang="fa-IR" sz="4000" dirty="0" smtClean="0">
                <a:cs typeface="B Nazanin" panose="00000400000000000000" pitchFamily="2" charset="-78"/>
              </a:rPr>
              <a:t> بلكه يك فرايند تعاملي بين اعضاي خانواده است</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ارتباطي / راهبردي</a:t>
            </a:r>
            <a:endParaRPr lang="en-US" sz="2800" dirty="0" smtClean="0">
              <a:cs typeface="B Nazanin" panose="00000400000000000000" pitchFamily="2" charset="-78"/>
            </a:endParaRPr>
          </a:p>
        </p:txBody>
      </p:sp>
      <p:sp>
        <p:nvSpPr>
          <p:cNvPr id="73933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وقتي خانواده اي تهديد مي شود</a:t>
            </a:r>
            <a:r>
              <a:rPr lang="ar-SA" sz="4000" dirty="0" smtClean="0">
                <a:cs typeface="B Nazanin" panose="00000400000000000000" pitchFamily="2" charset="-78"/>
              </a:rPr>
              <a:t>،</a:t>
            </a:r>
            <a:r>
              <a:rPr lang="fa-IR" sz="4000" dirty="0" smtClean="0">
                <a:cs typeface="B Nazanin" panose="00000400000000000000" pitchFamily="2" charset="-78"/>
              </a:rPr>
              <a:t>‌مي تواند از طريق رفتارهاي شگفت انگيز</a:t>
            </a:r>
            <a:r>
              <a:rPr lang="ar-SA" sz="4000" dirty="0" smtClean="0">
                <a:cs typeface="B Nazanin" panose="00000400000000000000" pitchFamily="2" charset="-78"/>
              </a:rPr>
              <a:t>،</a:t>
            </a:r>
            <a:r>
              <a:rPr lang="fa-IR" sz="4000" dirty="0" smtClean="0">
                <a:cs typeface="B Nazanin" panose="00000400000000000000" pitchFamily="2" charset="-78"/>
              </a:rPr>
              <a:t>‌روانپريش يا رفتارهاي بيمارگون ديگر،‌به سوي تعادل پيش رود</a:t>
            </a:r>
            <a:r>
              <a:rPr lang="ar-SA" sz="4000" dirty="0" smtClean="0">
                <a:cs typeface="B Nazanin" panose="00000400000000000000" pitchFamily="2" charset="-78"/>
              </a:rPr>
              <a:t>.</a:t>
            </a:r>
            <a:r>
              <a:rPr lang="fa-IR" sz="4000" dirty="0" smtClean="0">
                <a:cs typeface="B Nazanin" panose="00000400000000000000" pitchFamily="2" charset="-78"/>
              </a:rPr>
              <a:t> زماني كه مقررات برقراري رابطه مبهم مي شود</a:t>
            </a:r>
            <a:r>
              <a:rPr lang="ar-SA" sz="4000" dirty="0" smtClean="0">
                <a:cs typeface="B Nazanin" panose="00000400000000000000" pitchFamily="2" charset="-78"/>
              </a:rPr>
              <a:t>،</a:t>
            </a:r>
            <a:r>
              <a:rPr lang="fa-IR" sz="4000" dirty="0" smtClean="0">
                <a:cs typeface="B Nazanin" panose="00000400000000000000" pitchFamily="2" charset="-78"/>
              </a:rPr>
              <a:t>‌عملكرد خانواده به هم مي ريزد مقررات روابط</a:t>
            </a:r>
            <a:r>
              <a:rPr lang="ar-SA" sz="4000" dirty="0" smtClean="0">
                <a:cs typeface="B Nazanin" panose="00000400000000000000" pitchFamily="2" charset="-78"/>
              </a:rPr>
              <a:t>،</a:t>
            </a:r>
            <a:r>
              <a:rPr lang="fa-IR" sz="4000" dirty="0" smtClean="0">
                <a:cs typeface="B Nazanin" panose="00000400000000000000" pitchFamily="2" charset="-78"/>
              </a:rPr>
              <a:t> ساختارباثباتي را براي عملكرد خانواده تأمين مي كند</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354"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ارتباطي / راهبردي</a:t>
            </a:r>
            <a:endParaRPr lang="en-US" sz="2800" dirty="0" smtClean="0">
              <a:cs typeface="B Nazanin" panose="00000400000000000000" pitchFamily="2" charset="-78"/>
            </a:endParaRPr>
          </a:p>
        </p:txBody>
      </p:sp>
      <p:sp>
        <p:nvSpPr>
          <p:cNvPr id="74035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مقررات برقراري رابطه درخانواده راازطريق الگوهاي ارتباطي خانواده</a:t>
            </a:r>
            <a:r>
              <a:rPr lang="ar-SA" sz="4000" dirty="0" smtClean="0">
                <a:cs typeface="B Nazanin" panose="00000400000000000000" pitchFamily="2" charset="-78"/>
              </a:rPr>
              <a:t>،</a:t>
            </a:r>
            <a:r>
              <a:rPr lang="fa-IR" sz="4000" dirty="0" smtClean="0">
                <a:cs typeface="B Nazanin" panose="00000400000000000000" pitchFamily="2" charset="-78"/>
              </a:rPr>
              <a:t>‌ به خوبي مي توان تشخيص داد</a:t>
            </a:r>
            <a:r>
              <a:rPr lang="ar-SA" sz="4000" dirty="0" smtClean="0">
                <a:cs typeface="B Nazanin" panose="00000400000000000000" pitchFamily="2" charset="-78"/>
              </a:rPr>
              <a:t>.</a:t>
            </a:r>
            <a:r>
              <a:rPr lang="fa-IR" sz="4000" dirty="0" smtClean="0">
                <a:cs typeface="B Nazanin" panose="00000400000000000000" pitchFamily="2" charset="-78"/>
              </a:rPr>
              <a:t> چه كسي با چه كسي ارتباط برقرار مي كند</a:t>
            </a:r>
            <a:r>
              <a:rPr lang="ar-SA" sz="4000" dirty="0" smtClean="0">
                <a:cs typeface="B Nazanin" panose="00000400000000000000" pitchFamily="2" charset="-78"/>
              </a:rPr>
              <a:t>،</a:t>
            </a:r>
            <a:r>
              <a:rPr lang="fa-IR" sz="4000" dirty="0" smtClean="0">
                <a:cs typeface="B Nazanin" panose="00000400000000000000" pitchFamily="2" charset="-78"/>
              </a:rPr>
              <a:t>‌اين ارتباط را چگونه برقرا ر مي كند</a:t>
            </a:r>
            <a:r>
              <a:rPr lang="ar-SA" sz="4000" dirty="0" smtClean="0">
                <a:cs typeface="B Nazanin" panose="00000400000000000000" pitchFamily="2" charset="-78"/>
              </a:rPr>
              <a:t>،</a:t>
            </a:r>
            <a:r>
              <a:rPr lang="fa-IR" sz="4000" dirty="0" smtClean="0">
                <a:cs typeface="B Nazanin" panose="00000400000000000000" pitchFamily="2" charset="-78"/>
              </a:rPr>
              <a:t> و الگوهاي ارتباطي كه درخانواده شكل مي گيرد</a:t>
            </a:r>
            <a:r>
              <a:rPr lang="ar-SA" sz="4000" dirty="0" smtClean="0">
                <a:cs typeface="B Nazanin" panose="00000400000000000000" pitchFamily="2" charset="-78"/>
              </a:rPr>
              <a:t>،</a:t>
            </a:r>
            <a:r>
              <a:rPr lang="fa-IR" sz="4000" dirty="0" smtClean="0">
                <a:cs typeface="B Nazanin" panose="00000400000000000000" pitchFamily="2" charset="-78"/>
              </a:rPr>
              <a:t> به چه صورت توصيف مي شود</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نظرية فرايندهاي درماني</a:t>
            </a:r>
            <a:endParaRPr lang="en-US" sz="4000" dirty="0" smtClean="0">
              <a:cs typeface="B Nazanin" panose="00000400000000000000" pitchFamily="2" charset="-78"/>
            </a:endParaRPr>
          </a:p>
        </p:txBody>
      </p:sp>
      <p:sp>
        <p:nvSpPr>
          <p:cNvPr id="74137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اگرآسيب رواني عمدتاً حاصل ارتباط گنگ يا خصمانه اي است كه به مقررات مبهم برقراري ارتباط منجر مي شود</a:t>
            </a:r>
            <a:r>
              <a:rPr lang="ar-SA" sz="4000" dirty="0" smtClean="0">
                <a:cs typeface="B Nazanin" panose="00000400000000000000" pitchFamily="2" charset="-78"/>
              </a:rPr>
              <a:t>،</a:t>
            </a:r>
            <a:r>
              <a:rPr lang="fa-IR" sz="4000" dirty="0" smtClean="0">
                <a:cs typeface="B Nazanin" panose="00000400000000000000" pitchFamily="2" charset="-78"/>
              </a:rPr>
              <a:t> پس اگر به افراد يك سيستم كمك كنيم تا مقررات روابط خودرا واضحتروسازنده تر انتقال دهند</a:t>
            </a:r>
            <a:r>
              <a:rPr lang="ar-SA" sz="4000" dirty="0" smtClean="0">
                <a:cs typeface="B Nazanin" panose="00000400000000000000" pitchFamily="2" charset="-78"/>
              </a:rPr>
              <a:t>،</a:t>
            </a:r>
            <a:r>
              <a:rPr lang="fa-IR" sz="4000" dirty="0" smtClean="0">
                <a:cs typeface="B Nazanin" panose="00000400000000000000" pitchFamily="2" charset="-78"/>
              </a:rPr>
              <a:t> آسيب رواني مي تواندبه بهترين وجه بهبود يابد</a:t>
            </a:r>
            <a:r>
              <a:rPr lang="ar-SA" sz="4000" dirty="0" smtClean="0">
                <a:cs typeface="B Nazanin" panose="00000400000000000000" pitchFamily="2" charset="-78"/>
              </a:rPr>
              <a:t>.</a:t>
            </a:r>
            <a:r>
              <a:rPr lang="fa-IR" sz="4000" dirty="0" smtClean="0">
                <a:cs typeface="B Nazanin" panose="00000400000000000000" pitchFamily="2" charset="-78"/>
              </a:rPr>
              <a:t> درارتباط درماني برجنبه هايي كه ارتباط را توصيف مي كنند تمركز مي شود مهم اين است كه افراد چگونه رابطه برقرار مي كنند .</a:t>
            </a:r>
            <a:endParaRPr lang="en-US" sz="4000" dirty="0" smtClean="0">
              <a:cs typeface="B Nazanin" panose="00000400000000000000" pitchFamily="2" charset="-78"/>
            </a:endParaRPr>
          </a:p>
        </p:txBody>
      </p:sp>
    </p:spTree>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240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پالايش رواني</a:t>
            </a:r>
            <a:endParaRPr lang="en-US" sz="4000" dirty="0" smtClean="0">
              <a:cs typeface="B Nazanin" panose="00000400000000000000" pitchFamily="2" charset="-78"/>
            </a:endParaRPr>
          </a:p>
        </p:txBody>
      </p:sp>
      <p:sp>
        <p:nvSpPr>
          <p:cNvPr id="742403" name="Rectangle 3"/>
          <p:cNvSpPr>
            <a:spLocks noGrp="1" noChangeArrowheads="1"/>
          </p:cNvSpPr>
          <p:nvPr>
            <p:ph type="body" idx="1"/>
          </p:nvPr>
        </p:nvSpPr>
        <p:spPr/>
        <p:txBody>
          <a:bodyPr/>
          <a:lstStyle/>
          <a:p>
            <a:pPr marL="0" indent="0" eaLnBrk="1" hangingPunct="1">
              <a:lnSpc>
                <a:spcPct val="115000"/>
              </a:lnSpc>
              <a:defRPr/>
            </a:pPr>
            <a:r>
              <a:rPr lang="fa-IR" sz="4000" dirty="0" smtClean="0">
                <a:cs typeface="B Nazanin" panose="00000400000000000000" pitchFamily="2" charset="-78"/>
              </a:rPr>
              <a:t>ويرجينيا ستير، نظريه سيستمي را با روانشناسي خود ونظريه گشتالت تركيب كرد ستير قبول داشت كه خانواده هاي آشفته بايد ارتباط روشني برقرار كنند ولي اغلب اين خانواده ها نمي توانند احساسات خود را مستقيماٌ منتقل كنند چون مقررات گنگي براي برقراري رابطه دارند. </a:t>
            </a:r>
            <a:endParaRPr lang="en-US" sz="4000" dirty="0" smtClean="0">
              <a:cs typeface="B Nazanin" panose="00000400000000000000" pitchFamily="2" charset="-78"/>
            </a:endParaRPr>
          </a:p>
        </p:txBody>
      </p:sp>
    </p:spTree>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شرطي سازي تقابلي </a:t>
            </a:r>
            <a:endParaRPr lang="en-US" sz="4000" dirty="0" smtClean="0">
              <a:cs typeface="B Nazanin" panose="00000400000000000000" pitchFamily="2" charset="-78"/>
            </a:endParaRPr>
          </a:p>
        </p:txBody>
      </p:sp>
      <p:sp>
        <p:nvSpPr>
          <p:cNvPr id="743427"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جي هيلي</a:t>
            </a:r>
            <a:r>
              <a:rPr lang="ar-SA" sz="4000" dirty="0" smtClean="0">
                <a:cs typeface="B Nazanin" panose="00000400000000000000" pitchFamily="2" charset="-78"/>
              </a:rPr>
              <a:t>،</a:t>
            </a:r>
            <a:r>
              <a:rPr lang="fa-IR" sz="4000" dirty="0" smtClean="0">
                <a:cs typeface="B Nazanin" panose="00000400000000000000" pitchFamily="2" charset="-78"/>
              </a:rPr>
              <a:t> به دليل تمركز درماني برقدرت</a:t>
            </a:r>
            <a:r>
              <a:rPr lang="ar-SA" sz="4000" dirty="0" smtClean="0">
                <a:cs typeface="B Nazanin" panose="00000400000000000000" pitchFamily="2" charset="-78"/>
              </a:rPr>
              <a:t>،</a:t>
            </a:r>
            <a:r>
              <a:rPr lang="fa-IR" sz="4000" dirty="0" smtClean="0">
                <a:cs typeface="B Nazanin" panose="00000400000000000000" pitchFamily="2" charset="-78"/>
              </a:rPr>
              <a:t>شهرت دارد درپس هرارتباطي عنصر دستور يا تلاش براي قدرت ميان فردي نهفته است به اظهار او</a:t>
            </a:r>
            <a:r>
              <a:rPr lang="ar-SA" sz="4000" dirty="0" smtClean="0">
                <a:cs typeface="B Nazanin" panose="00000400000000000000" pitchFamily="2" charset="-78"/>
              </a:rPr>
              <a:t>،</a:t>
            </a:r>
            <a:r>
              <a:rPr lang="fa-IR" sz="4000" dirty="0" smtClean="0">
                <a:cs typeface="B Nazanin" panose="00000400000000000000" pitchFamily="2" charset="-78"/>
              </a:rPr>
              <a:t> كسي كه قدرت كسب كرده است خود را به عنوان فردي كه تعيين مي كند چه اتفاقي روي خواهد داد</a:t>
            </a:r>
            <a:r>
              <a:rPr lang="ar-SA" sz="4000" dirty="0" smtClean="0">
                <a:cs typeface="B Nazanin" panose="00000400000000000000" pitchFamily="2" charset="-78"/>
              </a:rPr>
              <a:t>،</a:t>
            </a:r>
            <a:r>
              <a:rPr lang="fa-IR" sz="4000" dirty="0" smtClean="0">
                <a:cs typeface="B Nazanin" panose="00000400000000000000" pitchFamily="2" charset="-78"/>
              </a:rPr>
              <a:t>تثبيت مي نمايد.</a:t>
            </a:r>
            <a:endParaRPr lang="en-US" sz="4000" dirty="0" smtClean="0">
              <a:cs typeface="B Nazanin" panose="00000400000000000000" pitchFamily="2" charset="-78"/>
            </a:endParaRPr>
          </a:p>
        </p:txBody>
      </p:sp>
    </p:spTree>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4450"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ادامه شرطي سازي تقابلي </a:t>
            </a:r>
            <a:endParaRPr lang="en-US" sz="4000" dirty="0" smtClean="0">
              <a:cs typeface="B Nazanin" panose="00000400000000000000" pitchFamily="2" charset="-78"/>
            </a:endParaRPr>
          </a:p>
        </p:txBody>
      </p:sp>
      <p:sp>
        <p:nvSpPr>
          <p:cNvPr id="74445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تحليل قدرت درسيستمها</a:t>
            </a:r>
            <a:r>
              <a:rPr lang="ar-SA" sz="4000" dirty="0" smtClean="0">
                <a:cs typeface="B Nazanin" panose="00000400000000000000" pitchFamily="2" charset="-78"/>
              </a:rPr>
              <a:t>،</a:t>
            </a:r>
            <a:r>
              <a:rPr lang="fa-IR" sz="4000" dirty="0" smtClean="0">
                <a:cs typeface="B Nazanin" panose="00000400000000000000" pitchFamily="2" charset="-78"/>
              </a:rPr>
              <a:t> راهنماي درمان رهنمودي و مسأله گشائي هيلي است</a:t>
            </a:r>
            <a:r>
              <a:rPr lang="ar-SA" sz="4000" dirty="0" smtClean="0">
                <a:cs typeface="B Nazanin" panose="00000400000000000000" pitchFamily="2" charset="-78"/>
              </a:rPr>
              <a:t>.</a:t>
            </a:r>
            <a:r>
              <a:rPr lang="fa-IR" sz="4000" dirty="0" smtClean="0">
                <a:cs typeface="B Nazanin" panose="00000400000000000000" pitchFamily="2" charset="-78"/>
              </a:rPr>
              <a:t> </a:t>
            </a:r>
          </a:p>
          <a:p>
            <a:pPr marL="0" indent="0" eaLnBrk="1" hangingPunct="1">
              <a:defRPr/>
            </a:pPr>
            <a:r>
              <a:rPr lang="fa-IR" sz="4000" dirty="0" smtClean="0">
                <a:cs typeface="B Nazanin" panose="00000400000000000000" pitchFamily="2" charset="-78"/>
              </a:rPr>
              <a:t>هيلي درمان آزمون سخت را نيز ابداع كرد دراين نوع درمان</a:t>
            </a:r>
            <a:r>
              <a:rPr lang="ar-SA" sz="4000" dirty="0" smtClean="0">
                <a:cs typeface="B Nazanin" panose="00000400000000000000" pitchFamily="2" charset="-78"/>
              </a:rPr>
              <a:t>،</a:t>
            </a:r>
            <a:r>
              <a:rPr lang="fa-IR" sz="4000" dirty="0" smtClean="0">
                <a:cs typeface="B Nazanin" panose="00000400000000000000" pitchFamily="2" charset="-78"/>
              </a:rPr>
              <a:t> درمانگر براي فردي كه مي خواهد تغيير كند آزمون سختي را تدارك مي بيند.</a:t>
            </a:r>
            <a:endParaRPr lang="en-US" sz="4000" dirty="0" smtClean="0">
              <a:cs typeface="B Nazanin" panose="00000400000000000000" pitchFamily="2" charset="-78"/>
            </a:endParaRPr>
          </a:p>
        </p:txBody>
      </p:sp>
    </p:spTree>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5474"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رابطه درماني</a:t>
            </a:r>
            <a:endParaRPr lang="en-US" sz="4000" dirty="0" smtClean="0">
              <a:cs typeface="B Nazanin" panose="00000400000000000000" pitchFamily="2" charset="-78"/>
            </a:endParaRPr>
          </a:p>
        </p:txBody>
      </p:sp>
      <p:sp>
        <p:nvSpPr>
          <p:cNvPr id="74547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گرچه خانم ستير دررابطه با خانواده ها فعال و رهنمودي بود</a:t>
            </a:r>
            <a:r>
              <a:rPr lang="ar-SA" sz="4000" dirty="0" smtClean="0">
                <a:cs typeface="B Nazanin" panose="00000400000000000000" pitchFamily="2" charset="-78"/>
              </a:rPr>
              <a:t>،</a:t>
            </a:r>
            <a:r>
              <a:rPr lang="fa-IR" sz="4000" dirty="0" smtClean="0">
                <a:cs typeface="B Nazanin" panose="00000400000000000000" pitchFamily="2" charset="-78"/>
              </a:rPr>
              <a:t> براهميت همدلي</a:t>
            </a:r>
            <a:r>
              <a:rPr lang="ar-SA" sz="4000" dirty="0" smtClean="0">
                <a:cs typeface="B Nazanin" panose="00000400000000000000" pitchFamily="2" charset="-78"/>
              </a:rPr>
              <a:t>،</a:t>
            </a:r>
            <a:r>
              <a:rPr lang="fa-IR" sz="4000" dirty="0" smtClean="0">
                <a:cs typeface="B Nazanin" panose="00000400000000000000" pitchFamily="2" charset="-78"/>
              </a:rPr>
              <a:t> توجه مثبت و صداقت درسيستمهاي خانواده تأكيد داشت درمانگر بايد طوري رابطه برقرار سازد كه به ايجاد نوعي ارتباط مفيد و كارآمد كمك كند.</a:t>
            </a:r>
            <a:endParaRPr lang="en-US" sz="4000" dirty="0" smtClean="0">
              <a:cs typeface="B Nazanin" panose="00000400000000000000" pitchFamily="2" charset="-78"/>
            </a:endParaRPr>
          </a:p>
        </p:txBody>
      </p:sp>
    </p:spTree>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649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ادامه رابطه درماني</a:t>
            </a:r>
            <a:endParaRPr lang="en-US" sz="4000" dirty="0" smtClean="0">
              <a:cs typeface="B Nazanin" panose="00000400000000000000" pitchFamily="2" charset="-78"/>
            </a:endParaRPr>
          </a:p>
        </p:txBody>
      </p:sp>
      <p:sp>
        <p:nvSpPr>
          <p:cNvPr id="74649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درمانگر</a:t>
            </a:r>
            <a:r>
              <a:rPr lang="ar-SA" sz="4000" dirty="0" smtClean="0">
                <a:cs typeface="B Nazanin" panose="00000400000000000000" pitchFamily="2" charset="-78"/>
              </a:rPr>
              <a:t>،</a:t>
            </a:r>
            <a:r>
              <a:rPr lang="fa-IR" sz="4000" dirty="0" smtClean="0">
                <a:cs typeface="B Nazanin" panose="00000400000000000000" pitchFamily="2" charset="-78"/>
              </a:rPr>
              <a:t> به جاي اينكه</a:t>
            </a:r>
            <a:r>
              <a:rPr lang="ar-SA" sz="4000" dirty="0" smtClean="0">
                <a:cs typeface="B Nazanin" panose="00000400000000000000" pitchFamily="2" charset="-78"/>
              </a:rPr>
              <a:t>،</a:t>
            </a:r>
            <a:r>
              <a:rPr lang="fa-IR" sz="4000" dirty="0" smtClean="0">
                <a:cs typeface="B Nazanin" panose="00000400000000000000" pitchFamily="2" charset="-78"/>
              </a:rPr>
              <a:t> بي رهنمود باشد</a:t>
            </a:r>
            <a:r>
              <a:rPr lang="ar-SA" sz="4000" dirty="0" smtClean="0">
                <a:cs typeface="B Nazanin" panose="00000400000000000000" pitchFamily="2" charset="-78"/>
              </a:rPr>
              <a:t>،</a:t>
            </a:r>
            <a:r>
              <a:rPr lang="fa-IR" sz="4000" dirty="0" smtClean="0">
                <a:cs typeface="B Nazanin" panose="00000400000000000000" pitchFamily="2" charset="-78"/>
              </a:rPr>
              <a:t> بايد فوراٌٍ به اعضاي خانواده رهنمود دهد وآنها را به سمت احساساتي كه درارتباط هاي نامناسبشان حذف شده اند هدايت كند</a:t>
            </a:r>
            <a:r>
              <a:rPr lang="ar-SA" sz="4000" dirty="0" smtClean="0">
                <a:cs typeface="B Nazanin" panose="00000400000000000000" pitchFamily="2" charset="-78"/>
              </a:rPr>
              <a:t>.</a:t>
            </a:r>
            <a:endParaRPr lang="fa-IR" sz="4000"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 رابطه درماني به صورت سلسله مراتبي تنظيم مي شود به طوريكه درمانگر تصدي و كنترل را برعهده دارد.</a:t>
            </a:r>
            <a:endParaRPr lang="en-US" sz="4000" dirty="0" smtClean="0">
              <a:cs typeface="B Nazanin" panose="00000400000000000000" pitchFamily="2" charset="-78"/>
            </a:endParaRPr>
          </a:p>
        </p:txBody>
      </p:sp>
    </p:spTree>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2"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رابطه درماني</a:t>
            </a:r>
            <a:endParaRPr lang="en-US" sz="2800" dirty="0" smtClean="0">
              <a:cs typeface="B Nazanin" panose="00000400000000000000" pitchFamily="2" charset="-78"/>
            </a:endParaRPr>
          </a:p>
        </p:txBody>
      </p:sp>
      <p:sp>
        <p:nvSpPr>
          <p:cNvPr id="74752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الگوها ي ارتباط را زماني مي توان كاملاً مشاهده كرد وآنها را تغييرداد كه تمام اعضاي خانواده حضور داشته باشند خانواده درمانگران دركل و درمانگران ارتباطي / راهبردي به ويژه</a:t>
            </a:r>
            <a:r>
              <a:rPr lang="ar-SA" sz="4000" dirty="0" smtClean="0">
                <a:cs typeface="B Nazanin" panose="00000400000000000000" pitchFamily="2" charset="-78"/>
              </a:rPr>
              <a:t>،</a:t>
            </a:r>
            <a:r>
              <a:rPr lang="fa-IR" sz="4000" dirty="0" smtClean="0">
                <a:cs typeface="B Nazanin" panose="00000400000000000000" pitchFamily="2" charset="-78"/>
              </a:rPr>
              <a:t> پيشگام ضبط ويدئوئي</a:t>
            </a:r>
            <a:r>
              <a:rPr lang="ar-SA" sz="4000" dirty="0" smtClean="0">
                <a:cs typeface="B Nazanin" panose="00000400000000000000" pitchFamily="2" charset="-78"/>
              </a:rPr>
              <a:t>،</a:t>
            </a:r>
            <a:r>
              <a:rPr lang="fa-IR" sz="4000" dirty="0" smtClean="0">
                <a:cs typeface="B Nazanin" panose="00000400000000000000" pitchFamily="2" charset="-78"/>
              </a:rPr>
              <a:t> مشاهدة مستقيم و نظارت ازطريق آئينه يك طرفه هستند.</a:t>
            </a:r>
            <a:endParaRPr lang="en-US" sz="4000" dirty="0" smtClean="0">
              <a:cs typeface="B Nazanin" panose="00000400000000000000" pitchFamily="2" charset="-78"/>
            </a:endParaRPr>
          </a:p>
        </p:txBody>
      </p:sp>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ChangeArrowheads="1"/>
          </p:cNvSpPr>
          <p:nvPr>
            <p:ph type="title"/>
          </p:nvPr>
        </p:nvSpPr>
        <p:spPr/>
        <p:txBody>
          <a:bodyPr/>
          <a:lstStyle/>
          <a:p>
            <a:pPr eaLnBrk="1" hangingPunct="1">
              <a:defRPr/>
            </a:pPr>
            <a:r>
              <a:rPr lang="en-US" sz="4000" dirty="0" smtClean="0">
                <a:cs typeface="B Nazanin" panose="00000400000000000000" pitchFamily="2" charset="-78"/>
              </a:rPr>
              <a:t/>
            </a:r>
            <a:br>
              <a:rPr lang="en-US" sz="4000" dirty="0" smtClean="0">
                <a:cs typeface="B Nazanin" panose="00000400000000000000" pitchFamily="2" charset="-78"/>
              </a:rPr>
            </a:br>
            <a:r>
              <a:rPr lang="fa-IR" sz="4000" dirty="0" smtClean="0">
                <a:cs typeface="B Nazanin" panose="00000400000000000000" pitchFamily="2" charset="-78"/>
              </a:rPr>
              <a:t>درمان ساختاري نظريه آسيب شناسي رواني</a:t>
            </a:r>
            <a:endParaRPr lang="en-US" sz="4000" dirty="0" smtClean="0">
              <a:cs typeface="B Nazanin" panose="00000400000000000000" pitchFamily="2" charset="-78"/>
            </a:endParaRPr>
          </a:p>
        </p:txBody>
      </p:sp>
      <p:sp>
        <p:nvSpPr>
          <p:cNvPr id="748547"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نظريه هاي ساختاري بيشتر به آنچه كه آسيب رواني را نگه مي دارد مي پردازند تا به علتهاي آن زماني كه درمانگران افراد مبتلا به نشانه هاي بيماري را تحت درمان قرار مي دهند علتهاي مشكل آنها بخشي از ماجراست چيزي را كه مي توان تغيير داد</a:t>
            </a:r>
            <a:r>
              <a:rPr lang="ar-SA" sz="4000" dirty="0" smtClean="0">
                <a:cs typeface="B Nazanin" panose="00000400000000000000" pitchFamily="2" charset="-78"/>
              </a:rPr>
              <a:t>،</a:t>
            </a:r>
            <a:r>
              <a:rPr lang="fa-IR" sz="4000" dirty="0" smtClean="0">
                <a:cs typeface="B Nazanin" panose="00000400000000000000" pitchFamily="2" charset="-78"/>
              </a:rPr>
              <a:t> عوامل موجود هستند كه آسيب رواني را نگه مي دارند. </a:t>
            </a:r>
            <a:endParaRPr lang="en-US" sz="4000" dirty="0" smtClean="0">
              <a:cs typeface="B Nazanin" panose="00000400000000000000" pitchFamily="2" charset="-78"/>
            </a:endParaRPr>
          </a:p>
        </p:txBody>
      </p:sp>
    </p:spTree>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57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درمان ساختاري نظريه آسيب شناسي رواني</a:t>
            </a:r>
            <a:endParaRPr lang="en-US" sz="2800" dirty="0" smtClean="0">
              <a:cs typeface="B Nazanin" panose="00000400000000000000" pitchFamily="2" charset="-78"/>
            </a:endParaRPr>
          </a:p>
        </p:txBody>
      </p:sp>
      <p:sp>
        <p:nvSpPr>
          <p:cNvPr id="74957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دو نوع ساختار بيمارگون خانواده ها</a:t>
            </a:r>
            <a:r>
              <a:rPr lang="ar-SA" sz="4000" dirty="0" smtClean="0">
                <a:cs typeface="B Nazanin" panose="00000400000000000000" pitchFamily="2" charset="-78"/>
              </a:rPr>
              <a:t>،</a:t>
            </a:r>
            <a:r>
              <a:rPr lang="fa-IR" sz="4000" dirty="0" smtClean="0">
                <a:cs typeface="B Nazanin" panose="00000400000000000000" pitchFamily="2" charset="-78"/>
              </a:rPr>
              <a:t> </a:t>
            </a:r>
            <a:r>
              <a:rPr lang="fa-IR" sz="4000" dirty="0" smtClean="0">
                <a:solidFill>
                  <a:srgbClr val="FF3300"/>
                </a:solidFill>
                <a:cs typeface="B Nazanin" panose="00000400000000000000" pitchFamily="2" charset="-78"/>
              </a:rPr>
              <a:t>خانواده گسسته</a:t>
            </a:r>
            <a:r>
              <a:rPr lang="fa-IR" sz="4000" dirty="0" smtClean="0">
                <a:cs typeface="B Nazanin" panose="00000400000000000000" pitchFamily="2" charset="-78"/>
              </a:rPr>
              <a:t> است كه مرزهاي بسيار انعطاف ناپذيردارد و بين اعضاي خانواده تماس كم يا هيچ تماسي وجود ندارد</a:t>
            </a:r>
            <a:r>
              <a:rPr lang="ar-SA" sz="4000" dirty="0" smtClean="0">
                <a:cs typeface="B Nazanin" panose="00000400000000000000" pitchFamily="2" charset="-78"/>
              </a:rPr>
              <a:t>.</a:t>
            </a:r>
            <a:r>
              <a:rPr lang="fa-IR" sz="4000" dirty="0" smtClean="0">
                <a:cs typeface="B Nazanin" panose="00000400000000000000" pitchFamily="2" charset="-78"/>
              </a:rPr>
              <a:t>دراين نوع خانواده ساختارسالم</a:t>
            </a:r>
            <a:r>
              <a:rPr lang="ar-SA" sz="4000" dirty="0" smtClean="0">
                <a:cs typeface="B Nazanin" panose="00000400000000000000" pitchFamily="2" charset="-78"/>
              </a:rPr>
              <a:t>،</a:t>
            </a:r>
            <a:r>
              <a:rPr lang="fa-IR" sz="4000" dirty="0" smtClean="0">
                <a:cs typeface="B Nazanin" panose="00000400000000000000" pitchFamily="2" charset="-78"/>
              </a:rPr>
              <a:t> نظم</a:t>
            </a:r>
            <a:r>
              <a:rPr lang="ar-SA" sz="4000" dirty="0" smtClean="0">
                <a:cs typeface="B Nazanin" panose="00000400000000000000" pitchFamily="2" charset="-78"/>
              </a:rPr>
              <a:t>،</a:t>
            </a:r>
            <a:r>
              <a:rPr lang="fa-IR" sz="4000" dirty="0" smtClean="0">
                <a:cs typeface="B Nazanin" panose="00000400000000000000" pitchFamily="2" charset="-78"/>
              </a:rPr>
              <a:t> يا قدرت تقريباً ديده نمي شود.</a:t>
            </a:r>
          </a:p>
          <a:p>
            <a:pPr marL="0" indent="0" eaLnBrk="1" hangingPunct="1">
              <a:defRPr/>
            </a:pPr>
            <a:r>
              <a:rPr lang="fa-IR" sz="4000" dirty="0" smtClean="0">
                <a:solidFill>
                  <a:srgbClr val="FF3300"/>
                </a:solidFill>
                <a:cs typeface="B Nazanin" panose="00000400000000000000" pitchFamily="2" charset="-78"/>
              </a:rPr>
              <a:t>خانوادة به هم تنيده</a:t>
            </a:r>
            <a:r>
              <a:rPr lang="ar-SA" sz="4000" dirty="0" smtClean="0">
                <a:cs typeface="B Nazanin" panose="00000400000000000000" pitchFamily="2" charset="-78"/>
              </a:rPr>
              <a:t>،</a:t>
            </a:r>
            <a:r>
              <a:rPr lang="fa-IR" sz="4000" dirty="0" smtClean="0">
                <a:cs typeface="B Nazanin" panose="00000400000000000000" pitchFamily="2" charset="-78"/>
              </a:rPr>
              <a:t> مرزهاي آن مبهم هستند ويژگي برجستة” درهم آميختگي تنگ ” اعضاي آن است .</a:t>
            </a:r>
            <a:endParaRPr lang="en-US" sz="4000" dirty="0" smtClean="0">
              <a:cs typeface="B Nazanin" panose="00000400000000000000" pitchFamily="2" charset="-78"/>
            </a:endParaRPr>
          </a:p>
        </p:txBody>
      </p:sp>
    </p:spTree>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0594"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نظرية فرايندهاي درماني</a:t>
            </a:r>
            <a:endParaRPr lang="en-US" sz="4000" dirty="0" smtClean="0">
              <a:cs typeface="B Nazanin" panose="00000400000000000000" pitchFamily="2" charset="-78"/>
            </a:endParaRPr>
          </a:p>
        </p:txBody>
      </p:sp>
      <p:sp>
        <p:nvSpPr>
          <p:cNvPr id="750595"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چنانچه نشانه ها نمايان شده و درساختارهاي خانواده ماندگار شده باشند و خانواده نتواند خود را باضرورتهاي محيطي يا رشدي سازگار كند هدف درمان</a:t>
            </a:r>
            <a:r>
              <a:rPr lang="ar-SA" sz="4000" dirty="0" smtClean="0">
                <a:cs typeface="B Nazanin" panose="00000400000000000000" pitchFamily="2" charset="-78"/>
              </a:rPr>
              <a:t>،</a:t>
            </a:r>
            <a:r>
              <a:rPr lang="fa-IR" sz="4000" dirty="0" smtClean="0">
                <a:cs typeface="B Nazanin" panose="00000400000000000000" pitchFamily="2" charset="-78"/>
              </a:rPr>
              <a:t> بازسازي خانواده خواهد بود تا اعضاي آن بتوانند به صورت سالم رشد كنند و بايكديگر ارتباط برقرار سازند.</a:t>
            </a:r>
            <a:endParaRPr lang="en-US" sz="4000" dirty="0" smtClean="0">
              <a:cs typeface="B Nazanin" panose="00000400000000000000" pitchFamily="2" charset="-78"/>
            </a:endParaRPr>
          </a:p>
        </p:txBody>
      </p:sp>
    </p:spTree>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1618"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نظرية فرايندهاي درماني</a:t>
            </a:r>
            <a:endParaRPr lang="en-US" sz="2800" dirty="0" smtClean="0">
              <a:cs typeface="B Nazanin" panose="00000400000000000000" pitchFamily="2" charset="-78"/>
            </a:endParaRPr>
          </a:p>
        </p:txBody>
      </p:sp>
      <p:sp>
        <p:nvSpPr>
          <p:cNvPr id="75161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مرزبندي يكي از روشهائي است كه درمانگر براي بازسازي خانواده بكار مي برد درمانگر ساختاري مانند رهبري قابل</a:t>
            </a:r>
            <a:r>
              <a:rPr lang="ar-SA" sz="4000" dirty="0" smtClean="0">
                <a:cs typeface="B Nazanin" panose="00000400000000000000" pitchFamily="2" charset="-78"/>
              </a:rPr>
              <a:t>،</a:t>
            </a:r>
            <a:r>
              <a:rPr lang="fa-IR" sz="4000" dirty="0" smtClean="0">
                <a:cs typeface="B Nazanin" panose="00000400000000000000" pitchFamily="2" charset="-78"/>
              </a:rPr>
              <a:t> يك نقشه سياسي رواني ازوضعيت خانواده تهيه مي كند او بايد دقيقاً بداند چه كسي با چه كسي و چگونه رابطه برقرار مي كند</a:t>
            </a:r>
            <a:r>
              <a:rPr lang="ar-SA" sz="4000" dirty="0" smtClean="0">
                <a:cs typeface="B Nazanin" panose="00000400000000000000" pitchFamily="2" charset="-78"/>
              </a:rPr>
              <a:t>.</a:t>
            </a:r>
            <a:r>
              <a:rPr lang="fa-IR" sz="4000" dirty="0" smtClean="0">
                <a:cs typeface="B Nazanin" panose="00000400000000000000" pitchFamily="2" charset="-78"/>
              </a:rPr>
              <a:t> بعد، او مي تواند وظايفي را تعيين كند كه مرزها را درطول مسيرهاي سالم تر از نو، ترسيم كنند</a:t>
            </a:r>
            <a:r>
              <a:rPr lang="ar-SA" sz="4000" dirty="0" smtClean="0">
                <a:cs typeface="B Nazanin" panose="00000400000000000000" pitchFamily="2" charset="-78"/>
              </a:rPr>
              <a:t>.</a:t>
            </a:r>
            <a:r>
              <a:rPr lang="fa-IR" sz="4000" dirty="0" smtClean="0">
                <a:cs typeface="B Nazanin" panose="00000400000000000000" pitchFamily="2" charset="-78"/>
              </a:rPr>
              <a:t> </a:t>
            </a:r>
            <a:endParaRPr lang="en-US" sz="4000" dirty="0" smtClean="0">
              <a:cs typeface="B Nazanin" panose="00000400000000000000" pitchFamily="2" charset="-78"/>
            </a:endParaRPr>
          </a:p>
        </p:txBody>
      </p:sp>
    </p:spTree>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264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رابطة درماني</a:t>
            </a:r>
            <a:endParaRPr lang="en-US" sz="4000" dirty="0" smtClean="0">
              <a:cs typeface="B Nazanin" panose="00000400000000000000" pitchFamily="2" charset="-78"/>
            </a:endParaRPr>
          </a:p>
        </p:txBody>
      </p:sp>
      <p:sp>
        <p:nvSpPr>
          <p:cNvPr id="75264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درمانگر ساختاري براي برقراري رابطه با درمانجويان</a:t>
            </a:r>
            <a:r>
              <a:rPr lang="ar-SA" sz="4000" dirty="0" smtClean="0">
                <a:cs typeface="B Nazanin" panose="00000400000000000000" pitchFamily="2" charset="-78"/>
              </a:rPr>
              <a:t>،</a:t>
            </a:r>
            <a:r>
              <a:rPr lang="fa-IR" sz="4000" dirty="0" smtClean="0">
                <a:cs typeface="B Nazanin" panose="00000400000000000000" pitchFamily="2" charset="-78"/>
              </a:rPr>
              <a:t> روش منحصر به فردي دارد فرايند پيوستن</a:t>
            </a:r>
            <a:r>
              <a:rPr lang="ar-SA" sz="4000" dirty="0" smtClean="0">
                <a:cs typeface="B Nazanin" panose="00000400000000000000" pitchFamily="2" charset="-78"/>
              </a:rPr>
              <a:t>،</a:t>
            </a:r>
            <a:r>
              <a:rPr lang="fa-IR" sz="4000" dirty="0" smtClean="0">
                <a:cs typeface="B Nazanin" panose="00000400000000000000" pitchFamily="2" charset="-78"/>
              </a:rPr>
              <a:t> قطعاٍ همدلي</a:t>
            </a:r>
            <a:r>
              <a:rPr lang="ar-SA" sz="4000" dirty="0" smtClean="0">
                <a:cs typeface="B Nazanin" panose="00000400000000000000" pitchFamily="2" charset="-78"/>
              </a:rPr>
              <a:t>،</a:t>
            </a:r>
            <a:r>
              <a:rPr lang="fa-IR" sz="4000" dirty="0" smtClean="0">
                <a:cs typeface="B Nazanin" panose="00000400000000000000" pitchFamily="2" charset="-78"/>
              </a:rPr>
              <a:t> صميميت و همدردي را دربر دارد.</a:t>
            </a:r>
            <a:endParaRPr lang="en-US" sz="4000" dirty="0" smtClean="0">
              <a:cs typeface="B Nazanin" panose="00000400000000000000" pitchFamily="2" charset="-78"/>
            </a:endParaRPr>
          </a:p>
        </p:txBody>
      </p:sp>
    </p:spTree>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366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درمان بوئني سيستمهاي خانواده</a:t>
            </a:r>
            <a:endParaRPr lang="en-US" sz="4000" dirty="0" smtClean="0">
              <a:cs typeface="B Nazanin" panose="00000400000000000000" pitchFamily="2" charset="-78"/>
            </a:endParaRPr>
          </a:p>
        </p:txBody>
      </p:sp>
      <p:sp>
        <p:nvSpPr>
          <p:cNvPr id="753667" name="Rectangle 3"/>
          <p:cNvSpPr>
            <a:spLocks noGrp="1" noChangeArrowheads="1"/>
          </p:cNvSpPr>
          <p:nvPr>
            <p:ph type="body" idx="1"/>
          </p:nvPr>
        </p:nvSpPr>
        <p:spPr/>
        <p:txBody>
          <a:bodyPr/>
          <a:lstStyle/>
          <a:p>
            <a:pPr marL="0" indent="0" eaLnBrk="1" hangingPunct="1">
              <a:lnSpc>
                <a:spcPct val="115000"/>
              </a:lnSpc>
              <a:defRPr/>
            </a:pPr>
            <a:r>
              <a:rPr lang="fa-IR" sz="4000" dirty="0" smtClean="0">
                <a:solidFill>
                  <a:srgbClr val="FF3300"/>
                </a:solidFill>
                <a:cs typeface="B Nazanin" panose="00000400000000000000" pitchFamily="2" charset="-78"/>
              </a:rPr>
              <a:t>نظريه آسيب شناسي رواني</a:t>
            </a:r>
            <a:r>
              <a:rPr lang="fa-IR" sz="4000" dirty="0" smtClean="0">
                <a:solidFill>
                  <a:srgbClr val="000066"/>
                </a:solidFill>
                <a:cs typeface="B Nazanin" panose="00000400000000000000" pitchFamily="2" charset="-78"/>
              </a:rPr>
              <a:t> </a:t>
            </a:r>
          </a:p>
          <a:p>
            <a:pPr marL="0" indent="0" eaLnBrk="1" hangingPunct="1">
              <a:lnSpc>
                <a:spcPct val="115000"/>
              </a:lnSpc>
              <a:defRPr/>
            </a:pPr>
            <a:r>
              <a:rPr lang="fa-IR" sz="4000" dirty="0" smtClean="0">
                <a:cs typeface="B Nazanin" panose="00000400000000000000" pitchFamily="2" charset="-78"/>
              </a:rPr>
              <a:t>بيماريهاي عاطفي زماني ايجاد مي شوند كه افراد نمي توانند خود را بنحوي شايسته</a:t>
            </a:r>
            <a:r>
              <a:rPr lang="ar-SA" sz="4000" dirty="0" smtClean="0">
                <a:cs typeface="B Nazanin" panose="00000400000000000000" pitchFamily="2" charset="-78"/>
              </a:rPr>
              <a:t>،</a:t>
            </a:r>
            <a:r>
              <a:rPr lang="fa-IR" sz="4000" dirty="0" smtClean="0">
                <a:cs typeface="B Nazanin" panose="00000400000000000000" pitchFamily="2" charset="-78"/>
              </a:rPr>
              <a:t> از خانواده هاي اصلي شان متمايز كنند متمايز كردن خود عبارت است توانائي بدست آوردن كنترل عاطفي و درعين حال</a:t>
            </a:r>
            <a:r>
              <a:rPr lang="ar-SA" sz="4000" dirty="0" smtClean="0">
                <a:cs typeface="B Nazanin" panose="00000400000000000000" pitchFamily="2" charset="-78"/>
              </a:rPr>
              <a:t>،</a:t>
            </a:r>
            <a:r>
              <a:rPr lang="fa-IR" sz="4000" dirty="0" smtClean="0">
                <a:cs typeface="B Nazanin" panose="00000400000000000000" pitchFamily="2" charset="-78"/>
              </a:rPr>
              <a:t> ماندن درجو عاطفي شديد خانواده</a:t>
            </a:r>
            <a:r>
              <a:rPr lang="ar-SA" sz="4000" dirty="0" smtClean="0">
                <a:cs typeface="B Nazanin" panose="00000400000000000000" pitchFamily="2" charset="-78"/>
              </a:rPr>
              <a:t>.</a:t>
            </a:r>
            <a:r>
              <a:rPr lang="fa-IR" sz="4000" dirty="0" smtClean="0">
                <a:cs typeface="B Nazanin" panose="00000400000000000000" pitchFamily="2" charset="-78"/>
              </a:rPr>
              <a:t> همجوشي پديده اي است كه اجازه نمي دهد فرد</a:t>
            </a:r>
            <a:r>
              <a:rPr lang="ar-SA" sz="4000" dirty="0" smtClean="0">
                <a:cs typeface="B Nazanin" panose="00000400000000000000" pitchFamily="2" charset="-78"/>
              </a:rPr>
              <a:t>،</a:t>
            </a:r>
            <a:r>
              <a:rPr lang="fa-IR" sz="4000" dirty="0" smtClean="0">
                <a:cs typeface="B Nazanin" panose="00000400000000000000" pitchFamily="2" charset="-78"/>
              </a:rPr>
              <a:t> خودش را ازخانواده متمايز كند</a:t>
            </a:r>
            <a:r>
              <a:rPr lang="ar-SA" sz="4000" dirty="0" smtClean="0">
                <a:cs typeface="B Nazanin" panose="00000400000000000000" pitchFamily="2" charset="-78"/>
              </a:rPr>
              <a:t>.</a:t>
            </a:r>
            <a:r>
              <a:rPr lang="fa-IR" sz="4000" dirty="0" smtClean="0">
                <a:cs typeface="B Nazanin" panose="00000400000000000000" pitchFamily="2" charset="-78"/>
              </a:rPr>
              <a:t> </a:t>
            </a:r>
            <a:endParaRPr lang="en-US" sz="4000" dirty="0" smtClean="0">
              <a:cs typeface="B Nazanin" panose="00000400000000000000" pitchFamily="2" charset="-78"/>
            </a:endParaRPr>
          </a:p>
        </p:txBody>
      </p:sp>
    </p:spTree>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4690"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نظريه فرايندهاي درماني</a:t>
            </a:r>
            <a:endParaRPr lang="en-US" sz="4000" dirty="0" smtClean="0">
              <a:cs typeface="B Nazanin" panose="00000400000000000000" pitchFamily="2" charset="-78"/>
            </a:endParaRPr>
          </a:p>
        </p:txBody>
      </p:sp>
      <p:sp>
        <p:nvSpPr>
          <p:cNvPr id="754691"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چون بيماري عاطفي درنتيجه تمايز ناكافي خود از سيستم عاطفي خانواده به وجود مي آيد </a:t>
            </a:r>
            <a:r>
              <a:rPr lang="fa-IR" sz="4000" dirty="0" smtClean="0">
                <a:solidFill>
                  <a:srgbClr val="FF3300"/>
                </a:solidFill>
                <a:cs typeface="B Nazanin" panose="00000400000000000000" pitchFamily="2" charset="-78"/>
              </a:rPr>
              <a:t>هدف درمان بوئني</a:t>
            </a:r>
            <a:r>
              <a:rPr lang="fa-IR" sz="4000" dirty="0" smtClean="0">
                <a:cs typeface="B Nazanin" panose="00000400000000000000" pitchFamily="2" charset="-78"/>
              </a:rPr>
              <a:t> افزايش تمايز خود است چون مثلث ها درتمايزخود اختلال ايجاد مي كنند، درمان موفقيت آميز</a:t>
            </a:r>
            <a:r>
              <a:rPr lang="ar-SA" sz="4000" dirty="0" smtClean="0">
                <a:cs typeface="B Nazanin" panose="00000400000000000000" pitchFamily="2" charset="-78"/>
              </a:rPr>
              <a:t>،</a:t>
            </a:r>
            <a:r>
              <a:rPr lang="fa-IR" sz="4000" dirty="0" smtClean="0">
                <a:cs typeface="B Nazanin" panose="00000400000000000000" pitchFamily="2" charset="-78"/>
              </a:rPr>
              <a:t> درماني است كه اعضاي خانواده رامثلث كند درمان موفقيت آميز با كاركردن فقط روي يكي از اعضا كه براي بالندگي زدائي برانگيخته شده است، حاصل مي شود. </a:t>
            </a:r>
            <a:endParaRPr lang="en-US" sz="4000" dirty="0" smtClean="0">
              <a:cs typeface="B Nazanin" panose="00000400000000000000" pitchFamily="2" charset="-78"/>
            </a:endParaRPr>
          </a:p>
        </p:txBody>
      </p:sp>
    </p:spTree>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Grp="1" noChangeArrowheads="1"/>
          </p:cNvSpPr>
          <p:nvPr>
            <p:ph type="title"/>
          </p:nvPr>
        </p:nvSpPr>
        <p:spPr>
          <a:xfrm>
            <a:off x="1116013" y="0"/>
            <a:ext cx="6911975" cy="692150"/>
          </a:xfrm>
        </p:spPr>
        <p:txBody>
          <a:bodyPr/>
          <a:lstStyle/>
          <a:p>
            <a:pPr eaLnBrk="1" hangingPunct="1">
              <a:defRPr/>
            </a:pPr>
            <a:r>
              <a:rPr lang="fa-IR" sz="4000" dirty="0" smtClean="0">
                <a:cs typeface="B Nazanin" panose="00000400000000000000" pitchFamily="2" charset="-78"/>
              </a:rPr>
              <a:t>ادامه نظريه فرايندهاي درماني</a:t>
            </a:r>
            <a:endParaRPr lang="en-US" sz="4000" dirty="0" smtClean="0">
              <a:cs typeface="B Nazanin" panose="00000400000000000000" pitchFamily="2" charset="-78"/>
            </a:endParaRPr>
          </a:p>
        </p:txBody>
      </p:sp>
      <p:sp>
        <p:nvSpPr>
          <p:cNvPr id="755715" name="Rectangle 3"/>
          <p:cNvSpPr>
            <a:spLocks noGrp="1" noChangeArrowheads="1"/>
          </p:cNvSpPr>
          <p:nvPr>
            <p:ph type="body" idx="1"/>
          </p:nvPr>
        </p:nvSpPr>
        <p:spPr>
          <a:xfrm>
            <a:off x="179388" y="908050"/>
            <a:ext cx="8964612" cy="5543550"/>
          </a:xfrm>
        </p:spPr>
        <p:txBody>
          <a:bodyPr/>
          <a:lstStyle/>
          <a:p>
            <a:pPr marL="0" indent="0" eaLnBrk="1" hangingPunct="1">
              <a:defRPr/>
            </a:pPr>
            <a:r>
              <a:rPr lang="fa-IR" sz="4000" dirty="0" smtClean="0">
                <a:cs typeface="B Nazanin" panose="00000400000000000000" pitchFamily="2" charset="-78"/>
              </a:rPr>
              <a:t>درمانگران سيستم خانواده براي رسيدن به سطح عيني تر ومتمايز هشياري</a:t>
            </a:r>
            <a:r>
              <a:rPr lang="ar-SA" sz="4000" dirty="0" smtClean="0">
                <a:cs typeface="B Nazanin" panose="00000400000000000000" pitchFamily="2" charset="-78"/>
              </a:rPr>
              <a:t>،</a:t>
            </a:r>
            <a:r>
              <a:rPr lang="fa-IR" sz="4000" dirty="0" smtClean="0">
                <a:cs typeface="B Nazanin" panose="00000400000000000000" pitchFamily="2" charset="-78"/>
              </a:rPr>
              <a:t> به جاي تعبيرها برمشاهدات تأكيد مي كنند بيماران با انتخاب پاسخ دادن به صورت خود مختار مي توانند خود را از سيستم خانواده رها سازند </a:t>
            </a:r>
          </a:p>
          <a:p>
            <a:pPr marL="0" indent="0" eaLnBrk="1" hangingPunct="1">
              <a:defRPr/>
            </a:pPr>
            <a:r>
              <a:rPr lang="fa-IR" sz="4000" dirty="0" smtClean="0">
                <a:cs typeface="B Nazanin" panose="00000400000000000000" pitchFamily="2" charset="-78"/>
              </a:rPr>
              <a:t>خودمختاري يعني پاسخ دادن ازموضع من به جاي واكنش كردن از موضع ما</a:t>
            </a:r>
            <a:endParaRPr lang="en-US" sz="4000" dirty="0" smtClean="0">
              <a:cs typeface="B Nazanin" panose="00000400000000000000" pitchFamily="2" charset="-78"/>
            </a:endParaRPr>
          </a:p>
        </p:txBody>
      </p:sp>
    </p:spTree>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6738"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رابطه درماني</a:t>
            </a:r>
            <a:endParaRPr lang="en-US" sz="4000" dirty="0" smtClean="0">
              <a:cs typeface="B Nazanin" panose="00000400000000000000" pitchFamily="2" charset="-78"/>
            </a:endParaRPr>
          </a:p>
        </p:txBody>
      </p:sp>
      <p:sp>
        <p:nvSpPr>
          <p:cNvPr id="756739"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رابطه بوئني بيشتر ازاين نظر اهميت دارد كه درمانگر چه كاري انجام نمي دهد.</a:t>
            </a:r>
          </a:p>
          <a:p>
            <a:pPr marL="0" indent="0" eaLnBrk="1" hangingPunct="1">
              <a:defRPr/>
            </a:pPr>
            <a:r>
              <a:rPr lang="fa-IR" sz="4000" dirty="0" smtClean="0">
                <a:cs typeface="B Nazanin" panose="00000400000000000000" pitchFamily="2" charset="-78"/>
              </a:rPr>
              <a:t>  درمانگر بوئني با حفظ موضع من معقول</a:t>
            </a:r>
            <a:r>
              <a:rPr lang="ar-SA" sz="4000" dirty="0" smtClean="0">
                <a:cs typeface="B Nazanin" panose="00000400000000000000" pitchFamily="2" charset="-78"/>
              </a:rPr>
              <a:t>،</a:t>
            </a:r>
            <a:r>
              <a:rPr lang="fa-IR" sz="4000" dirty="0" smtClean="0">
                <a:cs typeface="B Nazanin" panose="00000400000000000000" pitchFamily="2" charset="-78"/>
              </a:rPr>
              <a:t> از واكنش انتقال جلوگيري مي كند.</a:t>
            </a:r>
            <a:endParaRPr lang="en-US" sz="4000" dirty="0" smtClean="0">
              <a:cs typeface="B Nazanin" panose="00000400000000000000" pitchFamily="2" charset="-78"/>
            </a:endParaRPr>
          </a:p>
        </p:txBody>
      </p:sp>
    </p:spTree>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62"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واقعيت ها</a:t>
            </a:r>
            <a:endParaRPr lang="en-US" sz="4000" dirty="0" smtClean="0">
              <a:cs typeface="B Nazanin" panose="00000400000000000000" pitchFamily="2" charset="-78"/>
            </a:endParaRPr>
          </a:p>
        </p:txBody>
      </p:sp>
      <p:sp>
        <p:nvSpPr>
          <p:cNvPr id="757763" name="Rectangle 3"/>
          <p:cNvSpPr>
            <a:spLocks noGrp="1" noChangeArrowheads="1"/>
          </p:cNvSpPr>
          <p:nvPr>
            <p:ph type="body" idx="1"/>
          </p:nvPr>
        </p:nvSpPr>
        <p:spPr/>
        <p:txBody>
          <a:bodyPr/>
          <a:lstStyle/>
          <a:p>
            <a:pPr marL="0" indent="0" eaLnBrk="1" hangingPunct="1">
              <a:defRPr/>
            </a:pPr>
            <a:r>
              <a:rPr lang="fa-IR" sz="4000" dirty="0" smtClean="0">
                <a:cs typeface="B Nazanin" panose="00000400000000000000" pitchFamily="2" charset="-78"/>
              </a:rPr>
              <a:t>خانواده درماني بوئن بسيار انعطاف پذيرتر از نظريه هاي سيستمي است كه اصرار دارند همه اعضاي خانواده بايد دردرمان حضور داشته باشند</a:t>
            </a:r>
            <a:r>
              <a:rPr lang="ar-SA" sz="4000" dirty="0" smtClean="0">
                <a:cs typeface="B Nazanin" panose="00000400000000000000" pitchFamily="2" charset="-78"/>
              </a:rPr>
              <a:t>.</a:t>
            </a:r>
            <a:r>
              <a:rPr lang="fa-IR" sz="4000" dirty="0" smtClean="0">
                <a:cs typeface="B Nazanin" panose="00000400000000000000" pitchFamily="2" charset="-78"/>
              </a:rPr>
              <a:t>درواقع</a:t>
            </a:r>
            <a:r>
              <a:rPr lang="ar-SA" sz="4000" dirty="0" smtClean="0">
                <a:cs typeface="B Nazanin" panose="00000400000000000000" pitchFamily="2" charset="-78"/>
              </a:rPr>
              <a:t>،</a:t>
            </a:r>
            <a:r>
              <a:rPr lang="fa-IR" sz="4000" dirty="0" smtClean="0">
                <a:cs typeface="B Nazanin" panose="00000400000000000000" pitchFamily="2" charset="-78"/>
              </a:rPr>
              <a:t> هرچه اعضاي بيشتري از خانواده حضور داشته باشند مثلث زدائي والدين دشوارتر مي شود درمانگران بوئني بايد از مثلث بندي با درمانجويان خودداري كنند .</a:t>
            </a:r>
            <a:endParaRPr lang="en-US" sz="4000" dirty="0" smtClean="0">
              <a:cs typeface="B Nazanin" panose="00000400000000000000" pitchFamily="2" charset="-78"/>
            </a:endParaRPr>
          </a:p>
        </p:txBody>
      </p:sp>
    </p:spTree>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786" name="Rectangle 2"/>
          <p:cNvSpPr>
            <a:spLocks noGrp="1" noChangeArrowheads="1"/>
          </p:cNvSpPr>
          <p:nvPr>
            <p:ph type="title"/>
          </p:nvPr>
        </p:nvSpPr>
        <p:spPr/>
        <p:txBody>
          <a:bodyPr/>
          <a:lstStyle/>
          <a:p>
            <a:pPr eaLnBrk="1" hangingPunct="1">
              <a:defRPr/>
            </a:pPr>
            <a:r>
              <a:rPr lang="fa-IR" sz="4000" dirty="0" smtClean="0">
                <a:cs typeface="B Nazanin" panose="00000400000000000000" pitchFamily="2" charset="-78"/>
              </a:rPr>
              <a:t>انتقادهائي از درمانهاي سيستمي</a:t>
            </a:r>
            <a:endParaRPr lang="en-US" sz="4000" dirty="0" smtClean="0">
              <a:cs typeface="B Nazanin" panose="00000400000000000000" pitchFamily="2" charset="-78"/>
            </a:endParaRPr>
          </a:p>
        </p:txBody>
      </p:sp>
      <p:sp>
        <p:nvSpPr>
          <p:cNvPr id="758787" name="Rectangle 3"/>
          <p:cNvSpPr>
            <a:spLocks noGrp="1" noChangeArrowheads="1"/>
          </p:cNvSpPr>
          <p:nvPr>
            <p:ph type="body" idx="1"/>
          </p:nvPr>
        </p:nvSpPr>
        <p:spPr>
          <a:xfrm>
            <a:off x="157163" y="1108075"/>
            <a:ext cx="8964612" cy="5110163"/>
          </a:xfrm>
        </p:spPr>
        <p:txBody>
          <a:bodyPr/>
          <a:lstStyle/>
          <a:p>
            <a:pPr marL="0" indent="0" eaLnBrk="1" hangingPunct="1">
              <a:defRPr/>
            </a:pPr>
            <a:r>
              <a:rPr lang="fa-IR" sz="4000" dirty="0" smtClean="0">
                <a:cs typeface="B Lotus" pitchFamily="2" charset="-78"/>
              </a:rPr>
              <a:t> </a:t>
            </a:r>
            <a:r>
              <a:rPr lang="fa-IR" sz="4000" dirty="0" smtClean="0">
                <a:solidFill>
                  <a:srgbClr val="FF3300"/>
                </a:solidFill>
                <a:cs typeface="B Nazanin" panose="00000400000000000000" pitchFamily="2" charset="-78"/>
              </a:rPr>
              <a:t>ازديدگاه روانكاوي :</a:t>
            </a:r>
          </a:p>
          <a:p>
            <a:pPr marL="0" indent="0" eaLnBrk="1" hangingPunct="1">
              <a:defRPr/>
            </a:pPr>
            <a:r>
              <a:rPr lang="fa-IR" sz="4000" dirty="0" smtClean="0">
                <a:cs typeface="B Nazanin" panose="00000400000000000000" pitchFamily="2" charset="-78"/>
              </a:rPr>
              <a:t>درمان ساختاري يكي ديگر از تلاشهائي است كه براي مشكلات پيچيده راه حلهاي ساده پيشنهاد مي كند</a:t>
            </a:r>
            <a:r>
              <a:rPr lang="ar-SA" sz="4000" dirty="0" smtClean="0">
                <a:cs typeface="B Nazanin" panose="00000400000000000000" pitchFamily="2" charset="-78"/>
              </a:rPr>
              <a:t>.</a:t>
            </a:r>
            <a:r>
              <a:rPr lang="fa-IR" sz="4000" dirty="0" smtClean="0">
                <a:cs typeface="B Nazanin" panose="00000400000000000000" pitchFamily="2" charset="-78"/>
              </a:rPr>
              <a:t> بزرگسالان شديداًٍ آشفته اي مانند شخصيت هاي مرزي كه تنها زندگي مي كنند چه مي شوند ؟ درمانگر ساختاري درمورد كسي كه براي ايجاد روابط</a:t>
            </a:r>
            <a:r>
              <a:rPr lang="ar-SA" sz="4000" dirty="0" smtClean="0">
                <a:cs typeface="B Nazanin" panose="00000400000000000000" pitchFamily="2" charset="-78"/>
              </a:rPr>
              <a:t>،</a:t>
            </a:r>
            <a:r>
              <a:rPr lang="fa-IR" sz="4000" dirty="0" smtClean="0">
                <a:cs typeface="B Nazanin" panose="00000400000000000000" pitchFamily="2" charset="-78"/>
              </a:rPr>
              <a:t> نه عوض كردن ساختار</a:t>
            </a:r>
            <a:endParaRPr lang="en-US" sz="4000" dirty="0" smtClean="0">
              <a:cs typeface="B Nazanin" panose="00000400000000000000" pitchFamily="2" charset="-78"/>
            </a:endParaRPr>
          </a:p>
        </p:txBody>
      </p:sp>
    </p:spTree>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9810"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انتقادها</a:t>
            </a:r>
            <a:endParaRPr lang="en-US" sz="2800" dirty="0" smtClean="0">
              <a:cs typeface="B Nazanin" panose="00000400000000000000" pitchFamily="2" charset="-78"/>
            </a:endParaRPr>
          </a:p>
        </p:txBody>
      </p:sp>
      <p:sp>
        <p:nvSpPr>
          <p:cNvPr id="759811" name="Rectangle 3"/>
          <p:cNvSpPr>
            <a:spLocks noGrp="1" noChangeArrowheads="1"/>
          </p:cNvSpPr>
          <p:nvPr>
            <p:ph type="body" idx="1"/>
          </p:nvPr>
        </p:nvSpPr>
        <p:spPr>
          <a:xfrm>
            <a:off x="179388" y="765175"/>
            <a:ext cx="8964612" cy="5110163"/>
          </a:xfrm>
        </p:spPr>
        <p:txBody>
          <a:bodyPr/>
          <a:lstStyle/>
          <a:p>
            <a:pPr marL="0" indent="0" eaLnBrk="1" hangingPunct="1">
              <a:defRPr/>
            </a:pPr>
            <a:r>
              <a:rPr lang="fa-IR" sz="4000" b="1" dirty="0" smtClean="0">
                <a:solidFill>
                  <a:srgbClr val="FF3300"/>
                </a:solidFill>
                <a:cs typeface="B Nazanin" panose="00000400000000000000" pitchFamily="2" charset="-78"/>
              </a:rPr>
              <a:t>از دیدگاه رفتاری </a:t>
            </a:r>
            <a:endParaRPr lang="fa-IR" sz="4000" b="1" u="sng"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بوئن شراب كهنه را دربطري هاي نو مي ريزد شراب كهنه ميراث روانكاوي است</a:t>
            </a:r>
            <a:r>
              <a:rPr lang="ar-SA" sz="4000" dirty="0" smtClean="0">
                <a:cs typeface="B Nazanin" panose="00000400000000000000" pitchFamily="2" charset="-78"/>
              </a:rPr>
              <a:t>،</a:t>
            </a:r>
            <a:r>
              <a:rPr lang="fa-IR" sz="4000" dirty="0" smtClean="0">
                <a:cs typeface="B Nazanin" panose="00000400000000000000" pitchFamily="2" charset="-78"/>
              </a:rPr>
              <a:t> بطري هاي نو خانواده هاي چند نسلي او هستند مفاهيم كليدي</a:t>
            </a:r>
            <a:r>
              <a:rPr lang="ar-SA" sz="4000" dirty="0" smtClean="0">
                <a:cs typeface="B Nazanin" panose="00000400000000000000" pitchFamily="2" charset="-78"/>
              </a:rPr>
              <a:t>،</a:t>
            </a:r>
            <a:r>
              <a:rPr lang="fa-IR" sz="4000" dirty="0" smtClean="0">
                <a:cs typeface="B Nazanin" panose="00000400000000000000" pitchFamily="2" charset="-78"/>
              </a:rPr>
              <a:t> مطمئناٍ حال و هواي فرويدي دارند</a:t>
            </a:r>
            <a:r>
              <a:rPr lang="ar-SA" sz="4000" dirty="0" smtClean="0">
                <a:cs typeface="B Nazanin" panose="00000400000000000000" pitchFamily="2" charset="-78"/>
              </a:rPr>
              <a:t>.</a:t>
            </a:r>
            <a:endParaRPr lang="fa-IR" sz="4000" dirty="0" smtClean="0">
              <a:cs typeface="B Nazanin" panose="00000400000000000000" pitchFamily="2" charset="-78"/>
            </a:endParaRPr>
          </a:p>
          <a:p>
            <a:pPr marL="0" indent="0" eaLnBrk="1" hangingPunct="1">
              <a:defRPr/>
            </a:pPr>
            <a:r>
              <a:rPr lang="fa-IR" sz="4000" dirty="0" smtClean="0">
                <a:cs typeface="B Nazanin" panose="00000400000000000000" pitchFamily="2" charset="-78"/>
              </a:rPr>
              <a:t>هدف كنترل عقلاني شبيه هدف واداشتن خود به كنترل كردن نهاد است</a:t>
            </a:r>
            <a:r>
              <a:rPr lang="ar-SA" sz="4000" dirty="0" smtClean="0">
                <a:cs typeface="B Nazanin" panose="00000400000000000000" pitchFamily="2" charset="-78"/>
              </a:rPr>
              <a:t>.</a:t>
            </a:r>
            <a:endParaRPr lang="en-US" sz="4000" dirty="0" smtClean="0">
              <a:cs typeface="B Nazanin" panose="00000400000000000000" pitchFamily="2" charset="-78"/>
            </a:endParaRPr>
          </a:p>
        </p:txBody>
      </p:sp>
    </p:spTree>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0834" name="Rectangle 2"/>
          <p:cNvSpPr>
            <a:spLocks noGrp="1" noChangeArrowheads="1"/>
          </p:cNvSpPr>
          <p:nvPr>
            <p:ph type="title"/>
          </p:nvPr>
        </p:nvSpPr>
        <p:spPr/>
        <p:txBody>
          <a:bodyPr/>
          <a:lstStyle/>
          <a:p>
            <a:pPr eaLnBrk="1" hangingPunct="1">
              <a:defRPr/>
            </a:pPr>
            <a:r>
              <a:rPr lang="fa-IR" sz="2800" dirty="0" smtClean="0">
                <a:cs typeface="B Nazanin" panose="00000400000000000000" pitchFamily="2" charset="-78"/>
              </a:rPr>
              <a:t>ادامه انتقادها</a:t>
            </a:r>
            <a:endParaRPr lang="en-US" sz="2800" dirty="0" smtClean="0">
              <a:cs typeface="B Nazanin" panose="00000400000000000000" pitchFamily="2" charset="-78"/>
            </a:endParaRPr>
          </a:p>
        </p:txBody>
      </p:sp>
      <p:sp>
        <p:nvSpPr>
          <p:cNvPr id="760835" name="Rectangle 3"/>
          <p:cNvSpPr>
            <a:spLocks noGrp="1" noChangeArrowheads="1"/>
          </p:cNvSpPr>
          <p:nvPr>
            <p:ph type="body" idx="1"/>
          </p:nvPr>
        </p:nvSpPr>
        <p:spPr/>
        <p:txBody>
          <a:bodyPr/>
          <a:lstStyle/>
          <a:p>
            <a:pPr marL="0" indent="0" eaLnBrk="1" hangingPunct="1">
              <a:defRPr/>
            </a:pPr>
            <a:r>
              <a:rPr lang="fa-IR" sz="4000" dirty="0" smtClean="0">
                <a:solidFill>
                  <a:srgbClr val="FF3300"/>
                </a:solidFill>
                <a:cs typeface="B Nazanin" panose="00000400000000000000" pitchFamily="2" charset="-78"/>
              </a:rPr>
              <a:t>ازديدگاه انسان گرائي</a:t>
            </a:r>
          </a:p>
          <a:p>
            <a:pPr marL="0" indent="0" eaLnBrk="1" hangingPunct="1">
              <a:defRPr/>
            </a:pPr>
            <a:r>
              <a:rPr lang="fa-IR" sz="4000" dirty="0" smtClean="0">
                <a:cs typeface="B Nazanin" panose="00000400000000000000" pitchFamily="2" charset="-78"/>
              </a:rPr>
              <a:t>اين ديدگاه به نظريه پردازان ياد مي دهد انتظار مقاومت را داشته باشند و درمورد توان خانواده ها براي تغيير، درآنها بدبيني ايجاد مي كند</a:t>
            </a:r>
            <a:r>
              <a:rPr lang="ar-SA" sz="4000" dirty="0" smtClean="0">
                <a:cs typeface="B Nazanin" panose="00000400000000000000" pitchFamily="2" charset="-78"/>
              </a:rPr>
              <a:t>.</a:t>
            </a:r>
            <a:r>
              <a:rPr lang="fa-IR" sz="4000" dirty="0" smtClean="0">
                <a:cs typeface="B Nazanin" panose="00000400000000000000" pitchFamily="2" charset="-78"/>
              </a:rPr>
              <a:t> درنتيجه به جاي اينكه با خانواده ها محترمانه برخورد شود</a:t>
            </a:r>
            <a:r>
              <a:rPr lang="ar-SA" sz="4000" dirty="0" smtClean="0">
                <a:cs typeface="B Nazanin" panose="00000400000000000000" pitchFamily="2" charset="-78"/>
              </a:rPr>
              <a:t>،</a:t>
            </a:r>
            <a:r>
              <a:rPr lang="fa-IR" sz="4000" dirty="0" smtClean="0">
                <a:cs typeface="B Nazanin" panose="00000400000000000000" pitchFamily="2" charset="-78"/>
              </a:rPr>
              <a:t>با كلك آنها را به سمت تغيير مي كشانند.</a:t>
            </a:r>
            <a:endParaRPr lang="en-US" sz="4000" dirty="0" smtClean="0">
              <a:cs typeface="B Nazanin" panose="00000400000000000000" pitchFamily="2" charset="-78"/>
            </a:endParaRPr>
          </a:p>
        </p:txBody>
      </p:sp>
    </p:spTree>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58" name="Rectangle 2"/>
          <p:cNvSpPr>
            <a:spLocks noGrp="1" noChangeArrowheads="1"/>
          </p:cNvSpPr>
          <p:nvPr>
            <p:ph type="title"/>
          </p:nvPr>
        </p:nvSpPr>
        <p:spPr/>
        <p:txBody>
          <a:bodyPr/>
          <a:lstStyle/>
          <a:p>
            <a:pPr eaLnBrk="1" hangingPunct="1">
              <a:defRPr/>
            </a:pPr>
            <a:r>
              <a:rPr lang="fa-IR" sz="2400" dirty="0" smtClean="0">
                <a:cs typeface="B Nazanin" panose="00000400000000000000" pitchFamily="2" charset="-78"/>
              </a:rPr>
              <a:t>ادامه انتقادها</a:t>
            </a:r>
            <a:endParaRPr lang="en-US" sz="2400" dirty="0" smtClean="0">
              <a:cs typeface="B Nazanin" panose="00000400000000000000" pitchFamily="2" charset="-78"/>
            </a:endParaRPr>
          </a:p>
        </p:txBody>
      </p:sp>
      <p:sp>
        <p:nvSpPr>
          <p:cNvPr id="761859" name="Rectangle 3"/>
          <p:cNvSpPr>
            <a:spLocks noGrp="1" noChangeArrowheads="1"/>
          </p:cNvSpPr>
          <p:nvPr>
            <p:ph type="body" idx="1"/>
          </p:nvPr>
        </p:nvSpPr>
        <p:spPr/>
        <p:txBody>
          <a:bodyPr/>
          <a:lstStyle/>
          <a:p>
            <a:pPr marL="0" indent="0" eaLnBrk="1" hangingPunct="1">
              <a:lnSpc>
                <a:spcPct val="115000"/>
              </a:lnSpc>
              <a:defRPr/>
            </a:pPr>
            <a:r>
              <a:rPr lang="fa-IR" sz="4000" dirty="0" smtClean="0">
                <a:solidFill>
                  <a:srgbClr val="FF3300"/>
                </a:solidFill>
                <a:cs typeface="B Nazanin" panose="00000400000000000000" pitchFamily="2" charset="-78"/>
              </a:rPr>
              <a:t>ازديدگاه يكپارچه نگر</a:t>
            </a:r>
          </a:p>
          <a:p>
            <a:pPr marL="0" indent="0" eaLnBrk="1" hangingPunct="1">
              <a:lnSpc>
                <a:spcPct val="115000"/>
              </a:lnSpc>
              <a:defRPr/>
            </a:pPr>
            <a:r>
              <a:rPr lang="fa-IR" sz="4000" dirty="0" smtClean="0">
                <a:cs typeface="B Nazanin" panose="00000400000000000000" pitchFamily="2" charset="-78"/>
              </a:rPr>
              <a:t>درمانهاي سيستمي ضمائم مفيدي به خزانة روان درمانگر هستند  درمان ساختاري فاقد نظريه و فن لازم براي برخورد با مقاومت شديد است</a:t>
            </a:r>
            <a:r>
              <a:rPr lang="ar-SA" sz="4000" dirty="0" smtClean="0">
                <a:cs typeface="B Nazanin" panose="00000400000000000000" pitchFamily="2" charset="-78"/>
              </a:rPr>
              <a:t>.</a:t>
            </a:r>
            <a:r>
              <a:rPr lang="fa-IR" sz="4000" dirty="0" smtClean="0">
                <a:cs typeface="B Nazanin" panose="00000400000000000000" pitchFamily="2" charset="-78"/>
              </a:rPr>
              <a:t> درمانهاي سيستمي که مي كوشند هرمشكلي را به عنوان مشكل سيستمها تعبيركنند، ازمحدوده خارج مي شوند</a:t>
            </a:r>
            <a:r>
              <a:rPr lang="ar-SA" sz="4000" dirty="0" smtClean="0">
                <a:cs typeface="B Nazanin" panose="00000400000000000000" pitchFamily="2" charset="-78"/>
              </a:rPr>
              <a:t>.</a:t>
            </a:r>
            <a:r>
              <a:rPr lang="fa-IR" sz="4000" dirty="0" smtClean="0">
                <a:cs typeface="B Nazanin" panose="00000400000000000000" pitchFamily="2" charset="-78"/>
              </a:rPr>
              <a:t>        </a:t>
            </a:r>
          </a:p>
          <a:p>
            <a:pPr marL="0" indent="0" algn="l" eaLnBrk="1" hangingPunct="1">
              <a:lnSpc>
                <a:spcPct val="115000"/>
              </a:lnSpc>
              <a:defRPr/>
            </a:pPr>
            <a:endParaRPr lang="en-US" sz="4000" dirty="0" smtClean="0">
              <a:solidFill>
                <a:schemeClr val="tx1"/>
              </a:solidFill>
              <a:cs typeface="B Nazanin" panose="00000400000000000000" pitchFamily="2" charset="-78"/>
            </a:endParaRPr>
          </a:p>
        </p:txBody>
      </p:sp>
    </p:spTree>
  </p:cSld>
  <p:clrMapOvr>
    <a:masterClrMapping/>
  </p:clrMapOvr>
  <p:transition>
    <p:cut/>
  </p:transition>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B Titr"/>
      </a:majorFont>
      <a:minorFont>
        <a:latin typeface="Tahoma"/>
        <a:ea typeface=""/>
        <a:cs typeface="B Za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ahom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ahoma" pitchFamily="34" charset="0"/>
            <a:cs typeface="Arial"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792</TotalTime>
  <Words>1361</Words>
  <Application>Microsoft Office PowerPoint</Application>
  <PresentationFormat>On-screen Show (4:3)</PresentationFormat>
  <Paragraphs>89</Paragraphs>
  <Slides>26</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B Lotus</vt:lpstr>
      <vt:lpstr>B Nazanin</vt:lpstr>
      <vt:lpstr>B Titr</vt:lpstr>
      <vt:lpstr>B Zar</vt:lpstr>
      <vt:lpstr>Tahoma</vt:lpstr>
      <vt:lpstr>Times New Roman</vt:lpstr>
      <vt:lpstr>Wingdings</vt:lpstr>
      <vt:lpstr>Ocean</vt:lpstr>
      <vt:lpstr>PowerPoint Presentation</vt:lpstr>
      <vt:lpstr>درمانهاي سيستمي :</vt:lpstr>
      <vt:lpstr>درمان ارتباطي / راهبردي</vt:lpstr>
      <vt:lpstr>ادامه درمان ارتباطي / راهبردي</vt:lpstr>
      <vt:lpstr>ادامه درمان ارتباطي / راهبردي</vt:lpstr>
      <vt:lpstr>نظرية فرايندهاي درماني</vt:lpstr>
      <vt:lpstr>پالايش رواني</vt:lpstr>
      <vt:lpstr>شرطي سازي تقابلي </vt:lpstr>
      <vt:lpstr>ادامه شرطي سازي تقابلي </vt:lpstr>
      <vt:lpstr>رابطه درماني</vt:lpstr>
      <vt:lpstr>ادامه رابطه درماني</vt:lpstr>
      <vt:lpstr>ادامه رابطه درماني</vt:lpstr>
      <vt:lpstr> درمان ساختاري نظريه آسيب شناسي رواني</vt:lpstr>
      <vt:lpstr>ادامه درمان ساختاري نظريه آسيب شناسي رواني</vt:lpstr>
      <vt:lpstr>نظرية فرايندهاي درماني</vt:lpstr>
      <vt:lpstr>ادامه نظرية فرايندهاي درماني</vt:lpstr>
      <vt:lpstr>رابطة درماني</vt:lpstr>
      <vt:lpstr>درمان بوئني سيستمهاي خانواده</vt:lpstr>
      <vt:lpstr>نظريه فرايندهاي درماني</vt:lpstr>
      <vt:lpstr>ادامه نظريه فرايندهاي درماني</vt:lpstr>
      <vt:lpstr>رابطه درماني</vt:lpstr>
      <vt:lpstr>واقعيت ها</vt:lpstr>
      <vt:lpstr>انتقادهائي از درمانهاي سيستمي</vt:lpstr>
      <vt:lpstr>ادامه انتقادها</vt:lpstr>
      <vt:lpstr>ادامه انتقادها</vt:lpstr>
      <vt:lpstr>ادامه انتقادها</vt:lpstr>
    </vt:vector>
  </TitlesOfParts>
  <Company>Tehran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نظريه هاي روان درماني</dc:title>
  <dc:creator>Mahdi-Khanjani</dc:creator>
  <cp:lastModifiedBy>DadeFam-43262657</cp:lastModifiedBy>
  <cp:revision>333</cp:revision>
  <dcterms:created xsi:type="dcterms:W3CDTF">2007-01-22T11:17:58Z</dcterms:created>
  <dcterms:modified xsi:type="dcterms:W3CDTF">2023-08-21T11:56:14Z</dcterms:modified>
</cp:coreProperties>
</file>