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5193" r:id="rId1"/>
  </p:sldMasterIdLst>
  <p:sldIdLst>
    <p:sldId id="401" r:id="rId2"/>
    <p:sldId id="327" r:id="rId3"/>
    <p:sldId id="400" r:id="rId4"/>
    <p:sldId id="355" r:id="rId5"/>
    <p:sldId id="356" r:id="rId6"/>
    <p:sldId id="393" r:id="rId7"/>
    <p:sldId id="368" r:id="rId8"/>
    <p:sldId id="363" r:id="rId9"/>
    <p:sldId id="396" r:id="rId10"/>
    <p:sldId id="365" r:id="rId11"/>
    <p:sldId id="389" r:id="rId12"/>
    <p:sldId id="390" r:id="rId13"/>
    <p:sldId id="386" r:id="rId14"/>
    <p:sldId id="385" r:id="rId15"/>
    <p:sldId id="387" r:id="rId16"/>
    <p:sldId id="382" r:id="rId17"/>
    <p:sldId id="383" r:id="rId18"/>
    <p:sldId id="384" r:id="rId19"/>
    <p:sldId id="388" r:id="rId20"/>
    <p:sldId id="370" r:id="rId21"/>
    <p:sldId id="399" r:id="rId22"/>
    <p:sldId id="375" r:id="rId23"/>
    <p:sldId id="376" r:id="rId24"/>
  </p:sldIdLst>
  <p:sldSz cx="12192000" cy="6858000"/>
  <p:notesSz cx="6858000" cy="9144000"/>
  <p:defaultTextStyle>
    <a:defPPr>
      <a:defRPr lang="en-US"/>
    </a:defPPr>
    <a:lvl1pPr algn="r" defTabSz="457200" rtl="1" fontAlgn="base">
      <a:spcBef>
        <a:spcPct val="0"/>
      </a:spcBef>
      <a:spcAft>
        <a:spcPct val="0"/>
      </a:spcAft>
      <a:defRPr kern="1200">
        <a:solidFill>
          <a:schemeClr val="tx1"/>
        </a:solidFill>
        <a:latin typeface="Century Gothic" panose="020B0502020202020204" pitchFamily="34" charset="0"/>
        <a:ea typeface="+mn-ea"/>
        <a:cs typeface="Arial" panose="020B0604020202020204" pitchFamily="34" charset="0"/>
      </a:defRPr>
    </a:lvl1pPr>
    <a:lvl2pPr marL="457200" algn="r" defTabSz="457200" rtl="1" fontAlgn="base">
      <a:spcBef>
        <a:spcPct val="0"/>
      </a:spcBef>
      <a:spcAft>
        <a:spcPct val="0"/>
      </a:spcAft>
      <a:defRPr kern="1200">
        <a:solidFill>
          <a:schemeClr val="tx1"/>
        </a:solidFill>
        <a:latin typeface="Century Gothic" panose="020B0502020202020204" pitchFamily="34" charset="0"/>
        <a:ea typeface="+mn-ea"/>
        <a:cs typeface="Arial" panose="020B0604020202020204" pitchFamily="34" charset="0"/>
      </a:defRPr>
    </a:lvl2pPr>
    <a:lvl3pPr marL="914400" algn="r" defTabSz="457200" rtl="1" fontAlgn="base">
      <a:spcBef>
        <a:spcPct val="0"/>
      </a:spcBef>
      <a:spcAft>
        <a:spcPct val="0"/>
      </a:spcAft>
      <a:defRPr kern="1200">
        <a:solidFill>
          <a:schemeClr val="tx1"/>
        </a:solidFill>
        <a:latin typeface="Century Gothic" panose="020B0502020202020204" pitchFamily="34" charset="0"/>
        <a:ea typeface="+mn-ea"/>
        <a:cs typeface="Arial" panose="020B0604020202020204" pitchFamily="34" charset="0"/>
      </a:defRPr>
    </a:lvl3pPr>
    <a:lvl4pPr marL="1371600" algn="r" defTabSz="457200" rtl="1" fontAlgn="base">
      <a:spcBef>
        <a:spcPct val="0"/>
      </a:spcBef>
      <a:spcAft>
        <a:spcPct val="0"/>
      </a:spcAft>
      <a:defRPr kern="1200">
        <a:solidFill>
          <a:schemeClr val="tx1"/>
        </a:solidFill>
        <a:latin typeface="Century Gothic" panose="020B0502020202020204" pitchFamily="34" charset="0"/>
        <a:ea typeface="+mn-ea"/>
        <a:cs typeface="Arial" panose="020B0604020202020204" pitchFamily="34" charset="0"/>
      </a:defRPr>
    </a:lvl4pPr>
    <a:lvl5pPr marL="1828800" algn="r" defTabSz="457200" rtl="1" fontAlgn="base">
      <a:spcBef>
        <a:spcPct val="0"/>
      </a:spcBef>
      <a:spcAft>
        <a:spcPct val="0"/>
      </a:spcAft>
      <a:defRPr kern="1200">
        <a:solidFill>
          <a:schemeClr val="tx1"/>
        </a:solidFill>
        <a:latin typeface="Century Gothic" panose="020B0502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entury Gothic" panose="020B0502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entury Gothic" panose="020B0502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entury Gothic" panose="020B0502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entury Gothic" panose="020B0502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03D"/>
    <a:srgbClr val="159B48"/>
    <a:srgbClr val="2E08B8"/>
    <a:srgbClr val="00FF00"/>
    <a:srgbClr val="FF3300"/>
    <a:srgbClr val="FFFF99"/>
    <a:srgbClr val="33CC33"/>
    <a:srgbClr val="FEFD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35"/>
          <p:cNvSpPr>
            <a:spLocks/>
          </p:cNvSpPr>
          <p:nvPr/>
        </p:nvSpPr>
        <p:spPr bwMode="auto">
          <a:xfrm>
            <a:off x="0" y="4324350"/>
            <a:ext cx="1744663" cy="777875"/>
          </a:xfrm>
          <a:custGeom>
            <a:avLst/>
            <a:gdLst>
              <a:gd name="T0" fmla="*/ 287 w 372"/>
              <a:gd name="T1" fmla="*/ 166 h 166"/>
              <a:gd name="T2" fmla="*/ 293 w 372"/>
              <a:gd name="T3" fmla="*/ 164 h 166"/>
              <a:gd name="T4" fmla="*/ 294 w 372"/>
              <a:gd name="T5" fmla="*/ 163 h 166"/>
              <a:gd name="T6" fmla="*/ 370 w 372"/>
              <a:gd name="T7" fmla="*/ 87 h 166"/>
              <a:gd name="T8" fmla="*/ 370 w 372"/>
              <a:gd name="T9" fmla="*/ 78 h 166"/>
              <a:gd name="T10" fmla="*/ 294 w 372"/>
              <a:gd name="T11" fmla="*/ 3 h 166"/>
              <a:gd name="T12" fmla="*/ 293 w 372"/>
              <a:gd name="T13" fmla="*/ 2 h 166"/>
              <a:gd name="T14" fmla="*/ 287 w 372"/>
              <a:gd name="T15" fmla="*/ 0 h 166"/>
              <a:gd name="T16" fmla="*/ 0 w 372"/>
              <a:gd name="T17" fmla="*/ 0 h 166"/>
              <a:gd name="T18" fmla="*/ 0 w 372"/>
              <a:gd name="T19" fmla="*/ 166 h 166"/>
              <a:gd name="T20" fmla="*/ 287 w 372"/>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C802EB61-8348-4512-A3E5-74C41F0853C1}"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fld id="{FEEAD4E0-B136-48DE-9036-232B0180F702}" type="slidenum">
              <a:rPr lang="en-US" altLang="en-US"/>
              <a:pPr/>
              <a:t>‹#›</a:t>
            </a:fld>
            <a:endParaRPr lang="en-US" altLang="en-US"/>
          </a:p>
        </p:txBody>
      </p:sp>
    </p:spTree>
    <p:extLst>
      <p:ext uri="{BB962C8B-B14F-4D97-AF65-F5344CB8AC3E}">
        <p14:creationId xmlns:p14="http://schemas.microsoft.com/office/powerpoint/2010/main" val="2868441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33FFC32-6720-4D06-858A-67536D2B2F9F}"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p:txBody>
          <a:bodyPr/>
          <a:lstStyle>
            <a:lvl1pPr>
              <a:defRPr/>
            </a:lvl1pPr>
          </a:lstStyle>
          <a:p>
            <a:fld id="{356F4745-8761-467B-8156-3FC470BA6535}" type="slidenum">
              <a:rPr lang="en-US" altLang="en-US"/>
              <a:pPr/>
              <a:t>‹#›</a:t>
            </a:fld>
            <a:endParaRPr lang="en-US" altLang="en-US"/>
          </a:p>
        </p:txBody>
      </p:sp>
    </p:spTree>
    <p:extLst>
      <p:ext uri="{BB962C8B-B14F-4D97-AF65-F5344CB8AC3E}">
        <p14:creationId xmlns:p14="http://schemas.microsoft.com/office/powerpoint/2010/main" val="1600980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4A96F49-871E-4A15-96C3-F7BEDD75CC41}"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fld id="{76F89B81-5D2E-48E1-888C-4E7A7CD83C33}" type="slidenum">
              <a:rPr lang="en-US" altLang="en-US"/>
              <a:pPr/>
              <a:t>‹#›</a:t>
            </a:fld>
            <a:endParaRPr lang="en-US" altLang="en-US"/>
          </a:p>
        </p:txBody>
      </p:sp>
    </p:spTree>
    <p:extLst>
      <p:ext uri="{BB962C8B-B14F-4D97-AF65-F5344CB8AC3E}">
        <p14:creationId xmlns:p14="http://schemas.microsoft.com/office/powerpoint/2010/main" val="3640566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AEAF52C3-29B3-4207-971C-04EACFFBBF44}" type="datetimeFigureOut">
              <a:rPr lang="en-US"/>
              <a:pPr>
                <a:defRPr/>
              </a:pPr>
              <a:t>6/1/2023</a:t>
            </a:fld>
            <a:endParaRPr lang="en-US" dirty="0"/>
          </a:p>
        </p:txBody>
      </p:sp>
      <p:sp>
        <p:nvSpPr>
          <p:cNvPr id="7" name="Footer Placeholder 5"/>
          <p:cNvSpPr>
            <a:spLocks noGrp="1"/>
          </p:cNvSpPr>
          <p:nvPr>
            <p:ph type="ftr" sz="quarter" idx="11"/>
          </p:nvPr>
        </p:nvSpPr>
        <p:spPr/>
        <p:txBody>
          <a:bodyPr/>
          <a:lstStyle>
            <a:lvl1pPr>
              <a:defRPr/>
            </a:lvl1pPr>
          </a:lstStyle>
          <a:p>
            <a:pPr>
              <a:defRPr/>
            </a:pPr>
            <a:r>
              <a:rPr lang="en-US"/>
              <a:t>
              </a:t>
            </a:r>
            <a:endParaRPr lang="en-US" dirty="0"/>
          </a:p>
        </p:txBody>
      </p:sp>
      <p:sp>
        <p:nvSpPr>
          <p:cNvPr id="9" name="Slide Number Placeholder 5"/>
          <p:cNvSpPr>
            <a:spLocks noGrp="1"/>
          </p:cNvSpPr>
          <p:nvPr>
            <p:ph type="sldNum" sz="quarter" idx="12"/>
          </p:nvPr>
        </p:nvSpPr>
        <p:spPr/>
        <p:txBody>
          <a:bodyPr/>
          <a:lstStyle>
            <a:lvl1pPr>
              <a:defRPr/>
            </a:lvl1pPr>
          </a:lstStyle>
          <a:p>
            <a:fld id="{5796DCA2-A5A1-46CF-81DB-1B93611232C0}" type="slidenum">
              <a:rPr lang="en-US" altLang="en-US"/>
              <a:pPr/>
              <a:t>‹#›</a:t>
            </a:fld>
            <a:endParaRPr lang="en-US" altLang="en-US"/>
          </a:p>
        </p:txBody>
      </p:sp>
    </p:spTree>
    <p:extLst>
      <p:ext uri="{BB962C8B-B14F-4D97-AF65-F5344CB8AC3E}">
        <p14:creationId xmlns:p14="http://schemas.microsoft.com/office/powerpoint/2010/main" val="3162197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Freeform 35"/>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Title 13"/>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51F82C51-16DC-4C2D-AE55-0B08A8383BDA}" type="datetimeFigureOut">
              <a:rPr lang="en-US"/>
              <a:pPr>
                <a:defRPr/>
              </a:pPr>
              <a:t>6/1/2023</a:t>
            </a:fld>
            <a:endParaRPr lang="en-US" dirty="0"/>
          </a:p>
        </p:txBody>
      </p:sp>
      <p:sp>
        <p:nvSpPr>
          <p:cNvPr id="9" name="Footer Placeholder 7"/>
          <p:cNvSpPr>
            <a:spLocks noGrp="1"/>
          </p:cNvSpPr>
          <p:nvPr>
            <p:ph type="ftr" sz="quarter" idx="11"/>
          </p:nvPr>
        </p:nvSpPr>
        <p:spPr/>
        <p:txBody>
          <a:bodyPr/>
          <a:lstStyle>
            <a:lvl1pPr>
              <a:defRPr/>
            </a:lvl1pPr>
          </a:lstStyle>
          <a:p>
            <a:pPr>
              <a:defRPr/>
            </a:pPr>
            <a:r>
              <a:rPr lang="en-US"/>
              <a:t>
              </a:t>
            </a:r>
            <a:endParaRPr lang="en-US" dirty="0"/>
          </a:p>
        </p:txBody>
      </p:sp>
      <p:sp>
        <p:nvSpPr>
          <p:cNvPr id="11" name="Slide Number Placeholder 5"/>
          <p:cNvSpPr>
            <a:spLocks noGrp="1"/>
          </p:cNvSpPr>
          <p:nvPr>
            <p:ph type="sldNum" sz="quarter" idx="12"/>
          </p:nvPr>
        </p:nvSpPr>
        <p:spPr/>
        <p:txBody>
          <a:bodyPr/>
          <a:lstStyle>
            <a:lvl1pPr>
              <a:defRPr/>
            </a:lvl1pPr>
          </a:lstStyle>
          <a:p>
            <a:fld id="{5CA92CF4-D0FB-4590-9ED2-B65F6D00D683}" type="slidenum">
              <a:rPr lang="en-US" altLang="en-US"/>
              <a:pPr/>
              <a:t>‹#›</a:t>
            </a:fld>
            <a:endParaRPr lang="en-US" altLang="en-US"/>
          </a:p>
        </p:txBody>
      </p:sp>
    </p:spTree>
    <p:extLst>
      <p:ext uri="{BB962C8B-B14F-4D97-AF65-F5344CB8AC3E}">
        <p14:creationId xmlns:p14="http://schemas.microsoft.com/office/powerpoint/2010/main" val="35095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59ECF69A-BE8B-45C4-A78B-A28F87C4886A}" type="datetimeFigureOut">
              <a:rPr lang="en-US"/>
              <a:pPr>
                <a:defRPr/>
              </a:pPr>
              <a:t>6/1/2023</a:t>
            </a:fld>
            <a:endParaRPr lang="en-US" dirty="0"/>
          </a:p>
        </p:txBody>
      </p:sp>
      <p:sp>
        <p:nvSpPr>
          <p:cNvPr id="5" name="Footer Placeholder 3"/>
          <p:cNvSpPr>
            <a:spLocks noGrp="1"/>
          </p:cNvSpPr>
          <p:nvPr>
            <p:ph type="ftr" sz="quarter" idx="11"/>
          </p:nvPr>
        </p:nvSpPr>
        <p:spPr/>
        <p:txBody>
          <a:bodyPr/>
          <a:lstStyle>
            <a:lvl1pPr>
              <a:defRPr/>
            </a:lvl1pPr>
          </a:lstStyle>
          <a:p>
            <a:pPr>
              <a:defRPr/>
            </a:pPr>
            <a:r>
              <a:rPr lang="en-US"/>
              <a:t>
              </a:t>
            </a:r>
            <a:endParaRPr lang="en-US" dirty="0"/>
          </a:p>
        </p:txBody>
      </p:sp>
      <p:sp>
        <p:nvSpPr>
          <p:cNvPr id="6" name="Slide Number Placeholder 4"/>
          <p:cNvSpPr>
            <a:spLocks noGrp="1"/>
          </p:cNvSpPr>
          <p:nvPr>
            <p:ph type="sldNum" sz="quarter" idx="12"/>
          </p:nvPr>
        </p:nvSpPr>
        <p:spPr/>
        <p:txBody>
          <a:bodyPr/>
          <a:lstStyle>
            <a:lvl1pPr>
              <a:defRPr/>
            </a:lvl1pPr>
          </a:lstStyle>
          <a:p>
            <a:fld id="{0B4FC7A1-2A44-43A5-88C8-BE8D566D68E1}" type="slidenum">
              <a:rPr lang="en-US" altLang="en-US"/>
              <a:pPr/>
              <a:t>‹#›</a:t>
            </a:fld>
            <a:endParaRPr lang="en-US" altLang="en-US"/>
          </a:p>
        </p:txBody>
      </p:sp>
    </p:spTree>
    <p:extLst>
      <p:ext uri="{BB962C8B-B14F-4D97-AF65-F5344CB8AC3E}">
        <p14:creationId xmlns:p14="http://schemas.microsoft.com/office/powerpoint/2010/main" val="1262142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 name="Date Placeholder 1"/>
          <p:cNvSpPr>
            <a:spLocks noGrp="1"/>
          </p:cNvSpPr>
          <p:nvPr>
            <p:ph type="dt" sz="half" idx="10"/>
          </p:nvPr>
        </p:nvSpPr>
        <p:spPr/>
        <p:txBody>
          <a:bodyPr/>
          <a:lstStyle>
            <a:lvl1pPr>
              <a:defRPr/>
            </a:lvl1pPr>
          </a:lstStyle>
          <a:p>
            <a:pPr>
              <a:defRPr/>
            </a:pPr>
            <a:fld id="{1D427152-E1B8-4F4D-AAC6-91E383F1D26D}" type="datetimeFigureOut">
              <a:rPr lang="en-US"/>
              <a:pPr>
                <a:defRPr/>
              </a:pPr>
              <a:t>6/1/2023</a:t>
            </a:fld>
            <a:endParaRPr lang="en-US" dirty="0"/>
          </a:p>
        </p:txBody>
      </p:sp>
      <p:sp>
        <p:nvSpPr>
          <p:cNvPr id="4" name="Footer Placeholder 2"/>
          <p:cNvSpPr>
            <a:spLocks noGrp="1"/>
          </p:cNvSpPr>
          <p:nvPr>
            <p:ph type="ftr" sz="quarter" idx="11"/>
          </p:nvPr>
        </p:nvSpPr>
        <p:spPr/>
        <p:txBody>
          <a:bodyPr/>
          <a:lstStyle>
            <a:lvl1pPr>
              <a:defRPr/>
            </a:lvl1pPr>
          </a:lstStyle>
          <a:p>
            <a:pPr>
              <a:defRPr/>
            </a:pPr>
            <a:r>
              <a:rPr lang="en-US"/>
              <a:t>
              </a:t>
            </a:r>
            <a:endParaRPr lang="en-US" dirty="0"/>
          </a:p>
        </p:txBody>
      </p:sp>
      <p:sp>
        <p:nvSpPr>
          <p:cNvPr id="5" name="Slide Number Placeholder 3"/>
          <p:cNvSpPr>
            <a:spLocks noGrp="1"/>
          </p:cNvSpPr>
          <p:nvPr>
            <p:ph type="sldNum" sz="quarter" idx="12"/>
          </p:nvPr>
        </p:nvSpPr>
        <p:spPr/>
        <p:txBody>
          <a:bodyPr/>
          <a:lstStyle>
            <a:lvl1pPr>
              <a:defRPr/>
            </a:lvl1pPr>
          </a:lstStyle>
          <a:p>
            <a:fld id="{C122B18C-6277-4A45-A722-4FB16B2E6337}" type="slidenum">
              <a:rPr lang="en-US" altLang="en-US"/>
              <a:pPr/>
              <a:t>‹#›</a:t>
            </a:fld>
            <a:endParaRPr lang="en-US" altLang="en-US"/>
          </a:p>
        </p:txBody>
      </p:sp>
    </p:spTree>
    <p:extLst>
      <p:ext uri="{BB962C8B-B14F-4D97-AF65-F5344CB8AC3E}">
        <p14:creationId xmlns:p14="http://schemas.microsoft.com/office/powerpoint/2010/main" val="3643384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D36FC893-628D-4721-893A-2FD3312DA747}" type="datetimeFigureOut">
              <a:rPr lang="en-US"/>
              <a:pPr>
                <a:defRPr/>
              </a:pPr>
              <a:t>6/1/2023</a:t>
            </a:fld>
            <a:endParaRPr lang="en-US" dirty="0"/>
          </a:p>
        </p:txBody>
      </p:sp>
      <p:sp>
        <p:nvSpPr>
          <p:cNvPr id="7" name="Footer Placeholder 5"/>
          <p:cNvSpPr>
            <a:spLocks noGrp="1"/>
          </p:cNvSpPr>
          <p:nvPr>
            <p:ph type="ftr" sz="quarter" idx="11"/>
          </p:nvPr>
        </p:nvSpPr>
        <p:spPr/>
        <p:txBody>
          <a:bodyPr/>
          <a:lstStyle>
            <a:lvl1pPr>
              <a:defRPr/>
            </a:lvl1pPr>
          </a:lstStyle>
          <a:p>
            <a:pPr>
              <a:defRPr/>
            </a:pPr>
            <a:r>
              <a:rPr lang="en-US"/>
              <a:t>
              </a:t>
            </a:r>
            <a:endParaRPr lang="en-US" dirty="0"/>
          </a:p>
        </p:txBody>
      </p:sp>
      <p:sp>
        <p:nvSpPr>
          <p:cNvPr id="8" name="Slide Number Placeholder 6"/>
          <p:cNvSpPr>
            <a:spLocks noGrp="1"/>
          </p:cNvSpPr>
          <p:nvPr>
            <p:ph type="sldNum" sz="quarter" idx="12"/>
          </p:nvPr>
        </p:nvSpPr>
        <p:spPr/>
        <p:txBody>
          <a:bodyPr/>
          <a:lstStyle>
            <a:lvl1pPr>
              <a:defRPr/>
            </a:lvl1pPr>
          </a:lstStyle>
          <a:p>
            <a:fld id="{5718CD70-9ECF-4F35-B78D-C043237EA30D}" type="slidenum">
              <a:rPr lang="en-US" altLang="en-US"/>
              <a:pPr/>
              <a:t>‹#›</a:t>
            </a:fld>
            <a:endParaRPr lang="en-US" altLang="en-US"/>
          </a:p>
        </p:txBody>
      </p:sp>
    </p:spTree>
    <p:extLst>
      <p:ext uri="{BB962C8B-B14F-4D97-AF65-F5344CB8AC3E}">
        <p14:creationId xmlns:p14="http://schemas.microsoft.com/office/powerpoint/2010/main" val="454372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27020E24-E99E-4CAF-8885-47A3D15A8D0D}" type="datetimeFigureOut">
              <a:rPr lang="en-US"/>
              <a:pPr>
                <a:defRPr/>
              </a:pPr>
              <a:t>6/1/2023</a:t>
            </a:fld>
            <a:endParaRPr lang="en-US" dirty="0"/>
          </a:p>
        </p:txBody>
      </p:sp>
      <p:sp>
        <p:nvSpPr>
          <p:cNvPr id="7" name="Footer Placeholder 5"/>
          <p:cNvSpPr>
            <a:spLocks noGrp="1"/>
          </p:cNvSpPr>
          <p:nvPr>
            <p:ph type="ftr" sz="quarter" idx="11"/>
          </p:nvPr>
        </p:nvSpPr>
        <p:spPr/>
        <p:txBody>
          <a:bodyPr/>
          <a:lstStyle>
            <a:lvl1pPr>
              <a:defRPr dirty="0"/>
            </a:lvl1pPr>
          </a:lstStyle>
          <a:p>
            <a:pPr>
              <a:defRPr/>
            </a:pPr>
            <a:endParaRPr lang="en-US"/>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fld id="{3C6583E1-D460-420A-9B8C-B0E7D5EF8143}" type="slidenum">
              <a:rPr lang="en-US" altLang="en-US"/>
              <a:pPr/>
              <a:t>‹#›</a:t>
            </a:fld>
            <a:endParaRPr lang="en-US" altLang="en-US"/>
          </a:p>
        </p:txBody>
      </p:sp>
    </p:spTree>
    <p:extLst>
      <p:ext uri="{BB962C8B-B14F-4D97-AF65-F5344CB8AC3E}">
        <p14:creationId xmlns:p14="http://schemas.microsoft.com/office/powerpoint/2010/main" val="3570140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004D3D3-3B5D-4FFE-9920-3A80DEE05441}"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fld id="{2AF5A23F-F42C-4EE2-A728-1000665CC689}" type="slidenum">
              <a:rPr lang="en-US" altLang="en-US"/>
              <a:pPr/>
              <a:t>‹#›</a:t>
            </a:fld>
            <a:endParaRPr lang="en-US" altLang="en-US"/>
          </a:p>
        </p:txBody>
      </p:sp>
    </p:spTree>
    <p:extLst>
      <p:ext uri="{BB962C8B-B14F-4D97-AF65-F5344CB8AC3E}">
        <p14:creationId xmlns:p14="http://schemas.microsoft.com/office/powerpoint/2010/main" val="129297400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TextBox 36"/>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en-US" altLang="en-US" sz="8000">
                <a:solidFill>
                  <a:schemeClr val="accent1"/>
                </a:solidFill>
                <a:latin typeface="Arial" panose="020B0604020202020204" pitchFamily="34" charset="0"/>
              </a:rPr>
              <a:t>“</a:t>
            </a:r>
          </a:p>
        </p:txBody>
      </p:sp>
      <p:sp>
        <p:nvSpPr>
          <p:cNvPr id="7" name="TextBox 37"/>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en-US" altLang="en-US" sz="8000">
                <a:solidFill>
                  <a:schemeClr val="accent1"/>
                </a:solidFill>
                <a:latin typeface="Arial" panose="020B0604020202020204" pitchFamily="34" charset="0"/>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4"/>
          </p:nvPr>
        </p:nvSpPr>
        <p:spPr/>
        <p:txBody>
          <a:bodyPr/>
          <a:lstStyle>
            <a:lvl1pPr>
              <a:defRPr/>
            </a:lvl1pPr>
          </a:lstStyle>
          <a:p>
            <a:pPr>
              <a:defRPr/>
            </a:pPr>
            <a:fld id="{D562D70E-5952-4E8A-9F88-6A9EA0D9AB21}" type="datetimeFigureOut">
              <a:rPr lang="en-US"/>
              <a:pPr>
                <a:defRPr/>
              </a:pPr>
              <a:t>6/1/2023</a:t>
            </a:fld>
            <a:endParaRPr lang="en-US" dirty="0"/>
          </a:p>
        </p:txBody>
      </p:sp>
      <p:sp>
        <p:nvSpPr>
          <p:cNvPr id="9" name="Footer Placeholder 4"/>
          <p:cNvSpPr>
            <a:spLocks noGrp="1"/>
          </p:cNvSpPr>
          <p:nvPr>
            <p:ph type="ftr" sz="quarter" idx="15"/>
          </p:nvPr>
        </p:nvSpPr>
        <p:spPr/>
        <p:txBody>
          <a:bodyPr/>
          <a:lstStyle>
            <a:lvl1pPr>
              <a:defRPr/>
            </a:lvl1pPr>
          </a:lstStyle>
          <a:p>
            <a:pPr>
              <a:defRPr/>
            </a:pPr>
            <a:r>
              <a:rPr lang="en-US"/>
              <a:t>
              </a:t>
            </a:r>
            <a:endParaRPr lang="en-US" dirty="0"/>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fld id="{6E7B5E41-2CCB-485A-9DB3-E31D1B772DEE}" type="slidenum">
              <a:rPr lang="en-US" altLang="en-US"/>
              <a:pPr/>
              <a:t>‹#›</a:t>
            </a:fld>
            <a:endParaRPr lang="en-US" altLang="en-US"/>
          </a:p>
        </p:txBody>
      </p:sp>
    </p:spTree>
    <p:extLst>
      <p:ext uri="{BB962C8B-B14F-4D97-AF65-F5344CB8AC3E}">
        <p14:creationId xmlns:p14="http://schemas.microsoft.com/office/powerpoint/2010/main" val="93013669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EF740E0B-BDB8-468A-B469-C558306862BA}" type="datetimeFigureOut">
              <a:rPr lang="en-US"/>
              <a:pPr>
                <a:defRPr/>
              </a:pPr>
              <a:t>6/1/2023</a:t>
            </a:fld>
            <a:endParaRPr lang="en-US" dirty="0"/>
          </a:p>
        </p:txBody>
      </p:sp>
      <p:sp>
        <p:nvSpPr>
          <p:cNvPr id="7" name="Footer Placeholder 5"/>
          <p:cNvSpPr>
            <a:spLocks noGrp="1"/>
          </p:cNvSpPr>
          <p:nvPr>
            <p:ph type="ftr" sz="quarter" idx="11"/>
          </p:nvPr>
        </p:nvSpPr>
        <p:spPr/>
        <p:txBody>
          <a:bodyPr/>
          <a:lstStyle>
            <a:lvl1pPr>
              <a:defRPr/>
            </a:lvl1pPr>
          </a:lstStyle>
          <a:p>
            <a:pPr>
              <a:defRPr/>
            </a:pPr>
            <a:r>
              <a:rPr lang="en-US"/>
              <a:t>
              </a:t>
            </a:r>
            <a:endParaRPr lang="en-US" dirty="0"/>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fld id="{97957848-1981-41F3-96DB-5C049BFF8E36}" type="slidenum">
              <a:rPr lang="en-US" altLang="en-US"/>
              <a:pPr/>
              <a:t>‹#›</a:t>
            </a:fld>
            <a:endParaRPr lang="en-US" altLang="en-US"/>
          </a:p>
        </p:txBody>
      </p:sp>
    </p:spTree>
    <p:extLst>
      <p:ext uri="{BB962C8B-B14F-4D97-AF65-F5344CB8AC3E}">
        <p14:creationId xmlns:p14="http://schemas.microsoft.com/office/powerpoint/2010/main" val="400886906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TextBox 36"/>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en-US" altLang="en-US" sz="8000">
                <a:solidFill>
                  <a:schemeClr val="accent1"/>
                </a:solidFill>
                <a:latin typeface="Arial" panose="020B0604020202020204" pitchFamily="34" charset="0"/>
              </a:rPr>
              <a:t>“</a:t>
            </a:r>
          </a:p>
        </p:txBody>
      </p:sp>
      <p:sp>
        <p:nvSpPr>
          <p:cNvPr id="7" name="TextBox 37"/>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en-US" altLang="en-US" sz="8000">
                <a:solidFill>
                  <a:schemeClr val="accent1"/>
                </a:solidFill>
                <a:latin typeface="Arial" panose="020B0604020202020204" pitchFamily="34" charset="0"/>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8" name="Date Placeholder 4"/>
          <p:cNvSpPr>
            <a:spLocks noGrp="1"/>
          </p:cNvSpPr>
          <p:nvPr>
            <p:ph type="dt" sz="half" idx="14"/>
          </p:nvPr>
        </p:nvSpPr>
        <p:spPr/>
        <p:txBody>
          <a:bodyPr/>
          <a:lstStyle>
            <a:lvl1pPr>
              <a:defRPr/>
            </a:lvl1pPr>
          </a:lstStyle>
          <a:p>
            <a:pPr>
              <a:defRPr/>
            </a:pPr>
            <a:fld id="{FE9C24E3-37E7-41AB-9100-2369A1573BF8}" type="datetimeFigureOut">
              <a:rPr lang="en-US"/>
              <a:pPr>
                <a:defRPr/>
              </a:pPr>
              <a:t>6/1/2023</a:t>
            </a:fld>
            <a:endParaRPr lang="en-US" dirty="0"/>
          </a:p>
        </p:txBody>
      </p:sp>
      <p:sp>
        <p:nvSpPr>
          <p:cNvPr id="9" name="Footer Placeholder 5"/>
          <p:cNvSpPr>
            <a:spLocks noGrp="1"/>
          </p:cNvSpPr>
          <p:nvPr>
            <p:ph type="ftr" sz="quarter" idx="15"/>
          </p:nvPr>
        </p:nvSpPr>
        <p:spPr/>
        <p:txBody>
          <a:bodyPr/>
          <a:lstStyle>
            <a:lvl1pPr>
              <a:defRPr/>
            </a:lvl1pPr>
          </a:lstStyle>
          <a:p>
            <a:pPr>
              <a:defRPr/>
            </a:pPr>
            <a:r>
              <a:rPr lang="en-US"/>
              <a:t>
              </a:t>
            </a:r>
            <a:endParaRPr lang="en-US" dirty="0"/>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fld id="{7218ABBC-1D18-4B24-A78D-3D4ABB77F72F}" type="slidenum">
              <a:rPr lang="en-US" altLang="en-US"/>
              <a:pPr/>
              <a:t>‹#›</a:t>
            </a:fld>
            <a:endParaRPr lang="en-US" altLang="en-US"/>
          </a:p>
        </p:txBody>
      </p:sp>
    </p:spTree>
    <p:extLst>
      <p:ext uri="{BB962C8B-B14F-4D97-AF65-F5344CB8AC3E}">
        <p14:creationId xmlns:p14="http://schemas.microsoft.com/office/powerpoint/2010/main" val="269773826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4"/>
          </p:nvPr>
        </p:nvSpPr>
        <p:spPr/>
        <p:txBody>
          <a:bodyPr/>
          <a:lstStyle>
            <a:lvl1pPr>
              <a:defRPr/>
            </a:lvl1pPr>
          </a:lstStyle>
          <a:p>
            <a:pPr>
              <a:defRPr/>
            </a:pPr>
            <a:fld id="{3F421FD3-1409-4D74-A759-B5618CAB242A}" type="datetimeFigureOut">
              <a:rPr lang="en-US"/>
              <a:pPr>
                <a:defRPr/>
              </a:pPr>
              <a:t>6/1/2023</a:t>
            </a:fld>
            <a:endParaRPr lang="en-US" dirty="0"/>
          </a:p>
        </p:txBody>
      </p:sp>
      <p:sp>
        <p:nvSpPr>
          <p:cNvPr id="7" name="Footer Placeholder 5"/>
          <p:cNvSpPr>
            <a:spLocks noGrp="1"/>
          </p:cNvSpPr>
          <p:nvPr>
            <p:ph type="ftr" sz="quarter" idx="15"/>
          </p:nvPr>
        </p:nvSpPr>
        <p:spPr/>
        <p:txBody>
          <a:bodyPr/>
          <a:lstStyle>
            <a:lvl1pPr>
              <a:defRPr/>
            </a:lvl1pPr>
          </a:lstStyle>
          <a:p>
            <a:pPr>
              <a:defRPr/>
            </a:pPr>
            <a:r>
              <a:rPr lang="en-US"/>
              <a:t>
              </a:t>
            </a:r>
            <a:endParaRPr lang="en-US" dirty="0"/>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fld id="{65B3A31A-D3E6-4B3B-BB7C-EE58F1971780}" type="slidenum">
              <a:rPr lang="en-US" altLang="en-US"/>
              <a:pPr/>
              <a:t>‹#›</a:t>
            </a:fld>
            <a:endParaRPr lang="en-US" altLang="en-US"/>
          </a:p>
        </p:txBody>
      </p:sp>
    </p:spTree>
    <p:extLst>
      <p:ext uri="{BB962C8B-B14F-4D97-AF65-F5344CB8AC3E}">
        <p14:creationId xmlns:p14="http://schemas.microsoft.com/office/powerpoint/2010/main" val="115788588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D7737FC-E6B0-4DF7-A069-2A1C795EAB1E}"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p:txBody>
          <a:bodyPr/>
          <a:lstStyle>
            <a:lvl1pPr>
              <a:defRPr/>
            </a:lvl1pPr>
          </a:lstStyle>
          <a:p>
            <a:fld id="{9F065F97-A413-48D0-B9C4-03D8B348D5DB}" type="slidenum">
              <a:rPr lang="en-US" altLang="en-US"/>
              <a:pPr/>
              <a:t>‹#›</a:t>
            </a:fld>
            <a:endParaRPr lang="en-US" altLang="en-US"/>
          </a:p>
        </p:txBody>
      </p:sp>
    </p:spTree>
    <p:extLst>
      <p:ext uri="{BB962C8B-B14F-4D97-AF65-F5344CB8AC3E}">
        <p14:creationId xmlns:p14="http://schemas.microsoft.com/office/powerpoint/2010/main" val="3327642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38D8018-43E5-4891-989A-290B2A348FF8}" type="datetimeFigureOut">
              <a:rPr lang="en-US"/>
              <a:pPr>
                <a:defRPr/>
              </a:pPr>
              <a:t>6/1/2023</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endParaRPr lang="en-US" dirty="0"/>
          </a:p>
        </p:txBody>
      </p:sp>
      <p:sp>
        <p:nvSpPr>
          <p:cNvPr id="7" name="Slide Number Placeholder 5"/>
          <p:cNvSpPr>
            <a:spLocks noGrp="1"/>
          </p:cNvSpPr>
          <p:nvPr>
            <p:ph type="sldNum" sz="quarter" idx="12"/>
          </p:nvPr>
        </p:nvSpPr>
        <p:spPr/>
        <p:txBody>
          <a:bodyPr/>
          <a:lstStyle>
            <a:lvl1pPr>
              <a:defRPr/>
            </a:lvl1pPr>
          </a:lstStyle>
          <a:p>
            <a:fld id="{E35A28A5-1376-4879-8F3A-8D57F7A48FCB}" type="slidenum">
              <a:rPr lang="en-US" altLang="en-US"/>
              <a:pPr/>
              <a:t>‹#›</a:t>
            </a:fld>
            <a:endParaRPr lang="en-US" altLang="en-US"/>
          </a:p>
        </p:txBody>
      </p:sp>
    </p:spTree>
    <p:extLst>
      <p:ext uri="{BB962C8B-B14F-4D97-AF65-F5344CB8AC3E}">
        <p14:creationId xmlns:p14="http://schemas.microsoft.com/office/powerpoint/2010/main" val="2960311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a:srcRect/>
          <a:stretch>
            <a:fillRect/>
          </a:stretch>
        </a:blipFill>
        <a:effectLst/>
      </p:bgPr>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p:cNvSpPr>
            <p:nvPr/>
          </p:nvSpPr>
          <p:spPr bwMode="auto">
            <a:xfrm>
              <a:off x="2487613" y="2284413"/>
              <a:ext cx="85725" cy="533400"/>
            </a:xfrm>
            <a:custGeom>
              <a:avLst/>
              <a:gdLst>
                <a:gd name="T0" fmla="*/ 22 w 22"/>
                <a:gd name="T1" fmla="*/ 136 h 136"/>
                <a:gd name="T2" fmla="*/ 17 w 22"/>
                <a:gd name="T3" fmla="*/ 80 h 136"/>
                <a:gd name="T4" fmla="*/ 0 w 22"/>
                <a:gd name="T5" fmla="*/ 0 h 136"/>
                <a:gd name="T6" fmla="*/ 0 w 22"/>
                <a:gd name="T7" fmla="*/ 35 h 136"/>
                <a:gd name="T8" fmla="*/ 20 w 22"/>
                <a:gd name="T9" fmla="*/ 124 h 136"/>
                <a:gd name="T10" fmla="*/ 22 w 22"/>
                <a:gd name="T11" fmla="*/ 136 h 136"/>
              </a:gdLst>
              <a:ahLst/>
              <a:cxnLst>
                <a:cxn ang="0">
                  <a:pos x="T0" y="T1"/>
                </a:cxn>
                <a:cxn ang="0">
                  <a:pos x="T2" y="T3"/>
                </a:cxn>
                <a:cxn ang="0">
                  <a:pos x="T4" y="T5"/>
                </a:cxn>
                <a:cxn ang="0">
                  <a:pos x="T6" y="T7"/>
                </a:cxn>
                <a:cxn ang="0">
                  <a:pos x="T8" y="T9"/>
                </a:cxn>
                <a:cxn ang="0">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7" name="Freeform 12"/>
            <p:cNvSpPr>
              <a:spLocks/>
            </p:cNvSpPr>
            <p:nvPr/>
          </p:nvSpPr>
          <p:spPr bwMode="auto">
            <a:xfrm>
              <a:off x="2597151" y="2779713"/>
              <a:ext cx="550863" cy="1978025"/>
            </a:xfrm>
            <a:custGeom>
              <a:avLst/>
              <a:gdLst>
                <a:gd name="T0" fmla="*/ 86 w 140"/>
                <a:gd name="T1" fmla="*/ 350 h 504"/>
                <a:gd name="T2" fmla="*/ 139 w 140"/>
                <a:gd name="T3" fmla="*/ 504 h 504"/>
                <a:gd name="T4" fmla="*/ 140 w 140"/>
                <a:gd name="T5" fmla="*/ 478 h 504"/>
                <a:gd name="T6" fmla="*/ 95 w 140"/>
                <a:gd name="T7" fmla="*/ 347 h 504"/>
                <a:gd name="T8" fmla="*/ 0 w 140"/>
                <a:gd name="T9" fmla="*/ 0 h 504"/>
                <a:gd name="T10" fmla="*/ 6 w 140"/>
                <a:gd name="T11" fmla="*/ 61 h 504"/>
                <a:gd name="T12" fmla="*/ 86 w 140"/>
                <a:gd name="T13" fmla="*/ 350 h 504"/>
              </a:gdLst>
              <a:ahLst/>
              <a:cxnLst>
                <a:cxn ang="0">
                  <a:pos x="T0" y="T1"/>
                </a:cxn>
                <a:cxn ang="0">
                  <a:pos x="T2" y="T3"/>
                </a:cxn>
                <a:cxn ang="0">
                  <a:pos x="T4" y="T5"/>
                </a:cxn>
                <a:cxn ang="0">
                  <a:pos x="T6" y="T7"/>
                </a:cxn>
                <a:cxn ang="0">
                  <a:pos x="T8" y="T9"/>
                </a:cxn>
                <a:cxn ang="0">
                  <a:pos x="T10" y="T11"/>
                </a:cxn>
                <a:cxn ang="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8" name="Freeform 13"/>
            <p:cNvSpPr>
              <a:spLocks/>
            </p:cNvSpPr>
            <p:nvPr/>
          </p:nvSpPr>
          <p:spPr bwMode="auto">
            <a:xfrm>
              <a:off x="3175001" y="4730750"/>
              <a:ext cx="519113" cy="1209675"/>
            </a:xfrm>
            <a:custGeom>
              <a:avLst/>
              <a:gdLst>
                <a:gd name="T0" fmla="*/ 8 w 132"/>
                <a:gd name="T1" fmla="*/ 22 h 308"/>
                <a:gd name="T2" fmla="*/ 0 w 132"/>
                <a:gd name="T3" fmla="*/ 0 h 308"/>
                <a:gd name="T4" fmla="*/ 0 w 132"/>
                <a:gd name="T5" fmla="*/ 29 h 308"/>
                <a:gd name="T6" fmla="*/ 68 w 132"/>
                <a:gd name="T7" fmla="*/ 194 h 308"/>
                <a:gd name="T8" fmla="*/ 123 w 132"/>
                <a:gd name="T9" fmla="*/ 308 h 308"/>
                <a:gd name="T10" fmla="*/ 132 w 132"/>
                <a:gd name="T11" fmla="*/ 308 h 308"/>
                <a:gd name="T12" fmla="*/ 77 w 132"/>
                <a:gd name="T13" fmla="*/ 190 h 308"/>
                <a:gd name="T14" fmla="*/ 8 w 132"/>
                <a:gd name="T15" fmla="*/ 22 h 3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9" name="Freeform 14"/>
            <p:cNvSpPr>
              <a:spLocks/>
            </p:cNvSpPr>
            <p:nvPr/>
          </p:nvSpPr>
          <p:spPr bwMode="auto">
            <a:xfrm>
              <a:off x="3305176" y="5630863"/>
              <a:ext cx="146050" cy="309563"/>
            </a:xfrm>
            <a:custGeom>
              <a:avLst/>
              <a:gdLst>
                <a:gd name="T0" fmla="*/ 28 w 37"/>
                <a:gd name="T1" fmla="*/ 79 h 79"/>
                <a:gd name="T2" fmla="*/ 37 w 37"/>
                <a:gd name="T3" fmla="*/ 79 h 79"/>
                <a:gd name="T4" fmla="*/ 0 w 37"/>
                <a:gd name="T5" fmla="*/ 0 h 79"/>
                <a:gd name="T6" fmla="*/ 28 w 37"/>
                <a:gd name="T7" fmla="*/ 79 h 79"/>
              </a:gdLst>
              <a:ahLst/>
              <a:cxnLst>
                <a:cxn ang="0">
                  <a:pos x="T0" y="T1"/>
                </a:cxn>
                <a:cxn ang="0">
                  <a:pos x="T2" y="T3"/>
                </a:cxn>
                <a:cxn ang="0">
                  <a:pos x="T4" y="T5"/>
                </a:cxn>
                <a:cxn ang="0">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0" name="Freeform 15"/>
            <p:cNvSpPr>
              <a:spLocks/>
            </p:cNvSpPr>
            <p:nvPr/>
          </p:nvSpPr>
          <p:spPr bwMode="auto">
            <a:xfrm>
              <a:off x="2573338" y="2817813"/>
              <a:ext cx="700088" cy="2835275"/>
            </a:xfrm>
            <a:custGeom>
              <a:avLst/>
              <a:gdLst>
                <a:gd name="T0" fmla="*/ 162 w 178"/>
                <a:gd name="T1" fmla="*/ 660 h 722"/>
                <a:gd name="T2" fmla="*/ 116 w 178"/>
                <a:gd name="T3" fmla="*/ 534 h 722"/>
                <a:gd name="T4" fmla="*/ 40 w 178"/>
                <a:gd name="T5" fmla="*/ 236 h 722"/>
                <a:gd name="T6" fmla="*/ 12 w 178"/>
                <a:gd name="T7" fmla="*/ 51 h 722"/>
                <a:gd name="T8" fmla="*/ 0 w 178"/>
                <a:gd name="T9" fmla="*/ 0 h 722"/>
                <a:gd name="T10" fmla="*/ 33 w 178"/>
                <a:gd name="T11" fmla="*/ 237 h 722"/>
                <a:gd name="T12" fmla="*/ 107 w 178"/>
                <a:gd name="T13" fmla="*/ 537 h 722"/>
                <a:gd name="T14" fmla="*/ 160 w 178"/>
                <a:gd name="T15" fmla="*/ 681 h 722"/>
                <a:gd name="T16" fmla="*/ 178 w 178"/>
                <a:gd name="T17" fmla="*/ 722 h 722"/>
                <a:gd name="T18" fmla="*/ 174 w 178"/>
                <a:gd name="T19" fmla="*/ 708 h 722"/>
                <a:gd name="T20" fmla="*/ 162 w 178"/>
                <a:gd name="T21" fmla="*/ 660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1" name="Freeform 16"/>
            <p:cNvSpPr>
              <a:spLocks/>
            </p:cNvSpPr>
            <p:nvPr/>
          </p:nvSpPr>
          <p:spPr bwMode="auto">
            <a:xfrm>
              <a:off x="2506663" y="285750"/>
              <a:ext cx="90488" cy="2493963"/>
            </a:xfrm>
            <a:custGeom>
              <a:avLst/>
              <a:gdLst>
                <a:gd name="T0" fmla="*/ 11 w 23"/>
                <a:gd name="T1" fmla="*/ 577 h 635"/>
                <a:gd name="T2" fmla="*/ 12 w 23"/>
                <a:gd name="T3" fmla="*/ 589 h 635"/>
                <a:gd name="T4" fmla="*/ 22 w 23"/>
                <a:gd name="T5" fmla="*/ 632 h 635"/>
                <a:gd name="T6" fmla="*/ 23 w 23"/>
                <a:gd name="T7" fmla="*/ 635 h 635"/>
                <a:gd name="T8" fmla="*/ 17 w 23"/>
                <a:gd name="T9" fmla="*/ 576 h 635"/>
                <a:gd name="T10" fmla="*/ 5 w 23"/>
                <a:gd name="T11" fmla="*/ 269 h 635"/>
                <a:gd name="T12" fmla="*/ 15 w 23"/>
                <a:gd name="T13" fmla="*/ 0 h 635"/>
                <a:gd name="T14" fmla="*/ 12 w 23"/>
                <a:gd name="T15" fmla="*/ 0 h 635"/>
                <a:gd name="T16" fmla="*/ 1 w 23"/>
                <a:gd name="T17" fmla="*/ 269 h 635"/>
                <a:gd name="T18" fmla="*/ 11 w 23"/>
                <a:gd name="T19" fmla="*/ 57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2" name="Freeform 17"/>
            <p:cNvSpPr>
              <a:spLocks/>
            </p:cNvSpPr>
            <p:nvPr/>
          </p:nvSpPr>
          <p:spPr bwMode="auto">
            <a:xfrm>
              <a:off x="2554288" y="2598738"/>
              <a:ext cx="66675" cy="420688"/>
            </a:xfrm>
            <a:custGeom>
              <a:avLst/>
              <a:gdLst>
                <a:gd name="T0" fmla="*/ 0 w 17"/>
                <a:gd name="T1" fmla="*/ 0 h 107"/>
                <a:gd name="T2" fmla="*/ 5 w 17"/>
                <a:gd name="T3" fmla="*/ 56 h 107"/>
                <a:gd name="T4" fmla="*/ 17 w 17"/>
                <a:gd name="T5" fmla="*/ 107 h 107"/>
                <a:gd name="T6" fmla="*/ 11 w 17"/>
                <a:gd name="T7" fmla="*/ 46 h 107"/>
                <a:gd name="T8" fmla="*/ 10 w 17"/>
                <a:gd name="T9" fmla="*/ 43 h 107"/>
                <a:gd name="T10" fmla="*/ 0 w 17"/>
                <a:gd name="T11" fmla="*/ 0 h 107"/>
              </a:gdLst>
              <a:ahLst/>
              <a:cxnLst>
                <a:cxn ang="0">
                  <a:pos x="T0" y="T1"/>
                </a:cxn>
                <a:cxn ang="0">
                  <a:pos x="T2" y="T3"/>
                </a:cxn>
                <a:cxn ang="0">
                  <a:pos x="T4" y="T5"/>
                </a:cxn>
                <a:cxn ang="0">
                  <a:pos x="T6" y="T7"/>
                </a:cxn>
                <a:cxn ang="0">
                  <a:pos x="T8" y="T9"/>
                </a:cxn>
                <a:cxn ang="0">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3" name="Freeform 18"/>
            <p:cNvSpPr>
              <a:spLocks/>
            </p:cNvSpPr>
            <p:nvPr/>
          </p:nvSpPr>
          <p:spPr bwMode="auto">
            <a:xfrm>
              <a:off x="3143251" y="4757738"/>
              <a:ext cx="161925" cy="873125"/>
            </a:xfrm>
            <a:custGeom>
              <a:avLst/>
              <a:gdLst>
                <a:gd name="T0" fmla="*/ 0 w 41"/>
                <a:gd name="T1" fmla="*/ 0 h 222"/>
                <a:gd name="T2" fmla="*/ 5 w 41"/>
                <a:gd name="T3" fmla="*/ 93 h 222"/>
                <a:gd name="T4" fmla="*/ 17 w 41"/>
                <a:gd name="T5" fmla="*/ 166 h 222"/>
                <a:gd name="T6" fmla="*/ 24 w 41"/>
                <a:gd name="T7" fmla="*/ 184 h 222"/>
                <a:gd name="T8" fmla="*/ 41 w 41"/>
                <a:gd name="T9" fmla="*/ 222 h 222"/>
                <a:gd name="T10" fmla="*/ 38 w 41"/>
                <a:gd name="T11" fmla="*/ 212 h 222"/>
                <a:gd name="T12" fmla="*/ 13 w 41"/>
                <a:gd name="T13" fmla="*/ 92 h 222"/>
                <a:gd name="T14" fmla="*/ 8 w 41"/>
                <a:gd name="T15" fmla="*/ 22 h 222"/>
                <a:gd name="T16" fmla="*/ 7 w 41"/>
                <a:gd name="T17" fmla="*/ 18 h 222"/>
                <a:gd name="T18" fmla="*/ 0 w 41"/>
                <a:gd name="T1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4" name="Freeform 19"/>
            <p:cNvSpPr>
              <a:spLocks/>
            </p:cNvSpPr>
            <p:nvPr/>
          </p:nvSpPr>
          <p:spPr bwMode="auto">
            <a:xfrm>
              <a:off x="3148013" y="1282700"/>
              <a:ext cx="1768475" cy="3448050"/>
            </a:xfrm>
            <a:custGeom>
              <a:avLst/>
              <a:gdLst>
                <a:gd name="T0" fmla="*/ 7 w 450"/>
                <a:gd name="T1" fmla="*/ 854 h 878"/>
                <a:gd name="T2" fmla="*/ 50 w 450"/>
                <a:gd name="T3" fmla="*/ 613 h 878"/>
                <a:gd name="T4" fmla="*/ 149 w 450"/>
                <a:gd name="T5" fmla="*/ 388 h 878"/>
                <a:gd name="T6" fmla="*/ 285 w 450"/>
                <a:gd name="T7" fmla="*/ 183 h 878"/>
                <a:gd name="T8" fmla="*/ 364 w 450"/>
                <a:gd name="T9" fmla="*/ 89 h 878"/>
                <a:gd name="T10" fmla="*/ 406 w 450"/>
                <a:gd name="T11" fmla="*/ 44 h 878"/>
                <a:gd name="T12" fmla="*/ 450 w 450"/>
                <a:gd name="T13" fmla="*/ 1 h 878"/>
                <a:gd name="T14" fmla="*/ 450 w 450"/>
                <a:gd name="T15" fmla="*/ 0 h 878"/>
                <a:gd name="T16" fmla="*/ 405 w 450"/>
                <a:gd name="T17" fmla="*/ 43 h 878"/>
                <a:gd name="T18" fmla="*/ 363 w 450"/>
                <a:gd name="T19" fmla="*/ 88 h 878"/>
                <a:gd name="T20" fmla="*/ 283 w 450"/>
                <a:gd name="T21" fmla="*/ 181 h 878"/>
                <a:gd name="T22" fmla="*/ 145 w 450"/>
                <a:gd name="T23" fmla="*/ 386 h 878"/>
                <a:gd name="T24" fmla="*/ 45 w 450"/>
                <a:gd name="T25" fmla="*/ 611 h 878"/>
                <a:gd name="T26" fmla="*/ 0 w 450"/>
                <a:gd name="T27" fmla="*/ 854 h 878"/>
                <a:gd name="T28" fmla="*/ 0 w 450"/>
                <a:gd name="T29" fmla="*/ 859 h 878"/>
                <a:gd name="T30" fmla="*/ 7 w 450"/>
                <a:gd name="T31" fmla="*/ 878 h 878"/>
                <a:gd name="T32" fmla="*/ 7 w 450"/>
                <a:gd name="T33" fmla="*/ 854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5" name="Freeform 20"/>
            <p:cNvSpPr>
              <a:spLocks/>
            </p:cNvSpPr>
            <p:nvPr/>
          </p:nvSpPr>
          <p:spPr bwMode="auto">
            <a:xfrm>
              <a:off x="3273426" y="5653088"/>
              <a:ext cx="138113" cy="287338"/>
            </a:xfrm>
            <a:custGeom>
              <a:avLst/>
              <a:gdLst>
                <a:gd name="T0" fmla="*/ 0 w 35"/>
                <a:gd name="T1" fmla="*/ 0 h 73"/>
                <a:gd name="T2" fmla="*/ 26 w 35"/>
                <a:gd name="T3" fmla="*/ 73 h 73"/>
                <a:gd name="T4" fmla="*/ 35 w 35"/>
                <a:gd name="T5" fmla="*/ 73 h 73"/>
                <a:gd name="T6" fmla="*/ 0 w 35"/>
                <a:gd name="T7" fmla="*/ 0 h 73"/>
              </a:gdLst>
              <a:ahLst/>
              <a:cxnLst>
                <a:cxn ang="0">
                  <a:pos x="T0" y="T1"/>
                </a:cxn>
                <a:cxn ang="0">
                  <a:pos x="T2" y="T3"/>
                </a:cxn>
                <a:cxn ang="0">
                  <a:pos x="T4" y="T5"/>
                </a:cxn>
                <a:cxn ang="0">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6" name="Freeform 21"/>
            <p:cNvSpPr>
              <a:spLocks/>
            </p:cNvSpPr>
            <p:nvPr/>
          </p:nvSpPr>
          <p:spPr bwMode="auto">
            <a:xfrm>
              <a:off x="3143251" y="4656138"/>
              <a:ext cx="31750" cy="188913"/>
            </a:xfrm>
            <a:custGeom>
              <a:avLst/>
              <a:gdLst>
                <a:gd name="T0" fmla="*/ 7 w 8"/>
                <a:gd name="T1" fmla="*/ 44 h 48"/>
                <a:gd name="T2" fmla="*/ 8 w 8"/>
                <a:gd name="T3" fmla="*/ 48 h 48"/>
                <a:gd name="T4" fmla="*/ 8 w 8"/>
                <a:gd name="T5" fmla="*/ 19 h 48"/>
                <a:gd name="T6" fmla="*/ 1 w 8"/>
                <a:gd name="T7" fmla="*/ 0 h 48"/>
                <a:gd name="T8" fmla="*/ 0 w 8"/>
                <a:gd name="T9" fmla="*/ 26 h 48"/>
                <a:gd name="T10" fmla="*/ 7 w 8"/>
                <a:gd name="T11" fmla="*/ 44 h 48"/>
              </a:gdLst>
              <a:ahLst/>
              <a:cxnLst>
                <a:cxn ang="0">
                  <a:pos x="T0" y="T1"/>
                </a:cxn>
                <a:cxn ang="0">
                  <a:pos x="T2" y="T3"/>
                </a:cxn>
                <a:cxn ang="0">
                  <a:pos x="T4" y="T5"/>
                </a:cxn>
                <a:cxn ang="0">
                  <a:pos x="T6" y="T7"/>
                </a:cxn>
                <a:cxn ang="0">
                  <a:pos x="T8" y="T9"/>
                </a:cxn>
                <a:cxn ang="0">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7" name="Freeform 22"/>
            <p:cNvSpPr>
              <a:spLocks/>
            </p:cNvSpPr>
            <p:nvPr/>
          </p:nvSpPr>
          <p:spPr bwMode="auto">
            <a:xfrm>
              <a:off x="3211513" y="5410200"/>
              <a:ext cx="203200" cy="530225"/>
            </a:xfrm>
            <a:custGeom>
              <a:avLst/>
              <a:gdLst>
                <a:gd name="T0" fmla="*/ 7 w 52"/>
                <a:gd name="T1" fmla="*/ 18 h 135"/>
                <a:gd name="T2" fmla="*/ 0 w 52"/>
                <a:gd name="T3" fmla="*/ 0 h 135"/>
                <a:gd name="T4" fmla="*/ 12 w 52"/>
                <a:gd name="T5" fmla="*/ 48 h 135"/>
                <a:gd name="T6" fmla="*/ 16 w 52"/>
                <a:gd name="T7" fmla="*/ 62 h 135"/>
                <a:gd name="T8" fmla="*/ 51 w 52"/>
                <a:gd name="T9" fmla="*/ 135 h 135"/>
                <a:gd name="T10" fmla="*/ 52 w 52"/>
                <a:gd name="T11" fmla="*/ 135 h 135"/>
                <a:gd name="T12" fmla="*/ 24 w 52"/>
                <a:gd name="T13" fmla="*/ 56 h 135"/>
                <a:gd name="T14" fmla="*/ 7 w 52"/>
                <a:gd name="T15" fmla="*/ 18 h 1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1027" name="Group 9"/>
          <p:cNvGrpSpPr>
            <a:grpSpLocks/>
          </p:cNvGrpSpPr>
          <p:nvPr/>
        </p:nvGrpSpPr>
        <p:grpSpPr bwMode="auto">
          <a:xfrm>
            <a:off x="26988" y="0"/>
            <a:ext cx="2357437" cy="6853238"/>
            <a:chOff x="6627813" y="195454"/>
            <a:chExt cx="1952625" cy="5678297"/>
          </a:xfrm>
        </p:grpSpPr>
        <p:sp>
          <p:nvSpPr>
            <p:cNvPr id="1034" name="Freeform 27"/>
            <p:cNvSpPr>
              <a:spLocks/>
            </p:cNvSpPr>
            <p:nvPr/>
          </p:nvSpPr>
          <p:spPr bwMode="auto">
            <a:xfrm>
              <a:off x="6627813" y="195454"/>
              <a:ext cx="409575" cy="3646488"/>
            </a:xfrm>
            <a:custGeom>
              <a:avLst/>
              <a:gdLst>
                <a:gd name="T0" fmla="*/ 7 w 103"/>
                <a:gd name="T1" fmla="*/ 210 h 920"/>
                <a:gd name="T2" fmla="*/ 26 w 103"/>
                <a:gd name="T3" fmla="*/ 445 h 920"/>
                <a:gd name="T4" fmla="*/ 57 w 103"/>
                <a:gd name="T5" fmla="*/ 679 h 920"/>
                <a:gd name="T6" fmla="*/ 101 w 103"/>
                <a:gd name="T7" fmla="*/ 911 h 920"/>
                <a:gd name="T8" fmla="*/ 103 w 103"/>
                <a:gd name="T9" fmla="*/ 920 h 920"/>
                <a:gd name="T10" fmla="*/ 99 w 103"/>
                <a:gd name="T11" fmla="*/ 874 h 920"/>
                <a:gd name="T12" fmla="*/ 99 w 103"/>
                <a:gd name="T13" fmla="*/ 866 h 920"/>
                <a:gd name="T14" fmla="*/ 63 w 103"/>
                <a:gd name="T15" fmla="*/ 678 h 920"/>
                <a:gd name="T16" fmla="*/ 30 w 103"/>
                <a:gd name="T17" fmla="*/ 444 h 920"/>
                <a:gd name="T18" fmla="*/ 9 w 103"/>
                <a:gd name="T19" fmla="*/ 209 h 920"/>
                <a:gd name="T20" fmla="*/ 3 w 103"/>
                <a:gd name="T21" fmla="*/ 92 h 920"/>
                <a:gd name="T22" fmla="*/ 1 w 103"/>
                <a:gd name="T23" fmla="*/ 0 h 920"/>
                <a:gd name="T24" fmla="*/ 0 w 103"/>
                <a:gd name="T25" fmla="*/ 0 h 920"/>
                <a:gd name="T26" fmla="*/ 1 w 103"/>
                <a:gd name="T27" fmla="*/ 92 h 920"/>
                <a:gd name="T28" fmla="*/ 7 w 103"/>
                <a:gd name="T29" fmla="*/ 21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5" name="Freeform 28"/>
            <p:cNvSpPr>
              <a:spLocks/>
            </p:cNvSpPr>
            <p:nvPr/>
          </p:nvSpPr>
          <p:spPr bwMode="auto">
            <a:xfrm>
              <a:off x="7061201" y="3771900"/>
              <a:ext cx="350838" cy="1309688"/>
            </a:xfrm>
            <a:custGeom>
              <a:avLst/>
              <a:gdLst>
                <a:gd name="T0" fmla="*/ 53 w 88"/>
                <a:gd name="T1" fmla="*/ 229 h 330"/>
                <a:gd name="T2" fmla="*/ 88 w 88"/>
                <a:gd name="T3" fmla="*/ 330 h 330"/>
                <a:gd name="T4" fmla="*/ 88 w 88"/>
                <a:gd name="T5" fmla="*/ 308 h 330"/>
                <a:gd name="T6" fmla="*/ 88 w 88"/>
                <a:gd name="T7" fmla="*/ 304 h 330"/>
                <a:gd name="T8" fmla="*/ 62 w 88"/>
                <a:gd name="T9" fmla="*/ 226 h 330"/>
                <a:gd name="T10" fmla="*/ 0 w 88"/>
                <a:gd name="T11" fmla="*/ 0 h 330"/>
                <a:gd name="T12" fmla="*/ 7 w 88"/>
                <a:gd name="T13" fmla="*/ 63 h 330"/>
                <a:gd name="T14" fmla="*/ 53 w 88"/>
                <a:gd name="T15" fmla="*/ 229 h 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6" name="Freeform 29"/>
            <p:cNvSpPr>
              <a:spLocks/>
            </p:cNvSpPr>
            <p:nvPr/>
          </p:nvSpPr>
          <p:spPr bwMode="auto">
            <a:xfrm>
              <a:off x="7439026" y="5053013"/>
              <a:ext cx="357188" cy="820738"/>
            </a:xfrm>
            <a:custGeom>
              <a:avLst/>
              <a:gdLst>
                <a:gd name="T0" fmla="*/ 6 w 90"/>
                <a:gd name="T1" fmla="*/ 15 h 207"/>
                <a:gd name="T2" fmla="*/ 0 w 90"/>
                <a:gd name="T3" fmla="*/ 0 h 207"/>
                <a:gd name="T4" fmla="*/ 1 w 90"/>
                <a:gd name="T5" fmla="*/ 29 h 207"/>
                <a:gd name="T6" fmla="*/ 42 w 90"/>
                <a:gd name="T7" fmla="*/ 127 h 207"/>
                <a:gd name="T8" fmla="*/ 80 w 90"/>
                <a:gd name="T9" fmla="*/ 207 h 207"/>
                <a:gd name="T10" fmla="*/ 90 w 90"/>
                <a:gd name="T11" fmla="*/ 207 h 207"/>
                <a:gd name="T12" fmla="*/ 50 w 90"/>
                <a:gd name="T13" fmla="*/ 123 h 207"/>
                <a:gd name="T14" fmla="*/ 6 w 90"/>
                <a:gd name="T15" fmla="*/ 15 h 2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7" name="Freeform 30"/>
            <p:cNvSpPr>
              <a:spLocks/>
            </p:cNvSpPr>
            <p:nvPr/>
          </p:nvSpPr>
          <p:spPr bwMode="auto">
            <a:xfrm>
              <a:off x="7037388" y="3811588"/>
              <a:ext cx="457200" cy="1852613"/>
            </a:xfrm>
            <a:custGeom>
              <a:avLst/>
              <a:gdLst>
                <a:gd name="T0" fmla="*/ 101 w 115"/>
                <a:gd name="T1" fmla="*/ 409 h 467"/>
                <a:gd name="T2" fmla="*/ 78 w 115"/>
                <a:gd name="T3" fmla="*/ 344 h 467"/>
                <a:gd name="T4" fmla="*/ 29 w 115"/>
                <a:gd name="T5" fmla="*/ 151 h 467"/>
                <a:gd name="T6" fmla="*/ 13 w 115"/>
                <a:gd name="T7" fmla="*/ 53 h 467"/>
                <a:gd name="T8" fmla="*/ 0 w 115"/>
                <a:gd name="T9" fmla="*/ 0 h 467"/>
                <a:gd name="T10" fmla="*/ 21 w 115"/>
                <a:gd name="T11" fmla="*/ 152 h 467"/>
                <a:gd name="T12" fmla="*/ 69 w 115"/>
                <a:gd name="T13" fmla="*/ 347 h 467"/>
                <a:gd name="T14" fmla="*/ 103 w 115"/>
                <a:gd name="T15" fmla="*/ 441 h 467"/>
                <a:gd name="T16" fmla="*/ 115 w 115"/>
                <a:gd name="T17" fmla="*/ 467 h 467"/>
                <a:gd name="T18" fmla="*/ 112 w 115"/>
                <a:gd name="T19" fmla="*/ 458 h 467"/>
                <a:gd name="T20" fmla="*/ 101 w 115"/>
                <a:gd name="T21" fmla="*/ 409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8" name="Freeform 31"/>
            <p:cNvSpPr>
              <a:spLocks/>
            </p:cNvSpPr>
            <p:nvPr/>
          </p:nvSpPr>
          <p:spPr bwMode="auto">
            <a:xfrm>
              <a:off x="6992938" y="1263650"/>
              <a:ext cx="144463" cy="2508250"/>
            </a:xfrm>
            <a:custGeom>
              <a:avLst/>
              <a:gdLst>
                <a:gd name="T0" fmla="*/ 17 w 36"/>
                <a:gd name="T1" fmla="*/ 633 h 633"/>
                <a:gd name="T2" fmla="*/ 13 w 36"/>
                <a:gd name="T3" fmla="*/ 597 h 633"/>
                <a:gd name="T4" fmla="*/ 5 w 36"/>
                <a:gd name="T5" fmla="*/ 398 h 633"/>
                <a:gd name="T6" fmla="*/ 13 w 36"/>
                <a:gd name="T7" fmla="*/ 198 h 633"/>
                <a:gd name="T8" fmla="*/ 22 w 36"/>
                <a:gd name="T9" fmla="*/ 99 h 633"/>
                <a:gd name="T10" fmla="*/ 36 w 36"/>
                <a:gd name="T11" fmla="*/ 0 h 633"/>
                <a:gd name="T12" fmla="*/ 35 w 36"/>
                <a:gd name="T13" fmla="*/ 0 h 633"/>
                <a:gd name="T14" fmla="*/ 20 w 36"/>
                <a:gd name="T15" fmla="*/ 99 h 633"/>
                <a:gd name="T16" fmla="*/ 10 w 36"/>
                <a:gd name="T17" fmla="*/ 198 h 633"/>
                <a:gd name="T18" fmla="*/ 1 w 36"/>
                <a:gd name="T19" fmla="*/ 398 h 633"/>
                <a:gd name="T20" fmla="*/ 7 w 36"/>
                <a:gd name="T21" fmla="*/ 589 h 633"/>
                <a:gd name="T22" fmla="*/ 16 w 36"/>
                <a:gd name="T23" fmla="*/ 632 h 633"/>
                <a:gd name="T24" fmla="*/ 17 w 36"/>
                <a:gd name="T25"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9" name="Freeform 32"/>
            <p:cNvSpPr>
              <a:spLocks/>
            </p:cNvSpPr>
            <p:nvPr/>
          </p:nvSpPr>
          <p:spPr bwMode="auto">
            <a:xfrm>
              <a:off x="7526338" y="5640388"/>
              <a:ext cx="111125" cy="233363"/>
            </a:xfrm>
            <a:custGeom>
              <a:avLst/>
              <a:gdLst>
                <a:gd name="T0" fmla="*/ 22 w 28"/>
                <a:gd name="T1" fmla="*/ 59 h 59"/>
                <a:gd name="T2" fmla="*/ 28 w 28"/>
                <a:gd name="T3" fmla="*/ 59 h 59"/>
                <a:gd name="T4" fmla="*/ 0 w 28"/>
                <a:gd name="T5" fmla="*/ 0 h 59"/>
                <a:gd name="T6" fmla="*/ 22 w 28"/>
                <a:gd name="T7" fmla="*/ 59 h 59"/>
              </a:gdLst>
              <a:ahLst/>
              <a:cxnLst>
                <a:cxn ang="0">
                  <a:pos x="T0" y="T1"/>
                </a:cxn>
                <a:cxn ang="0">
                  <a:pos x="T2" y="T3"/>
                </a:cxn>
                <a:cxn ang="0">
                  <a:pos x="T4" y="T5"/>
                </a:cxn>
                <a:cxn ang="0">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0" name="Freeform 33"/>
            <p:cNvSpPr>
              <a:spLocks/>
            </p:cNvSpPr>
            <p:nvPr/>
          </p:nvSpPr>
          <p:spPr bwMode="auto">
            <a:xfrm>
              <a:off x="7021513" y="3598863"/>
              <a:ext cx="68263" cy="423863"/>
            </a:xfrm>
            <a:custGeom>
              <a:avLst/>
              <a:gdLst>
                <a:gd name="T0" fmla="*/ 4 w 17"/>
                <a:gd name="T1" fmla="*/ 54 h 107"/>
                <a:gd name="T2" fmla="*/ 17 w 17"/>
                <a:gd name="T3" fmla="*/ 107 h 107"/>
                <a:gd name="T4" fmla="*/ 10 w 17"/>
                <a:gd name="T5" fmla="*/ 44 h 107"/>
                <a:gd name="T6" fmla="*/ 9 w 17"/>
                <a:gd name="T7" fmla="*/ 43 h 107"/>
                <a:gd name="T8" fmla="*/ 0 w 17"/>
                <a:gd name="T9" fmla="*/ 0 h 107"/>
                <a:gd name="T10" fmla="*/ 0 w 17"/>
                <a:gd name="T11" fmla="*/ 8 h 107"/>
                <a:gd name="T12" fmla="*/ 4 w 17"/>
                <a:gd name="T13" fmla="*/ 54 h 107"/>
              </a:gdLst>
              <a:ahLst/>
              <a:cxnLst>
                <a:cxn ang="0">
                  <a:pos x="T0" y="T1"/>
                </a:cxn>
                <a:cxn ang="0">
                  <a:pos x="T2" y="T3"/>
                </a:cxn>
                <a:cxn ang="0">
                  <a:pos x="T4" y="T5"/>
                </a:cxn>
                <a:cxn ang="0">
                  <a:pos x="T6" y="T7"/>
                </a:cxn>
                <a:cxn ang="0">
                  <a:pos x="T8" y="T9"/>
                </a:cxn>
                <a:cxn ang="0">
                  <a:pos x="T10" y="T11"/>
                </a:cxn>
                <a:cxn ang="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1" name="Freeform 34"/>
            <p:cNvSpPr>
              <a:spLocks/>
            </p:cNvSpPr>
            <p:nvPr/>
          </p:nvSpPr>
          <p:spPr bwMode="auto">
            <a:xfrm>
              <a:off x="7412038" y="2801938"/>
              <a:ext cx="1168400" cy="2251075"/>
            </a:xfrm>
            <a:custGeom>
              <a:avLst/>
              <a:gdLst>
                <a:gd name="T0" fmla="*/ 8 w 294"/>
                <a:gd name="T1" fmla="*/ 553 h 568"/>
                <a:gd name="T2" fmla="*/ 35 w 294"/>
                <a:gd name="T3" fmla="*/ 397 h 568"/>
                <a:gd name="T4" fmla="*/ 99 w 294"/>
                <a:gd name="T5" fmla="*/ 252 h 568"/>
                <a:gd name="T6" fmla="*/ 187 w 294"/>
                <a:gd name="T7" fmla="*/ 119 h 568"/>
                <a:gd name="T8" fmla="*/ 238 w 294"/>
                <a:gd name="T9" fmla="*/ 58 h 568"/>
                <a:gd name="T10" fmla="*/ 265 w 294"/>
                <a:gd name="T11" fmla="*/ 28 h 568"/>
                <a:gd name="T12" fmla="*/ 294 w 294"/>
                <a:gd name="T13" fmla="*/ 0 h 568"/>
                <a:gd name="T14" fmla="*/ 293 w 294"/>
                <a:gd name="T15" fmla="*/ 0 h 568"/>
                <a:gd name="T16" fmla="*/ 264 w 294"/>
                <a:gd name="T17" fmla="*/ 27 h 568"/>
                <a:gd name="T18" fmla="*/ 237 w 294"/>
                <a:gd name="T19" fmla="*/ 56 h 568"/>
                <a:gd name="T20" fmla="*/ 185 w 294"/>
                <a:gd name="T21" fmla="*/ 117 h 568"/>
                <a:gd name="T22" fmla="*/ 95 w 294"/>
                <a:gd name="T23" fmla="*/ 249 h 568"/>
                <a:gd name="T24" fmla="*/ 30 w 294"/>
                <a:gd name="T25" fmla="*/ 396 h 568"/>
                <a:gd name="T26" fmla="*/ 0 w 294"/>
                <a:gd name="T27" fmla="*/ 549 h 568"/>
                <a:gd name="T28" fmla="*/ 7 w 294"/>
                <a:gd name="T29" fmla="*/ 568 h 568"/>
                <a:gd name="T30" fmla="*/ 8 w 294"/>
                <a:gd name="T31" fmla="*/ 55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2" name="Freeform 35"/>
            <p:cNvSpPr>
              <a:spLocks/>
            </p:cNvSpPr>
            <p:nvPr/>
          </p:nvSpPr>
          <p:spPr bwMode="auto">
            <a:xfrm>
              <a:off x="7494588" y="5664200"/>
              <a:ext cx="100013" cy="209550"/>
            </a:xfrm>
            <a:custGeom>
              <a:avLst/>
              <a:gdLst>
                <a:gd name="T0" fmla="*/ 0 w 25"/>
                <a:gd name="T1" fmla="*/ 0 h 53"/>
                <a:gd name="T2" fmla="*/ 19 w 25"/>
                <a:gd name="T3" fmla="*/ 53 h 53"/>
                <a:gd name="T4" fmla="*/ 25 w 25"/>
                <a:gd name="T5" fmla="*/ 53 h 53"/>
                <a:gd name="T6" fmla="*/ 0 w 25"/>
                <a:gd name="T7" fmla="*/ 0 h 53"/>
              </a:gdLst>
              <a:ahLst/>
              <a:cxnLst>
                <a:cxn ang="0">
                  <a:pos x="T0" y="T1"/>
                </a:cxn>
                <a:cxn ang="0">
                  <a:pos x="T2" y="T3"/>
                </a:cxn>
                <a:cxn ang="0">
                  <a:pos x="T4" y="T5"/>
                </a:cxn>
                <a:cxn ang="0">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3" name="Freeform 36"/>
            <p:cNvSpPr>
              <a:spLocks/>
            </p:cNvSpPr>
            <p:nvPr/>
          </p:nvSpPr>
          <p:spPr bwMode="auto">
            <a:xfrm>
              <a:off x="7412038" y="5081588"/>
              <a:ext cx="114300" cy="558800"/>
            </a:xfrm>
            <a:custGeom>
              <a:avLst/>
              <a:gdLst>
                <a:gd name="T0" fmla="*/ 0 w 29"/>
                <a:gd name="T1" fmla="*/ 0 h 141"/>
                <a:gd name="T2" fmla="*/ 7 w 29"/>
                <a:gd name="T3" fmla="*/ 89 h 141"/>
                <a:gd name="T4" fmla="*/ 18 w 29"/>
                <a:gd name="T5" fmla="*/ 117 h 141"/>
                <a:gd name="T6" fmla="*/ 29 w 29"/>
                <a:gd name="T7" fmla="*/ 141 h 141"/>
                <a:gd name="T8" fmla="*/ 27 w 29"/>
                <a:gd name="T9" fmla="*/ 135 h 141"/>
                <a:gd name="T10" fmla="*/ 8 w 29"/>
                <a:gd name="T11" fmla="*/ 22 h 141"/>
                <a:gd name="T12" fmla="*/ 4 w 29"/>
                <a:gd name="T13" fmla="*/ 11 h 141"/>
                <a:gd name="T14" fmla="*/ 0 w 29"/>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4" name="Freeform 37"/>
            <p:cNvSpPr>
              <a:spLocks/>
            </p:cNvSpPr>
            <p:nvPr/>
          </p:nvSpPr>
          <p:spPr bwMode="auto">
            <a:xfrm>
              <a:off x="7412038" y="4978400"/>
              <a:ext cx="31750" cy="188913"/>
            </a:xfrm>
            <a:custGeom>
              <a:avLst/>
              <a:gdLst>
                <a:gd name="T0" fmla="*/ 0 w 8"/>
                <a:gd name="T1" fmla="*/ 26 h 48"/>
                <a:gd name="T2" fmla="*/ 4 w 8"/>
                <a:gd name="T3" fmla="*/ 37 h 48"/>
                <a:gd name="T4" fmla="*/ 8 w 8"/>
                <a:gd name="T5" fmla="*/ 48 h 48"/>
                <a:gd name="T6" fmla="*/ 7 w 8"/>
                <a:gd name="T7" fmla="*/ 19 h 48"/>
                <a:gd name="T8" fmla="*/ 0 w 8"/>
                <a:gd name="T9" fmla="*/ 0 h 48"/>
                <a:gd name="T10" fmla="*/ 0 w 8"/>
                <a:gd name="T11" fmla="*/ 4 h 48"/>
                <a:gd name="T12" fmla="*/ 0 w 8"/>
                <a:gd name="T13" fmla="*/ 26 h 48"/>
              </a:gdLst>
              <a:ahLst/>
              <a:cxnLst>
                <a:cxn ang="0">
                  <a:pos x="T0" y="T1"/>
                </a:cxn>
                <a:cxn ang="0">
                  <a:pos x="T2" y="T3"/>
                </a:cxn>
                <a:cxn ang="0">
                  <a:pos x="T4" y="T5"/>
                </a:cxn>
                <a:cxn ang="0">
                  <a:pos x="T6" y="T7"/>
                </a:cxn>
                <a:cxn ang="0">
                  <a:pos x="T8" y="T9"/>
                </a:cxn>
                <a:cxn ang="0">
                  <a:pos x="T10" y="T11"/>
                </a:cxn>
                <a:cxn ang="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5" name="Freeform 38"/>
            <p:cNvSpPr>
              <a:spLocks/>
            </p:cNvSpPr>
            <p:nvPr/>
          </p:nvSpPr>
          <p:spPr bwMode="auto">
            <a:xfrm>
              <a:off x="7439026" y="5434013"/>
              <a:ext cx="174625" cy="439738"/>
            </a:xfrm>
            <a:custGeom>
              <a:avLst/>
              <a:gdLst>
                <a:gd name="T0" fmla="*/ 11 w 44"/>
                <a:gd name="T1" fmla="*/ 28 h 111"/>
                <a:gd name="T2" fmla="*/ 0 w 44"/>
                <a:gd name="T3" fmla="*/ 0 h 111"/>
                <a:gd name="T4" fmla="*/ 11 w 44"/>
                <a:gd name="T5" fmla="*/ 49 h 111"/>
                <a:gd name="T6" fmla="*/ 14 w 44"/>
                <a:gd name="T7" fmla="*/ 58 h 111"/>
                <a:gd name="T8" fmla="*/ 39 w 44"/>
                <a:gd name="T9" fmla="*/ 111 h 111"/>
                <a:gd name="T10" fmla="*/ 44 w 44"/>
                <a:gd name="T11" fmla="*/ 111 h 111"/>
                <a:gd name="T12" fmla="*/ 22 w 44"/>
                <a:gd name="T13" fmla="*/ 52 h 111"/>
                <a:gd name="T14" fmla="*/ 11 w 44"/>
                <a:gd name="T15" fmla="*/ 28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endParaRPr lang="en-US" alt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rtl="0" fontAlgn="auto">
              <a:spcBef>
                <a:spcPts val="0"/>
              </a:spcBef>
              <a:spcAft>
                <a:spcPts val="0"/>
              </a:spcAft>
              <a:defRPr sz="900" smtClean="0">
                <a:solidFill>
                  <a:schemeClr val="tx1">
                    <a:tint val="75000"/>
                  </a:schemeClr>
                </a:solidFill>
                <a:latin typeface="+mn-lt"/>
                <a:cs typeface="+mn-cs"/>
              </a:defRPr>
            </a:lvl1pPr>
          </a:lstStyle>
          <a:p>
            <a:pPr>
              <a:defRPr/>
            </a:pPr>
            <a:fld id="{4611F622-E4CE-4661-9C70-B36C5310C15B}" type="datetimeFigureOut">
              <a:rPr lang="en-US"/>
              <a:pPr>
                <a:defRPr/>
              </a:pPr>
              <a:t>6/1/2023</a:t>
            </a:fld>
            <a:endParaRPr lang="en-US" dirty="0"/>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rtl="0" fontAlgn="auto">
              <a:spcBef>
                <a:spcPts val="0"/>
              </a:spcBef>
              <a:spcAft>
                <a:spcPts val="0"/>
              </a:spcAft>
              <a:defRPr sz="900" smtClean="0">
                <a:solidFill>
                  <a:schemeClr val="tx1">
                    <a:tint val="75000"/>
                  </a:schemeClr>
                </a:solidFill>
                <a:latin typeface="+mn-lt"/>
                <a:cs typeface="+mn-cs"/>
              </a:defRPr>
            </a:lvl1pPr>
          </a:lstStyle>
          <a:p>
            <a:pPr>
              <a:defRPr/>
            </a:pPr>
            <a:r>
              <a:rPr lang="en-US"/>
              <a:t>
              </a:t>
            </a:r>
            <a:endParaRPr lang="en-US" dirty="0"/>
          </a:p>
        </p:txBody>
      </p:sp>
      <p:sp>
        <p:nvSpPr>
          <p:cNvPr id="6" name="Slide Number Placeholder 5"/>
          <p:cNvSpPr>
            <a:spLocks noGrp="1"/>
          </p:cNvSpPr>
          <p:nvPr>
            <p:ph type="sldNum" sz="quarter" idx="4"/>
          </p:nvPr>
        </p:nvSpPr>
        <p:spPr>
          <a:xfrm>
            <a:off x="531813" y="787400"/>
            <a:ext cx="779462" cy="365125"/>
          </a:xfrm>
          <a:prstGeom prst="rect">
            <a:avLst/>
          </a:prstGeom>
        </p:spPr>
        <p:txBody>
          <a:bodyPr vert="horz" wrap="square" lIns="91440" tIns="45720" rIns="91440" bIns="45720" numCol="1" anchor="ctr" anchorCtr="0" compatLnSpc="1">
            <a:prstTxWarp prst="textNoShape">
              <a:avLst/>
            </a:prstTxWarp>
          </a:bodyPr>
          <a:lstStyle>
            <a:lvl1pPr rtl="0">
              <a:defRPr sz="2000">
                <a:solidFill>
                  <a:srgbClr val="FEFFFF"/>
                </a:solidFill>
              </a:defRPr>
            </a:lvl1pPr>
          </a:lstStyle>
          <a:p>
            <a:fld id="{46015466-7FAC-4D49-9E16-96D9C2255D8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5226" r:id="rId1"/>
    <p:sldLayoutId id="2147485227" r:id="rId2"/>
    <p:sldLayoutId id="2147485228" r:id="rId3"/>
    <p:sldLayoutId id="2147485229" r:id="rId4"/>
    <p:sldLayoutId id="2147485230" r:id="rId5"/>
    <p:sldLayoutId id="2147485231" r:id="rId6"/>
    <p:sldLayoutId id="2147485232" r:id="rId7"/>
    <p:sldLayoutId id="2147485233" r:id="rId8"/>
    <p:sldLayoutId id="2147485234" r:id="rId9"/>
    <p:sldLayoutId id="2147485235" r:id="rId10"/>
    <p:sldLayoutId id="2147485236" r:id="rId11"/>
    <p:sldLayoutId id="2147485237" r:id="rId12"/>
    <p:sldLayoutId id="2147485238" r:id="rId13"/>
    <p:sldLayoutId id="2147485239" r:id="rId14"/>
    <p:sldLayoutId id="2147485240" r:id="rId15"/>
    <p:sldLayoutId id="2147485241" r:id="rId16"/>
  </p:sldLayoutIdLst>
  <p:hf sldNum="0" hdr="0" ftr="0" dt="0"/>
  <p:txStyles>
    <p:titleStyle>
      <a:lvl1pPr algn="l" defTabSz="457200" rtl="1" eaLnBrk="1" fontAlgn="base" hangingPunct="1">
        <a:spcBef>
          <a:spcPct val="0"/>
        </a:spcBef>
        <a:spcAft>
          <a:spcPct val="0"/>
        </a:spcAft>
        <a:defRPr sz="3600" kern="1200">
          <a:solidFill>
            <a:srgbClr val="262626"/>
          </a:solidFill>
          <a:latin typeface="+mj-lt"/>
          <a:ea typeface="+mj-ea"/>
          <a:cs typeface="+mj-cs"/>
        </a:defRPr>
      </a:lvl1pPr>
      <a:lvl2pPr algn="l" defTabSz="457200" rtl="1" eaLnBrk="1" fontAlgn="base" hangingPunct="1">
        <a:spcBef>
          <a:spcPct val="0"/>
        </a:spcBef>
        <a:spcAft>
          <a:spcPct val="0"/>
        </a:spcAft>
        <a:defRPr sz="3600">
          <a:solidFill>
            <a:srgbClr val="262626"/>
          </a:solidFill>
          <a:latin typeface="Century Gothic" panose="020B0502020202020204" pitchFamily="34" charset="0"/>
        </a:defRPr>
      </a:lvl2pPr>
      <a:lvl3pPr algn="l" defTabSz="457200" rtl="1" eaLnBrk="1" fontAlgn="base" hangingPunct="1">
        <a:spcBef>
          <a:spcPct val="0"/>
        </a:spcBef>
        <a:spcAft>
          <a:spcPct val="0"/>
        </a:spcAft>
        <a:defRPr sz="3600">
          <a:solidFill>
            <a:srgbClr val="262626"/>
          </a:solidFill>
          <a:latin typeface="Century Gothic" panose="020B0502020202020204" pitchFamily="34" charset="0"/>
        </a:defRPr>
      </a:lvl3pPr>
      <a:lvl4pPr algn="l" defTabSz="457200" rtl="1" eaLnBrk="1" fontAlgn="base" hangingPunct="1">
        <a:spcBef>
          <a:spcPct val="0"/>
        </a:spcBef>
        <a:spcAft>
          <a:spcPct val="0"/>
        </a:spcAft>
        <a:defRPr sz="3600">
          <a:solidFill>
            <a:srgbClr val="262626"/>
          </a:solidFill>
          <a:latin typeface="Century Gothic" panose="020B0502020202020204" pitchFamily="34" charset="0"/>
        </a:defRPr>
      </a:lvl4pPr>
      <a:lvl5pPr algn="l" defTabSz="457200" rtl="1" eaLnBrk="1" fontAlgn="base" hangingPunct="1">
        <a:spcBef>
          <a:spcPct val="0"/>
        </a:spcBef>
        <a:spcAft>
          <a:spcPct val="0"/>
        </a:spcAft>
        <a:defRPr sz="3600">
          <a:solidFill>
            <a:srgbClr val="262626"/>
          </a:solidFill>
          <a:latin typeface="Century Gothic" panose="020B0502020202020204" pitchFamily="34" charset="0"/>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fontAlgn="base" hangingPunct="1">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r" defTabSz="457200" rtl="1" eaLnBrk="1" fontAlgn="base" hangingPunct="1">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r" defTabSz="457200" rtl="1" eaLnBrk="1" fontAlgn="base" hangingPunct="1">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r" defTabSz="457200" rtl="1" eaLnBrk="1" fontAlgn="base" hangingPunct="1">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r" defTabSz="457200" rtl="1" eaLnBrk="1" fontAlgn="base" hangingPunct="1">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6769100" y="1636713"/>
            <a:ext cx="18415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07000"/>
              </a:lnSpc>
            </a:pPr>
            <a:endParaRPr lang="en-US" altLang="en-US" b="1">
              <a:latin typeface="Calibri" panose="020F0502020204030204" pitchFamily="34" charset="0"/>
              <a:cs typeface="B Lotus" pitchFamily="2" charset="-78"/>
            </a:endParaRPr>
          </a:p>
        </p:txBody>
      </p:sp>
      <p:sp>
        <p:nvSpPr>
          <p:cNvPr id="18435" name="Rectangle 3"/>
          <p:cNvSpPr>
            <a:spLocks noChangeArrowheads="1"/>
          </p:cNvSpPr>
          <p:nvPr/>
        </p:nvSpPr>
        <p:spPr bwMode="auto">
          <a:xfrm>
            <a:off x="1970088" y="3803650"/>
            <a:ext cx="54467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fa-IR" altLang="en-US" sz="3600" b="1" dirty="0">
                <a:latin typeface="Calibri" panose="020F0502020204030204" pitchFamily="34" charset="0"/>
                <a:ea typeface="Calibri" panose="020F0502020204030204" pitchFamily="34" charset="0"/>
                <a:cs typeface="B Mitra" pitchFamily="2" charset="-78"/>
              </a:rPr>
              <a:t>                  سوره مبارکه ضحی</a:t>
            </a:r>
            <a:endParaRPr lang="en-US" altLang="en-US" sz="3600" b="1" dirty="0">
              <a:latin typeface="Calibri" panose="020F0502020204030204" pitchFamily="34" charset="0"/>
              <a:ea typeface="Calibri" panose="020F0502020204030204" pitchFamily="34" charset="0"/>
              <a:cs typeface="B Mitra" pitchFamily="2" charset="-78"/>
            </a:endParaRPr>
          </a:p>
          <a:p>
            <a:r>
              <a:rPr lang="fa-IR" altLang="en-US" sz="3600" b="1" dirty="0">
                <a:solidFill>
                  <a:srgbClr val="C00000"/>
                </a:solidFill>
                <a:latin typeface="Adobe Arabic" pitchFamily="18" charset="-78"/>
                <a:cs typeface="Adobe Arabic" pitchFamily="18" charset="-78"/>
              </a:rPr>
              <a:t>درک نياز به پيامبر و اطمينان به وحی</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7391400" y="1633538"/>
            <a:ext cx="342582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r>
              <a:rPr lang="fa-IR" altLang="en-US" sz="2000" b="1">
                <a:latin typeface="Adobe Arabic" pitchFamily="18" charset="-78"/>
                <a:cs typeface="Adobe Arabic" pitchFamily="18" charset="-78"/>
              </a:rPr>
              <a:t> بِسْمِ اللَّهِ الرَّحْمنِ الرَّحيمِ</a:t>
            </a:r>
          </a:p>
          <a:p>
            <a:pPr rtl="1"/>
            <a:r>
              <a:rPr lang="fa-IR" altLang="en-US" sz="2000" b="1">
                <a:solidFill>
                  <a:srgbClr val="C00000"/>
                </a:solidFill>
                <a:latin typeface="Adobe Arabic" pitchFamily="18" charset="-78"/>
                <a:cs typeface="Adobe Arabic" pitchFamily="18" charset="-78"/>
              </a:rPr>
              <a:t>وَ الضُّحى‏ (1)</a:t>
            </a:r>
          </a:p>
          <a:p>
            <a:pPr rtl="1"/>
            <a:r>
              <a:rPr lang="fa-IR" altLang="en-US" sz="2000" b="1">
                <a:solidFill>
                  <a:srgbClr val="C00000"/>
                </a:solidFill>
                <a:latin typeface="Adobe Arabic" pitchFamily="18" charset="-78"/>
                <a:cs typeface="Adobe Arabic" pitchFamily="18" charset="-78"/>
              </a:rPr>
              <a:t>وَ اللَّيْلِ إِذا سَجى‏ (2)</a:t>
            </a:r>
          </a:p>
          <a:p>
            <a:pPr rtl="1"/>
            <a:r>
              <a:rPr lang="fa-IR" altLang="en-US" sz="2000" b="1">
                <a:solidFill>
                  <a:srgbClr val="C00000"/>
                </a:solidFill>
                <a:latin typeface="Adobe Arabic" pitchFamily="18" charset="-78"/>
                <a:cs typeface="Adobe Arabic" pitchFamily="18" charset="-78"/>
              </a:rPr>
              <a:t>ما وَدَّعَكَ رَبُّكَ وَ ما قَلى‏ (3)</a:t>
            </a:r>
          </a:p>
          <a:p>
            <a:pPr rtl="1"/>
            <a:r>
              <a:rPr lang="fa-IR" altLang="en-US" sz="2000" b="1">
                <a:solidFill>
                  <a:srgbClr val="C00000"/>
                </a:solidFill>
                <a:latin typeface="Adobe Arabic" pitchFamily="18" charset="-78"/>
                <a:cs typeface="Adobe Arabic" pitchFamily="18" charset="-78"/>
              </a:rPr>
              <a:t>وَ لَلْآخِرَةُ خَيْرٌ لَكَ مِنَ الْأُولى‏ (4)</a:t>
            </a:r>
          </a:p>
          <a:p>
            <a:pPr rtl="1"/>
            <a:r>
              <a:rPr lang="fa-IR" altLang="en-US" sz="2000" b="1">
                <a:solidFill>
                  <a:srgbClr val="C00000"/>
                </a:solidFill>
                <a:latin typeface="Adobe Arabic" pitchFamily="18" charset="-78"/>
                <a:cs typeface="Adobe Arabic" pitchFamily="18" charset="-78"/>
              </a:rPr>
              <a:t>وَ لَسَوْفَ يُعْطيكَ رَبُّكَ فَتَرْضى‏ (5)</a:t>
            </a:r>
          </a:p>
          <a:p>
            <a:pPr rtl="1"/>
            <a:r>
              <a:rPr lang="fa-IR" altLang="en-US" sz="2000" b="1">
                <a:latin typeface="Adobe Arabic" pitchFamily="18" charset="-78"/>
                <a:cs typeface="Adobe Arabic" pitchFamily="18" charset="-78"/>
              </a:rPr>
              <a:t>أ</a:t>
            </a:r>
            <a:r>
              <a:rPr lang="fa-IR" altLang="en-US" sz="2000" b="1">
                <a:solidFill>
                  <a:srgbClr val="2E08B8"/>
                </a:solidFill>
                <a:latin typeface="Adobe Arabic" pitchFamily="18" charset="-78"/>
                <a:cs typeface="Adobe Arabic" pitchFamily="18" charset="-78"/>
              </a:rPr>
              <a:t>َ لَمْ يَجِدْكَ يَتيماً فَآوى‏ (6)</a:t>
            </a:r>
          </a:p>
          <a:p>
            <a:pPr rtl="1"/>
            <a:r>
              <a:rPr lang="fa-IR" altLang="en-US" sz="2000" b="1">
                <a:solidFill>
                  <a:srgbClr val="2E08B8"/>
                </a:solidFill>
                <a:latin typeface="Adobe Arabic" pitchFamily="18" charset="-78"/>
                <a:cs typeface="Adobe Arabic" pitchFamily="18" charset="-78"/>
              </a:rPr>
              <a:t>وَ وَجَدَكَ ضَالاًّ فَهَدى‏ (7)</a:t>
            </a:r>
          </a:p>
          <a:p>
            <a:pPr rtl="1"/>
            <a:r>
              <a:rPr lang="fa-IR" altLang="en-US" sz="2000" b="1">
                <a:solidFill>
                  <a:srgbClr val="2E08B8"/>
                </a:solidFill>
                <a:latin typeface="Adobe Arabic" pitchFamily="18" charset="-78"/>
                <a:cs typeface="Adobe Arabic" pitchFamily="18" charset="-78"/>
              </a:rPr>
              <a:t>وَ وَجَدَكَ عائِلاً فَأَغْنى‏ (8)</a:t>
            </a:r>
          </a:p>
          <a:p>
            <a:pPr rtl="1"/>
            <a:r>
              <a:rPr lang="fa-IR" altLang="en-US" sz="2000" b="1">
                <a:latin typeface="Adobe Arabic" pitchFamily="18" charset="-78"/>
                <a:cs typeface="Adobe Arabic" pitchFamily="18" charset="-78"/>
              </a:rPr>
              <a:t>فَأَمَّا الْيَتيمَ فَلا تَقْهَرْ (9)</a:t>
            </a:r>
          </a:p>
          <a:p>
            <a:pPr rtl="1"/>
            <a:r>
              <a:rPr lang="fa-IR" altLang="en-US" sz="2000" b="1">
                <a:latin typeface="Adobe Arabic" pitchFamily="18" charset="-78"/>
                <a:cs typeface="Adobe Arabic" pitchFamily="18" charset="-78"/>
              </a:rPr>
              <a:t>وَ أَمَّا السَّائِلَ فَلا تَنْهَرْ (10)</a:t>
            </a:r>
          </a:p>
          <a:p>
            <a:pPr rtl="1"/>
            <a:r>
              <a:rPr lang="fa-IR" altLang="en-US" sz="2000" b="1">
                <a:latin typeface="Adobe Arabic" pitchFamily="18" charset="-78"/>
                <a:cs typeface="Adobe Arabic" pitchFamily="18" charset="-78"/>
              </a:rPr>
              <a:t>وَ أَمَّا بِنِعْمَةِ رَبِّكَ فَحَدِّثْ (11)</a:t>
            </a:r>
          </a:p>
        </p:txBody>
      </p:sp>
      <p:sp>
        <p:nvSpPr>
          <p:cNvPr id="19459" name="Rectangle 4"/>
          <p:cNvSpPr>
            <a:spLocks noChangeArrowheads="1"/>
          </p:cNvSpPr>
          <p:nvPr/>
        </p:nvSpPr>
        <p:spPr bwMode="auto">
          <a:xfrm>
            <a:off x="658813" y="1633538"/>
            <a:ext cx="662940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a:r>
              <a:rPr lang="fa-IR" altLang="en-US" sz="2000" b="1">
                <a:latin typeface="Adobe Arabic" pitchFamily="18" charset="-78"/>
                <a:cs typeface="Adobe Arabic" pitchFamily="18" charset="-78"/>
              </a:rPr>
              <a:t>به نام خداوند بخشنده بخشايشگر.</a:t>
            </a:r>
          </a:p>
          <a:p>
            <a:pPr algn="r"/>
            <a:r>
              <a:rPr lang="fa-IR" altLang="en-US" sz="2000" b="1">
                <a:latin typeface="Adobe Arabic" pitchFamily="18" charset="-78"/>
                <a:cs typeface="Adobe Arabic" pitchFamily="18" charset="-78"/>
              </a:rPr>
              <a:t>سوگند به روز در آن هنگام كه نور خورشيد گسترده مى‏شود (1).</a:t>
            </a:r>
          </a:p>
          <a:p>
            <a:pPr algn="r"/>
            <a:r>
              <a:rPr lang="fa-IR" altLang="en-US" sz="2000" b="1">
                <a:latin typeface="Adobe Arabic" pitchFamily="18" charset="-78"/>
                <a:cs typeface="Adobe Arabic" pitchFamily="18" charset="-78"/>
              </a:rPr>
              <a:t>و سوگند به شب هنگام كه سكونت و آرامش مى‏بخشد (2).</a:t>
            </a:r>
          </a:p>
          <a:p>
            <a:pPr algn="r"/>
            <a:r>
              <a:rPr lang="fa-IR" altLang="en-US" sz="2000" b="1">
                <a:latin typeface="Adobe Arabic" pitchFamily="18" charset="-78"/>
                <a:cs typeface="Adobe Arabic" pitchFamily="18" charset="-78"/>
              </a:rPr>
              <a:t>كه پروردگارت نور وحى را از تو قطع نكرده و تو را مورد خشم قرار نداده است (3).</a:t>
            </a:r>
          </a:p>
          <a:p>
            <a:pPr algn="r"/>
            <a:r>
              <a:rPr lang="fa-IR" altLang="en-US" sz="2000" b="1">
                <a:latin typeface="Adobe Arabic" pitchFamily="18" charset="-78"/>
                <a:cs typeface="Adobe Arabic" pitchFamily="18" charset="-78"/>
              </a:rPr>
              <a:t>و مسلما آخرت براى تو از دنيا بهتر است (4).</a:t>
            </a:r>
          </a:p>
          <a:p>
            <a:pPr algn="r"/>
            <a:r>
              <a:rPr lang="fa-IR" altLang="en-US" sz="2000" b="1">
                <a:latin typeface="Adobe Arabic" pitchFamily="18" charset="-78"/>
                <a:cs typeface="Adobe Arabic" pitchFamily="18" charset="-78"/>
              </a:rPr>
              <a:t>و پروردگارت به زودى عطايى مى‏كند كه راضى شوى (5).</a:t>
            </a:r>
          </a:p>
          <a:p>
            <a:pPr algn="r"/>
            <a:r>
              <a:rPr lang="fa-IR" altLang="en-US" sz="2000" b="1">
                <a:latin typeface="Adobe Arabic" pitchFamily="18" charset="-78"/>
                <a:cs typeface="Adobe Arabic" pitchFamily="18" charset="-78"/>
              </a:rPr>
              <a:t>آيا نبود كه تو را يتيم يافت و سپس پنا داده؟ (6).</a:t>
            </a:r>
          </a:p>
          <a:p>
            <a:pPr algn="r"/>
            <a:r>
              <a:rPr lang="fa-IR" altLang="en-US" sz="2000" b="1">
                <a:latin typeface="Adobe Arabic" pitchFamily="18" charset="-78"/>
                <a:cs typeface="Adobe Arabic" pitchFamily="18" charset="-78"/>
              </a:rPr>
              <a:t>و آيا نبود كه راه به جايى نمى‏بردى قدم به قدم هدايتت كرد؟ (7).</a:t>
            </a:r>
          </a:p>
          <a:p>
            <a:pPr algn="r"/>
            <a:r>
              <a:rPr lang="fa-IR" altLang="en-US" sz="2000" b="1">
                <a:latin typeface="Adobe Arabic" pitchFamily="18" charset="-78"/>
                <a:cs typeface="Adobe Arabic" pitchFamily="18" charset="-78"/>
              </a:rPr>
              <a:t>و تهى دستت يافت پس بى‏نيازت نمود (8).</a:t>
            </a:r>
          </a:p>
          <a:p>
            <a:pPr algn="r"/>
            <a:r>
              <a:rPr lang="fa-IR" altLang="en-US" sz="2000" b="1">
                <a:latin typeface="Adobe Arabic" pitchFamily="18" charset="-78"/>
                <a:cs typeface="Adobe Arabic" pitchFamily="18" charset="-78"/>
              </a:rPr>
              <a:t>حال كه چنين است پس هيچ يتيمى را از روى قهر خوار مشمار (9).</a:t>
            </a:r>
          </a:p>
          <a:p>
            <a:pPr algn="r"/>
            <a:r>
              <a:rPr lang="fa-IR" altLang="en-US" sz="2000" b="1">
                <a:latin typeface="Adobe Arabic" pitchFamily="18" charset="-78"/>
                <a:cs typeface="Adobe Arabic" pitchFamily="18" charset="-78"/>
              </a:rPr>
              <a:t>و هيچ سائلى را مرنجان (10).</a:t>
            </a:r>
          </a:p>
          <a:p>
            <a:pPr algn="r"/>
            <a:r>
              <a:rPr lang="fa-IR" altLang="en-US" sz="2000" b="1">
                <a:latin typeface="Adobe Arabic" pitchFamily="18" charset="-78"/>
                <a:cs typeface="Adobe Arabic" pitchFamily="18" charset="-78"/>
              </a:rPr>
              <a:t>و نعمت پروردگارت را با رفتار و گفتارت بازگو كن (11).</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3432" y="1580800"/>
            <a:ext cx="7580376" cy="3570208"/>
          </a:xfrm>
          <a:prstGeom prst="rect">
            <a:avLst/>
          </a:prstGeom>
        </p:spPr>
        <p:txBody>
          <a:bodyPr>
            <a:spAutoFit/>
          </a:bodyPr>
          <a:lstStyle/>
          <a:p>
            <a:pPr marL="514350" indent="-514350" fontAlgn="auto">
              <a:spcBef>
                <a:spcPts val="0"/>
              </a:spcBef>
              <a:spcAft>
                <a:spcPts val="0"/>
              </a:spcAft>
              <a:buFont typeface="Wingdings" panose="05000000000000000000" pitchFamily="2" charset="2"/>
              <a:buChar char="v"/>
              <a:defRPr/>
            </a:pPr>
            <a:r>
              <a:rPr lang="fa-IR" sz="2800" b="1" dirty="0">
                <a:solidFill>
                  <a:srgbClr val="2E08B8"/>
                </a:solidFill>
                <a:latin typeface="Adobe Arabic" panose="02040503050201020203" pitchFamily="18" charset="-78"/>
                <a:cs typeface="Adobe Arabic" panose="02040503050201020203" pitchFamily="18" charset="-78"/>
              </a:rPr>
              <a:t>مرحله اول: </a:t>
            </a:r>
            <a:r>
              <a:rPr lang="fa-IR" sz="2800" b="1" dirty="0">
                <a:solidFill>
                  <a:srgbClr val="C00000"/>
                </a:solidFill>
                <a:latin typeface="Adobe Arabic" panose="02040503050201020203" pitchFamily="18" charset="-78"/>
                <a:cs typeface="Adobe Arabic" panose="02040503050201020203" pitchFamily="18" charset="-78"/>
              </a:rPr>
              <a:t>تفکر در آیات (بررسی موضوعات سوره)</a:t>
            </a:r>
            <a:endParaRPr lang="fa-IR" sz="2800" b="1" dirty="0">
              <a:solidFill>
                <a:srgbClr val="C00000"/>
              </a:solidFill>
              <a:latin typeface="Adobe Arabic" panose="02040503050201020203" pitchFamily="18" charset="-78"/>
              <a:cs typeface="Adobe Arabic" panose="02040503050201020203" pitchFamily="18" charset="-78"/>
            </a:endParaRPr>
          </a:p>
          <a:p>
            <a:pPr lvl="5" algn="r" defTabSz="457200" rtl="1">
              <a:defRPr/>
            </a:pPr>
            <a:r>
              <a:rPr lang="ar-SA" sz="2200" b="1" dirty="0">
                <a:latin typeface="Adobe Arabic" panose="02040503050201020203" pitchFamily="18" charset="-78"/>
                <a:cs typeface="Adobe Arabic" panose="02040503050201020203" pitchFamily="18" charset="-78"/>
              </a:rPr>
              <a:t>الف. بررسي واژگان سوره</a:t>
            </a:r>
            <a:endParaRPr lang="fa-IR" sz="2200" b="1" dirty="0">
              <a:latin typeface="Adobe Arabic" panose="02040503050201020203" pitchFamily="18" charset="-78"/>
              <a:cs typeface="Adobe Arabic" panose="02040503050201020203" pitchFamily="18" charset="-78"/>
            </a:endParaRPr>
          </a:p>
          <a:p>
            <a:pPr lvl="5" algn="r" defTabSz="457200" rtl="1">
              <a:defRPr/>
            </a:pPr>
            <a:r>
              <a:rPr lang="ar-SA" sz="2200" b="1" dirty="0">
                <a:latin typeface="Adobe Arabic" panose="02040503050201020203" pitchFamily="18" charset="-78"/>
                <a:cs typeface="Adobe Arabic" panose="02040503050201020203" pitchFamily="18" charset="-78"/>
              </a:rPr>
              <a:t>ب. تصويرسازي از واژگان</a:t>
            </a:r>
            <a:endParaRPr lang="en-US" sz="2200" b="1" dirty="0">
              <a:latin typeface="Adobe Arabic" panose="02040503050201020203" pitchFamily="18" charset="-78"/>
              <a:cs typeface="Adobe Arabic" panose="02040503050201020203" pitchFamily="18" charset="-78"/>
            </a:endParaRPr>
          </a:p>
          <a:p>
            <a:pPr lvl="5" algn="r" defTabSz="457200" rtl="1">
              <a:defRPr/>
            </a:pPr>
            <a:r>
              <a:rPr lang="ar-SA" sz="2200" b="1" dirty="0">
                <a:latin typeface="Adobe Arabic" panose="02040503050201020203" pitchFamily="18" charset="-78"/>
                <a:cs typeface="Adobe Arabic" panose="02040503050201020203" pitchFamily="18" charset="-78"/>
              </a:rPr>
              <a:t>ج. ارتباط بين واژگان </a:t>
            </a:r>
            <a:r>
              <a:rPr lang="ar-SA" sz="2200" b="1" dirty="0">
                <a:latin typeface="Adobe Arabic" panose="02040503050201020203" pitchFamily="18" charset="-78"/>
                <a:cs typeface="Adobe Arabic" panose="02040503050201020203" pitchFamily="18" charset="-78"/>
              </a:rPr>
              <a:t>سوره</a:t>
            </a:r>
            <a:r>
              <a:rPr lang="fa-IR" sz="2200" b="1" dirty="0">
                <a:latin typeface="Adobe Arabic" panose="02040503050201020203" pitchFamily="18" charset="-78"/>
                <a:cs typeface="Adobe Arabic" panose="02040503050201020203" pitchFamily="18" charset="-78"/>
              </a:rPr>
              <a:t> (</a:t>
            </a:r>
            <a:r>
              <a:rPr lang="ar-SA" sz="2200" b="1" dirty="0">
                <a:latin typeface="Adobe Arabic" panose="02040503050201020203" pitchFamily="18" charset="-78"/>
                <a:cs typeface="Adobe Arabic" panose="02040503050201020203" pitchFamily="18" charset="-78"/>
              </a:rPr>
              <a:t>اعراب سوره</a:t>
            </a:r>
            <a:r>
              <a:rPr lang="fa-IR" sz="2200" b="1" dirty="0">
                <a:latin typeface="Adobe Arabic" panose="02040503050201020203" pitchFamily="18" charset="-78"/>
                <a:cs typeface="Adobe Arabic" panose="02040503050201020203" pitchFamily="18" charset="-78"/>
              </a:rPr>
              <a:t> و </a:t>
            </a:r>
            <a:r>
              <a:rPr lang="ar-SA" sz="2200" b="1" dirty="0">
                <a:latin typeface="Adobe Arabic" panose="02040503050201020203" pitchFamily="18" charset="-78"/>
                <a:cs typeface="Adobe Arabic" panose="02040503050201020203" pitchFamily="18" charset="-78"/>
              </a:rPr>
              <a:t>تصويرسازي کلمات</a:t>
            </a:r>
            <a:r>
              <a:rPr lang="fa-IR" sz="2200" b="1" dirty="0">
                <a:latin typeface="Adobe Arabic" panose="02040503050201020203" pitchFamily="18" charset="-78"/>
                <a:cs typeface="Adobe Arabic" panose="02040503050201020203" pitchFamily="18" charset="-78"/>
              </a:rPr>
              <a:t>)</a:t>
            </a:r>
            <a:r>
              <a:rPr lang="ar-SA" sz="2200" b="1" dirty="0">
                <a:latin typeface="Adobe Arabic" panose="02040503050201020203" pitchFamily="18" charset="-78"/>
                <a:cs typeface="Adobe Arabic" panose="02040503050201020203" pitchFamily="18" charset="-78"/>
              </a:rPr>
              <a:t> </a:t>
            </a:r>
            <a:endParaRPr lang="en-US" sz="2200" b="1" dirty="0">
              <a:latin typeface="Adobe Arabic" panose="02040503050201020203" pitchFamily="18" charset="-78"/>
              <a:cs typeface="Adobe Arabic" panose="02040503050201020203" pitchFamily="18" charset="-78"/>
            </a:endParaRPr>
          </a:p>
          <a:p>
            <a:pPr marL="514350" indent="-514350" fontAlgn="auto">
              <a:spcBef>
                <a:spcPts val="0"/>
              </a:spcBef>
              <a:spcAft>
                <a:spcPts val="0"/>
              </a:spcAft>
              <a:buFont typeface="Wingdings" panose="05000000000000000000" pitchFamily="2" charset="2"/>
              <a:buChar char="v"/>
              <a:defRPr/>
            </a:pPr>
            <a:r>
              <a:rPr lang="ar-SA" sz="2800" b="1" dirty="0">
                <a:solidFill>
                  <a:srgbClr val="2E08B8"/>
                </a:solidFill>
                <a:latin typeface="Adobe Arabic" panose="02040503050201020203" pitchFamily="18" charset="-78"/>
                <a:cs typeface="Adobe Arabic" panose="02040503050201020203" pitchFamily="18" charset="-78"/>
              </a:rPr>
              <a:t>مرحله دوم: </a:t>
            </a:r>
            <a:r>
              <a:rPr lang="fa-IR" sz="2800" b="1" dirty="0">
                <a:solidFill>
                  <a:srgbClr val="C00000"/>
                </a:solidFill>
                <a:latin typeface="Adobe Arabic" panose="02040503050201020203" pitchFamily="18" charset="-78"/>
                <a:cs typeface="Adobe Arabic" panose="02040503050201020203" pitchFamily="18" charset="-78"/>
              </a:rPr>
              <a:t>تعقل در آیات </a:t>
            </a:r>
            <a:r>
              <a:rPr lang="fa-IR" sz="2800" b="1" dirty="0">
                <a:solidFill>
                  <a:srgbClr val="C00000"/>
                </a:solidFill>
                <a:latin typeface="Adobe Arabic" panose="02040503050201020203" pitchFamily="18" charset="-78"/>
                <a:cs typeface="Adobe Arabic" panose="02040503050201020203" pitchFamily="18" charset="-78"/>
              </a:rPr>
              <a:t>(</a:t>
            </a:r>
            <a:r>
              <a:rPr lang="ar-SA" sz="2800" b="1" dirty="0">
                <a:solidFill>
                  <a:srgbClr val="C00000"/>
                </a:solidFill>
                <a:latin typeface="Adobe Arabic" panose="02040503050201020203" pitchFamily="18" charset="-78"/>
                <a:cs typeface="Adobe Arabic" panose="02040503050201020203" pitchFamily="18" charset="-78"/>
              </a:rPr>
              <a:t>گزاره</a:t>
            </a:r>
            <a:r>
              <a:rPr lang="fa-IR" sz="2800" b="1" dirty="0">
                <a:solidFill>
                  <a:srgbClr val="C00000"/>
                </a:solidFill>
                <a:latin typeface="Adobe Arabic" panose="02040503050201020203" pitchFamily="18" charset="-78"/>
                <a:cs typeface="Adobe Arabic" panose="02040503050201020203" pitchFamily="18" charset="-78"/>
              </a:rPr>
              <a:t>​</a:t>
            </a:r>
            <a:r>
              <a:rPr lang="ar-SA" sz="2800" b="1" dirty="0">
                <a:solidFill>
                  <a:srgbClr val="C00000"/>
                </a:solidFill>
                <a:latin typeface="Adobe Arabic" panose="02040503050201020203" pitchFamily="18" charset="-78"/>
                <a:cs typeface="Adobe Arabic" panose="02040503050201020203" pitchFamily="18" charset="-78"/>
              </a:rPr>
              <a:t>نويسي</a:t>
            </a:r>
            <a:r>
              <a:rPr lang="fa-IR" sz="2800" b="1" dirty="0">
                <a:solidFill>
                  <a:srgbClr val="C00000"/>
                </a:solidFill>
                <a:latin typeface="Adobe Arabic" panose="02040503050201020203" pitchFamily="18" charset="-78"/>
                <a:cs typeface="Adobe Arabic" panose="02040503050201020203" pitchFamily="18" charset="-78"/>
              </a:rPr>
              <a:t>)</a:t>
            </a:r>
            <a:endParaRPr lang="fa-IR" sz="2800" b="1" dirty="0">
              <a:solidFill>
                <a:srgbClr val="C00000"/>
              </a:solidFill>
              <a:latin typeface="Adobe Arabic" panose="02040503050201020203" pitchFamily="18" charset="-78"/>
              <a:cs typeface="Adobe Arabic" panose="02040503050201020203" pitchFamily="18" charset="-78"/>
            </a:endParaRPr>
          </a:p>
          <a:p>
            <a:pPr lvl="5" algn="r" defTabSz="457200" rtl="1">
              <a:defRPr/>
            </a:pPr>
            <a:r>
              <a:rPr lang="fa-IR" sz="2200" b="1" dirty="0">
                <a:latin typeface="Adobe Arabic" panose="02040503050201020203" pitchFamily="18" charset="-78"/>
                <a:cs typeface="Adobe Arabic" panose="02040503050201020203" pitchFamily="18" charset="-78"/>
              </a:rPr>
              <a:t>الف :</a:t>
            </a:r>
            <a:r>
              <a:rPr lang="ar-SA" sz="2200" b="1" dirty="0">
                <a:latin typeface="Adobe Arabic" panose="02040503050201020203" pitchFamily="18" charset="-78"/>
                <a:cs typeface="Adobe Arabic" panose="02040503050201020203" pitchFamily="18" charset="-78"/>
              </a:rPr>
              <a:t>گزاره‌هاي</a:t>
            </a:r>
            <a:r>
              <a:rPr lang="fa-IR" sz="2200" b="1" dirty="0">
                <a:latin typeface="Adobe Arabic" panose="02040503050201020203" pitchFamily="18" charset="-78"/>
                <a:cs typeface="Adobe Arabic" panose="02040503050201020203" pitchFamily="18" charset="-78"/>
              </a:rPr>
              <a:t> کتاب </a:t>
            </a:r>
            <a:endParaRPr lang="en-US" sz="2200" b="1" dirty="0">
              <a:latin typeface="Adobe Arabic" panose="02040503050201020203" pitchFamily="18" charset="-78"/>
              <a:cs typeface="Adobe Arabic" panose="02040503050201020203" pitchFamily="18" charset="-78"/>
            </a:endParaRPr>
          </a:p>
          <a:p>
            <a:pPr lvl="5" algn="r" defTabSz="457200" rtl="1">
              <a:defRPr/>
            </a:pPr>
            <a:r>
              <a:rPr lang="ar-SA" sz="2200" b="1" dirty="0">
                <a:latin typeface="Adobe Arabic" panose="02040503050201020203" pitchFamily="18" charset="-78"/>
                <a:cs typeface="Adobe Arabic" panose="02040503050201020203" pitchFamily="18" charset="-78"/>
              </a:rPr>
              <a:t>ب. گزاره‌هاي تفسير الميزان درباره سوره مبارکه </a:t>
            </a:r>
            <a:r>
              <a:rPr lang="fa-IR" sz="2200" b="1" dirty="0">
                <a:latin typeface="Adobe Arabic" panose="02040503050201020203" pitchFamily="18" charset="-78"/>
                <a:cs typeface="Adobe Arabic" panose="02040503050201020203" pitchFamily="18" charset="-78"/>
              </a:rPr>
              <a:t>فلق</a:t>
            </a:r>
            <a:endParaRPr lang="fa-IR" sz="2200" b="1" dirty="0">
              <a:latin typeface="Adobe Arabic" panose="02040503050201020203" pitchFamily="18" charset="-78"/>
              <a:cs typeface="Adobe Arabic" panose="02040503050201020203" pitchFamily="18" charset="-78"/>
            </a:endParaRPr>
          </a:p>
          <a:p>
            <a:pPr marL="514350" indent="-514350" fontAlgn="auto">
              <a:spcBef>
                <a:spcPts val="0"/>
              </a:spcBef>
              <a:spcAft>
                <a:spcPts val="0"/>
              </a:spcAft>
              <a:buFont typeface="Wingdings" panose="05000000000000000000" pitchFamily="2" charset="2"/>
              <a:buChar char="v"/>
              <a:defRPr/>
            </a:pPr>
            <a:r>
              <a:rPr lang="ar-SA" sz="2800" b="1" dirty="0">
                <a:solidFill>
                  <a:srgbClr val="2E08B8"/>
                </a:solidFill>
                <a:latin typeface="Adobe Arabic" panose="02040503050201020203" pitchFamily="18" charset="-78"/>
                <a:cs typeface="Adobe Arabic" panose="02040503050201020203" pitchFamily="18" charset="-78"/>
              </a:rPr>
              <a:t>مرحله سوم: </a:t>
            </a:r>
            <a:r>
              <a:rPr lang="ar-SA" sz="2800" b="1" dirty="0">
                <a:solidFill>
                  <a:srgbClr val="C00000"/>
                </a:solidFill>
                <a:latin typeface="Adobe Arabic" panose="02040503050201020203" pitchFamily="18" charset="-78"/>
                <a:cs typeface="Adobe Arabic" panose="02040503050201020203" pitchFamily="18" charset="-78"/>
              </a:rPr>
              <a:t>تدبر در سوره </a:t>
            </a:r>
            <a:r>
              <a:rPr lang="fa-IR" sz="2800" b="1" dirty="0">
                <a:solidFill>
                  <a:srgbClr val="C00000"/>
                </a:solidFill>
                <a:latin typeface="Adobe Arabic" panose="02040503050201020203" pitchFamily="18" charset="-78"/>
                <a:cs typeface="Adobe Arabic" panose="02040503050201020203" pitchFamily="18" charset="-78"/>
              </a:rPr>
              <a:t>(</a:t>
            </a:r>
            <a:r>
              <a:rPr lang="ar-SA" sz="2800" b="1" dirty="0">
                <a:solidFill>
                  <a:srgbClr val="C00000"/>
                </a:solidFill>
                <a:latin typeface="Adobe Arabic" panose="02040503050201020203" pitchFamily="18" charset="-78"/>
                <a:cs typeface="Adobe Arabic" panose="02040503050201020203" pitchFamily="18" charset="-78"/>
              </a:rPr>
              <a:t>نزديك </a:t>
            </a:r>
            <a:r>
              <a:rPr lang="ar-SA" sz="2800" b="1" dirty="0">
                <a:solidFill>
                  <a:srgbClr val="C00000"/>
                </a:solidFill>
                <a:latin typeface="Adobe Arabic" panose="02040503050201020203" pitchFamily="18" charset="-78"/>
                <a:cs typeface="Adobe Arabic" panose="02040503050201020203" pitchFamily="18" charset="-78"/>
              </a:rPr>
              <a:t>شدن به غرض </a:t>
            </a:r>
            <a:r>
              <a:rPr lang="fa-IR" sz="2800" b="1" dirty="0">
                <a:solidFill>
                  <a:srgbClr val="C00000"/>
                </a:solidFill>
                <a:latin typeface="Adobe Arabic" panose="02040503050201020203" pitchFamily="18" charset="-78"/>
                <a:cs typeface="Adobe Arabic" panose="02040503050201020203" pitchFamily="18" charset="-78"/>
              </a:rPr>
              <a:t>سوره)</a:t>
            </a:r>
            <a:r>
              <a:rPr lang="ar-SA" sz="2800" b="1" dirty="0">
                <a:solidFill>
                  <a:srgbClr val="C00000"/>
                </a:solidFill>
                <a:latin typeface="Adobe Arabic" panose="02040503050201020203" pitchFamily="18" charset="-78"/>
                <a:cs typeface="Adobe Arabic" panose="02040503050201020203" pitchFamily="18" charset="-78"/>
              </a:rPr>
              <a:t> </a:t>
            </a:r>
            <a:endParaRPr lang="fa-IR" sz="2800" b="1" dirty="0">
              <a:solidFill>
                <a:srgbClr val="C00000"/>
              </a:solidFill>
              <a:latin typeface="Adobe Arabic" panose="02040503050201020203" pitchFamily="18" charset="-78"/>
              <a:cs typeface="Adobe Arabic" panose="02040503050201020203" pitchFamily="18" charset="-78"/>
            </a:endParaRPr>
          </a:p>
          <a:p>
            <a:pPr marL="514350" indent="-514350" fontAlgn="auto">
              <a:spcBef>
                <a:spcPts val="0"/>
              </a:spcBef>
              <a:spcAft>
                <a:spcPts val="0"/>
              </a:spcAft>
              <a:buFont typeface="Wingdings" panose="05000000000000000000" pitchFamily="2" charset="2"/>
              <a:buChar char="v"/>
              <a:defRPr/>
            </a:pPr>
            <a:r>
              <a:rPr lang="ar-SA" sz="2800" b="1" dirty="0">
                <a:solidFill>
                  <a:srgbClr val="2E08B8"/>
                </a:solidFill>
                <a:latin typeface="Adobe Arabic" panose="02040503050201020203" pitchFamily="18" charset="-78"/>
                <a:cs typeface="Adobe Arabic" panose="02040503050201020203" pitchFamily="18" charset="-78"/>
              </a:rPr>
              <a:t>مرحله </a:t>
            </a:r>
            <a:r>
              <a:rPr lang="ar-SA" sz="2800" b="1" dirty="0">
                <a:solidFill>
                  <a:srgbClr val="2E08B8"/>
                </a:solidFill>
                <a:latin typeface="Adobe Arabic" panose="02040503050201020203" pitchFamily="18" charset="-78"/>
                <a:cs typeface="Adobe Arabic" panose="02040503050201020203" pitchFamily="18" charset="-78"/>
              </a:rPr>
              <a:t>چهارم: </a:t>
            </a:r>
            <a:r>
              <a:rPr lang="ar-SA" sz="2800" b="1" dirty="0">
                <a:solidFill>
                  <a:srgbClr val="C00000"/>
                </a:solidFill>
                <a:latin typeface="Adobe Arabic" panose="02040503050201020203" pitchFamily="18" charset="-78"/>
                <a:cs typeface="Adobe Arabic" panose="02040503050201020203" pitchFamily="18" charset="-78"/>
              </a:rPr>
              <a:t>طهارت براي تدبر </a:t>
            </a:r>
            <a:r>
              <a:rPr lang="ar-SA" sz="2800" b="1" dirty="0">
                <a:solidFill>
                  <a:srgbClr val="C00000"/>
                </a:solidFill>
                <a:latin typeface="Adobe Arabic" panose="02040503050201020203" pitchFamily="18" charset="-78"/>
                <a:cs typeface="Adobe Arabic" panose="02040503050201020203" pitchFamily="18" charset="-78"/>
              </a:rPr>
              <a:t>(طهارت از </a:t>
            </a:r>
            <a:r>
              <a:rPr lang="ar-SA" sz="2800" b="1" dirty="0">
                <a:solidFill>
                  <a:srgbClr val="C00000"/>
                </a:solidFill>
                <a:latin typeface="Adobe Arabic" panose="02040503050201020203" pitchFamily="18" charset="-78"/>
                <a:cs typeface="Adobe Arabic" panose="02040503050201020203" pitchFamily="18" charset="-78"/>
              </a:rPr>
              <a:t>منظر </a:t>
            </a:r>
            <a:r>
              <a:rPr lang="ar-SA" sz="2800" b="1" dirty="0">
                <a:solidFill>
                  <a:srgbClr val="C00000"/>
                </a:solidFill>
                <a:latin typeface="Adobe Arabic" panose="02040503050201020203" pitchFamily="18" charset="-78"/>
                <a:cs typeface="Adobe Arabic" panose="02040503050201020203" pitchFamily="18" charset="-78"/>
              </a:rPr>
              <a:t>موضوعات </a:t>
            </a:r>
            <a:r>
              <a:rPr lang="ar-SA" sz="2800" b="1" dirty="0">
                <a:solidFill>
                  <a:srgbClr val="C00000"/>
                </a:solidFill>
                <a:latin typeface="Adobe Arabic" panose="02040503050201020203" pitchFamily="18" charset="-78"/>
                <a:cs typeface="Adobe Arabic" panose="02040503050201020203" pitchFamily="18" charset="-78"/>
              </a:rPr>
              <a:t>سوره</a:t>
            </a:r>
            <a:r>
              <a:rPr lang="ar-SA" sz="2800" b="1" dirty="0">
                <a:solidFill>
                  <a:srgbClr val="C00000"/>
                </a:solidFill>
                <a:latin typeface="Adobe Arabic" panose="02040503050201020203" pitchFamily="18" charset="-78"/>
                <a:cs typeface="Adobe Arabic" panose="02040503050201020203" pitchFamily="18" charset="-78"/>
              </a:rPr>
              <a:t>)</a:t>
            </a:r>
            <a:endParaRPr lang="en-US" sz="2800" b="1" dirty="0">
              <a:solidFill>
                <a:srgbClr val="C00000"/>
              </a:solidFill>
              <a:latin typeface="Adobe Arabic" panose="02040503050201020203" pitchFamily="18" charset="-78"/>
              <a:cs typeface="Adobe Arabic" panose="02040503050201020203" pitchFamily="18" charset="-78"/>
            </a:endParaRPr>
          </a:p>
        </p:txBody>
      </p:sp>
      <p:sp>
        <p:nvSpPr>
          <p:cNvPr id="20483" name="Rectangle 2"/>
          <p:cNvSpPr>
            <a:spLocks noChangeArrowheads="1"/>
          </p:cNvSpPr>
          <p:nvPr/>
        </p:nvSpPr>
        <p:spPr bwMode="auto">
          <a:xfrm>
            <a:off x="0" y="636588"/>
            <a:ext cx="1444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3200" b="1">
                <a:solidFill>
                  <a:schemeClr val="bg1"/>
                </a:solidFill>
                <a:latin typeface="Adobe Arabic" pitchFamily="18" charset="-78"/>
                <a:cs typeface="Adobe Arabic" pitchFamily="18" charset="-78"/>
              </a:rPr>
              <a:t>مرحله درس</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Rectangle 5"/>
          <p:cNvSpPr>
            <a:spLocks noChangeArrowheads="1"/>
          </p:cNvSpPr>
          <p:nvPr/>
        </p:nvSpPr>
        <p:spPr bwMode="auto">
          <a:xfrm>
            <a:off x="1050925" y="1620838"/>
            <a:ext cx="9967913"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fa-IR" altLang="en-US" sz="2200" b="1">
                <a:solidFill>
                  <a:srgbClr val="FF0000"/>
                </a:solidFill>
                <a:latin typeface="Adobe Arabic" pitchFamily="18" charset="-78"/>
                <a:ea typeface="Times New Roman" panose="02020603050405020304" pitchFamily="18" charset="0"/>
                <a:cs typeface="Adobe Arabic" pitchFamily="18" charset="-78"/>
              </a:rPr>
              <a:t>ضحى‏: </a:t>
            </a:r>
            <a:r>
              <a:rPr lang="fa-IR" altLang="en-US" sz="2200" b="1">
                <a:solidFill>
                  <a:srgbClr val="000000"/>
                </a:solidFill>
                <a:latin typeface="Adobe Arabic" pitchFamily="18" charset="-78"/>
                <a:ea typeface="Times New Roman" panose="02020603050405020304" pitchFamily="18" charset="0"/>
                <a:cs typeface="Adobe Arabic" pitchFamily="18" charset="-78"/>
              </a:rPr>
              <a:t>هو الزمان الّذي تشرق فيه الشمس على ناحية، في قبال العشاء و الليل، </a:t>
            </a:r>
          </a:p>
          <a:p>
            <a:pPr algn="just" rtl="1">
              <a:lnSpc>
                <a:spcPct val="115000"/>
              </a:lnSpc>
            </a:pPr>
            <a:r>
              <a:rPr lang="fa-IR" altLang="en-US" sz="2200" b="1">
                <a:solidFill>
                  <a:srgbClr val="FF0000"/>
                </a:solidFill>
                <a:latin typeface="Adobe Arabic" pitchFamily="18" charset="-78"/>
                <a:ea typeface="Times New Roman" panose="02020603050405020304" pitchFamily="18" charset="0"/>
                <a:cs typeface="Adobe Arabic" pitchFamily="18" charset="-78"/>
              </a:rPr>
              <a:t>ضحى‏:</a:t>
            </a:r>
            <a:r>
              <a:rPr lang="fa-IR" altLang="en-US" sz="2200" b="1">
                <a:solidFill>
                  <a:srgbClr val="000000"/>
                </a:solidFill>
                <a:latin typeface="Adobe Arabic" pitchFamily="18" charset="-78"/>
                <a:ea typeface="Times New Roman" panose="02020603050405020304" pitchFamily="18" charset="0"/>
                <a:cs typeface="Adobe Arabic" pitchFamily="18" charset="-78"/>
              </a:rPr>
              <a:t> زمانی است که خورشید بر ناحیه­ای می­تابد و در مقابل عشاء و لیل است؛ </a:t>
            </a:r>
          </a:p>
          <a:p>
            <a:pPr algn="just" rtl="1">
              <a:lnSpc>
                <a:spcPct val="115000"/>
              </a:lnSpc>
            </a:pPr>
            <a:r>
              <a:rPr lang="fa-IR" altLang="en-US" sz="2200" b="1">
                <a:solidFill>
                  <a:srgbClr val="FF0000"/>
                </a:solidFill>
                <a:latin typeface="Adobe Arabic" pitchFamily="18" charset="-78"/>
                <a:ea typeface="Times New Roman" panose="02020603050405020304" pitchFamily="18" charset="0"/>
                <a:cs typeface="Adobe Arabic" pitchFamily="18" charset="-78"/>
              </a:rPr>
              <a:t>ليل‏: </a:t>
            </a:r>
            <a:r>
              <a:rPr lang="fa-IR" altLang="en-US" sz="2200" b="1">
                <a:solidFill>
                  <a:srgbClr val="000000"/>
                </a:solidFill>
                <a:latin typeface="Adobe Arabic" pitchFamily="18" charset="-78"/>
                <a:ea typeface="Times New Roman" panose="02020603050405020304" pitchFamily="18" charset="0"/>
                <a:cs typeface="Adobe Arabic" pitchFamily="18" charset="-78"/>
              </a:rPr>
              <a:t>أنّ‏ اللَّيْلَ‏ يطلق على ما يقابل النهار، فانّ النهار هو الزمان الممتدّ من أوّل طلوع الشمس الى غروبها، و النظر فيه الى الزمان بلحاظ انبساط الضياء من الشمس، في قبال الليل إذا أظلم و غشى النور، فالليل يقابل النهار. </a:t>
            </a:r>
          </a:p>
          <a:p>
            <a:pPr algn="just" rtl="1"/>
            <a:r>
              <a:rPr lang="fa-IR" altLang="en-US" sz="2200" b="1">
                <a:solidFill>
                  <a:srgbClr val="FF0000"/>
                </a:solidFill>
                <a:latin typeface="Adobe Arabic" pitchFamily="18" charset="-78"/>
                <a:ea typeface="Times New Roman" panose="02020603050405020304" pitchFamily="18" charset="0"/>
                <a:cs typeface="Adobe Arabic" pitchFamily="18" charset="-78"/>
              </a:rPr>
              <a:t>لیل: </a:t>
            </a:r>
            <a:r>
              <a:rPr lang="fa-IR" altLang="en-US" sz="2200" b="1">
                <a:solidFill>
                  <a:srgbClr val="000000"/>
                </a:solidFill>
                <a:latin typeface="Adobe Arabic" pitchFamily="18" charset="-78"/>
                <a:ea typeface="Times New Roman" panose="02020603050405020304" pitchFamily="18" charset="0"/>
                <a:cs typeface="Adobe Arabic" pitchFamily="18" charset="-78"/>
              </a:rPr>
              <a:t>به چیزی که در مقابل نهار است ، اطلاق می شود ؛ زیرا نَهار به زمانی می گویند که از طلوع خورشید تا غروب آن امتداد می یابد، و منظور از آن : زمان از جهت گسترش نور خورشید است ؛ در مقابل لیل ( شب ) ، یعنی زمانی که هوا تاریک و نور پنهان می شود.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سجى:‏ </a:t>
            </a:r>
            <a:r>
              <a:rPr lang="fa-IR" altLang="en-US" sz="2200" b="1">
                <a:solidFill>
                  <a:srgbClr val="000000"/>
                </a:solidFill>
                <a:latin typeface="Adobe Arabic" pitchFamily="18" charset="-78"/>
                <a:ea typeface="Times New Roman" panose="02020603050405020304" pitchFamily="18" charset="0"/>
                <a:cs typeface="Adobe Arabic" pitchFamily="18" charset="-78"/>
              </a:rPr>
              <a:t>هو جريان شي‏ء الى أن يثبت و يستديم على حالة.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سجى:‏ </a:t>
            </a:r>
            <a:r>
              <a:rPr lang="fa-IR" altLang="en-US" sz="2200" b="1">
                <a:solidFill>
                  <a:srgbClr val="000000"/>
                </a:solidFill>
                <a:latin typeface="Adobe Arabic" pitchFamily="18" charset="-78"/>
                <a:ea typeface="Times New Roman" panose="02020603050405020304" pitchFamily="18" charset="0"/>
                <a:cs typeface="Adobe Arabic" pitchFamily="18" charset="-78"/>
              </a:rPr>
              <a:t>جریان چیزی است تا جایی که ثابت شود و در آن حال استمرار یابد. </a:t>
            </a:r>
          </a:p>
          <a:p>
            <a:pPr algn="just" rtl="1">
              <a:lnSpc>
                <a:spcPct val="115000"/>
              </a:lnSpc>
            </a:pPr>
            <a:endParaRPr lang="fa-IR" altLang="en-US" sz="1000" b="1">
              <a:solidFill>
                <a:srgbClr val="000000"/>
              </a:solidFill>
              <a:latin typeface="Adobe Arabic" pitchFamily="18" charset="-78"/>
              <a:ea typeface="Times New Roman" panose="02020603050405020304" pitchFamily="18" charset="0"/>
              <a:cs typeface="Adobe Arabic" pitchFamily="18" charset="-78"/>
            </a:endParaRPr>
          </a:p>
        </p:txBody>
      </p:sp>
      <p:sp>
        <p:nvSpPr>
          <p:cNvPr id="21507" name="Rectangle 7"/>
          <p:cNvSpPr>
            <a:spLocks noChangeArrowheads="1"/>
          </p:cNvSpPr>
          <p:nvPr/>
        </p:nvSpPr>
        <p:spPr bwMode="auto">
          <a:xfrm>
            <a:off x="7370763" y="920750"/>
            <a:ext cx="36480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800" b="1">
                <a:latin typeface="Adobe Arabic" pitchFamily="18" charset="-78"/>
                <a:ea typeface="Calibri" panose="020F0502020204030204" pitchFamily="34" charset="0"/>
                <a:cs typeface="Adobe Arabic" pitchFamily="18" charset="-78"/>
              </a:rPr>
              <a:t>وَ الضُّحى‏ (1) وَ اللَّيلِ إِذا سَجى‏ (2)</a:t>
            </a:r>
            <a:endParaRPr lang="en-US" altLang="en-US" sz="2800" b="1">
              <a:latin typeface="Adobe Arabic" pitchFamily="18" charset="-78"/>
              <a:ea typeface="Calibri" panose="020F0502020204030204" pitchFamily="34" charset="0"/>
              <a:cs typeface="Adobe Arabic" pitchFamily="18" charset="-78"/>
            </a:endParaRPr>
          </a:p>
        </p:txBody>
      </p:sp>
      <p:sp>
        <p:nvSpPr>
          <p:cNvPr id="21508" name="Rectangle 6"/>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1509"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ChangeArrowheads="1"/>
          </p:cNvSpPr>
          <p:nvPr/>
        </p:nvSpPr>
        <p:spPr bwMode="auto">
          <a:xfrm>
            <a:off x="1427163" y="1560513"/>
            <a:ext cx="9336087" cy="429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ودع‏: </a:t>
            </a:r>
            <a:r>
              <a:rPr lang="fa-IR" altLang="en-US" sz="2000" b="1">
                <a:solidFill>
                  <a:srgbClr val="000000"/>
                </a:solidFill>
                <a:latin typeface="Adobe Arabic" pitchFamily="18" charset="-78"/>
                <a:ea typeface="Times New Roman" panose="02020603050405020304" pitchFamily="18" charset="0"/>
                <a:cs typeface="Adobe Arabic" pitchFamily="18" charset="-78"/>
              </a:rPr>
              <a:t>هو صرف النظر عن شي‏ء و عدم التوجّه اليه. </a:t>
            </a:r>
          </a:p>
          <a:p>
            <a:pPr algn="just" rtl="1"/>
            <a:r>
              <a:rPr lang="fa-IR" altLang="en-US" sz="2000" b="1">
                <a:solidFill>
                  <a:srgbClr val="C00000"/>
                </a:solidFill>
                <a:latin typeface="Adobe Arabic" pitchFamily="18" charset="-78"/>
                <a:ea typeface="Times New Roman" panose="02020603050405020304" pitchFamily="18" charset="0"/>
                <a:cs typeface="Adobe Arabic" pitchFamily="18" charset="-78"/>
              </a:rPr>
              <a:t>ودع‏: </a:t>
            </a:r>
            <a:r>
              <a:rPr lang="fa-IR" altLang="en-US" sz="2000" b="1">
                <a:solidFill>
                  <a:srgbClr val="000000"/>
                </a:solidFill>
                <a:latin typeface="Adobe Arabic" pitchFamily="18" charset="-78"/>
                <a:ea typeface="Times New Roman" panose="02020603050405020304" pitchFamily="18" charset="0"/>
                <a:cs typeface="Adobe Arabic" pitchFamily="18" charset="-78"/>
              </a:rPr>
              <a:t>صرف نظر از چیزی و عدم توجه به آن است.</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رب: </a:t>
            </a:r>
            <a:r>
              <a:rPr lang="fa-IR" altLang="en-US" sz="2000" b="1">
                <a:solidFill>
                  <a:srgbClr val="000000"/>
                </a:solidFill>
                <a:latin typeface="Adobe Arabic" pitchFamily="18" charset="-78"/>
                <a:ea typeface="Times New Roman" panose="02020603050405020304" pitchFamily="18" charset="0"/>
                <a:cs typeface="Adobe Arabic" pitchFamily="18" charset="-78"/>
              </a:rPr>
              <a:t>سوق شي‏ء الى جهة الكمال و رفع النقائص بالتخلية و التحلية.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رب: </a:t>
            </a:r>
            <a:r>
              <a:rPr lang="fa-IR" altLang="en-US" sz="2000" b="1">
                <a:solidFill>
                  <a:srgbClr val="000000"/>
                </a:solidFill>
                <a:latin typeface="Adobe Arabic" pitchFamily="18" charset="-78"/>
                <a:ea typeface="Times New Roman" panose="02020603050405020304" pitchFamily="18" charset="0"/>
                <a:cs typeface="Adobe Arabic" pitchFamily="18" charset="-78"/>
              </a:rPr>
              <a:t>راندن چیزی به سوی کمال و برطرف کردن نقایص آن ، به وسیله تخلیه و تحلیه است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قلا: </a:t>
            </a:r>
            <a:r>
              <a:rPr lang="fa-IR" altLang="en-US" sz="2000" b="1">
                <a:solidFill>
                  <a:srgbClr val="000000"/>
                </a:solidFill>
                <a:latin typeface="Adobe Arabic" pitchFamily="18" charset="-78"/>
                <a:ea typeface="Times New Roman" panose="02020603050405020304" pitchFamily="18" charset="0"/>
                <a:cs typeface="Adobe Arabic" pitchFamily="18" charset="-78"/>
              </a:rPr>
              <a:t>هو التضيیق و التشديد، و هذا المعنى يختلف باختلاف الموارد و الموضوعات.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قلا: </a:t>
            </a:r>
            <a:r>
              <a:rPr lang="fa-IR" altLang="en-US" sz="2000" b="1">
                <a:solidFill>
                  <a:srgbClr val="000000"/>
                </a:solidFill>
                <a:latin typeface="Adobe Arabic" pitchFamily="18" charset="-78"/>
                <a:ea typeface="Times New Roman" panose="02020603050405020304" pitchFamily="18" charset="0"/>
                <a:cs typeface="Adobe Arabic" pitchFamily="18" charset="-78"/>
              </a:rPr>
              <a:t>تضییق (در تنگنا انداختن) و تَشدید ( شدت دادن) است .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أخر: </a:t>
            </a:r>
            <a:r>
              <a:rPr lang="fa-IR" altLang="en-US" sz="2000" b="1">
                <a:solidFill>
                  <a:srgbClr val="000000"/>
                </a:solidFill>
                <a:latin typeface="Adobe Arabic" pitchFamily="18" charset="-78"/>
                <a:ea typeface="Times New Roman" panose="02020603050405020304" pitchFamily="18" charset="0"/>
                <a:cs typeface="Adobe Arabic" pitchFamily="18" charset="-78"/>
              </a:rPr>
              <a:t>هو التأخّر و هو ما يقابل التقدّم.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أخر: </a:t>
            </a:r>
            <a:r>
              <a:rPr lang="fa-IR" altLang="en-US" sz="2000" b="1">
                <a:solidFill>
                  <a:srgbClr val="000000"/>
                </a:solidFill>
                <a:latin typeface="Adobe Arabic" pitchFamily="18" charset="-78"/>
                <a:ea typeface="Times New Roman" panose="02020603050405020304" pitchFamily="18" charset="0"/>
                <a:cs typeface="Adobe Arabic" pitchFamily="18" charset="-78"/>
              </a:rPr>
              <a:t>همان به عقب انداختن و در مقابل تقدم (پیش انداختن) است. </a:t>
            </a: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أول‏: </a:t>
            </a:r>
            <a:r>
              <a:rPr lang="fa-IR" altLang="en-US" sz="2000" b="1">
                <a:solidFill>
                  <a:srgbClr val="000000"/>
                </a:solidFill>
                <a:latin typeface="Adobe Arabic" pitchFamily="18" charset="-78"/>
                <a:ea typeface="Times New Roman" panose="02020603050405020304" pitchFamily="18" charset="0"/>
                <a:cs typeface="Adobe Arabic" pitchFamily="18" charset="-78"/>
              </a:rPr>
              <a:t>الماده هو التقدّم بحيث يترتّب عليه آخر، و التأويل جعل شي‏ء متقدّما حتّى يترتّب عليه آخر، و هو أعمّ من المادّىّ و المعنوىّ. و هذا المعنى منظور في جميع مشتّقاتها الأوّل، الاولى، الأوّلين، التأويل في القرآن الكريم.</a:t>
            </a:r>
            <a:endParaRPr lang="en-US" altLang="en-US" sz="2000" b="1">
              <a:solidFill>
                <a:srgbClr val="000000"/>
              </a:solidFill>
              <a:latin typeface="Adobe Arabic" pitchFamily="18" charset="-78"/>
              <a:ea typeface="Times New Roman" panose="02020603050405020304" pitchFamily="18" charset="0"/>
              <a:cs typeface="Adobe Arabic" pitchFamily="18" charset="-78"/>
            </a:endParaRPr>
          </a:p>
          <a:p>
            <a:pPr algn="just" rtl="1">
              <a:lnSpc>
                <a:spcPct val="115000"/>
              </a:lnSpc>
            </a:pPr>
            <a:r>
              <a:rPr lang="fa-IR" altLang="en-US" sz="2000" b="1">
                <a:solidFill>
                  <a:srgbClr val="C00000"/>
                </a:solidFill>
                <a:latin typeface="Adobe Arabic" pitchFamily="18" charset="-78"/>
                <a:ea typeface="Times New Roman" panose="02020603050405020304" pitchFamily="18" charset="0"/>
                <a:cs typeface="Adobe Arabic" pitchFamily="18" charset="-78"/>
              </a:rPr>
              <a:t>أول‏: </a:t>
            </a:r>
            <a:r>
              <a:rPr lang="fa-IR" altLang="en-US" sz="2000" b="1">
                <a:solidFill>
                  <a:srgbClr val="000000"/>
                </a:solidFill>
                <a:latin typeface="Adobe Arabic" pitchFamily="18" charset="-78"/>
                <a:ea typeface="Times New Roman" panose="02020603050405020304" pitchFamily="18" charset="0"/>
                <a:cs typeface="Adobe Arabic" pitchFamily="18" charset="-78"/>
              </a:rPr>
              <a:t>عبارت است از تقدم به گونه­­ای که دیگری به دنبال آن بیاید و تأویل عبارت است از: در پیش قراردادن چیزی به گونه­ای که چیز دیگری در پشت آن بیاید و آن اعم از مادی و معنوی است. این معنا در همه مشتقاتش در قرآن کریم (اول، اولی، اولین و تأویل) مورد نظر است.</a:t>
            </a:r>
          </a:p>
        </p:txBody>
      </p:sp>
      <p:sp>
        <p:nvSpPr>
          <p:cNvPr id="22531" name="Rectangle 4"/>
          <p:cNvSpPr>
            <a:spLocks noChangeArrowheads="1"/>
          </p:cNvSpPr>
          <p:nvPr/>
        </p:nvSpPr>
        <p:spPr bwMode="auto">
          <a:xfrm>
            <a:off x="5157788" y="973138"/>
            <a:ext cx="5605462"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800" b="1">
                <a:latin typeface="Adobe Arabic" pitchFamily="18" charset="-78"/>
                <a:ea typeface="Calibri" panose="020F0502020204030204" pitchFamily="34" charset="0"/>
                <a:cs typeface="Adobe Arabic" pitchFamily="18" charset="-78"/>
              </a:rPr>
              <a:t>ما وَدَّعَكَ رَبُّكَ وَ ما قَلى‏ (3) وَ لَلآخِرَةُ خَيرٌ لَكَ مِنَ الأُولى‏ (4)</a:t>
            </a:r>
            <a:endParaRPr lang="en-US" altLang="en-US" sz="2800" b="1">
              <a:latin typeface="Adobe Arabic" pitchFamily="18" charset="-78"/>
              <a:ea typeface="Calibri" panose="020F0502020204030204" pitchFamily="34" charset="0"/>
              <a:cs typeface="Adobe Arabic" pitchFamily="18" charset="-78"/>
            </a:endParaRPr>
          </a:p>
        </p:txBody>
      </p:sp>
      <p:sp>
        <p:nvSpPr>
          <p:cNvPr id="22532" name="Rectangle 7"/>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2533"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1517650" y="1979613"/>
            <a:ext cx="9282113"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خير:</a:t>
            </a:r>
            <a:r>
              <a:rPr lang="fa-IR" altLang="en-US" sz="2200" b="1">
                <a:solidFill>
                  <a:srgbClr val="000000"/>
                </a:solidFill>
                <a:latin typeface="Adobe Arabic" pitchFamily="18" charset="-78"/>
                <a:ea typeface="Times New Roman" panose="02020603050405020304" pitchFamily="18" charset="0"/>
                <a:cs typeface="Adobe Arabic" pitchFamily="18" charset="-78"/>
              </a:rPr>
              <a:t>هو انتخاب شي‏ء و اصطفاؤه و تفضيله على غيره، ففيه قيدان الانتخاب و الاختيار، و التفضيل، و هذان القيدان ملحوظان في جميع صيغ اشتقاقها.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خير: </a:t>
            </a:r>
            <a:r>
              <a:rPr lang="fa-IR" altLang="en-US" sz="2200" b="1">
                <a:solidFill>
                  <a:srgbClr val="000000"/>
                </a:solidFill>
                <a:latin typeface="Adobe Arabic" pitchFamily="18" charset="-78"/>
                <a:ea typeface="Times New Roman" panose="02020603050405020304" pitchFamily="18" charset="0"/>
                <a:cs typeface="Adobe Arabic" pitchFamily="18" charset="-78"/>
              </a:rPr>
              <a:t>انتخاب چیزی، برگزیدن و برتری دادن آن بر غیر آن است و در آن دو قید انتخاب (برگزیدن) و تفضیل (برتری دادن) وجود دارد و این دو قید در همه مشتقات آن لحاظ می­شود. </a:t>
            </a:r>
          </a:p>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عطو: </a:t>
            </a:r>
            <a:r>
              <a:rPr lang="fa-IR" altLang="en-US" sz="2200" b="1">
                <a:solidFill>
                  <a:srgbClr val="000000"/>
                </a:solidFill>
                <a:latin typeface="Adobe Arabic" pitchFamily="18" charset="-78"/>
                <a:ea typeface="Times New Roman" panose="02020603050405020304" pitchFamily="18" charset="0"/>
                <a:cs typeface="Adobe Arabic" pitchFamily="18" charset="-78"/>
              </a:rPr>
              <a:t>هو إيتاء شي‏ء لشي‏ء بمقتضى ما في النفس من عظمة أو التزام، من دون نظر الى جهة تمليك أو غرض أو عوض أو غيرها. </a:t>
            </a:r>
          </a:p>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عطو: </a:t>
            </a:r>
            <a:r>
              <a:rPr lang="fa-IR" altLang="en-US" sz="2200" b="1">
                <a:solidFill>
                  <a:srgbClr val="000000"/>
                </a:solidFill>
                <a:latin typeface="Adobe Arabic" pitchFamily="18" charset="-78"/>
                <a:ea typeface="Times New Roman" panose="02020603050405020304" pitchFamily="18" charset="0"/>
                <a:cs typeface="Adobe Arabic" pitchFamily="18" charset="-78"/>
              </a:rPr>
              <a:t>ایتاء (دادن) چیزی به چیزی به مقتضای عظمت یا التزام و تعهدی است که در نفس مُعطی است، بدون آنکه جنبه تملیک یا غرض یا عوض یا غیر آن را در نظر داشته باشد. پس در إعطاء ، دو قید لحاظ می شود : ایتاء و اقتضای نفس .</a:t>
            </a:r>
            <a:endParaRPr lang="en-US" altLang="en-US" sz="2200" b="1">
              <a:solidFill>
                <a:srgbClr val="000000"/>
              </a:solidFill>
              <a:latin typeface="Adobe Arabic" pitchFamily="18" charset="-78"/>
              <a:ea typeface="Times New Roman" panose="02020603050405020304" pitchFamily="18" charset="0"/>
              <a:cs typeface="Adobe Arabic" pitchFamily="18" charset="-78"/>
            </a:endParaRPr>
          </a:p>
          <a:p>
            <a:pPr algn="just" rtl="1"/>
            <a:endParaRPr lang="fa-IR" altLang="en-US" sz="2200" b="1">
              <a:solidFill>
                <a:srgbClr val="000000"/>
              </a:solidFill>
              <a:latin typeface="Adobe Arabic" pitchFamily="18" charset="-78"/>
              <a:ea typeface="Times New Roman" panose="02020603050405020304" pitchFamily="18" charset="0"/>
              <a:cs typeface="Adobe Arabic" pitchFamily="18" charset="-78"/>
            </a:endParaRPr>
          </a:p>
        </p:txBody>
      </p:sp>
      <p:sp>
        <p:nvSpPr>
          <p:cNvPr id="23555" name="Rectangle 4"/>
          <p:cNvSpPr>
            <a:spLocks noChangeArrowheads="1"/>
          </p:cNvSpPr>
          <p:nvPr/>
        </p:nvSpPr>
        <p:spPr bwMode="auto">
          <a:xfrm>
            <a:off x="4737100" y="1160463"/>
            <a:ext cx="60626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800" b="1">
                <a:solidFill>
                  <a:srgbClr val="FF0000"/>
                </a:solidFill>
                <a:latin typeface="Adobe Arabic" pitchFamily="18" charset="-78"/>
                <a:ea typeface="Calibri" panose="020F0502020204030204" pitchFamily="34" charset="0"/>
                <a:cs typeface="Adobe Arabic" pitchFamily="18" charset="-78"/>
              </a:rPr>
              <a:t>وَ لَلآخِرَةُ </a:t>
            </a:r>
            <a:r>
              <a:rPr lang="fa-IR" altLang="en-US" sz="2800" b="1">
                <a:latin typeface="Adobe Arabic" pitchFamily="18" charset="-78"/>
                <a:ea typeface="Calibri" panose="020F0502020204030204" pitchFamily="34" charset="0"/>
                <a:cs typeface="Adobe Arabic" pitchFamily="18" charset="-78"/>
              </a:rPr>
              <a:t>خَيرٌ</a:t>
            </a:r>
            <a:r>
              <a:rPr lang="fa-IR" altLang="en-US" sz="2800" b="1">
                <a:solidFill>
                  <a:srgbClr val="FF0000"/>
                </a:solidFill>
                <a:latin typeface="Adobe Arabic" pitchFamily="18" charset="-78"/>
                <a:ea typeface="Calibri" panose="020F0502020204030204" pitchFamily="34" charset="0"/>
                <a:cs typeface="Adobe Arabic" pitchFamily="18" charset="-78"/>
              </a:rPr>
              <a:t> لَكَ مِنَ الأُولى‏ (4) وَ لَسَوفَ </a:t>
            </a:r>
            <a:r>
              <a:rPr lang="fa-IR" altLang="en-US" sz="2800" b="1">
                <a:latin typeface="Adobe Arabic" pitchFamily="18" charset="-78"/>
                <a:ea typeface="Calibri" panose="020F0502020204030204" pitchFamily="34" charset="0"/>
                <a:cs typeface="Adobe Arabic" pitchFamily="18" charset="-78"/>
              </a:rPr>
              <a:t>يُعطيكَ</a:t>
            </a:r>
            <a:r>
              <a:rPr lang="fa-IR" altLang="en-US" sz="2800" b="1">
                <a:solidFill>
                  <a:srgbClr val="FF0000"/>
                </a:solidFill>
                <a:latin typeface="Adobe Arabic" pitchFamily="18" charset="-78"/>
                <a:ea typeface="Calibri" panose="020F0502020204030204" pitchFamily="34" charset="0"/>
                <a:cs typeface="Adobe Arabic" pitchFamily="18" charset="-78"/>
              </a:rPr>
              <a:t> رَبُّكَ فَتَرضى‏ (5)</a:t>
            </a:r>
            <a:endParaRPr lang="en-US" altLang="en-US" sz="2800" b="1">
              <a:solidFill>
                <a:srgbClr val="FF0000"/>
              </a:solidFill>
              <a:latin typeface="Adobe Arabic" pitchFamily="18" charset="-78"/>
              <a:ea typeface="Calibri" panose="020F0502020204030204" pitchFamily="34" charset="0"/>
              <a:cs typeface="Adobe Arabic" pitchFamily="18" charset="-78"/>
            </a:endParaRPr>
          </a:p>
        </p:txBody>
      </p:sp>
      <p:sp>
        <p:nvSpPr>
          <p:cNvPr id="23556" name="Rectangle 7"/>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3557"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ChangeArrowheads="1"/>
          </p:cNvSpPr>
          <p:nvPr/>
        </p:nvSpPr>
        <p:spPr bwMode="auto">
          <a:xfrm>
            <a:off x="1592263" y="1673225"/>
            <a:ext cx="9364662" cy="445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رضى : </a:t>
            </a:r>
            <a:r>
              <a:rPr lang="fa-IR" altLang="en-US" sz="2200" b="1">
                <a:solidFill>
                  <a:srgbClr val="000000"/>
                </a:solidFill>
                <a:latin typeface="Adobe Arabic" pitchFamily="18" charset="-78"/>
                <a:ea typeface="Times New Roman" panose="02020603050405020304" pitchFamily="18" charset="0"/>
                <a:cs typeface="Adobe Arabic" pitchFamily="18" charset="-78"/>
              </a:rPr>
              <a:t>هو موافقة الميل بما يجري عليه و يواجهه. </a:t>
            </a:r>
          </a:p>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رضى : </a:t>
            </a:r>
            <a:r>
              <a:rPr lang="fa-IR" altLang="en-US" sz="2200" b="1">
                <a:solidFill>
                  <a:srgbClr val="000000"/>
                </a:solidFill>
                <a:latin typeface="Adobe Arabic" pitchFamily="18" charset="-78"/>
                <a:ea typeface="Times New Roman" panose="02020603050405020304" pitchFamily="18" charset="0"/>
                <a:cs typeface="Adobe Arabic" pitchFamily="18" charset="-78"/>
              </a:rPr>
              <a:t>موافقت میل با چیزی است که بر فرد جریان می یابد ، و با او مواجه می شود.</a:t>
            </a:r>
          </a:p>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وجد: </a:t>
            </a:r>
            <a:r>
              <a:rPr lang="fa-IR" altLang="en-US" sz="2200" b="1">
                <a:solidFill>
                  <a:srgbClr val="000000"/>
                </a:solidFill>
                <a:latin typeface="Adobe Arabic" pitchFamily="18" charset="-78"/>
                <a:ea typeface="Times New Roman" panose="02020603050405020304" pitchFamily="18" charset="0"/>
                <a:cs typeface="Adobe Arabic" pitchFamily="18" charset="-78"/>
              </a:rPr>
              <a:t>هو إدراك شي‏ء على حالة حادثة. فيلاحظ في الأصل قيدان: الإدراك، و حصول حالة حادثة. و من مصاديق الأصل: إدراك الحزن إذا استعمل باللام. </a:t>
            </a:r>
          </a:p>
          <a:p>
            <a:pPr algn="just" rtl="1">
              <a:lnSpc>
                <a:spcPct val="115000"/>
              </a:lnSpc>
            </a:pPr>
            <a:r>
              <a:rPr lang="fa-IR" altLang="en-US" sz="2200" b="1">
                <a:solidFill>
                  <a:srgbClr val="C00000"/>
                </a:solidFill>
                <a:latin typeface="Adobe Arabic" pitchFamily="18" charset="-78"/>
                <a:ea typeface="Times New Roman" panose="02020603050405020304" pitchFamily="18" charset="0"/>
                <a:cs typeface="Adobe Arabic" pitchFamily="18" charset="-78"/>
              </a:rPr>
              <a:t>وجد: </a:t>
            </a:r>
            <a:r>
              <a:rPr lang="fa-IR" altLang="en-US" sz="2200" b="1">
                <a:solidFill>
                  <a:srgbClr val="000000"/>
                </a:solidFill>
                <a:latin typeface="Adobe Arabic" pitchFamily="18" charset="-78"/>
                <a:ea typeface="Times New Roman" panose="02020603050405020304" pitchFamily="18" charset="0"/>
                <a:cs typeface="Adobe Arabic" pitchFamily="18" charset="-78"/>
              </a:rPr>
              <a:t>ادراک (دریافتن) چیزی بر حالتی حادث (نو) است، پس در اصل، دو قید لحاظ می شود: ادراک و پدید آمدن حالتی حادث (نو) ، و از مصادیق آن : دریافتن اندوه است. </a:t>
            </a:r>
            <a:endParaRPr lang="en-US" altLang="en-US" sz="2200" b="1">
              <a:solidFill>
                <a:srgbClr val="000000"/>
              </a:solidFill>
              <a:latin typeface="Adobe Arabic" pitchFamily="18" charset="-78"/>
              <a:ea typeface="Times New Roman" panose="02020603050405020304" pitchFamily="18" charset="0"/>
              <a:cs typeface="Adobe Arabic" pitchFamily="18" charset="-78"/>
            </a:endParaRPr>
          </a:p>
          <a:p>
            <a:pPr algn="just" rtl="1"/>
            <a:r>
              <a:rPr lang="fa-IR" altLang="en-US" sz="2200" b="1">
                <a:solidFill>
                  <a:srgbClr val="000000"/>
                </a:solidFill>
                <a:latin typeface="Adobe Arabic" pitchFamily="18" charset="-78"/>
                <a:ea typeface="Times New Roman" panose="02020603050405020304" pitchFamily="18" charset="0"/>
                <a:cs typeface="Adobe Arabic" pitchFamily="18" charset="-78"/>
              </a:rPr>
              <a:t> </a:t>
            </a:r>
            <a:r>
              <a:rPr lang="fa-IR" altLang="en-US" sz="2200" b="1">
                <a:solidFill>
                  <a:srgbClr val="C00000"/>
                </a:solidFill>
                <a:latin typeface="Adobe Arabic" pitchFamily="18" charset="-78"/>
                <a:ea typeface="Times New Roman" panose="02020603050405020304" pitchFamily="18" charset="0"/>
                <a:cs typeface="Adobe Arabic" pitchFamily="18" charset="-78"/>
              </a:rPr>
              <a:t>يتم: </a:t>
            </a:r>
            <a:r>
              <a:rPr lang="fa-IR" altLang="en-US" sz="2200" b="1">
                <a:solidFill>
                  <a:srgbClr val="000000"/>
                </a:solidFill>
                <a:latin typeface="Adobe Arabic" pitchFamily="18" charset="-78"/>
                <a:ea typeface="Times New Roman" panose="02020603050405020304" pitchFamily="18" charset="0"/>
                <a:cs typeface="Adobe Arabic" pitchFamily="18" charset="-78"/>
              </a:rPr>
              <a:t>هو انقطاع عمّا يتعلّق به و انفراد فى ضعف.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یتیم : </a:t>
            </a:r>
            <a:r>
              <a:rPr lang="fa-IR" altLang="en-US" sz="2200" b="1">
                <a:solidFill>
                  <a:srgbClr val="000000"/>
                </a:solidFill>
                <a:latin typeface="Adobe Arabic" pitchFamily="18" charset="-78"/>
                <a:ea typeface="Times New Roman" panose="02020603050405020304" pitchFamily="18" charset="0"/>
                <a:cs typeface="Adobe Arabic" pitchFamily="18" charset="-78"/>
              </a:rPr>
              <a:t>انقطاع (بریده شدن) چیزی از چیزی است که به آن تعلق دارد، و انفراد (فرد شدن) در حال ضعف است ، و از مهمترین مصادیق اصل: یُتم ( یتیم شدن)؛ به واسطه از دست دادن پدر است که مربّی و مدبّر و مدیر زندگی و امور اوست.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أوى‏: </a:t>
            </a:r>
            <a:r>
              <a:rPr lang="fa-IR" altLang="en-US" sz="2200" b="1">
                <a:solidFill>
                  <a:srgbClr val="000000"/>
                </a:solidFill>
                <a:latin typeface="Adobe Arabic" pitchFamily="18" charset="-78"/>
                <a:ea typeface="Times New Roman" panose="02020603050405020304" pitchFamily="18" charset="0"/>
                <a:cs typeface="Adobe Arabic" pitchFamily="18" charset="-78"/>
              </a:rPr>
              <a:t>هو القصد ابتداء أو عودا الى مقام ماديّا أو معنويّا بقصد السكنى و الاستقرار أو الاستراحة. إِذْ أَوَى الْفِتْيَةُ إِلَى الْكَهْفِ 18/ 10</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أوى‏: </a:t>
            </a:r>
            <a:r>
              <a:rPr lang="fa-IR" altLang="en-US" sz="2200" b="1">
                <a:solidFill>
                  <a:srgbClr val="000000"/>
                </a:solidFill>
                <a:latin typeface="Adobe Arabic" pitchFamily="18" charset="-78"/>
                <a:ea typeface="Times New Roman" panose="02020603050405020304" pitchFamily="18" charset="0"/>
                <a:cs typeface="Adobe Arabic" pitchFamily="18" charset="-78"/>
              </a:rPr>
              <a:t>روی کردن ابتدایی یا ثانوی به سوی جایگاهی است خواه مادی باشد یا معنوی، به منظور سکونت یا استقرار یا استراحت. </a:t>
            </a:r>
          </a:p>
          <a:p>
            <a:pPr algn="just" rtl="1"/>
            <a:r>
              <a:rPr lang="fa-IR" altLang="en-US" sz="2200" b="1">
                <a:solidFill>
                  <a:srgbClr val="000000"/>
                </a:solidFill>
                <a:latin typeface="Adobe Arabic" pitchFamily="18" charset="-78"/>
                <a:ea typeface="Times New Roman" panose="02020603050405020304" pitchFamily="18" charset="0"/>
                <a:cs typeface="Adobe Arabic" pitchFamily="18" charset="-78"/>
              </a:rPr>
              <a:t>سوره مباركه كهف آيه 10: «إِذْ أَوَى الْفِتْيَةُ إِلَى الْكَهْفِ»، «آنگاه كه جوانان به سوى غار پناه جستند»</a:t>
            </a:r>
          </a:p>
        </p:txBody>
      </p:sp>
      <p:sp>
        <p:nvSpPr>
          <p:cNvPr id="24579" name="Rectangle 4"/>
          <p:cNvSpPr>
            <a:spLocks noChangeArrowheads="1"/>
          </p:cNvSpPr>
          <p:nvPr/>
        </p:nvSpPr>
        <p:spPr bwMode="auto">
          <a:xfrm>
            <a:off x="4462463" y="965200"/>
            <a:ext cx="64944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400" b="1">
                <a:latin typeface="Adobe Arabic" pitchFamily="18" charset="-78"/>
                <a:ea typeface="Calibri" panose="020F0502020204030204" pitchFamily="34" charset="0"/>
                <a:cs typeface="Adobe Arabic" pitchFamily="18" charset="-78"/>
              </a:rPr>
              <a:t>وَ لَسَوفَ يُعطيكَ رَبُّكَ </a:t>
            </a:r>
            <a:r>
              <a:rPr lang="fa-IR" altLang="en-US" sz="2400" b="1">
                <a:solidFill>
                  <a:srgbClr val="C00000"/>
                </a:solidFill>
                <a:latin typeface="Adobe Arabic" pitchFamily="18" charset="-78"/>
                <a:ea typeface="Calibri" panose="020F0502020204030204" pitchFamily="34" charset="0"/>
                <a:cs typeface="Adobe Arabic" pitchFamily="18" charset="-78"/>
              </a:rPr>
              <a:t>فَتَرضى</a:t>
            </a:r>
            <a:r>
              <a:rPr lang="fa-IR" altLang="en-US" sz="2400" b="1">
                <a:latin typeface="Adobe Arabic" pitchFamily="18" charset="-78"/>
                <a:ea typeface="Calibri" panose="020F0502020204030204" pitchFamily="34" charset="0"/>
                <a:cs typeface="Adobe Arabic" pitchFamily="18" charset="-78"/>
              </a:rPr>
              <a:t>‏ (5) </a:t>
            </a:r>
            <a:r>
              <a:rPr lang="fa-IR" altLang="en-US" sz="2400" b="1">
                <a:solidFill>
                  <a:srgbClr val="C00000"/>
                </a:solidFill>
                <a:latin typeface="Adobe Arabic" pitchFamily="18" charset="-78"/>
                <a:ea typeface="Calibri" panose="020F0502020204030204" pitchFamily="34" charset="0"/>
                <a:cs typeface="Adobe Arabic" pitchFamily="18" charset="-78"/>
              </a:rPr>
              <a:t>أَلَم </a:t>
            </a:r>
            <a:r>
              <a:rPr lang="fa-IR" altLang="en-US" sz="2400" b="1">
                <a:latin typeface="Adobe Arabic" pitchFamily="18" charset="-78"/>
                <a:ea typeface="Calibri" panose="020F0502020204030204" pitchFamily="34" charset="0"/>
                <a:cs typeface="Adobe Arabic" pitchFamily="18" charset="-78"/>
              </a:rPr>
              <a:t>يَجِدكَ</a:t>
            </a:r>
            <a:r>
              <a:rPr lang="fa-IR" altLang="en-US" sz="2400" b="1">
                <a:solidFill>
                  <a:srgbClr val="C00000"/>
                </a:solidFill>
                <a:latin typeface="Adobe Arabic" pitchFamily="18" charset="-78"/>
                <a:ea typeface="Calibri" panose="020F0502020204030204" pitchFamily="34" charset="0"/>
                <a:cs typeface="Adobe Arabic" pitchFamily="18" charset="-78"/>
              </a:rPr>
              <a:t> يَتيماً فَآوى‏ (6)</a:t>
            </a:r>
            <a:endParaRPr lang="en-US" altLang="en-US" sz="2400" b="1">
              <a:solidFill>
                <a:srgbClr val="C00000"/>
              </a:solidFill>
              <a:latin typeface="Adobe Arabic" pitchFamily="18" charset="-78"/>
              <a:ea typeface="Calibri" panose="020F0502020204030204" pitchFamily="34" charset="0"/>
              <a:cs typeface="Adobe Arabic" pitchFamily="18" charset="-78"/>
            </a:endParaRPr>
          </a:p>
        </p:txBody>
      </p:sp>
      <p:sp>
        <p:nvSpPr>
          <p:cNvPr id="24580" name="Rectangle 7"/>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4581"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Rectangle 10"/>
          <p:cNvSpPr>
            <a:spLocks noChangeArrowheads="1"/>
          </p:cNvSpPr>
          <p:nvPr/>
        </p:nvSpPr>
        <p:spPr bwMode="auto">
          <a:xfrm>
            <a:off x="1344613" y="1501775"/>
            <a:ext cx="969645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ضلّ‏: </a:t>
            </a:r>
            <a:r>
              <a:rPr lang="fa-IR" altLang="en-US" sz="2200" b="1">
                <a:solidFill>
                  <a:srgbClr val="000000"/>
                </a:solidFill>
                <a:latin typeface="Adobe Arabic" pitchFamily="18" charset="-78"/>
                <a:ea typeface="Times New Roman" panose="02020603050405020304" pitchFamily="18" charset="0"/>
                <a:cs typeface="Adobe Arabic" pitchFamily="18" charset="-78"/>
              </a:rPr>
              <a:t>هو ما يقابل الاهتداء، فالضلال هو عدم الاهتداء، و الإضلال هو فقدان الهداية، أى جعل شي‏ء ضالّا فالضلال: فقدان الرشاد و الدلالة الى المقصود، سواء كان في جهة مادّيّة أو معنويّة.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ضلّ‏: </a:t>
            </a:r>
            <a:r>
              <a:rPr lang="fa-IR" altLang="en-US" sz="2200" b="1">
                <a:solidFill>
                  <a:srgbClr val="000000"/>
                </a:solidFill>
                <a:latin typeface="Adobe Arabic" pitchFamily="18" charset="-78"/>
                <a:ea typeface="Times New Roman" panose="02020603050405020304" pitchFamily="18" charset="0"/>
                <a:cs typeface="Adobe Arabic" pitchFamily="18" charset="-78"/>
              </a:rPr>
              <a:t>آن چیزی است که در مقابل اهتداء (هدایت یافتن) است، پس ضلال (گمراهی) به معنای هدایت نیافتن است، اما إضلال؛ از دست دادن هدایت است؛ یعنی ضالّ (گمراه) کردن چیزی.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هدى‏: </a:t>
            </a:r>
            <a:r>
              <a:rPr lang="fa-IR" altLang="en-US" sz="2200" b="1">
                <a:solidFill>
                  <a:srgbClr val="000000"/>
                </a:solidFill>
                <a:latin typeface="Adobe Arabic" pitchFamily="18" charset="-78"/>
                <a:ea typeface="Times New Roman" panose="02020603050405020304" pitchFamily="18" charset="0"/>
                <a:cs typeface="Adobe Arabic" pitchFamily="18" charset="-78"/>
              </a:rPr>
              <a:t>هو بيان طريق الرشد و التمكّن من الوصول الى الشي‏ء، أى دلالة اليه. فالهداية يقابله الضلالة. و الرشاد يقابله الغىّ و هو الدلالة الى الشرّ و الفساد، كما أنّ الرشاد هو الاهتداء الى الخير و الصلاح. و الهداية يكون في مادّىّ، أو معنوىّ، و في خير، أو شرّ.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هدى‏: </a:t>
            </a:r>
            <a:r>
              <a:rPr lang="fa-IR" altLang="en-US" sz="2200" b="1">
                <a:solidFill>
                  <a:srgbClr val="000000"/>
                </a:solidFill>
                <a:latin typeface="Adobe Arabic" pitchFamily="18" charset="-78"/>
                <a:ea typeface="Times New Roman" panose="02020603050405020304" pitchFamily="18" charset="0"/>
                <a:cs typeface="Adobe Arabic" pitchFamily="18" charset="-78"/>
              </a:rPr>
              <a:t>بیان راه رشد و توانایی رسیدن به چیزی است ؛ یعنی دلالت به آن چیز . هدایت در مقابل ضَلالة، و رَشاد در مقابل غیّ است که عبارت است از دلالت به شرّ و فساد، و رَشاد به معنای هدایت یافتن به خیر و صلاح است. اما هدایت می تواند در امور مادی یا معنوی، و در خیر یا شرّ باشد.</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عيل‏: </a:t>
            </a:r>
            <a:r>
              <a:rPr lang="fa-IR" altLang="en-US" sz="2200" b="1">
                <a:solidFill>
                  <a:srgbClr val="000000"/>
                </a:solidFill>
                <a:latin typeface="Adobe Arabic" pitchFamily="18" charset="-78"/>
                <a:ea typeface="Times New Roman" panose="02020603050405020304" pitchFamily="18" charset="0"/>
                <a:cs typeface="Adobe Arabic" pitchFamily="18" charset="-78"/>
              </a:rPr>
              <a:t>هو ما يقابل العول، و سبق أنّ العول عبارة عن استيلاء في استعلاء، فالعيلة عبارة عن صيرورة تحت استيلاء و استعلاء، و من آثاره الافتقار و الفاقة و الحاجة، و هذا بمناسبة الياء الدالّ على الانكسار.</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عيل‏: </a:t>
            </a:r>
            <a:r>
              <a:rPr lang="fa-IR" altLang="en-US" sz="2200" b="1">
                <a:solidFill>
                  <a:srgbClr val="000000"/>
                </a:solidFill>
                <a:latin typeface="Adobe Arabic" pitchFamily="18" charset="-78"/>
                <a:ea typeface="Times New Roman" panose="02020603050405020304" pitchFamily="18" charset="0"/>
                <a:cs typeface="Adobe Arabic" pitchFamily="18" charset="-78"/>
              </a:rPr>
              <a:t>آن چیزی است که در مقابل عول است ، و پیش تر گفتیم که : عول به معنای استیلاء (چیرگی) در حال استعلاء (برتری) است . بنابراین عیلة ، عبارت است از: قرار گرفتن در زیر استیلاء و استعلاء، و از آثار آن فقر و فاقه و نیازمندی است، و این معنا به مناسبت حرف یاء است که بر انکسار و شکستگی دلالت می کند . </a:t>
            </a:r>
          </a:p>
        </p:txBody>
      </p:sp>
      <p:sp>
        <p:nvSpPr>
          <p:cNvPr id="25603" name="Rectangle 11"/>
          <p:cNvSpPr>
            <a:spLocks noChangeArrowheads="1"/>
          </p:cNvSpPr>
          <p:nvPr/>
        </p:nvSpPr>
        <p:spPr bwMode="auto">
          <a:xfrm>
            <a:off x="6218238" y="879475"/>
            <a:ext cx="48228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400" b="1">
                <a:solidFill>
                  <a:srgbClr val="FF0000"/>
                </a:solidFill>
                <a:latin typeface="Adobe Arabic" pitchFamily="18" charset="-78"/>
                <a:ea typeface="Calibri" panose="020F0502020204030204" pitchFamily="34" charset="0"/>
                <a:cs typeface="Adobe Arabic" pitchFamily="18" charset="-78"/>
              </a:rPr>
              <a:t>وَ وَجَدَكَ </a:t>
            </a:r>
            <a:r>
              <a:rPr lang="fa-IR" altLang="en-US" sz="2400" b="1">
                <a:latin typeface="Adobe Arabic" pitchFamily="18" charset="-78"/>
                <a:ea typeface="Calibri" panose="020F0502020204030204" pitchFamily="34" charset="0"/>
                <a:cs typeface="Adobe Arabic" pitchFamily="18" charset="-78"/>
              </a:rPr>
              <a:t>ضَالاًّ</a:t>
            </a:r>
            <a:r>
              <a:rPr lang="fa-IR" altLang="en-US" sz="2400" b="1">
                <a:solidFill>
                  <a:srgbClr val="FF0000"/>
                </a:solidFill>
                <a:latin typeface="Adobe Arabic" pitchFamily="18" charset="-78"/>
                <a:ea typeface="Calibri" panose="020F0502020204030204" pitchFamily="34" charset="0"/>
                <a:cs typeface="Adobe Arabic" pitchFamily="18" charset="-78"/>
              </a:rPr>
              <a:t> فَهَدى (7) وَ وَجَدَكَ </a:t>
            </a:r>
            <a:r>
              <a:rPr lang="fa-IR" altLang="en-US" sz="2400" b="1">
                <a:latin typeface="Adobe Arabic" pitchFamily="18" charset="-78"/>
                <a:ea typeface="Calibri" panose="020F0502020204030204" pitchFamily="34" charset="0"/>
                <a:cs typeface="Adobe Arabic" pitchFamily="18" charset="-78"/>
              </a:rPr>
              <a:t>عائِلاً</a:t>
            </a:r>
            <a:r>
              <a:rPr lang="fa-IR" altLang="en-US" sz="2400" b="1">
                <a:solidFill>
                  <a:srgbClr val="FF0000"/>
                </a:solidFill>
                <a:latin typeface="Adobe Arabic" pitchFamily="18" charset="-78"/>
                <a:ea typeface="Calibri" panose="020F0502020204030204" pitchFamily="34" charset="0"/>
                <a:cs typeface="Adobe Arabic" pitchFamily="18" charset="-78"/>
              </a:rPr>
              <a:t> فَأَغنى (8)</a:t>
            </a:r>
            <a:endParaRPr lang="en-US" altLang="en-US" sz="2400" b="1">
              <a:solidFill>
                <a:srgbClr val="FF0000"/>
              </a:solidFill>
              <a:latin typeface="Adobe Arabic" pitchFamily="18" charset="-78"/>
              <a:ea typeface="Calibri" panose="020F0502020204030204" pitchFamily="34" charset="0"/>
              <a:cs typeface="Adobe Arabic" pitchFamily="18" charset="-78"/>
            </a:endParaRPr>
          </a:p>
        </p:txBody>
      </p:sp>
      <p:sp>
        <p:nvSpPr>
          <p:cNvPr id="25604" name="Rectangle 5"/>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5605" name="Rectangle 6"/>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ChangeArrowheads="1"/>
          </p:cNvSpPr>
          <p:nvPr/>
        </p:nvSpPr>
        <p:spPr bwMode="auto">
          <a:xfrm>
            <a:off x="1847850" y="1857375"/>
            <a:ext cx="9015413"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غنى: </a:t>
            </a:r>
            <a:r>
              <a:rPr lang="fa-IR" altLang="en-US" sz="2200" b="1">
                <a:solidFill>
                  <a:srgbClr val="000000"/>
                </a:solidFill>
                <a:latin typeface="Adobe Arabic" pitchFamily="18" charset="-78"/>
                <a:ea typeface="Times New Roman" panose="02020603050405020304" pitchFamily="18" charset="0"/>
                <a:cs typeface="Adobe Arabic" pitchFamily="18" charset="-78"/>
              </a:rPr>
              <a:t>هو ما يقابل الفقر، أى عدم الاحتياج. و من مصاديقه الكفاية، و الإجزاء، و التموّل . و بلحاظ هذا القيد: يطلق الغانية على المرأة، لاستغنائها بذاتها، و كفاية الرجل معيشته و جميع ما تحتاج اليها بالطبيعة بالازدواج و التعلّق بها.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غنى: </a:t>
            </a:r>
            <a:r>
              <a:rPr lang="fa-IR" altLang="en-US" sz="2200" b="1">
                <a:solidFill>
                  <a:srgbClr val="000000"/>
                </a:solidFill>
                <a:latin typeface="Adobe Arabic" pitchFamily="18" charset="-78"/>
                <a:ea typeface="Times New Roman" panose="02020603050405020304" pitchFamily="18" charset="0"/>
                <a:cs typeface="Adobe Arabic" pitchFamily="18" charset="-78"/>
              </a:rPr>
              <a:t>آن چیزی است که در مقابل فقر است؛ یعنی عدم احتیاج و از مصاديق آن: كفاية، اجزاء و تموّل (مالداری) است و با لحاظ همین قید، به زن «غانیه» می­گویند؛ زیرا زن ذاتاً بی­نیاز است و مرد، زندگی و همه چیزهایی را که به او محتاج است، به طور طبیعی و به وسیله ازدواج، فراهم می­کند.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قهر: </a:t>
            </a:r>
            <a:r>
              <a:rPr lang="fa-IR" altLang="en-US" sz="2200" b="1">
                <a:solidFill>
                  <a:srgbClr val="000000"/>
                </a:solidFill>
                <a:latin typeface="Adobe Arabic" pitchFamily="18" charset="-78"/>
                <a:ea typeface="Times New Roman" panose="02020603050405020304" pitchFamily="18" charset="0"/>
                <a:cs typeface="Adobe Arabic" pitchFamily="18" charset="-78"/>
              </a:rPr>
              <a:t>هو إعمال الغلبة، أى الغلبة في مقام الإجراء و العمل. و سبق أنّ الغلبة هو تفوّق في قدرة.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قهر: </a:t>
            </a:r>
            <a:r>
              <a:rPr lang="fa-IR" altLang="en-US" sz="2200" b="1">
                <a:solidFill>
                  <a:srgbClr val="000000"/>
                </a:solidFill>
                <a:latin typeface="Adobe Arabic" pitchFamily="18" charset="-78"/>
                <a:ea typeface="Times New Roman" panose="02020603050405020304" pitchFamily="18" charset="0"/>
                <a:cs typeface="Adobe Arabic" pitchFamily="18" charset="-78"/>
              </a:rPr>
              <a:t>اِعمال غلبه است؛ یعنی غلبه در مقام اجراء و عمل ، و گفتیم که غلبه ؛ برتری در قدرت است ، و هیچ یک از آن دو به جای دیگری استفاده نمی شوند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سأل‏: </a:t>
            </a:r>
            <a:r>
              <a:rPr lang="fa-IR" altLang="en-US" sz="2200" b="1">
                <a:solidFill>
                  <a:srgbClr val="000000"/>
                </a:solidFill>
                <a:latin typeface="Adobe Arabic" pitchFamily="18" charset="-78"/>
                <a:ea typeface="Times New Roman" panose="02020603050405020304" pitchFamily="18" charset="0"/>
                <a:cs typeface="Adobe Arabic" pitchFamily="18" charset="-78"/>
              </a:rPr>
              <a:t>هو طلب أمر عن شخص، و المطلوب أعمّ من أن يكون خبرا أو مالا أو علما أو عطاء أو شيئا آخر</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سال: </a:t>
            </a:r>
            <a:r>
              <a:rPr lang="fa-IR" altLang="en-US" sz="2200" b="1">
                <a:solidFill>
                  <a:srgbClr val="000000"/>
                </a:solidFill>
                <a:latin typeface="Adobe Arabic" pitchFamily="18" charset="-78"/>
                <a:ea typeface="Times New Roman" panose="02020603050405020304" pitchFamily="18" charset="0"/>
                <a:cs typeface="Adobe Arabic" pitchFamily="18" charset="-78"/>
              </a:rPr>
              <a:t>طلب چیزی از شخصی است. و مطلوب می تواند خبر یا مال یا علم یا بخشش یا چیز دیگری باشد</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نهر: </a:t>
            </a:r>
            <a:r>
              <a:rPr lang="fa-IR" altLang="en-US" sz="2200" b="1">
                <a:solidFill>
                  <a:srgbClr val="000000"/>
                </a:solidFill>
                <a:latin typeface="Adobe Arabic" pitchFamily="18" charset="-78"/>
                <a:ea typeface="Times New Roman" panose="02020603050405020304" pitchFamily="18" charset="0"/>
                <a:cs typeface="Adobe Arabic" pitchFamily="18" charset="-78"/>
              </a:rPr>
              <a:t>هو جريان في تدافع و قوّة و حدّة. يقال‏ نَهَرَ الدمُ: سال بقوّة. </a:t>
            </a:r>
            <a:endParaRPr lang="en-US" altLang="en-US" sz="2200" b="1">
              <a:solidFill>
                <a:srgbClr val="000000"/>
              </a:solidFill>
              <a:latin typeface="Adobe Arabic" pitchFamily="18" charset="-78"/>
              <a:ea typeface="Times New Roman" panose="02020603050405020304" pitchFamily="18" charset="0"/>
              <a:cs typeface="Adobe Arabic" pitchFamily="18" charset="-78"/>
            </a:endParaRP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نهر: </a:t>
            </a:r>
            <a:r>
              <a:rPr lang="fa-IR" altLang="en-US" sz="2200" b="1">
                <a:solidFill>
                  <a:srgbClr val="000000"/>
                </a:solidFill>
                <a:latin typeface="Adobe Arabic" pitchFamily="18" charset="-78"/>
                <a:ea typeface="Times New Roman" panose="02020603050405020304" pitchFamily="18" charset="0"/>
                <a:cs typeface="Adobe Arabic" pitchFamily="18" charset="-78"/>
              </a:rPr>
              <a:t>جریان در حال تدافع (دفع کردن) و قوت و شدت است. می گویند: نَهَرَ الدم (خون با قوت ، جاری شد).</a:t>
            </a:r>
          </a:p>
        </p:txBody>
      </p:sp>
      <p:sp>
        <p:nvSpPr>
          <p:cNvPr id="26627" name="Rectangle 4"/>
          <p:cNvSpPr>
            <a:spLocks noChangeArrowheads="1"/>
          </p:cNvSpPr>
          <p:nvPr/>
        </p:nvSpPr>
        <p:spPr bwMode="auto">
          <a:xfrm>
            <a:off x="3227388" y="1214438"/>
            <a:ext cx="7635875"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lnSpc>
                <a:spcPct val="115000"/>
              </a:lnSpc>
            </a:pPr>
            <a:r>
              <a:rPr lang="fa-IR" altLang="en-US" sz="2400" b="1">
                <a:solidFill>
                  <a:srgbClr val="FF0000"/>
                </a:solidFill>
                <a:latin typeface="Adobe Arabic" pitchFamily="18" charset="-78"/>
                <a:ea typeface="Calibri" panose="020F0502020204030204" pitchFamily="34" charset="0"/>
                <a:cs typeface="Adobe Arabic" pitchFamily="18" charset="-78"/>
              </a:rPr>
              <a:t>وَ وَجَدَكَ عائِلاً </a:t>
            </a:r>
            <a:r>
              <a:rPr lang="fa-IR" altLang="en-US" sz="2400" b="1">
                <a:latin typeface="Adobe Arabic" pitchFamily="18" charset="-78"/>
                <a:ea typeface="Calibri" panose="020F0502020204030204" pitchFamily="34" charset="0"/>
                <a:cs typeface="Adobe Arabic" pitchFamily="18" charset="-78"/>
              </a:rPr>
              <a:t>فَأَغنى</a:t>
            </a:r>
            <a:r>
              <a:rPr lang="fa-IR" altLang="en-US" sz="2400" b="1">
                <a:solidFill>
                  <a:srgbClr val="FF0000"/>
                </a:solidFill>
                <a:latin typeface="Adobe Arabic" pitchFamily="18" charset="-78"/>
                <a:ea typeface="Calibri" panose="020F0502020204030204" pitchFamily="34" charset="0"/>
                <a:cs typeface="Adobe Arabic" pitchFamily="18" charset="-78"/>
              </a:rPr>
              <a:t> (8) فَأَمَّا اليَتيمَ فَلا </a:t>
            </a:r>
            <a:r>
              <a:rPr lang="fa-IR" altLang="en-US" sz="2400" b="1">
                <a:latin typeface="Adobe Arabic" pitchFamily="18" charset="-78"/>
                <a:ea typeface="Calibri" panose="020F0502020204030204" pitchFamily="34" charset="0"/>
                <a:cs typeface="Adobe Arabic" pitchFamily="18" charset="-78"/>
              </a:rPr>
              <a:t>تَقهَر</a:t>
            </a:r>
            <a:r>
              <a:rPr lang="fa-IR" altLang="en-US" sz="2400" b="1">
                <a:solidFill>
                  <a:srgbClr val="FF0000"/>
                </a:solidFill>
                <a:latin typeface="Adobe Arabic" pitchFamily="18" charset="-78"/>
                <a:ea typeface="Calibri" panose="020F0502020204030204" pitchFamily="34" charset="0"/>
                <a:cs typeface="Adobe Arabic" pitchFamily="18" charset="-78"/>
              </a:rPr>
              <a:t> (9) وَ أَمَّا </a:t>
            </a:r>
            <a:r>
              <a:rPr lang="fa-IR" altLang="en-US" sz="2400" b="1">
                <a:latin typeface="Adobe Arabic" pitchFamily="18" charset="-78"/>
                <a:ea typeface="Calibri" panose="020F0502020204030204" pitchFamily="34" charset="0"/>
                <a:cs typeface="Adobe Arabic" pitchFamily="18" charset="-78"/>
              </a:rPr>
              <a:t>السَّائِلَ</a:t>
            </a:r>
            <a:r>
              <a:rPr lang="fa-IR" altLang="en-US" sz="2400" b="1">
                <a:solidFill>
                  <a:srgbClr val="FF0000"/>
                </a:solidFill>
                <a:latin typeface="Adobe Arabic" pitchFamily="18" charset="-78"/>
                <a:ea typeface="Calibri" panose="020F0502020204030204" pitchFamily="34" charset="0"/>
                <a:cs typeface="Adobe Arabic" pitchFamily="18" charset="-78"/>
              </a:rPr>
              <a:t> فَلا </a:t>
            </a:r>
            <a:r>
              <a:rPr lang="fa-IR" altLang="en-US" sz="2400" b="1">
                <a:latin typeface="Adobe Arabic" pitchFamily="18" charset="-78"/>
                <a:ea typeface="Calibri" panose="020F0502020204030204" pitchFamily="34" charset="0"/>
                <a:cs typeface="Adobe Arabic" pitchFamily="18" charset="-78"/>
              </a:rPr>
              <a:t>تَنهَر</a:t>
            </a:r>
            <a:r>
              <a:rPr lang="fa-IR" altLang="en-US" sz="2400" b="1">
                <a:solidFill>
                  <a:srgbClr val="FF0000"/>
                </a:solidFill>
                <a:latin typeface="Adobe Arabic" pitchFamily="18" charset="-78"/>
                <a:ea typeface="Calibri" panose="020F0502020204030204" pitchFamily="34" charset="0"/>
                <a:cs typeface="Adobe Arabic" pitchFamily="18" charset="-78"/>
              </a:rPr>
              <a:t> (10)</a:t>
            </a:r>
            <a:endParaRPr lang="en-US" altLang="en-US" sz="2400" b="1">
              <a:solidFill>
                <a:srgbClr val="FF0000"/>
              </a:solidFill>
              <a:latin typeface="Adobe Arabic" pitchFamily="18" charset="-78"/>
              <a:ea typeface="Calibri" panose="020F0502020204030204" pitchFamily="34" charset="0"/>
              <a:cs typeface="Adobe Arabic" pitchFamily="18" charset="-78"/>
            </a:endParaRPr>
          </a:p>
        </p:txBody>
      </p:sp>
      <p:sp>
        <p:nvSpPr>
          <p:cNvPr id="26628" name="Rectangle 7"/>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6629"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7650" name="Rectangle 3"/>
          <p:cNvSpPr>
            <a:spLocks noChangeArrowheads="1"/>
          </p:cNvSpPr>
          <p:nvPr/>
        </p:nvSpPr>
        <p:spPr bwMode="auto">
          <a:xfrm>
            <a:off x="8461375" y="1020763"/>
            <a:ext cx="25273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rtl="1">
              <a:lnSpc>
                <a:spcPct val="115000"/>
              </a:lnSpc>
            </a:pPr>
            <a:r>
              <a:rPr lang="fa-IR" altLang="en-US" sz="2400" b="1">
                <a:solidFill>
                  <a:srgbClr val="FF3300"/>
                </a:solidFill>
                <a:latin typeface="Adobe Arabic" pitchFamily="18" charset="-78"/>
                <a:ea typeface="Calibri" panose="020F0502020204030204" pitchFamily="34" charset="0"/>
                <a:cs typeface="Adobe Arabic" pitchFamily="18" charset="-78"/>
              </a:rPr>
              <a:t>وَ أَمَّا </a:t>
            </a:r>
            <a:r>
              <a:rPr lang="fa-IR" altLang="en-US" sz="2400" b="1">
                <a:latin typeface="Adobe Arabic" pitchFamily="18" charset="-78"/>
                <a:ea typeface="Calibri" panose="020F0502020204030204" pitchFamily="34" charset="0"/>
                <a:cs typeface="Adobe Arabic" pitchFamily="18" charset="-78"/>
              </a:rPr>
              <a:t>بِنِعمَةِ</a:t>
            </a:r>
            <a:r>
              <a:rPr lang="fa-IR" altLang="en-US" sz="2400" b="1">
                <a:solidFill>
                  <a:srgbClr val="FF3300"/>
                </a:solidFill>
                <a:latin typeface="Adobe Arabic" pitchFamily="18" charset="-78"/>
                <a:ea typeface="Calibri" panose="020F0502020204030204" pitchFamily="34" charset="0"/>
                <a:cs typeface="Adobe Arabic" pitchFamily="18" charset="-78"/>
              </a:rPr>
              <a:t> رَبِّكَ </a:t>
            </a:r>
            <a:r>
              <a:rPr lang="fa-IR" altLang="en-US" sz="2400" b="1">
                <a:latin typeface="Adobe Arabic" pitchFamily="18" charset="-78"/>
                <a:ea typeface="Calibri" panose="020F0502020204030204" pitchFamily="34" charset="0"/>
                <a:cs typeface="Adobe Arabic" pitchFamily="18" charset="-78"/>
              </a:rPr>
              <a:t>فَحَدِّث</a:t>
            </a:r>
            <a:r>
              <a:rPr lang="fa-IR" altLang="en-US" sz="2400" b="1">
                <a:solidFill>
                  <a:srgbClr val="FF3300"/>
                </a:solidFill>
                <a:latin typeface="Adobe Arabic" pitchFamily="18" charset="-78"/>
                <a:ea typeface="Calibri" panose="020F0502020204030204" pitchFamily="34" charset="0"/>
                <a:cs typeface="Adobe Arabic" pitchFamily="18" charset="-78"/>
              </a:rPr>
              <a:t> (11)</a:t>
            </a:r>
            <a:endParaRPr lang="en-US" altLang="en-US" sz="2400" b="1">
              <a:solidFill>
                <a:srgbClr val="FF3300"/>
              </a:solidFill>
              <a:latin typeface="Adobe Arabic" pitchFamily="18" charset="-78"/>
              <a:ea typeface="Calibri" panose="020F0502020204030204" pitchFamily="34" charset="0"/>
              <a:cs typeface="Adobe Arabic" pitchFamily="18" charset="-78"/>
            </a:endParaRPr>
          </a:p>
        </p:txBody>
      </p:sp>
      <p:sp>
        <p:nvSpPr>
          <p:cNvPr id="27651" name="Rectangle 4"/>
          <p:cNvSpPr>
            <a:spLocks noChangeArrowheads="1"/>
          </p:cNvSpPr>
          <p:nvPr/>
        </p:nvSpPr>
        <p:spPr bwMode="auto">
          <a:xfrm>
            <a:off x="1427163" y="1862138"/>
            <a:ext cx="9478962"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نعم‏: </a:t>
            </a:r>
            <a:r>
              <a:rPr lang="fa-IR" altLang="en-US" sz="2200" b="1">
                <a:solidFill>
                  <a:srgbClr val="000000"/>
                </a:solidFill>
                <a:latin typeface="Adobe Arabic" pitchFamily="18" charset="-78"/>
                <a:ea typeface="Times New Roman" panose="02020603050405020304" pitchFamily="18" charset="0"/>
                <a:cs typeface="Adobe Arabic" pitchFamily="18" charset="-78"/>
              </a:rPr>
              <a:t>هو طيب عيش و حسن حال. و هذا في قبال البؤس و هو مطلق شدّة و مضيقة. و الأصل أعمّ من أن يكون في مادّىّ أو معنوىّ. و تذكر المادّة في مقابل الضرّ و هو الشرّ المتوجّه للشي‏ء و يقابله النفع : وَ لَئِنْ أَذَقْناهُ‏ نَعْماءَ بَعْدَ ضَرَّاءَ مَسَّتْهُ لَيَقُولَنَّ ذَهَبَ السَّيِّئاتُ عَنِّي إِنَّهُ لَفَرِحٌ فَخُورٌ- 11/ 10 .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نعم‏: </a:t>
            </a:r>
            <a:r>
              <a:rPr lang="fa-IR" altLang="en-US" sz="2200" b="1">
                <a:solidFill>
                  <a:srgbClr val="000000"/>
                </a:solidFill>
                <a:latin typeface="Adobe Arabic" pitchFamily="18" charset="-78"/>
                <a:ea typeface="Times New Roman" panose="02020603050405020304" pitchFamily="18" charset="0"/>
                <a:cs typeface="Adobe Arabic" pitchFamily="18" charset="-78"/>
              </a:rPr>
              <a:t>طیب عیش (خوشایندی زندگی) و حُسن حال است؛ و این ماده، در مقابل بؤس - به معنای مطلق شدت (سختی) و مضیقة (تنگی) است ، و می تواند مادی یا معنوی باشد. این ماده در قرآن در مقابل ضَرّ آمده ، و ضَرّ ؛ در مقابل نفع، شرّی است که متوجه چیزی می شود .  </a:t>
            </a: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حدث‏: </a:t>
            </a:r>
            <a:r>
              <a:rPr lang="fa-IR" altLang="en-US" sz="2200" b="1">
                <a:solidFill>
                  <a:srgbClr val="000000"/>
                </a:solidFill>
                <a:latin typeface="Adobe Arabic" pitchFamily="18" charset="-78"/>
                <a:ea typeface="Times New Roman" panose="02020603050405020304" pitchFamily="18" charset="0"/>
                <a:cs typeface="Adobe Arabic" pitchFamily="18" charset="-78"/>
              </a:rPr>
              <a:t>هو تكوّن شي‏ء في زمان متأخّر، و هذا التكوّن و التجدّد أعمّ من أن يكون في الجواهر و الذوات أو في الأعراض و الأفعال و الأقوال،... فالحديث كلّ ما يتجدّد بالذكر و يروى و ينقل من أيّ مقولة كان، فالنظر في الحديث الى جهة التجدّد و نقل ما وقع، و في الرواية الى جهة النقل، و في الخبر الى جهة الإخبار فقط.</a:t>
            </a:r>
            <a:endParaRPr lang="en-US" altLang="en-US" sz="2200" b="1">
              <a:solidFill>
                <a:srgbClr val="000000"/>
              </a:solidFill>
              <a:latin typeface="Adobe Arabic" pitchFamily="18" charset="-78"/>
              <a:ea typeface="Times New Roman" panose="02020603050405020304" pitchFamily="18" charset="0"/>
              <a:cs typeface="Adobe Arabic" pitchFamily="18" charset="-78"/>
            </a:endParaRPr>
          </a:p>
          <a:p>
            <a:pPr algn="just" rtl="1"/>
            <a:r>
              <a:rPr lang="fa-IR" altLang="en-US" sz="2200" b="1">
                <a:solidFill>
                  <a:srgbClr val="C00000"/>
                </a:solidFill>
                <a:latin typeface="Adobe Arabic" pitchFamily="18" charset="-78"/>
                <a:ea typeface="Times New Roman" panose="02020603050405020304" pitchFamily="18" charset="0"/>
                <a:cs typeface="Adobe Arabic" pitchFamily="18" charset="-78"/>
              </a:rPr>
              <a:t>حدث‏: </a:t>
            </a:r>
            <a:r>
              <a:rPr lang="fa-IR" altLang="en-US" sz="2200" b="1">
                <a:solidFill>
                  <a:srgbClr val="000000"/>
                </a:solidFill>
                <a:latin typeface="Adobe Arabic" pitchFamily="18" charset="-78"/>
                <a:ea typeface="Times New Roman" panose="02020603050405020304" pitchFamily="18" charset="0"/>
                <a:cs typeface="Adobe Arabic" pitchFamily="18" charset="-78"/>
              </a:rPr>
              <a:t>ایجاد شیء در زمانی متأخّر است و این تکوّن و تجدّد، اعمّ از این است که در جواهر و ذوات باشد، یا در اعراض، افعال، اقوال... حدیث هر چیزی است که ذکر آن با روایت و نقل تجدید می­شود، از هر نوع کلام که باشد. بنابراین در حدیث، جهت تجدّد و نقل آنچه گذشته  مورد نظر است، در حالی که در روایت جهت نقل و در خبر، فقط جنبه خبر دادن مورد نظر است.  </a:t>
            </a:r>
            <a:endParaRPr lang="en-US" altLang="en-US" sz="2200" b="1">
              <a:solidFill>
                <a:srgbClr val="000000"/>
              </a:solidFill>
              <a:latin typeface="Adobe Arabic" pitchFamily="18" charset="-78"/>
              <a:ea typeface="Times New Roman" panose="02020603050405020304" pitchFamily="18" charset="0"/>
              <a:cs typeface="Adobe Arabic" pitchFamily="18" charset="-78"/>
            </a:endParaRPr>
          </a:p>
        </p:txBody>
      </p:sp>
      <p:sp>
        <p:nvSpPr>
          <p:cNvPr id="27652" name="Rectangle 7"/>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7653" name="Rectangle 8"/>
          <p:cNvSpPr>
            <a:spLocks noChangeArrowheads="1"/>
          </p:cNvSpPr>
          <p:nvPr/>
        </p:nvSpPr>
        <p:spPr bwMode="auto">
          <a:xfrm>
            <a:off x="128588" y="250825"/>
            <a:ext cx="4416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معنای واژه ها</a:t>
            </a:r>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360" y="783406"/>
            <a:ext cx="9363456" cy="5543056"/>
          </a:xfrm>
          <a:prstGeom prst="rect">
            <a:avLst/>
          </a:prstGeom>
        </p:spPr>
        <p:txBody>
          <a:bodyPr>
            <a:spAutoFit/>
          </a:bodyPr>
          <a:lstStyle/>
          <a:p>
            <a:pPr algn="just" fontAlgn="auto">
              <a:lnSpc>
                <a:spcPct val="115000"/>
              </a:lnSpc>
              <a:spcBef>
                <a:spcPts val="0"/>
              </a:spcBef>
              <a:spcAft>
                <a:spcPts val="0"/>
              </a:spcAft>
              <a:defRPr/>
            </a:pPr>
            <a:r>
              <a:rPr lang="fa-IR"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قالب ادبي </a:t>
            </a:r>
            <a:r>
              <a:rPr lang="fa-IR"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اختصاصي </a:t>
            </a:r>
            <a:r>
              <a:rPr lang="fa-IR"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سوره </a:t>
            </a:r>
            <a:r>
              <a:rPr lang="fa-IR"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a:t>
            </a:r>
            <a:endParaRPr lang="en-US" sz="20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ابتدا دو قسم با واو وجود دارد</a:t>
            </a:r>
            <a:r>
              <a:rPr lang="fa-IR" sz="2000" b="1" dirty="0">
                <a:latin typeface="Adobe Arabic" panose="02040503050201020203" pitchFamily="18" charset="-78"/>
                <a:ea typeface="Calibri" panose="020F0502020204030204" pitchFamily="34" charset="0"/>
                <a:cs typeface="Adobe Arabic" panose="02040503050201020203" pitchFamily="18" charset="-78"/>
              </a:rPr>
              <a:t>:                         الضحي       الليل </a:t>
            </a:r>
            <a:r>
              <a:rPr lang="fa-IR" sz="2000" b="1" dirty="0">
                <a:latin typeface="Adobe Arabic" panose="02040503050201020203" pitchFamily="18" charset="-78"/>
                <a:ea typeface="Calibri" panose="020F0502020204030204" pitchFamily="34" charset="0"/>
                <a:cs typeface="Adobe Arabic" panose="02040503050201020203" pitchFamily="18" charset="-78"/>
              </a:rPr>
              <a:t>اذا سجي</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سپس دو جمله فعليه و دو جمله اسميه با لام تاکيد در جواب قسم آمده است:</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فعليه :                                                     ما </a:t>
            </a:r>
            <a:r>
              <a:rPr lang="fa-IR" sz="2000" b="1" dirty="0">
                <a:latin typeface="Adobe Arabic" panose="02040503050201020203" pitchFamily="18" charset="-78"/>
                <a:ea typeface="Calibri" panose="020F0502020204030204" pitchFamily="34" charset="0"/>
                <a:cs typeface="Adobe Arabic" panose="02040503050201020203" pitchFamily="18" charset="-78"/>
              </a:rPr>
              <a:t>ودعک </a:t>
            </a:r>
            <a:r>
              <a:rPr lang="fa-IR" sz="2000" b="1" dirty="0">
                <a:latin typeface="Adobe Arabic" panose="02040503050201020203" pitchFamily="18" charset="-78"/>
                <a:ea typeface="Calibri" panose="020F0502020204030204" pitchFamily="34" charset="0"/>
                <a:cs typeface="Adobe Arabic" panose="02040503050201020203" pitchFamily="18" charset="-78"/>
              </a:rPr>
              <a:t>                 ما </a:t>
            </a:r>
            <a:r>
              <a:rPr lang="fa-IR" sz="2000" b="1" dirty="0">
                <a:latin typeface="Adobe Arabic" panose="02040503050201020203" pitchFamily="18" charset="-78"/>
                <a:ea typeface="Calibri" panose="020F0502020204030204" pitchFamily="34" charset="0"/>
                <a:cs typeface="Adobe Arabic" panose="02040503050201020203" pitchFamily="18" charset="-78"/>
              </a:rPr>
              <a:t>قلي</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اسميه با لام تاکيد (لَ</a:t>
            </a:r>
            <a:r>
              <a:rPr lang="fa-IR" sz="2000" b="1" dirty="0">
                <a:latin typeface="Adobe Arabic" panose="02040503050201020203" pitchFamily="18" charset="-78"/>
                <a:ea typeface="Calibri" panose="020F0502020204030204" pitchFamily="34" charset="0"/>
                <a:cs typeface="Adobe Arabic" panose="02040503050201020203" pitchFamily="18" charset="-78"/>
              </a:rPr>
              <a:t>):                               الآخرة </a:t>
            </a:r>
            <a:r>
              <a:rPr lang="fa-IR" sz="2000" b="1" dirty="0">
                <a:latin typeface="Adobe Arabic" panose="02040503050201020203" pitchFamily="18" charset="-78"/>
                <a:ea typeface="Calibri" panose="020F0502020204030204" pitchFamily="34" charset="0"/>
                <a:cs typeface="Adobe Arabic" panose="02040503050201020203" pitchFamily="18" charset="-78"/>
              </a:rPr>
              <a:t>خير لک من </a:t>
            </a:r>
            <a:r>
              <a:rPr lang="fa-IR" sz="2000" b="1" dirty="0">
                <a:latin typeface="Adobe Arabic" panose="02040503050201020203" pitchFamily="18" charset="-78"/>
                <a:ea typeface="Calibri" panose="020F0502020204030204" pitchFamily="34" charset="0"/>
                <a:cs typeface="Adobe Arabic" panose="02040503050201020203" pitchFamily="18" charset="-78"/>
              </a:rPr>
              <a:t>الاولي                سوف </a:t>
            </a:r>
            <a:r>
              <a:rPr lang="fa-IR" sz="2000" b="1" dirty="0">
                <a:latin typeface="Adobe Arabic" panose="02040503050201020203" pitchFamily="18" charset="-78"/>
                <a:ea typeface="Calibri" panose="020F0502020204030204" pitchFamily="34" charset="0"/>
                <a:cs typeface="Adobe Arabic" panose="02040503050201020203" pitchFamily="18" charset="-78"/>
              </a:rPr>
              <a:t>يعطيک ربک فترضي</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بعد از آن سه جمله استفهام با همزه وجود دارد:</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يجدک يتيما</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آوي</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وجدک ضالا</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هدي</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وجدک عائلا</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a:t>
            </a:r>
            <a:r>
              <a:rPr lang="fa-IR" sz="2000" b="1" dirty="0">
                <a:latin typeface="Adobe Arabic" panose="02040503050201020203" pitchFamily="18" charset="-78"/>
                <a:ea typeface="Calibri" panose="020F0502020204030204" pitchFamily="34" charset="0"/>
                <a:cs typeface="Adobe Arabic" panose="02040503050201020203" pitchFamily="18" charset="-78"/>
              </a:rPr>
              <a:t>اغني</a:t>
            </a: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بعد از آن، سه جمله امر در سوره وجود دارد. اين سه امر در سياق خاصي است که ابتدا با حرف فاء بر سه جمله استفهام قبلي تفريع شده و سپس با کلمه أمّا که حرف شرط و تفصيل است بيان مي​شود. يعني اين سه امر در حقيقت در جواب شرط قرار گرفته​اند. دقت کنيد:</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جملات شرط و جواب شرط:</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لا تقهر</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امّا اليتيم</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لا تنهر</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امّا السائل</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a:p>
            <a:pPr marL="3086100" lvl="6" indent="-342900" algn="just" defTabSz="457200" rtl="1">
              <a:lnSpc>
                <a:spcPct val="115000"/>
              </a:lnSpc>
              <a:buFont typeface="+mj-lt"/>
              <a:buAutoNum type="arabicPeriod"/>
              <a:defRPr/>
            </a:pPr>
            <a:r>
              <a:rPr lang="fa-IR" sz="2000" b="1" dirty="0">
                <a:latin typeface="Adobe Arabic" panose="02040503050201020203" pitchFamily="18" charset="-78"/>
                <a:ea typeface="Calibri" panose="020F0502020204030204" pitchFamily="34" charset="0"/>
                <a:cs typeface="Adobe Arabic" panose="02040503050201020203" pitchFamily="18" charset="-78"/>
              </a:rPr>
              <a:t>حدّث</a:t>
            </a:r>
            <a:r>
              <a:rPr lang="en-US" sz="2000" b="1" dirty="0">
                <a:latin typeface="Adobe Arabic" panose="02040503050201020203" pitchFamily="18" charset="-78"/>
                <a:ea typeface="Calibri" panose="020F0502020204030204" pitchFamily="34" charset="0"/>
                <a:cs typeface="Adobe Arabic" panose="02040503050201020203" pitchFamily="18" charset="-78"/>
                <a:sym typeface="Wingdings" panose="05000000000000000000" pitchFamily="2" charset="2"/>
              </a:rPr>
              <a:t></a:t>
            </a:r>
            <a:r>
              <a:rPr lang="fa-IR" sz="2000" b="1" dirty="0">
                <a:latin typeface="Adobe Arabic" panose="02040503050201020203" pitchFamily="18" charset="-78"/>
                <a:ea typeface="Calibri" panose="020F0502020204030204" pitchFamily="34" charset="0"/>
                <a:cs typeface="Adobe Arabic" panose="02040503050201020203" pitchFamily="18" charset="-78"/>
              </a:rPr>
              <a:t> امّا بنعمة </a:t>
            </a:r>
            <a:r>
              <a:rPr lang="fa-IR" sz="2000" b="1" dirty="0">
                <a:latin typeface="Adobe Arabic" panose="02040503050201020203" pitchFamily="18" charset="-78"/>
                <a:ea typeface="Calibri" panose="020F0502020204030204" pitchFamily="34" charset="0"/>
                <a:cs typeface="Adobe Arabic" panose="02040503050201020203" pitchFamily="18" charset="-78"/>
              </a:rPr>
              <a:t>ربک</a:t>
            </a:r>
            <a:endParaRPr lang="en-US" sz="20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28675" name="Rectangle 2"/>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8676" name="Rectangle 3"/>
          <p:cNvSpPr>
            <a:spLocks noChangeArrowheads="1"/>
          </p:cNvSpPr>
          <p:nvPr/>
        </p:nvSpPr>
        <p:spPr bwMode="auto">
          <a:xfrm>
            <a:off x="-128588" y="260350"/>
            <a:ext cx="4416426"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تصویرسازی</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ChangeArrowheads="1"/>
          </p:cNvSpPr>
          <p:nvPr/>
        </p:nvSpPr>
        <p:spPr bwMode="auto">
          <a:xfrm>
            <a:off x="1755775" y="1000125"/>
            <a:ext cx="9134475" cy="508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914400" indent="-457200" algn="l" rtl="0">
              <a:defRPr>
                <a:solidFill>
                  <a:schemeClr val="tx1"/>
                </a:solidFill>
                <a:latin typeface="Century Gothic" panose="020B0502020202020204" pitchFamily="34" charset="0"/>
              </a:defRPr>
            </a:lvl2pPr>
            <a:lvl3pPr marL="1257300" indent="-3429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lvl="1" algn="just" rtl="1">
              <a:lnSpc>
                <a:spcPct val="115000"/>
              </a:lnSpc>
              <a:buFont typeface="Wingdings" panose="05000000000000000000" pitchFamily="2" charset="2"/>
              <a:buChar char="v"/>
            </a:pPr>
            <a:r>
              <a:rPr lang="ar-SA" altLang="en-US" sz="2800" b="1">
                <a:solidFill>
                  <a:srgbClr val="C00000"/>
                </a:solidFill>
                <a:latin typeface="Adobe Arabic" pitchFamily="18" charset="-78"/>
                <a:ea typeface="Calibri" panose="020F0502020204030204" pitchFamily="34" charset="0"/>
                <a:cs typeface="Adobe Arabic" pitchFamily="18" charset="-78"/>
              </a:rPr>
              <a:t>تصويرسازي کلمات در ارتباط با هم </a:t>
            </a:r>
            <a:endParaRPr lang="fa-IR" altLang="en-US" sz="2800" b="1">
              <a:solidFill>
                <a:srgbClr val="C00000"/>
              </a:solidFill>
              <a:latin typeface="Adobe Arabic" pitchFamily="18" charset="-78"/>
              <a:ea typeface="Calibri" panose="020F0502020204030204" pitchFamily="34" charset="0"/>
              <a:cs typeface="Adobe Arabic" pitchFamily="18" charset="-78"/>
            </a:endParaRPr>
          </a:p>
          <a:p>
            <a:pPr algn="just" rtl="1">
              <a:lnSpc>
                <a:spcPct val="115000"/>
              </a:lnSpc>
            </a:pPr>
            <a:endParaRPr lang="en-US" altLang="en-US" sz="1200" b="1">
              <a:solidFill>
                <a:srgbClr val="C00000"/>
              </a:solidFill>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گسترش تدريجي نور و فراگيري آن در كنار گسترش شب و تاريك شدن همه جا</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كودكي بي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سرپرست، </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گمشده‌اي در بيابان </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 انساني نيازمند و پر عائله </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وسعت نيازهاي انسان که گسترده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شود در کنار وسعت آرامشي که با رفع آن نيازها به وجود مي‌آيد.</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کسي که به دنبال جايي است تا پناهش دهند.</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کسي که نيازمندي را که به سوي رفع نياز آمده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راند.</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پدري که آغوشش را براي فرزند خويش گشوده است</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راندن و بيرون كردن و تحقير فقير</a:t>
            </a:r>
            <a:endParaRPr lang="en-US"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پناه دادن فقير</a:t>
            </a:r>
            <a:endParaRPr lang="fa-IR" altLang="en-US" sz="2200" b="1">
              <a:latin typeface="Adobe Arabic" pitchFamily="18" charset="-78"/>
              <a:ea typeface="Calibri" panose="020F0502020204030204" pitchFamily="34" charset="0"/>
              <a:cs typeface="Adobe Arabic" pitchFamily="18" charset="-78"/>
            </a:endParaRPr>
          </a:p>
          <a:p>
            <a:pPr lvl="2" algn="just" rtl="1">
              <a:lnSpc>
                <a:spcPct val="115000"/>
              </a:lnSpc>
              <a:buFont typeface="Symbol" panose="05050102010706020507" pitchFamily="18" charset="2"/>
              <a:buChar char=""/>
            </a:pPr>
            <a:r>
              <a:rPr lang="ar-SA" altLang="en-US" sz="2200" b="1">
                <a:latin typeface="Adobe Arabic" pitchFamily="18" charset="-78"/>
                <a:ea typeface="Calibri" panose="020F0502020204030204" pitchFamily="34" charset="0"/>
                <a:cs typeface="Adobe Arabic" pitchFamily="18" charset="-78"/>
              </a:rPr>
              <a:t>انساني داراي نعمت‌هاي فراوان </a:t>
            </a:r>
            <a:endParaRPr lang="fa-IR" altLang="en-US" sz="2200" b="1">
              <a:latin typeface="Adobe Arabic" pitchFamily="18" charset="-78"/>
              <a:cs typeface="Adobe Arabic" pitchFamily="18" charset="-78"/>
            </a:endParaRPr>
          </a:p>
        </p:txBody>
      </p:sp>
      <p:sp>
        <p:nvSpPr>
          <p:cNvPr id="29699" name="Rectangle 2"/>
          <p:cNvSpPr>
            <a:spLocks noChangeArrowheads="1"/>
          </p:cNvSpPr>
          <p:nvPr/>
        </p:nvSpPr>
        <p:spPr bwMode="auto">
          <a:xfrm>
            <a:off x="128588" y="690563"/>
            <a:ext cx="1298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اول</a:t>
            </a:r>
          </a:p>
        </p:txBody>
      </p:sp>
      <p:sp>
        <p:nvSpPr>
          <p:cNvPr id="29700" name="Rectangle 4"/>
          <p:cNvSpPr>
            <a:spLocks noChangeArrowheads="1"/>
          </p:cNvSpPr>
          <p:nvPr/>
        </p:nvSpPr>
        <p:spPr bwMode="auto">
          <a:xfrm>
            <a:off x="-128588" y="260350"/>
            <a:ext cx="4416426"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latin typeface="Adobe Arabic" pitchFamily="18" charset="-78"/>
                <a:cs typeface="Adobe Arabic" pitchFamily="18" charset="-78"/>
              </a:rPr>
              <a:t>تفکر درباره موضوعات سوره ؛ تصویرسازی</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2288" y="1582738"/>
            <a:ext cx="9024937" cy="3595687"/>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الضحي و الليل اذا سجي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خداوند در برخي از آيات قرآن براي بيان حقايقي، ابتدا قسم ياد کرده و سوگند خورده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همه هستي مخلوق خداست و از آن جهت كه بيان كننده حقيقتي است، داراي عظمت بوده و قسم خوردني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سوگند به پديده خاصي از طبيعت توسط خداوند، انسان را به تفكر در پيام آن پديده دعوت مي‌كند، براي موفقيت در اين تفكر لازم است در خصوص كاركرد آن آيه در هستي و نقش هدايتي آن انديشه کرد.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شب و روز دو عامل آشكار سازي و مخفي نمودن اشيا و پديده‌هاست. همچنين شب و روز خود نمادي از آشكاري و يا نهان بودن است. با توجه به اين موضوع 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توان فراز و نشيب‌هاي زندگي و آشكار و پنهان شدن نيازها را با اين دو آيه طبيعي مرتبط دانست.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همراهي شب و روز بيانگر همراهي نيازها و رفع نيازها، سختي‌ها و راحتي‌ها و ... در زندگي دنياست.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0723" name="Rectangle 4"/>
          <p:cNvSpPr>
            <a:spLocks noChangeArrowheads="1"/>
          </p:cNvSpPr>
          <p:nvPr/>
        </p:nvSpPr>
        <p:spPr bwMode="auto">
          <a:xfrm>
            <a:off x="26988" y="681038"/>
            <a:ext cx="14541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0724" name="Rectangle 5"/>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93925" y="1552575"/>
            <a:ext cx="8494713" cy="3394075"/>
          </a:xfrm>
          <a:prstGeom prst="rect">
            <a:avLst/>
          </a:prstGeom>
        </p:spPr>
        <p:txBody>
          <a:bodyPr>
            <a:spAutoFit/>
          </a:bodyPr>
          <a:lstStyle/>
          <a:p>
            <a:pPr algn="just" fontAlgn="auto">
              <a:lnSpc>
                <a:spcPct val="115000"/>
              </a:lnSpc>
              <a:spcBef>
                <a:spcPts val="0"/>
              </a:spcBef>
              <a:spcAft>
                <a:spcPts val="0"/>
              </a:spcAft>
              <a:defRPr/>
            </a:pPr>
            <a:r>
              <a:rPr lang="ar-SA" b="1" dirty="0">
                <a:solidFill>
                  <a:srgbClr val="FF0000"/>
                </a:solidFill>
                <a:latin typeface="Calibri" panose="020F0502020204030204" pitchFamily="34" charset="0"/>
                <a:ea typeface="Calibri" panose="020F0502020204030204" pitchFamily="34" charset="0"/>
                <a:cs typeface="B Lotus" panose="00000400000000000000" pitchFamily="2" charset="-78"/>
              </a:rPr>
              <a:t>و </a:t>
            </a: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للآخرة خير لک من الاولي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براي پيامبر صلي الله عليه و آله آخرت از دنيا بهتر است. اين بدان معناست كه وجود دنيا نيز براي پيامبر صلي الله عليه و آله پر منفعت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دنيا به دليل محدويت‌هايي كه دارد ظرف كاملي براي تحقق خواسته‌ها و آرزوهاي الهي پيامبر صلي الله عليه و آله نيست.</a:t>
            </a:r>
            <a:endParaRPr lang="fa-IR" sz="22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a:t>
            </a: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لسوف يعطيک ربک فترضي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spcBef>
                <a:spcPts val="0"/>
              </a:spcBef>
              <a:spcAft>
                <a:spcPts val="0"/>
              </a:spcAft>
              <a:buFont typeface="Arial" panose="020B0604020202020204" pitchFamily="34" charset="0"/>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رضايت پيامبر صلي الله عليه و آله مورد توجه خداوند است. اين نشان دهنده درجه‌اي عظيم براي ايشان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spcBef>
                <a:spcPts val="0"/>
              </a:spcBef>
              <a:spcAft>
                <a:spcPts val="0"/>
              </a:spcAft>
              <a:buFont typeface="Arial" panose="020B0604020202020204" pitchFamily="34" charset="0"/>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خداوند به پيامبر صلي الله عليه و آله وعده عطايي 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دهد که رضايت ايشان را در پي دارد.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spcBef>
                <a:spcPts val="0"/>
              </a:spcBef>
              <a:spcAft>
                <a:spcPts val="0"/>
              </a:spcAft>
              <a:buFont typeface="Arial" panose="020B0604020202020204" pitchFamily="34" charset="0"/>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عطايي كه به پيامبر صلي الله عليه و آله داده شده به اعتبار رسالت ايشان و در راستاي هدايت مردم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1747" name="Rectangle 4"/>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1748" name="Rectangle 5"/>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2300" y="1316038"/>
            <a:ext cx="8778875" cy="4764087"/>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ما ودعک ربک و ما قلي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خداوند همواره پيامبر صلي الله عليه و آله را تحت حمايت و عنايت</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هاي ويژه خود قرار داده و در هيچ لحظه‌اي او را طرد يا ترك نكرده و به او بي اعتنا نبوده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هيچ لحظه</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اي در حيات پيامبر صلي الله عليه و آله وجود ندارد که خالي از درک حضور خداوند توسط ايشان باشد.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سراسر حيات و وجود پيامبر صلي الله عليه و آله خشنودي و رضايت خداوند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برخي از مردم گمان</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هاي نادرستي درباره ارتباط پيامبر صلي الله عليه و آله با خدا دارند.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ارتباط پيامبر صلي الله عليه و آله با خدا ارتباطي هميشگي و غير قابل گسست است چون وحي به عنوان شاخصه اصلي رسالت در ارتباط هر پيامبري با خداست، پس اين آيه به بدگماني برخي از مردم درباره رابطه با پيامبر صلي الله عليه و آله اشاره داشته و به طعنه و سرزنش آنها دلالت مي‌كند و در نتيجه در دفاع و حمايت از پيامبر صلي الله عليه و آله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روز و شب در کنار هم نشان دهنده جرياني است که اگر هر يک از آنها به تنهايي تصور شود، سير اين جريان از بين خواهد رفت.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2771" name="Rectangle 4"/>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2772" name="Rectangle 5"/>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01813" y="1592263"/>
            <a:ext cx="8850312" cy="3206750"/>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الم يجدک يتيما فآوي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از اينكه خداوند پيامبر صلي الله عليه و آله را يتيم يافت،‌ مشخص مي‌شود كه اين پيامبر صلي الله عليه و آله است كه نياز يتيمي را در خود يافته است؛ زيرا خداوند داراي حالت نيست و نسبت دادن حالت به خدا حاكي از تغيير در مخلوق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پناه دادن يتيم کاري است که خداوند به انسان</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ها آموخته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وجدان کردن چيزي، از طلب شديد و احساس نياز جدي به آن خبر مي‌دهد.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نياز يتيم به ماوا و پناه داشتن است. در صورتي به پناه مي‌رسد كه در جستجوي ربّ خود باشد و آن را بيابد. در واقع پس از جستجوي ربّ، ربّ خود را به او مي‌نماياند.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3795" name="Rectangle 5"/>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3796" name="Rectangle 6"/>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19250" y="1554163"/>
            <a:ext cx="8512175" cy="3833812"/>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وجدک ضالا فهدي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نيز براي هدايت، نيازمند عنايت خداوند است و اين موقعي اتفاق مي‌افتد كه خود را گمشده بيابد. بنابراين اينكه پيامبر صلي الله عليه و آله خود را گمشده يافته باعث هدايت او شده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نياز هر گمشده‌اي هدايت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هدايت فقط به وسیله خداوند صورت مي‌گيرد.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كسي كه طالب هدايت است به امر و نهي‌هاي هادي خود گوش مي‌دهد. </a:t>
            </a:r>
            <a:endParaRPr lang="fa-IR" sz="2200" b="1" dirty="0">
              <a:latin typeface="Adobe Arabic" panose="02040503050201020203" pitchFamily="18" charset="-78"/>
              <a:ea typeface="Calibri" panose="020F0502020204030204" pitchFamily="34" charset="0"/>
              <a:cs typeface="Adobe Arabic" panose="02040503050201020203" pitchFamily="18" charset="-78"/>
            </a:endParaRPr>
          </a:p>
          <a:p>
            <a:pPr fontAlgn="auto">
              <a:lnSpc>
                <a:spcPct val="115000"/>
              </a:lnSpc>
              <a:spcBef>
                <a:spcPts val="0"/>
              </a:spcBef>
              <a:spcAft>
                <a:spcPts val="0"/>
              </a:spcAft>
              <a:defRPr/>
            </a:pPr>
            <a:endParaRPr lang="fa-IR" sz="2200" b="1" dirty="0">
              <a:latin typeface="Adobe Arabic" panose="02040503050201020203" pitchFamily="18" charset="-78"/>
              <a:ea typeface="Calibri" panose="020F0502020204030204" pitchFamily="34" charset="0"/>
              <a:cs typeface="Adobe Arabic" panose="02040503050201020203" pitchFamily="18" charset="-78"/>
            </a:endParaRPr>
          </a:p>
          <a:p>
            <a:pPr fontAlgn="auto">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وجدک عائلا فاغني</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fontAlgn="auto">
              <a:spcBef>
                <a:spcPts val="0"/>
              </a:spcBef>
              <a:spcAft>
                <a:spcPts val="0"/>
              </a:spcAft>
              <a:buFont typeface="Arial" panose="020B0604020202020204" pitchFamily="34" charset="0"/>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به نيازهاي حقيقي خود واقف گرديده لذا از غناي الهي بي‌نياز شده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fontAlgn="auto">
              <a:spcBef>
                <a:spcPts val="0"/>
              </a:spcBef>
              <a:spcAft>
                <a:spcPts val="0"/>
              </a:spcAft>
              <a:buFont typeface="Arial" panose="020B0604020202020204" pitchFamily="34" charset="0"/>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نيازهاي مختلف انسان غير از نياز به سرپرستي و هدايت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4819" name="Rectangle 5"/>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4820" name="Rectangle 6"/>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688" y="1528763"/>
            <a:ext cx="8961437" cy="3986212"/>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فامّا اليتيم فلا تقهر</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حتماً يتيم را از خود دور نمي‌كند.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كسي كه يتيمي خود را بفهمد و به پيامبر صلي الله عليه و آله التجا كند حتماً مأوا مي‌يابد.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خداوند پيامبر صلي الله عليه و آله را جانشين خود در سرپرستي يتيم كرده است.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با اقتداي به پيامبر صلي الله عليه و آله بايد از دور ساختن يتيم خودداري كرد.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a:t>
            </a: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امّا السائل فلا تنهر</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حتماً سائل را محروم برنمي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گرداند.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كسي كه سائل بودن خود را بفهمد و به پيامبر صلي الله عليه و آله التجا كند حتماً جواب مي‌شنود.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خداوند پيامبر صلي الله عليه و آله را جانشين خود در اجابت سؤال سائلين كرده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با اقتداي به پيامبر صلي الله عليه و آله بايد نسبت به اجابت سائل دريغ نورزيد</a:t>
            </a:r>
            <a:r>
              <a:rPr lang="ar-SA" sz="2200" b="1" dirty="0">
                <a:latin typeface="Adobe Arabic" panose="02040503050201020203" pitchFamily="18" charset="-78"/>
                <a:ea typeface="Calibri" panose="020F0502020204030204" pitchFamily="34" charset="0"/>
                <a:cs typeface="Adobe Arabic" panose="02040503050201020203" pitchFamily="18" charset="-78"/>
              </a:rPr>
              <a:t>.</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5843" name="Rectangle 5"/>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5844" name="Rectangle 6"/>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2300" y="1776413"/>
            <a:ext cx="8586788" cy="3597275"/>
          </a:xfrm>
          <a:prstGeom prst="rect">
            <a:avLst/>
          </a:prstGeom>
        </p:spPr>
        <p:txBody>
          <a:bodyPr>
            <a:spAutoFit/>
          </a:bodyPr>
          <a:lstStyle/>
          <a:p>
            <a:pPr algn="just" fontAlgn="auto">
              <a:lnSpc>
                <a:spcPct val="115000"/>
              </a:lnSpc>
              <a:spcBef>
                <a:spcPts val="0"/>
              </a:spcBef>
              <a:spcAft>
                <a:spcPts val="0"/>
              </a:spcAft>
              <a:defRPr/>
            </a:pPr>
            <a:r>
              <a:rPr lang="ar-SA"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و امّا بنعمة ربک فحدث</a:t>
            </a:r>
            <a:endParaRPr lang="en-US" sz="22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حتماً از نعمت‌هاي الهي با مردم سخن گفته است. بنابراين دقت در مطالب بيان شده از ايشان مي‌تواند در معرفي نعمت‌هاي الهي و اولويت هر يك بر ديگري، براي ما بسيار مؤثر باشد.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بزرگ‌ترين نعمت پيامبر صلي الله عليه و آله برخورداري از نعمت قرآن (ثقلين)، رسالت و هدايت است؛ كه آن را تا روز قيامت در اختيار مردم قرار داده‌اند.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بهره‌مندي از نعمت قرآن، رسالت و هدايت قدرداني از نعمت پيامبر صلي الله عليه و آله و بيان عملي آن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بازگو كردن نعمت‌هاي خدا از سيره و سنت پيامبر صلي الله عليه و آله است.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Symbol" panose="05050102010706020507" pitchFamily="18" charset="2"/>
              <a:buChar char=""/>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حديث کردن نعمت</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هاي خداوند 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تواند با نشان دادنِ آن، با گفتنِ کلاميِ آن و به طور کلي به زبان يا به عمل باشد.</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6867" name="Rectangle 5"/>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دوم</a:t>
            </a:r>
          </a:p>
        </p:txBody>
      </p:sp>
      <p:sp>
        <p:nvSpPr>
          <p:cNvPr id="36868" name="Rectangle 6"/>
          <p:cNvSpPr>
            <a:spLocks noChangeArrowheads="1"/>
          </p:cNvSpPr>
          <p:nvPr/>
        </p:nvSpPr>
        <p:spPr bwMode="auto">
          <a:xfrm>
            <a:off x="146050" y="187325"/>
            <a:ext cx="1290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ar-SA" altLang="en-US" sz="2800" b="1">
                <a:latin typeface="Adobe Arabic" pitchFamily="18" charset="-78"/>
                <a:cs typeface="Adobe Arabic" pitchFamily="18" charset="-78"/>
              </a:rPr>
              <a:t>گزاره</a:t>
            </a:r>
            <a:r>
              <a:rPr lang="fa-IR" altLang="en-US" sz="2800" b="1">
                <a:latin typeface="Adobe Arabic" pitchFamily="18" charset="-78"/>
                <a:cs typeface="Adobe Arabic" pitchFamily="18" charset="-78"/>
              </a:rPr>
              <a:t>​</a:t>
            </a:r>
            <a:r>
              <a:rPr lang="ar-SA" altLang="en-US" sz="2800" b="1">
                <a:latin typeface="Adobe Arabic" pitchFamily="18" charset="-78"/>
                <a:cs typeface="Adobe Arabic" pitchFamily="18" charset="-78"/>
              </a:rPr>
              <a:t>نويس</a:t>
            </a:r>
            <a:r>
              <a:rPr lang="fa-IR" altLang="en-US" sz="2800" b="1">
                <a:latin typeface="Adobe Arabic" pitchFamily="18" charset="-78"/>
                <a:cs typeface="Adobe Arabic" pitchFamily="18" charset="-78"/>
              </a:rPr>
              <a:t>ی</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ChangeArrowheads="1"/>
          </p:cNvSpPr>
          <p:nvPr/>
        </p:nvSpPr>
        <p:spPr bwMode="auto">
          <a:xfrm>
            <a:off x="1517650" y="1993900"/>
            <a:ext cx="9159875" cy="281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200" b="1">
                <a:latin typeface="Adobe Arabic" pitchFamily="18" charset="-78"/>
                <a:ea typeface="Calibri" panose="020F0502020204030204" pitchFamily="34" charset="0"/>
                <a:cs typeface="Adobe Arabic" pitchFamily="18" charset="-78"/>
              </a:rPr>
              <a:t>در اين سوره خداوند متعال پيامبر عظيم الشأن اسلام صلي الله عليه و آله را معرفي کرده، ايشان را پناه دهنده هر يتيم، آرامش بخش هر سائل و نيز کسي که بازگو کننده نعمت</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هاي الهي است،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شناساند. همچنين سوره با بيان اتصال و ارتباط هميشگي و مداوم پيامبر صلي الله عليه و آله بر اينکه همه دارايي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ها و امکانات و بهره</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مندي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هاي ايشان از جانب خداوند است، تاکيد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کند. بنابراين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توان گفت که سوره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خواهد با اصلاح و نگرش باور مردم به پيامبر صلي الله عليه و آله آنها را براي بهره</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مندي از وجود چنين پيامبري آماده کرده و زمينه</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هاي لازم را به وجود آورد. اين سوره چگونگي و بستر اتصال پيامبر صلي الله عليه و آله به خداوند، و نيز چگونگي و بستر اتصال ديگر انسان</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ها به پيامبر صلي الله عليه و آله را نشان داده است. همچنين نشان مي‌دهد تا كسي خود به نيازهاي حقيقي‌اش مطلع نشود از مأوا يافتن و هدايت و بي‌نيازي بهره‌اي ندارد. </a:t>
            </a:r>
            <a:endParaRPr lang="en-US" altLang="en-US" sz="2200" b="1">
              <a:latin typeface="Adobe Arabic" pitchFamily="18" charset="-78"/>
              <a:ea typeface="Calibri" panose="020F0502020204030204" pitchFamily="34" charset="0"/>
              <a:cs typeface="Adobe Arabic" pitchFamily="18" charset="-78"/>
            </a:endParaRPr>
          </a:p>
        </p:txBody>
      </p:sp>
      <p:sp>
        <p:nvSpPr>
          <p:cNvPr id="37891" name="Rectangle 5"/>
          <p:cNvSpPr>
            <a:spLocks noChangeArrowheads="1"/>
          </p:cNvSpPr>
          <p:nvPr/>
        </p:nvSpPr>
        <p:spPr bwMode="auto">
          <a:xfrm>
            <a:off x="136525" y="220663"/>
            <a:ext cx="33670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400" b="1">
                <a:latin typeface="Adobe Arabic" pitchFamily="18" charset="-78"/>
                <a:ea typeface="Calibri" panose="020F0502020204030204" pitchFamily="34" charset="0"/>
                <a:cs typeface="Adobe Arabic" pitchFamily="18" charset="-78"/>
              </a:rPr>
              <a:t>تدبر در سوره </a:t>
            </a:r>
            <a:r>
              <a:rPr lang="fa-IR" altLang="en-US" sz="2400" b="1">
                <a:latin typeface="Adobe Arabic" pitchFamily="18" charset="-78"/>
                <a:ea typeface="Calibri" panose="020F0502020204030204" pitchFamily="34" charset="0"/>
                <a:cs typeface="Adobe Arabic" pitchFamily="18" charset="-78"/>
              </a:rPr>
              <a:t>برای </a:t>
            </a:r>
            <a:r>
              <a:rPr lang="ar-SA" altLang="en-US" sz="2400" b="1">
                <a:latin typeface="Adobe Arabic" pitchFamily="18" charset="-78"/>
                <a:ea typeface="Calibri" panose="020F0502020204030204" pitchFamily="34" charset="0"/>
                <a:cs typeface="Adobe Arabic" pitchFamily="18" charset="-78"/>
              </a:rPr>
              <a:t>نزديك شدن به غرض</a:t>
            </a:r>
            <a:endParaRPr lang="en-US" altLang="en-US">
              <a:latin typeface="Adobe Arabic" pitchFamily="18" charset="-78"/>
              <a:ea typeface="Calibri" panose="020F0502020204030204" pitchFamily="34" charset="0"/>
              <a:cs typeface="Adobe Arabic" pitchFamily="18" charset="-78"/>
            </a:endParaRPr>
          </a:p>
        </p:txBody>
      </p:sp>
      <p:sp>
        <p:nvSpPr>
          <p:cNvPr id="37892" name="Rectangle 6"/>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سوم</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82750" y="1701800"/>
            <a:ext cx="9253538" cy="3595688"/>
          </a:xfrm>
          <a:prstGeom prst="rect">
            <a:avLst/>
          </a:prstGeom>
        </p:spPr>
        <p:txBody>
          <a:bodyPr>
            <a:spAutoFit/>
          </a:bodyPr>
          <a:lstStyle/>
          <a:p>
            <a:pPr algn="just" fontAlgn="auto">
              <a:lnSpc>
                <a:spcPct val="115000"/>
              </a:lnSpc>
              <a:spcBef>
                <a:spcPts val="0"/>
              </a:spcBef>
              <a:spcAft>
                <a:spcPts val="0"/>
              </a:spcAft>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در </a:t>
            </a:r>
            <a:r>
              <a:rPr lang="ar-SA" sz="2200" b="1" dirty="0">
                <a:latin typeface="Adobe Arabic" panose="02040503050201020203" pitchFamily="18" charset="-78"/>
                <a:ea typeface="Calibri" panose="020F0502020204030204" pitchFamily="34" charset="0"/>
                <a:cs typeface="Adobe Arabic" panose="02040503050201020203" pitchFamily="18" charset="-78"/>
              </a:rPr>
              <a:t>مجموع به اختصار با تكميل نكات زير، خود را به غرض سوره نزديك 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كنيم.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مأوا يافتن، هدايت شدن و بي‌نياز گشتن كه از ويژگي‌هاي قرب به خداوند و بهره</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مندي در دنيا و آخرت است، تنها در صورت وجدان نيازهاي متناسب و عرضه آن در پيشگاه ربوبي براي انسان حاصل مي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شود. اين درسي است كه از زندگي پيامبر صلي الله عليه و آله مي‌توان گرفت.</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پيامبر صلي الله عليه و آله با تمام وجود خود و با زندگي و سيره‌اش به هدايت مردم برخاسته است و در همه شئونات وجودي، جانشين خدا براي مردم است. بدين ترتيب اگر انسان‌ها به فقر دروني خود واقف شده و از او سؤال كنند حتماً اجابت مي‌شوند.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sz="2200" b="1" dirty="0">
                <a:latin typeface="Adobe Arabic" panose="02040503050201020203" pitchFamily="18" charset="-78"/>
                <a:ea typeface="Calibri" panose="020F0502020204030204" pitchFamily="34" charset="0"/>
                <a:cs typeface="Adobe Arabic" panose="02040503050201020203" pitchFamily="18" charset="-78"/>
              </a:rPr>
              <a:t>سه جنبه نياز هر انسان، يعني نياز به عبوديت و رب داشتن، نياز به هدايت و مالك داشتن،‌ نياز به برطرف كننده نياز و اله داشتن، در دنيا و در بستر روز و شب به بي</a:t>
            </a:r>
            <a:r>
              <a:rPr lang="fa-IR" sz="2200" b="1" dirty="0">
                <a:latin typeface="Adobe Arabic" panose="02040503050201020203" pitchFamily="18" charset="-78"/>
                <a:ea typeface="Calibri" panose="020F0502020204030204" pitchFamily="34" charset="0"/>
                <a:cs typeface="Adobe Arabic" panose="02040503050201020203" pitchFamily="18" charset="-78"/>
              </a:rPr>
              <a:t>​</a:t>
            </a:r>
            <a:r>
              <a:rPr lang="ar-SA" sz="2200" b="1" dirty="0">
                <a:latin typeface="Adobe Arabic" panose="02040503050201020203" pitchFamily="18" charset="-78"/>
                <a:ea typeface="Calibri" panose="020F0502020204030204" pitchFamily="34" charset="0"/>
                <a:cs typeface="Adobe Arabic" panose="02040503050201020203" pitchFamily="18" charset="-78"/>
              </a:rPr>
              <a:t>نيازي مي‌رسد. در اين مسير وحي و نبوت نقش اساسي دارد.   </a:t>
            </a:r>
            <a:endParaRPr lang="en-US" sz="2200" b="1"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8915" name="Rectangle 5"/>
          <p:cNvSpPr>
            <a:spLocks noChangeArrowheads="1"/>
          </p:cNvSpPr>
          <p:nvPr/>
        </p:nvSpPr>
        <p:spPr bwMode="auto">
          <a:xfrm>
            <a:off x="136525" y="220663"/>
            <a:ext cx="33670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400" b="1">
                <a:latin typeface="Adobe Arabic" pitchFamily="18" charset="-78"/>
                <a:ea typeface="Calibri" panose="020F0502020204030204" pitchFamily="34" charset="0"/>
                <a:cs typeface="Adobe Arabic" pitchFamily="18" charset="-78"/>
              </a:rPr>
              <a:t>تدبر در سوره </a:t>
            </a:r>
            <a:r>
              <a:rPr lang="fa-IR" altLang="en-US" sz="2400" b="1">
                <a:latin typeface="Adobe Arabic" pitchFamily="18" charset="-78"/>
                <a:ea typeface="Calibri" panose="020F0502020204030204" pitchFamily="34" charset="0"/>
                <a:cs typeface="Adobe Arabic" pitchFamily="18" charset="-78"/>
              </a:rPr>
              <a:t>برای </a:t>
            </a:r>
            <a:r>
              <a:rPr lang="ar-SA" altLang="en-US" sz="2400" b="1">
                <a:latin typeface="Adobe Arabic" pitchFamily="18" charset="-78"/>
                <a:ea typeface="Calibri" panose="020F0502020204030204" pitchFamily="34" charset="0"/>
                <a:cs typeface="Adobe Arabic" pitchFamily="18" charset="-78"/>
              </a:rPr>
              <a:t>نزديك شدن به غرض</a:t>
            </a:r>
            <a:endParaRPr lang="en-US" altLang="en-US">
              <a:latin typeface="Adobe Arabic" pitchFamily="18" charset="-78"/>
              <a:ea typeface="Calibri" panose="020F0502020204030204" pitchFamily="34" charset="0"/>
              <a:cs typeface="Adobe Arabic" pitchFamily="18" charset="-78"/>
            </a:endParaRPr>
          </a:p>
        </p:txBody>
      </p:sp>
      <p:sp>
        <p:nvSpPr>
          <p:cNvPr id="38916" name="Rectangle 6"/>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سوم</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0213" y="960438"/>
            <a:ext cx="9364662" cy="5508625"/>
          </a:xfrm>
          <a:prstGeom prst="rect">
            <a:avLst/>
          </a:prstGeom>
        </p:spPr>
        <p:txBody>
          <a:bodyPr>
            <a:spAutoFit/>
          </a:bodyPr>
          <a:lstStyle/>
          <a:p>
            <a:pPr algn="just" fontAlgn="auto">
              <a:lnSpc>
                <a:spcPct val="115000"/>
              </a:lnSpc>
              <a:spcBef>
                <a:spcPts val="0"/>
              </a:spcBef>
              <a:spcAft>
                <a:spcPts val="0"/>
              </a:spcAft>
              <a:defRPr/>
            </a:pPr>
            <a:r>
              <a:rPr lang="ar-SA" b="1" dirty="0">
                <a:latin typeface="Adobe Arabic" panose="02040503050201020203" pitchFamily="18" charset="-78"/>
                <a:ea typeface="Calibri" panose="020F0502020204030204" pitchFamily="34" charset="0"/>
                <a:cs typeface="Adobe Arabic" panose="02040503050201020203" pitchFamily="18" charset="-78"/>
              </a:rPr>
              <a:t>جمع‌بندي </a:t>
            </a:r>
            <a:r>
              <a:rPr lang="ar-SA" b="1" dirty="0">
                <a:latin typeface="Adobe Arabic" panose="02040503050201020203" pitchFamily="18" charset="-78"/>
                <a:ea typeface="Calibri" panose="020F0502020204030204" pitchFamily="34" charset="0"/>
                <a:cs typeface="Adobe Arabic" panose="02040503050201020203" pitchFamily="18" charset="-78"/>
              </a:rPr>
              <a:t>سوره</a:t>
            </a:r>
            <a:r>
              <a:rPr lang="fa-IR" b="1" dirty="0">
                <a:latin typeface="Adobe Arabic" panose="02040503050201020203" pitchFamily="18" charset="-78"/>
                <a:ea typeface="Calibri" panose="020F0502020204030204" pitchFamily="34" charset="0"/>
                <a:cs typeface="Adobe Arabic" panose="02040503050201020203" pitchFamily="18" charset="-78"/>
              </a:rPr>
              <a:t> : </a:t>
            </a:r>
            <a:r>
              <a:rPr lang="ar-SA" dirty="0">
                <a:latin typeface="Adobe Arabic" panose="02040503050201020203" pitchFamily="18" charset="-78"/>
                <a:ea typeface="Calibri" panose="020F0502020204030204" pitchFamily="34" charset="0"/>
                <a:cs typeface="Adobe Arabic" panose="02040503050201020203" pitchFamily="18" charset="-78"/>
              </a:rPr>
              <a:t>مي‌توان </a:t>
            </a:r>
            <a:r>
              <a:rPr lang="ar-SA" dirty="0">
                <a:latin typeface="Adobe Arabic" panose="02040503050201020203" pitchFamily="18" charset="-78"/>
                <a:ea typeface="Calibri" panose="020F0502020204030204" pitchFamily="34" charset="0"/>
                <a:cs typeface="Adobe Arabic" panose="02040503050201020203" pitchFamily="18" charset="-78"/>
              </a:rPr>
              <a:t>سؤالات زير را در جمع‌بندي سوره ارائه كرد:</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ارتباط آيات طبيعي سوره و پيامبر صلی الله عليه و آله در 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ارتباط مضامين مربوط به پيامبر صلی الله عليه و آله و ساير مردم در 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اوصافي كه در اين سوره براي پيامبر صلی الله عليه و آله ذكر شده 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اوصافي كه براي مومنين در اين سوره شده 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غير مومنين در اين سوره چه مشخصاتي دارند؟</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از اينكه شب همه جا را فراگرفته و يا روز به پهناي خود رسيده چه برداشتي مي</a:t>
            </a:r>
            <a:r>
              <a:rPr lang="fa-IR" dirty="0">
                <a:latin typeface="Adobe Arabic" panose="02040503050201020203" pitchFamily="18" charset="-78"/>
                <a:ea typeface="Calibri" panose="020F0502020204030204" pitchFamily="34" charset="0"/>
                <a:cs typeface="Adobe Arabic" panose="02040503050201020203" pitchFamily="18" charset="-78"/>
              </a:rPr>
              <a:t>​</a:t>
            </a:r>
            <a:r>
              <a:rPr lang="ar-SA" dirty="0">
                <a:latin typeface="Adobe Arabic" panose="02040503050201020203" pitchFamily="18" charset="-78"/>
                <a:ea typeface="Calibri" panose="020F0502020204030204" pitchFamily="34" charset="0"/>
                <a:cs typeface="Adobe Arabic" panose="02040503050201020203" pitchFamily="18" charset="-78"/>
              </a:rPr>
              <a:t>توان داشت؟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آيا پيامبر صلي الله عليه و آله هم خود فكر مي‌كرده كه خداوند او را طرد كرده است؟ چرا؟</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به نظر شما عبارت «ودعك و قلي»، همز و لمزي از جانب مشركين 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در صورت مثبت بودن جواب فوق ارتباط سوره مبارکه همزه و سوره مبارکه ضحي چيست؟</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با توجه به نيازهاي انسان در سوره مبارکه ضحي، ارتباط اين سوره با سوره مبارکه ناس در چيست؟   </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 با توجه به سوره، بروزات اجتماعي انسان چگونه در بهره</a:t>
            </a:r>
            <a:r>
              <a:rPr lang="fa-IR" dirty="0">
                <a:latin typeface="Adobe Arabic" panose="02040503050201020203" pitchFamily="18" charset="-78"/>
                <a:ea typeface="Calibri" panose="020F0502020204030204" pitchFamily="34" charset="0"/>
                <a:cs typeface="Adobe Arabic" panose="02040503050201020203" pitchFamily="18" charset="-78"/>
              </a:rPr>
              <a:t>​</a:t>
            </a:r>
            <a:r>
              <a:rPr lang="ar-SA" dirty="0">
                <a:latin typeface="Adobe Arabic" panose="02040503050201020203" pitchFamily="18" charset="-78"/>
                <a:ea typeface="Calibri" panose="020F0502020204030204" pitchFamily="34" charset="0"/>
                <a:cs typeface="Adobe Arabic" panose="02040503050201020203" pitchFamily="18" charset="-78"/>
              </a:rPr>
              <a:t>مندي او از الطاف الهي تاثير دارد؟</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 اگر انسان را موجودي فرض کنيم که داراي حياتي مادي و معنوي است، يتيم بودن انسان از لحاظ مادي و يتيم بودنش از لحاظ معنوي به چه معناست؟ سائل بودنش چطور؟</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 چه احتمالاتي را براي تحقيق درباره نعمتي که خداوند در سوره، وعده آن را به پيامبر صلي الله عليه و آله مي</a:t>
            </a:r>
            <a:r>
              <a:rPr lang="fa-IR" dirty="0">
                <a:latin typeface="Adobe Arabic" panose="02040503050201020203" pitchFamily="18" charset="-78"/>
                <a:ea typeface="Calibri" panose="020F0502020204030204" pitchFamily="34" charset="0"/>
                <a:cs typeface="Adobe Arabic" panose="02040503050201020203" pitchFamily="18" charset="-78"/>
              </a:rPr>
              <a:t>​</a:t>
            </a:r>
            <a:r>
              <a:rPr lang="ar-SA" dirty="0">
                <a:latin typeface="Adobe Arabic" panose="02040503050201020203" pitchFamily="18" charset="-78"/>
                <a:ea typeface="Calibri" panose="020F0502020204030204" pitchFamily="34" charset="0"/>
                <a:cs typeface="Adobe Arabic" panose="02040503050201020203" pitchFamily="18" charset="-78"/>
              </a:rPr>
              <a:t>دهد و نيز بر اساس سوره مي</a:t>
            </a:r>
            <a:r>
              <a:rPr lang="fa-IR" dirty="0">
                <a:latin typeface="Adobe Arabic" panose="02040503050201020203" pitchFamily="18" charset="-78"/>
                <a:ea typeface="Calibri" panose="020F0502020204030204" pitchFamily="34" charset="0"/>
                <a:cs typeface="Adobe Arabic" panose="02040503050201020203" pitchFamily="18" charset="-78"/>
              </a:rPr>
              <a:t>​</a:t>
            </a:r>
            <a:r>
              <a:rPr lang="ar-SA" dirty="0">
                <a:latin typeface="Adobe Arabic" panose="02040503050201020203" pitchFamily="18" charset="-78"/>
                <a:ea typeface="Calibri" panose="020F0502020204030204" pitchFamily="34" charset="0"/>
                <a:cs typeface="Adobe Arabic" panose="02040503050201020203" pitchFamily="18" charset="-78"/>
              </a:rPr>
              <a:t>دانيم که پيامبر صلي الله عليه و آله حتما آن را بازگو کرده است، (عملي يا زباني يا هر دو) مي</a:t>
            </a:r>
            <a:r>
              <a:rPr lang="fa-IR" dirty="0">
                <a:latin typeface="Adobe Arabic" panose="02040503050201020203" pitchFamily="18" charset="-78"/>
                <a:ea typeface="Calibri" panose="020F0502020204030204" pitchFamily="34" charset="0"/>
                <a:cs typeface="Adobe Arabic" panose="02040503050201020203" pitchFamily="18" charset="-78"/>
              </a:rPr>
              <a:t>​</a:t>
            </a:r>
            <a:r>
              <a:rPr lang="ar-SA" dirty="0">
                <a:latin typeface="Adobe Arabic" panose="02040503050201020203" pitchFamily="18" charset="-78"/>
                <a:ea typeface="Calibri" panose="020F0502020204030204" pitchFamily="34" charset="0"/>
                <a:cs typeface="Adobe Arabic" panose="02040503050201020203" pitchFamily="18" charset="-78"/>
              </a:rPr>
              <a:t>دهيد؟ </a:t>
            </a:r>
            <a:endParaRPr lang="en-US" dirty="0">
              <a:latin typeface="Adobe Arabic" panose="02040503050201020203" pitchFamily="18" charset="-78"/>
              <a:ea typeface="Calibri" panose="020F0502020204030204" pitchFamily="34" charset="0"/>
              <a:cs typeface="Adobe Arabic" panose="02040503050201020203" pitchFamily="18" charset="-78"/>
            </a:endParaRPr>
          </a:p>
          <a:p>
            <a:pPr marL="342900" indent="-342900" algn="just" fontAlgn="auto">
              <a:lnSpc>
                <a:spcPct val="115000"/>
              </a:lnSpc>
              <a:spcBef>
                <a:spcPts val="0"/>
              </a:spcBef>
              <a:spcAft>
                <a:spcPts val="0"/>
              </a:spcAft>
              <a:buFont typeface="+mj-lt"/>
              <a:buAutoNum type="arabicPeriod"/>
              <a:defRPr/>
            </a:pPr>
            <a:r>
              <a:rPr lang="ar-SA" dirty="0">
                <a:latin typeface="Adobe Arabic" panose="02040503050201020203" pitchFamily="18" charset="-78"/>
                <a:ea typeface="Calibri" panose="020F0502020204030204" pitchFamily="34" charset="0"/>
                <a:cs typeface="Adobe Arabic" panose="02040503050201020203" pitchFamily="18" charset="-78"/>
              </a:rPr>
              <a:t> وضعيت گذشته، حال و آينده پيامبر صلي الله عليه و آله را در سوره بررسي کنيد؟</a:t>
            </a:r>
            <a:endParaRPr lang="en-US"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39939" name="Rectangle 3"/>
          <p:cNvSpPr>
            <a:spLocks noChangeArrowheads="1"/>
          </p:cNvSpPr>
          <p:nvPr/>
        </p:nvSpPr>
        <p:spPr bwMode="auto">
          <a:xfrm>
            <a:off x="136525" y="220663"/>
            <a:ext cx="3367088"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400" b="1">
                <a:latin typeface="Adobe Arabic" pitchFamily="18" charset="-78"/>
                <a:ea typeface="Calibri" panose="020F0502020204030204" pitchFamily="34" charset="0"/>
                <a:cs typeface="Adobe Arabic" pitchFamily="18" charset="-78"/>
              </a:rPr>
              <a:t>تدبر در سوره </a:t>
            </a:r>
            <a:r>
              <a:rPr lang="fa-IR" altLang="en-US" sz="2400" b="1">
                <a:latin typeface="Adobe Arabic" pitchFamily="18" charset="-78"/>
                <a:ea typeface="Calibri" panose="020F0502020204030204" pitchFamily="34" charset="0"/>
                <a:cs typeface="Adobe Arabic" pitchFamily="18" charset="-78"/>
              </a:rPr>
              <a:t>برای </a:t>
            </a:r>
            <a:r>
              <a:rPr lang="ar-SA" altLang="en-US" sz="2400" b="1">
                <a:latin typeface="Adobe Arabic" pitchFamily="18" charset="-78"/>
                <a:ea typeface="Calibri" panose="020F0502020204030204" pitchFamily="34" charset="0"/>
                <a:cs typeface="Adobe Arabic" pitchFamily="18" charset="-78"/>
              </a:rPr>
              <a:t>نزديك شدن به غرض</a:t>
            </a:r>
            <a:endParaRPr lang="en-US" altLang="en-US">
              <a:latin typeface="Adobe Arabic" pitchFamily="18" charset="-78"/>
              <a:ea typeface="Calibri" panose="020F0502020204030204" pitchFamily="34" charset="0"/>
              <a:cs typeface="Adobe Arabic" pitchFamily="18" charset="-78"/>
            </a:endParaRPr>
          </a:p>
        </p:txBody>
      </p:sp>
      <p:sp>
        <p:nvSpPr>
          <p:cNvPr id="39940" name="Rectangle 4"/>
          <p:cNvSpPr>
            <a:spLocks noChangeArrowheads="1"/>
          </p:cNvSpPr>
          <p:nvPr/>
        </p:nvSpPr>
        <p:spPr bwMode="auto">
          <a:xfrm>
            <a:off x="63500" y="635000"/>
            <a:ext cx="145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سوم</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ChangeArrowheads="1"/>
          </p:cNvSpPr>
          <p:nvPr/>
        </p:nvSpPr>
        <p:spPr bwMode="auto">
          <a:xfrm>
            <a:off x="1763713" y="1316038"/>
            <a:ext cx="9190037" cy="47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200" b="1">
                <a:latin typeface="Adobe Arabic" pitchFamily="18" charset="-78"/>
                <a:ea typeface="Calibri" panose="020F0502020204030204" pitchFamily="34" charset="0"/>
                <a:cs typeface="Adobe Arabic" pitchFamily="18" charset="-78"/>
              </a:rPr>
              <a:t>در همين لحظه</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اي که در حال خواندن اين سطور هستيد،​ احساس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کنيد چه چيزهايي را در زندگي کم داريد؟</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اين کمبودها را ليست کرده، فهرست بندي کنيد.</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كمبودهاي فهرست شده خود را در ذيل كدام يك از نيازهاي سوره دسته‌بندي مي‌كنيد؟</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با توجه به آنچه فهرست كرده‌ايد سعي كنيد با ارتباط با قرآن و به ويژه ارتباط روحي با رسول مكرم اسلام نيازهاي خود را به ايشان عرض كنيد. </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استفاده از شفاعت ايشان و توسل به ايشان در جهت‌دهي نيازهاي ما و نيز برآورده شدن آنها بسيار مؤثر است. </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همين روند را در مورد آرزوهايي که داريد، انجام دهيد.</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حضرت اميرالمومنين علیه السلام پس از اتمام دو ركعت نماز شب عيد فطر كه در ركعت اول پس از سوره مبارکه حمد هزار مرتبه «قُل هُوَ اللهُ أَحَدٌ» و در ركعت دوم يك بار مي‌خواند، آنگاه به سجده مي‌رفت و صد بار «اتوب الى الله» مي</a:t>
            </a:r>
            <a:r>
              <a:rPr lang="fa-IR" altLang="en-US" sz="2200" b="1">
                <a:latin typeface="Adobe Arabic" pitchFamily="18" charset="-78"/>
                <a:ea typeface="Calibri" panose="020F0502020204030204" pitchFamily="34" charset="0"/>
                <a:cs typeface="Adobe Arabic" pitchFamily="18" charset="-78"/>
              </a:rPr>
              <a:t>​</a:t>
            </a:r>
            <a:r>
              <a:rPr lang="ar-SA" altLang="en-US" sz="2200" b="1">
                <a:latin typeface="Adobe Arabic" pitchFamily="18" charset="-78"/>
                <a:ea typeface="Calibri" panose="020F0502020204030204" pitchFamily="34" charset="0"/>
                <a:cs typeface="Adobe Arabic" pitchFamily="18" charset="-78"/>
              </a:rPr>
              <a:t>گفت سپس اين دعا را مي‌خواند.</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 يا ذا المنّ و الجود يا ذا المنّ و الطّول يا مصطفى محمّدا صلى الله عليه و اله‏.</a:t>
            </a:r>
            <a:endParaRPr lang="en-US" altLang="en-US" sz="2200" b="1">
              <a:latin typeface="Adobe Arabic" pitchFamily="18" charset="-78"/>
              <a:ea typeface="Calibri" panose="020F0502020204030204" pitchFamily="34" charset="0"/>
              <a:cs typeface="Adobe Arabic" pitchFamily="18" charset="-78"/>
            </a:endParaRPr>
          </a:p>
          <a:p>
            <a:pPr algn="just" rtl="1">
              <a:lnSpc>
                <a:spcPct val="115000"/>
              </a:lnSpc>
            </a:pPr>
            <a:r>
              <a:rPr lang="ar-SA" altLang="en-US" sz="2200" b="1">
                <a:latin typeface="Adobe Arabic" pitchFamily="18" charset="-78"/>
                <a:ea typeface="Calibri" panose="020F0502020204030204" pitchFamily="34" charset="0"/>
                <a:cs typeface="Adobe Arabic" pitchFamily="18" charset="-78"/>
              </a:rPr>
              <a:t>اى داراى نعمت و بخشش، اى صاحب منت و احسان، اى برگزيننده محمد صلی الله عليه و آله.</a:t>
            </a:r>
            <a:endParaRPr lang="en-US" altLang="en-US" sz="2200" b="1">
              <a:latin typeface="Adobe Arabic" pitchFamily="18" charset="-78"/>
              <a:ea typeface="Calibri" panose="020F0502020204030204" pitchFamily="34" charset="0"/>
              <a:cs typeface="Adobe Arabic" pitchFamily="18" charset="-78"/>
            </a:endParaRPr>
          </a:p>
        </p:txBody>
      </p:sp>
      <p:sp>
        <p:nvSpPr>
          <p:cNvPr id="40963" name="Rectangle 3"/>
          <p:cNvSpPr>
            <a:spLocks noChangeArrowheads="1"/>
          </p:cNvSpPr>
          <p:nvPr/>
        </p:nvSpPr>
        <p:spPr bwMode="auto">
          <a:xfrm>
            <a:off x="63500" y="635000"/>
            <a:ext cx="1554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rtl="1"/>
            <a:r>
              <a:rPr lang="fa-IR" altLang="en-US" sz="2800" b="1">
                <a:solidFill>
                  <a:schemeClr val="bg1"/>
                </a:solidFill>
                <a:latin typeface="Adobe Arabic" pitchFamily="18" charset="-78"/>
                <a:cs typeface="Adobe Arabic" pitchFamily="18" charset="-78"/>
              </a:rPr>
              <a:t>مرحله چهارم</a:t>
            </a:r>
          </a:p>
        </p:txBody>
      </p:sp>
      <p:sp>
        <p:nvSpPr>
          <p:cNvPr id="40964" name="Rectangle 4"/>
          <p:cNvSpPr>
            <a:spLocks noChangeArrowheads="1"/>
          </p:cNvSpPr>
          <p:nvPr/>
        </p:nvSpPr>
        <p:spPr bwMode="auto">
          <a:xfrm>
            <a:off x="180975" y="133350"/>
            <a:ext cx="1784350"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a:defRPr>
                <a:solidFill>
                  <a:schemeClr val="tx1"/>
                </a:solidFill>
                <a:latin typeface="Century Gothic" panose="020B0502020202020204" pitchFamily="34" charset="0"/>
              </a:defRPr>
            </a:lvl1pPr>
            <a:lvl2pPr marL="742950" indent="-285750" algn="l" rtl="0">
              <a:defRPr>
                <a:solidFill>
                  <a:schemeClr val="tx1"/>
                </a:solidFill>
                <a:latin typeface="Century Gothic" panose="020B0502020202020204" pitchFamily="34" charset="0"/>
              </a:defRPr>
            </a:lvl2pPr>
            <a:lvl3pPr marL="1143000" indent="-228600" algn="l" rtl="0">
              <a:defRPr>
                <a:solidFill>
                  <a:schemeClr val="tx1"/>
                </a:solidFill>
                <a:latin typeface="Century Gothic" panose="020B0502020202020204" pitchFamily="34" charset="0"/>
              </a:defRPr>
            </a:lvl3pPr>
            <a:lvl4pPr marL="1600200" indent="-228600" algn="l" rtl="0">
              <a:defRPr>
                <a:solidFill>
                  <a:schemeClr val="tx1"/>
                </a:solidFill>
                <a:latin typeface="Century Gothic" panose="020B0502020202020204" pitchFamily="34" charset="0"/>
              </a:defRPr>
            </a:lvl4pPr>
            <a:lvl5pPr marL="2057400" indent="-228600" algn="l" rtl="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rtl="1">
              <a:lnSpc>
                <a:spcPct val="115000"/>
              </a:lnSpc>
            </a:pPr>
            <a:r>
              <a:rPr lang="ar-SA" altLang="en-US" sz="2800" b="1">
                <a:latin typeface="Adobe Arabic" pitchFamily="18" charset="-78"/>
                <a:ea typeface="Calibri" panose="020F0502020204030204" pitchFamily="34" charset="0"/>
                <a:cs typeface="Adobe Arabic" pitchFamily="18" charset="-78"/>
              </a:rPr>
              <a:t>طهارت براي تدبر</a:t>
            </a:r>
            <a:endParaRPr lang="en-US" altLang="en-US" sz="2800">
              <a:latin typeface="Adobe Arabic" pitchFamily="18" charset="-78"/>
              <a:ea typeface="Calibri" panose="020F0502020204030204" pitchFamily="34" charset="0"/>
              <a:cs typeface="Adobe Arabic" pitchFamily="18" charset="-78"/>
            </a:endParaRPr>
          </a:p>
        </p:txBody>
      </p:sp>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Override1.xml><?xml version="1.0" encoding="utf-8"?>
<a:themeOverride xmlns:a="http://schemas.openxmlformats.org/drawingml/2006/main">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themeOverride>
</file>

<file path=ppt/theme/themeOverride2.xml><?xml version="1.0" encoding="utf-8"?>
<a:themeOverride xmlns:a="http://schemas.openxmlformats.org/drawingml/2006/main">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themeOverride>
</file>

<file path=ppt/theme/themeOverride3.xml><?xml version="1.0" encoding="utf-8"?>
<a:themeOverride xmlns:a="http://schemas.openxmlformats.org/drawingml/2006/main">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themeOverride>
</file>

<file path=docProps/app.xml><?xml version="1.0" encoding="utf-8"?>
<Properties xmlns="http://schemas.openxmlformats.org/officeDocument/2006/extended-properties" xmlns:vt="http://schemas.openxmlformats.org/officeDocument/2006/docPropsVTypes">
  <Template>Zoha-Tayp2</Template>
  <TotalTime>0</TotalTime>
  <Words>4564</Words>
  <Application>Microsoft Office PowerPoint</Application>
  <PresentationFormat>Widescreen</PresentationFormat>
  <Paragraphs>236</Paragraphs>
  <Slides>23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Century Gothic</vt:lpstr>
      <vt:lpstr>Arial</vt:lpstr>
      <vt:lpstr>Wingdings 3</vt:lpstr>
      <vt:lpstr>Calibri</vt:lpstr>
      <vt:lpstr>B Lotus</vt:lpstr>
      <vt:lpstr>B Mitra</vt:lpstr>
      <vt:lpstr>Adobe Arabic</vt:lpstr>
      <vt:lpstr>Times New Roman</vt:lpstr>
      <vt:lpstr>Wingdings</vt:lpstr>
      <vt:lpstr>Symbol</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looksfile1397@gmail.com</dc:creator>
  <cp:lastModifiedBy>looksfile1397@gmail.com</cp:lastModifiedBy>
  <cp:revision>1</cp:revision>
  <dcterms:created xsi:type="dcterms:W3CDTF">2023-06-01T16:02:55Z</dcterms:created>
  <dcterms:modified xsi:type="dcterms:W3CDTF">2023-06-01T16:03:33Z</dcterms:modified>
</cp:coreProperties>
</file>