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77" r:id="rId2"/>
    <p:sldId id="256" r:id="rId3"/>
    <p:sldId id="258" r:id="rId4"/>
    <p:sldId id="259" r:id="rId5"/>
    <p:sldId id="261" r:id="rId6"/>
    <p:sldId id="262" r:id="rId7"/>
    <p:sldId id="264" r:id="rId8"/>
    <p:sldId id="265" r:id="rId9"/>
    <p:sldId id="266" r:id="rId10"/>
    <p:sldId id="267" r:id="rId11"/>
    <p:sldId id="268" r:id="rId12"/>
    <p:sldId id="270" r:id="rId13"/>
    <p:sldId id="272" r:id="rId14"/>
    <p:sldId id="273" r:id="rId15"/>
    <p:sldId id="274" r:id="rId16"/>
    <p:sldId id="278" r:id="rId17"/>
    <p:sldId id="279" r:id="rId18"/>
    <p:sldId id="280" r:id="rId19"/>
    <p:sldId id="275" r:id="rId20"/>
    <p:sldId id="281" r:id="rId21"/>
    <p:sldId id="28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70" d="100"/>
          <a:sy n="70" d="100"/>
        </p:scale>
        <p:origin x="138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98EE4C3-61E2-43CF-9A16-5B4CD9524DD6}" type="datetimeFigureOut">
              <a:rPr lang="fa-IR" smtClean="0"/>
              <a:t>1441/07/05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3816933-341F-44D5-AA71-5301E6FA903B}" type="slidenum">
              <a:rPr lang="fa-IR" smtClean="0"/>
              <a:t>‹#›</a:t>
            </a:fld>
            <a:endParaRPr lang="fa-IR"/>
          </a:p>
        </p:txBody>
      </p:sp>
    </p:spTree>
    <p:extLst>
      <p:ext uri="{BB962C8B-B14F-4D97-AF65-F5344CB8AC3E}">
        <p14:creationId xmlns:p14="http://schemas.microsoft.com/office/powerpoint/2010/main" val="48582269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13816933-341F-44D5-AA71-5301E6FA903B}" type="slidenum">
              <a:rPr lang="fa-IR" smtClean="0"/>
              <a:t>6</a:t>
            </a:fld>
            <a:endParaRPr lang="fa-IR"/>
          </a:p>
        </p:txBody>
      </p:sp>
    </p:spTree>
    <p:extLst>
      <p:ext uri="{BB962C8B-B14F-4D97-AF65-F5344CB8AC3E}">
        <p14:creationId xmlns:p14="http://schemas.microsoft.com/office/powerpoint/2010/main" val="3917815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1D8BD707-D9CF-40AE-B4C6-C98DA3205C09}" type="datetimeFigureOut">
              <a:rPr lang="en-US" smtClean="0"/>
              <a:pPr/>
              <a:t>2/28/2020</a:t>
            </a:fld>
            <a:endParaRPr lang="en-US"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6F15528-21DE-4FAA-801E-634DDDAF4B2B}" type="slidenum">
              <a:rPr lang="en-US" smtClean="0"/>
              <a:pPr/>
              <a:t>‹#›</a:t>
            </a:fld>
            <a:endParaRPr lang="en-US"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90600"/>
            <a:ext cx="7772400" cy="1524000"/>
          </a:xfrm>
        </p:spPr>
        <p:txBody>
          <a:bodyPr>
            <a:normAutofit/>
          </a:bodyPr>
          <a:lstStyle/>
          <a:p>
            <a:r>
              <a:rPr lang="fa-IR" sz="7200" dirty="0" smtClean="0">
                <a:solidFill>
                  <a:srgbClr val="002060"/>
                </a:solidFill>
                <a:latin typeface="Arial Black" pitchFamily="34" charset="0"/>
                <a:cs typeface="Andalus" pitchFamily="18" charset="-78"/>
              </a:rPr>
              <a:t>بسم الله الرحمن الرحیم</a:t>
            </a:r>
            <a:endParaRPr lang="fa-IR" sz="7200" dirty="0">
              <a:solidFill>
                <a:srgbClr val="002060"/>
              </a:solidFill>
              <a:latin typeface="Arial Black" pitchFamily="34" charset="0"/>
              <a:cs typeface="Andalus" pitchFamily="18" charset="-78"/>
            </a:endParaRPr>
          </a:p>
        </p:txBody>
      </p:sp>
    </p:spTree>
    <p:extLst>
      <p:ext uri="{BB962C8B-B14F-4D97-AF65-F5344CB8AC3E}">
        <p14:creationId xmlns:p14="http://schemas.microsoft.com/office/powerpoint/2010/main" val="296548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solidFill>
                  <a:schemeClr val="tx1"/>
                </a:solidFill>
              </a:rPr>
              <a:t>آزمونهای مهارتی چهار گانه ی گرانلاند </a:t>
            </a:r>
            <a:endParaRPr lang="fa-IR" b="1" dirty="0">
              <a:solidFill>
                <a:schemeClr val="tx1"/>
              </a:solidFill>
            </a:endParaRPr>
          </a:p>
        </p:txBody>
      </p:sp>
      <p:sp>
        <p:nvSpPr>
          <p:cNvPr id="3" name="Subtitle 2"/>
          <p:cNvSpPr>
            <a:spLocks noGrp="1"/>
          </p:cNvSpPr>
          <p:nvPr>
            <p:ph type="subTitle" idx="1"/>
          </p:nvPr>
        </p:nvSpPr>
        <p:spPr/>
        <p:txBody>
          <a:bodyPr>
            <a:normAutofit/>
          </a:bodyPr>
          <a:lstStyle/>
          <a:p>
            <a:r>
              <a:rPr lang="fa-IR" sz="4000" b="1" dirty="0" smtClean="0">
                <a:solidFill>
                  <a:schemeClr val="tx1"/>
                </a:solidFill>
              </a:rPr>
              <a:t>ولین 1990</a:t>
            </a:r>
            <a:endParaRPr lang="fa-IR" sz="4000" b="1" dirty="0">
              <a:solidFill>
                <a:schemeClr val="tx1"/>
              </a:solidFill>
            </a:endParaRPr>
          </a:p>
        </p:txBody>
      </p:sp>
    </p:spTree>
    <p:extLst>
      <p:ext uri="{BB962C8B-B14F-4D97-AF65-F5344CB8AC3E}">
        <p14:creationId xmlns:p14="http://schemas.microsoft.com/office/powerpoint/2010/main" val="4013024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5486400"/>
          </a:xfrm>
        </p:spPr>
        <p:txBody>
          <a:bodyPr>
            <a:normAutofit/>
          </a:bodyPr>
          <a:lstStyle/>
          <a:p>
            <a:r>
              <a:rPr lang="fa-IR" sz="1600" dirty="0" smtClean="0">
                <a:cs typeface="+mn-cs"/>
              </a:rPr>
              <a:t>.</a:t>
            </a:r>
            <a:endParaRPr lang="fa-IR" sz="1600" dirty="0">
              <a:cs typeface="+mn-cs"/>
            </a:endParaRPr>
          </a:p>
        </p:txBody>
      </p:sp>
      <p:sp>
        <p:nvSpPr>
          <p:cNvPr id="3" name="Subtitle 2"/>
          <p:cNvSpPr>
            <a:spLocks noGrp="1"/>
          </p:cNvSpPr>
          <p:nvPr>
            <p:ph type="subTitle" idx="1"/>
          </p:nvPr>
        </p:nvSpPr>
        <p:spPr>
          <a:xfrm>
            <a:off x="457200" y="304800"/>
            <a:ext cx="8001000" cy="5181600"/>
          </a:xfrm>
        </p:spPr>
        <p:txBody>
          <a:bodyPr>
            <a:normAutofit/>
          </a:bodyPr>
          <a:lstStyle/>
          <a:p>
            <a:endParaRPr lang="fa-IR" sz="2800" dirty="0">
              <a:solidFill>
                <a:schemeClr val="tx1"/>
              </a:solidFill>
            </a:endParaRPr>
          </a:p>
          <a:p>
            <a:r>
              <a:rPr lang="fa-IR" sz="2800" b="1" dirty="0">
                <a:solidFill>
                  <a:schemeClr val="tx1"/>
                </a:solidFill>
              </a:rPr>
              <a:t>آزمون های کتبی یا به اصطلاح آزمون های مداد کاغذی عمدتا برای اندازه گیری هدف های آموزشی وبازده های یادگیری حوزه شناختی مناسب اند.اما استفاده از این آزمون های برای اندازه گیری هدف های سایر </a:t>
            </a:r>
            <a:r>
              <a:rPr lang="fa-IR" sz="2800" b="1" dirty="0" smtClean="0">
                <a:solidFill>
                  <a:schemeClr val="tx1"/>
                </a:solidFill>
              </a:rPr>
              <a:t>حوزه های یادگیری </a:t>
            </a:r>
            <a:r>
              <a:rPr lang="fa-IR" sz="2800" b="1" dirty="0">
                <a:solidFill>
                  <a:schemeClr val="tx1"/>
                </a:solidFill>
              </a:rPr>
              <a:t>،یعنی حوزه ی روانی-حرکتی وحوزه </a:t>
            </a:r>
            <a:r>
              <a:rPr lang="fa-IR" sz="2800" b="1" dirty="0" smtClean="0">
                <a:solidFill>
                  <a:schemeClr val="tx1"/>
                </a:solidFill>
              </a:rPr>
              <a:t>ی عاطفی </a:t>
            </a:r>
            <a:r>
              <a:rPr lang="fa-IR" sz="2800" b="1" dirty="0">
                <a:solidFill>
                  <a:schemeClr val="tx1"/>
                </a:solidFill>
              </a:rPr>
              <a:t>وحتی برای اندازه گیری تمامی </a:t>
            </a:r>
            <a:r>
              <a:rPr lang="fa-IR" sz="2800" b="1" dirty="0" smtClean="0">
                <a:solidFill>
                  <a:schemeClr val="tx1"/>
                </a:solidFill>
              </a:rPr>
              <a:t>هدفهای حوزه </a:t>
            </a:r>
            <a:r>
              <a:rPr lang="fa-IR" sz="2800" b="1" dirty="0">
                <a:solidFill>
                  <a:schemeClr val="tx1"/>
                </a:solidFill>
              </a:rPr>
              <a:t>شناختی ،به تنهایی ،کافی نیست وبدین منظور لازم است از </a:t>
            </a:r>
            <a:r>
              <a:rPr lang="fa-IR" sz="2800" b="1" dirty="0" smtClean="0">
                <a:solidFill>
                  <a:schemeClr val="tx1"/>
                </a:solidFill>
              </a:rPr>
              <a:t>تدابیری </a:t>
            </a:r>
            <a:r>
              <a:rPr lang="fa-IR" sz="2800" b="1" dirty="0">
                <a:solidFill>
                  <a:schemeClr val="tx1"/>
                </a:solidFill>
              </a:rPr>
              <a:t>نیز سود جست .</a:t>
            </a:r>
            <a:r>
              <a:rPr lang="fa-IR" sz="2800" b="1" dirty="0">
                <a:solidFill>
                  <a:srgbClr val="FF0000"/>
                </a:solidFill>
              </a:rPr>
              <a:t>گرانلاند ولین </a:t>
            </a:r>
            <a:r>
              <a:rPr lang="fa-IR" sz="2800" b="1" dirty="0">
                <a:solidFill>
                  <a:schemeClr val="tx1"/>
                </a:solidFill>
              </a:rPr>
              <a:t>(1990)تعدادی یادگیری را که با آزمون های مداد کاغذی قابل سنجش نیستند وبرای سنجش آنها روشها وفنون دیگری به غیر از این آزمونها مورد نیازند در جدول زیر خلاصه کردند</a:t>
            </a:r>
          </a:p>
        </p:txBody>
      </p:sp>
    </p:spTree>
    <p:extLst>
      <p:ext uri="{BB962C8B-B14F-4D97-AF65-F5344CB8AC3E}">
        <p14:creationId xmlns:p14="http://schemas.microsoft.com/office/powerpoint/2010/main" val="799583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457200"/>
            <a:ext cx="7772400" cy="609600"/>
          </a:xfrm>
        </p:spPr>
        <p:txBody>
          <a:bodyPr>
            <a:normAutofit/>
          </a:bodyPr>
          <a:lstStyle/>
          <a:p>
            <a:r>
              <a:rPr lang="fa-IR" sz="2000" b="1" dirty="0" smtClean="0">
                <a:solidFill>
                  <a:srgbClr val="FFFF00"/>
                </a:solidFill>
              </a:rPr>
              <a:t>یادگیری هایی که به خوبی باآزمون های متداول مداد کاغذی قابل سنجش نیستند.</a:t>
            </a:r>
            <a:endParaRPr lang="fa-IR" sz="2000" b="1" dirty="0">
              <a:solidFill>
                <a:srgbClr val="FFFF00"/>
              </a:solidFill>
            </a:endParaRPr>
          </a:p>
        </p:txBody>
      </p:sp>
      <p:sp>
        <p:nvSpPr>
          <p:cNvPr id="3" name="Subtitle 2"/>
          <p:cNvSpPr>
            <a:spLocks noGrp="1"/>
          </p:cNvSpPr>
          <p:nvPr>
            <p:ph type="subTitle" idx="1"/>
          </p:nvPr>
        </p:nvSpPr>
        <p:spPr>
          <a:xfrm>
            <a:off x="762000" y="1219200"/>
            <a:ext cx="7696200" cy="4343400"/>
          </a:xfrm>
        </p:spPr>
        <p:txBody>
          <a:bodyPr/>
          <a:lstStyle/>
          <a:p>
            <a:endParaRPr lang="fa-IR" dirty="0"/>
          </a:p>
        </p:txBody>
      </p:sp>
      <p:graphicFrame>
        <p:nvGraphicFramePr>
          <p:cNvPr id="5" name="Table 4"/>
          <p:cNvGraphicFramePr>
            <a:graphicFrameLocks noGrp="1"/>
          </p:cNvGraphicFramePr>
          <p:nvPr>
            <p:extLst>
              <p:ext uri="{D42A27DB-BD31-4B8C-83A1-F6EECF244321}">
                <p14:modId xmlns:p14="http://schemas.microsoft.com/office/powerpoint/2010/main" val="1115355846"/>
              </p:ext>
            </p:extLst>
          </p:nvPr>
        </p:nvGraphicFramePr>
        <p:xfrm>
          <a:off x="762000" y="1219200"/>
          <a:ext cx="7696200" cy="4748350"/>
        </p:xfrm>
        <a:graphic>
          <a:graphicData uri="http://schemas.openxmlformats.org/drawingml/2006/table">
            <a:tbl>
              <a:tblPr rtl="1" firstRow="1" bandRow="1">
                <a:tableStyleId>{5C22544A-7EE6-4342-B048-85BDC9FD1C3A}</a:tableStyleId>
              </a:tblPr>
              <a:tblGrid>
                <a:gridCol w="1905000"/>
                <a:gridCol w="5791200"/>
              </a:tblGrid>
              <a:tr h="620486">
                <a:tc>
                  <a:txBody>
                    <a:bodyPr/>
                    <a:lstStyle/>
                    <a:p>
                      <a:pPr algn="ctr" rtl="1"/>
                      <a:r>
                        <a:rPr lang="fa-IR" dirty="0" smtClean="0">
                          <a:solidFill>
                            <a:srgbClr val="FFFF00"/>
                          </a:solidFill>
                        </a:rPr>
                        <a:t>انواع یادگیری</a:t>
                      </a:r>
                      <a:endParaRPr lang="fa-IR" dirty="0">
                        <a:solidFill>
                          <a:srgbClr val="FFFF00"/>
                        </a:solidFill>
                      </a:endParaRPr>
                    </a:p>
                  </a:txBody>
                  <a:tcPr/>
                </a:tc>
                <a:tc>
                  <a:txBody>
                    <a:bodyPr/>
                    <a:lstStyle/>
                    <a:p>
                      <a:pPr algn="ctr" rtl="1"/>
                      <a:r>
                        <a:rPr lang="fa-IR" dirty="0" smtClean="0">
                          <a:solidFill>
                            <a:srgbClr val="FFFF00"/>
                          </a:solidFill>
                        </a:rPr>
                        <a:t>رفتارهای معرف</a:t>
                      </a:r>
                      <a:endParaRPr lang="fa-IR" dirty="0">
                        <a:solidFill>
                          <a:srgbClr val="FFFF00"/>
                        </a:solidFill>
                      </a:endParaRPr>
                    </a:p>
                  </a:txBody>
                  <a:tcPr/>
                </a:tc>
              </a:tr>
              <a:tr h="620486">
                <a:tc>
                  <a:txBody>
                    <a:bodyPr/>
                    <a:lstStyle/>
                    <a:p>
                      <a:pPr algn="ctr" rtl="1"/>
                      <a:r>
                        <a:rPr lang="fa-IR" dirty="0" smtClean="0"/>
                        <a:t>مهارتها</a:t>
                      </a:r>
                      <a:endParaRPr lang="fa-IR" dirty="0"/>
                    </a:p>
                  </a:txBody>
                  <a:tcPr/>
                </a:tc>
                <a:tc>
                  <a:txBody>
                    <a:bodyPr/>
                    <a:lstStyle/>
                    <a:p>
                      <a:pPr rtl="1"/>
                      <a:r>
                        <a:rPr lang="fa-IR" sz="1600" dirty="0" smtClean="0"/>
                        <a:t>سخن گفتن ،نوشتن،گوش دادن،خواندن شفاهی،انجام آزمایش</a:t>
                      </a:r>
                      <a:r>
                        <a:rPr lang="fa-IR" sz="1600" baseline="0" dirty="0" smtClean="0"/>
                        <a:t> در آزمایشگاه،رسم کردن،نواختن،آلات موسیقی،ژیمناستیک،مهارتهای شغلی،مهارتهایمطالعه کردن ومهارتهای اجتماعی.</a:t>
                      </a:r>
                      <a:endParaRPr lang="fa-IR" sz="1600" dirty="0"/>
                    </a:p>
                  </a:txBody>
                  <a:tcPr/>
                </a:tc>
              </a:tr>
              <a:tr h="620486">
                <a:tc>
                  <a:txBody>
                    <a:bodyPr/>
                    <a:lstStyle/>
                    <a:p>
                      <a:pPr algn="ctr" rtl="1"/>
                      <a:r>
                        <a:rPr lang="fa-IR" dirty="0" smtClean="0"/>
                        <a:t>عادت های کاری</a:t>
                      </a:r>
                      <a:endParaRPr lang="fa-IR" dirty="0"/>
                    </a:p>
                  </a:txBody>
                  <a:tcPr/>
                </a:tc>
                <a:tc>
                  <a:txBody>
                    <a:bodyPr/>
                    <a:lstStyle/>
                    <a:p>
                      <a:pPr rtl="1"/>
                      <a:r>
                        <a:rPr lang="fa-IR" sz="1600" dirty="0" smtClean="0"/>
                        <a:t>توانایی در برنامه ریزی،استفاده ی درست</a:t>
                      </a:r>
                      <a:r>
                        <a:rPr lang="fa-IR" sz="1600" baseline="0" dirty="0" smtClean="0"/>
                        <a:t> از زمان،استفاده از وسایل،استفاده از منابع،نشان دادن ویژگی هایی چون ابتکار ،خلاقیت ،پشتکار وقابل اعتماد بودن.</a:t>
                      </a:r>
                      <a:endParaRPr lang="fa-IR" sz="1600" dirty="0"/>
                    </a:p>
                  </a:txBody>
                  <a:tcPr/>
                </a:tc>
              </a:tr>
              <a:tr h="620486">
                <a:tc>
                  <a:txBody>
                    <a:bodyPr/>
                    <a:lstStyle/>
                    <a:p>
                      <a:pPr algn="ctr" rtl="1"/>
                      <a:r>
                        <a:rPr lang="fa-IR" dirty="0" smtClean="0"/>
                        <a:t>نگرش های اجتماعی</a:t>
                      </a:r>
                      <a:endParaRPr lang="fa-IR" dirty="0"/>
                    </a:p>
                  </a:txBody>
                  <a:tcPr/>
                </a:tc>
                <a:tc>
                  <a:txBody>
                    <a:bodyPr/>
                    <a:lstStyle/>
                    <a:p>
                      <a:pPr rtl="1"/>
                      <a:r>
                        <a:rPr lang="fa-IR" sz="1600" dirty="0" smtClean="0"/>
                        <a:t>علاقه مندی</a:t>
                      </a:r>
                      <a:r>
                        <a:rPr lang="fa-IR" sz="1600" baseline="0" dirty="0" smtClean="0"/>
                        <a:t> به رفتار دیگران ،احترام گذاشتن به قانون،احترام گذاشتن به اموال دیگران،حساس بودن نسبت به مسائل اجتماعی،احترام گذاشتن به نهاد ها ی اجتماعی،میل به کوشیدن برای پیشبرد اجتماعی.</a:t>
                      </a:r>
                      <a:endParaRPr lang="fa-IR" sz="1600" dirty="0"/>
                    </a:p>
                  </a:txBody>
                  <a:tcPr/>
                </a:tc>
              </a:tr>
              <a:tr h="620486">
                <a:tc>
                  <a:txBody>
                    <a:bodyPr/>
                    <a:lstStyle/>
                    <a:p>
                      <a:pPr algn="ctr" rtl="1"/>
                      <a:r>
                        <a:rPr lang="fa-IR" dirty="0" smtClean="0"/>
                        <a:t>علاقه ها </a:t>
                      </a:r>
                      <a:endParaRPr lang="fa-IR" dirty="0"/>
                    </a:p>
                  </a:txBody>
                  <a:tcPr/>
                </a:tc>
                <a:tc>
                  <a:txBody>
                    <a:bodyPr/>
                    <a:lstStyle/>
                    <a:p>
                      <a:pPr rtl="1"/>
                      <a:r>
                        <a:rPr lang="fa-IR" sz="1600" dirty="0" smtClean="0"/>
                        <a:t>اظهار</a:t>
                      </a:r>
                      <a:r>
                        <a:rPr lang="fa-IR" sz="1600" baseline="0" dirty="0" smtClean="0"/>
                        <a:t> </a:t>
                      </a:r>
                      <a:r>
                        <a:rPr lang="fa-IR" sz="1600" dirty="0" smtClean="0"/>
                        <a:t>علاقه نسبت به فعالیت های آموزشی،مکانیکی،هنری ،علمی،اجتماعی،تفریحی،شغلی.</a:t>
                      </a:r>
                      <a:endParaRPr lang="fa-IR" sz="1600" dirty="0"/>
                    </a:p>
                  </a:txBody>
                  <a:tcPr/>
                </a:tc>
              </a:tr>
              <a:tr h="620486">
                <a:tc>
                  <a:txBody>
                    <a:bodyPr/>
                    <a:lstStyle/>
                    <a:p>
                      <a:pPr algn="ctr" rtl="1"/>
                      <a:r>
                        <a:rPr lang="fa-IR" dirty="0" smtClean="0"/>
                        <a:t>ارج گذاری یا قدر دانی</a:t>
                      </a:r>
                      <a:endParaRPr lang="fa-IR" dirty="0"/>
                    </a:p>
                  </a:txBody>
                  <a:tcPr/>
                </a:tc>
                <a:tc>
                  <a:txBody>
                    <a:bodyPr/>
                    <a:lstStyle/>
                    <a:p>
                      <a:pPr rtl="1"/>
                      <a:r>
                        <a:rPr lang="fa-IR" sz="1600" dirty="0" smtClean="0"/>
                        <a:t>ابراز رضایت وشادمانی نسبتبه طبیعت ،موسیقی،هنر،ادبیات،مهارتهای جسمانی وخدمت های برجسته ی اجتماعی.</a:t>
                      </a:r>
                      <a:endParaRPr lang="fa-IR" sz="1600" dirty="0"/>
                    </a:p>
                  </a:txBody>
                  <a:tcPr/>
                </a:tc>
              </a:tr>
              <a:tr h="620486">
                <a:tc>
                  <a:txBody>
                    <a:bodyPr/>
                    <a:lstStyle/>
                    <a:p>
                      <a:pPr algn="ctr" rtl="1"/>
                      <a:r>
                        <a:rPr lang="fa-IR" dirty="0" smtClean="0"/>
                        <a:t>سازگاری</a:t>
                      </a:r>
                      <a:endParaRPr lang="fa-IR" dirty="0"/>
                    </a:p>
                  </a:txBody>
                  <a:tcPr/>
                </a:tc>
                <a:tc>
                  <a:txBody>
                    <a:bodyPr/>
                    <a:lstStyle/>
                    <a:p>
                      <a:pPr rtl="1"/>
                      <a:r>
                        <a:rPr lang="fa-IR" sz="1600" dirty="0" smtClean="0"/>
                        <a:t>رابطه با همسالان ،واکنش</a:t>
                      </a:r>
                      <a:r>
                        <a:rPr lang="en-US" sz="1600" dirty="0" smtClean="0"/>
                        <a:t> </a:t>
                      </a:r>
                      <a:r>
                        <a:rPr lang="fa-IR" sz="1600" dirty="0" smtClean="0"/>
                        <a:t>به</a:t>
                      </a:r>
                      <a:r>
                        <a:rPr lang="fa-IR" sz="1600" baseline="0" dirty="0" smtClean="0"/>
                        <a:t> ستایش وسرزنش،واکنش به مرجع قدرت،ثبات هیجانی،سازگاری اجتماعی</a:t>
                      </a:r>
                      <a:endParaRPr lang="fa-IR" sz="1600" dirty="0"/>
                    </a:p>
                  </a:txBody>
                  <a:tcPr/>
                </a:tc>
              </a:tr>
            </a:tbl>
          </a:graphicData>
        </a:graphic>
      </p:graphicFrame>
    </p:spTree>
    <p:extLst>
      <p:ext uri="{BB962C8B-B14F-4D97-AF65-F5344CB8AC3E}">
        <p14:creationId xmlns:p14="http://schemas.microsoft.com/office/powerpoint/2010/main" val="1437916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533400"/>
            <a:ext cx="8610600" cy="3657600"/>
          </a:xfrm>
        </p:spPr>
        <p:txBody>
          <a:bodyPr>
            <a:noAutofit/>
          </a:bodyPr>
          <a:lstStyle/>
          <a:p>
            <a:r>
              <a:rPr lang="fa-IR" sz="2800" b="1" dirty="0" smtClean="0">
                <a:solidFill>
                  <a:schemeClr val="tx1"/>
                </a:solidFill>
              </a:rPr>
              <a:t>در اینجا روش ها وفنونی را معرفی خواهیم کرد که به کمک آنها می توان یادگیری ها ی دانش آموزان را در حوزه ی </a:t>
            </a:r>
            <a:r>
              <a:rPr lang="fa-IR" sz="2800" b="1" dirty="0" smtClean="0">
                <a:solidFill>
                  <a:schemeClr val="accent5"/>
                </a:solidFill>
              </a:rPr>
              <a:t>روانی –حرکتی وعاطفی </a:t>
            </a:r>
            <a:r>
              <a:rPr lang="fa-IR" sz="2800" b="1" dirty="0" smtClean="0">
                <a:solidFill>
                  <a:schemeClr val="tx1"/>
                </a:solidFill>
              </a:rPr>
              <a:t>سنجش کرد وهم </a:t>
            </a:r>
            <a:r>
              <a:rPr lang="fa-IR" sz="2800" b="1" dirty="0" smtClean="0">
                <a:solidFill>
                  <a:srgbClr val="FF0000"/>
                </a:solidFill>
              </a:rPr>
              <a:t>فرایند </a:t>
            </a:r>
            <a:r>
              <a:rPr lang="fa-IR" sz="2800" b="1" dirty="0" smtClean="0">
                <a:solidFill>
                  <a:schemeClr val="tx1"/>
                </a:solidFill>
              </a:rPr>
              <a:t>و</a:t>
            </a:r>
            <a:r>
              <a:rPr lang="fa-IR" sz="2800" b="1" dirty="0" smtClean="0">
                <a:solidFill>
                  <a:srgbClr val="FF0000"/>
                </a:solidFill>
              </a:rPr>
              <a:t>فراورده های </a:t>
            </a:r>
            <a:r>
              <a:rPr lang="fa-IR" sz="2800" b="1" dirty="0" smtClean="0">
                <a:solidFill>
                  <a:schemeClr val="tx1"/>
                </a:solidFill>
              </a:rPr>
              <a:t>فکری سطح بالای شناختی را که با آزمون های مداد کاغذی به تنهایی وبه سهولت قابل اندازه گیری نیستند مورد ارزشیابی قرار داد.از آنجا که به کمک این روش های سنجش ،غالبا می توان در موقعیت های طبیعی وشرایط واقعی به سنجش یادگیری اقدام کردبه آنها نام </a:t>
            </a:r>
            <a:r>
              <a:rPr lang="fa-IR" sz="2800" b="1" dirty="0" smtClean="0">
                <a:solidFill>
                  <a:srgbClr val="FF0000"/>
                </a:solidFill>
              </a:rPr>
              <a:t>سنجش واقعی یا اصیل </a:t>
            </a:r>
            <a:r>
              <a:rPr lang="fa-IR" sz="2800" b="1" dirty="0" smtClean="0">
                <a:solidFill>
                  <a:schemeClr val="tx1"/>
                </a:solidFill>
              </a:rPr>
              <a:t>را داده اند .(پوفام2002 )زیرا با تکالیف زندگی واقعی وغیر آموزشگاهی بیشتر سرو کار دارد.</a:t>
            </a:r>
            <a:endParaRPr lang="fa-IR" sz="2800" b="1" dirty="0">
              <a:solidFill>
                <a:schemeClr val="tx1"/>
              </a:solidFill>
            </a:endParaRPr>
          </a:p>
        </p:txBody>
      </p:sp>
      <p:sp>
        <p:nvSpPr>
          <p:cNvPr id="3" name="Subtitle 2"/>
          <p:cNvSpPr>
            <a:spLocks noGrp="1"/>
          </p:cNvSpPr>
          <p:nvPr>
            <p:ph type="subTitle" idx="1"/>
          </p:nvPr>
        </p:nvSpPr>
        <p:spPr>
          <a:xfrm>
            <a:off x="304800" y="4114800"/>
            <a:ext cx="8534400" cy="2057400"/>
          </a:xfrm>
        </p:spPr>
        <p:txBody>
          <a:bodyPr>
            <a:normAutofit/>
          </a:bodyPr>
          <a:lstStyle/>
          <a:p>
            <a:r>
              <a:rPr lang="fa-IR" sz="2800" b="1" dirty="0" smtClean="0">
                <a:solidFill>
                  <a:schemeClr val="tx1"/>
                </a:solidFill>
              </a:rPr>
              <a:t>منظور از </a:t>
            </a:r>
            <a:r>
              <a:rPr lang="fa-IR" sz="2800" b="1" dirty="0" smtClean="0">
                <a:solidFill>
                  <a:srgbClr val="FF0000"/>
                </a:solidFill>
              </a:rPr>
              <a:t>سنجش واقعی (اصیل)</a:t>
            </a:r>
            <a:r>
              <a:rPr lang="fa-IR" sz="2800" b="1" dirty="0" smtClean="0">
                <a:solidFill>
                  <a:schemeClr val="tx1"/>
                </a:solidFill>
              </a:rPr>
              <a:t>فعالیت ها وتکلیف های معنی داری است که در ارزشیابی از پیشرفت تحصیلی دانش اموزان به کار می رود وهدف آن نشان دادن توانایی یاد گیرندگان در انتقال یادگیری ها ی دنیای واقعی است .(کوهن وسوردلیک، 2005).</a:t>
            </a:r>
            <a:endParaRPr lang="fa-IR" sz="2800" b="1" dirty="0">
              <a:solidFill>
                <a:schemeClr val="tx1"/>
              </a:solidFill>
            </a:endParaRPr>
          </a:p>
        </p:txBody>
      </p:sp>
    </p:spTree>
    <p:extLst>
      <p:ext uri="{BB962C8B-B14F-4D97-AF65-F5344CB8AC3E}">
        <p14:creationId xmlns:p14="http://schemas.microsoft.com/office/powerpoint/2010/main" val="2855345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304800"/>
            <a:ext cx="8382000" cy="6096000"/>
          </a:xfrm>
        </p:spPr>
        <p:txBody>
          <a:bodyPr>
            <a:normAutofit/>
          </a:bodyPr>
          <a:lstStyle/>
          <a:p>
            <a:r>
              <a:rPr lang="fa-IR" sz="2400" b="1" dirty="0" smtClean="0">
                <a:solidFill>
                  <a:schemeClr val="tx1"/>
                </a:solidFill>
              </a:rPr>
              <a:t>یک دسته از روش </a:t>
            </a:r>
            <a:r>
              <a:rPr lang="fa-IR" sz="2400" b="1" dirty="0" smtClean="0">
                <a:solidFill>
                  <a:srgbClr val="FF0000"/>
                </a:solidFill>
              </a:rPr>
              <a:t>سنجش واقعی </a:t>
            </a:r>
            <a:r>
              <a:rPr lang="fa-IR" sz="2400" b="1" dirty="0" smtClean="0">
                <a:solidFill>
                  <a:schemeClr val="tx1"/>
                </a:solidFill>
              </a:rPr>
              <a:t>(اصیل)سنجش عملکردی </a:t>
            </a:r>
            <a:r>
              <a:rPr lang="fa-IR" sz="2400" b="1" dirty="0" smtClean="0">
                <a:solidFill>
                  <a:srgbClr val="FF0000"/>
                </a:solidFill>
              </a:rPr>
              <a:t>(مهارتی)</a:t>
            </a:r>
            <a:r>
              <a:rPr lang="fa-IR" sz="2400" b="1" dirty="0" smtClean="0">
                <a:solidFill>
                  <a:schemeClr val="tx1"/>
                </a:solidFill>
              </a:rPr>
              <a:t>نام دارد .در سنجش عملکردی یا آزمون عملکردی(</a:t>
            </a:r>
            <a:r>
              <a:rPr lang="fa-IR" sz="2400" b="1" dirty="0" smtClean="0">
                <a:solidFill>
                  <a:srgbClr val="FF0000"/>
                </a:solidFill>
              </a:rPr>
              <a:t>مهارتی</a:t>
            </a:r>
            <a:r>
              <a:rPr lang="fa-IR" sz="2400" b="1" dirty="0" smtClean="0">
                <a:solidFill>
                  <a:schemeClr val="tx1"/>
                </a:solidFill>
              </a:rPr>
              <a:t>)فرایند ها وفرآورده های یادگیری دانش آموزان به طور مستقیم ودر تکلیف زندگی واقعی می سنجد .لین وگرانلاند (2000)آزمون عملکردی (</a:t>
            </a:r>
            <a:r>
              <a:rPr lang="fa-IR" sz="2400" b="1" dirty="0" smtClean="0">
                <a:solidFill>
                  <a:srgbClr val="FF0000"/>
                </a:solidFill>
              </a:rPr>
              <a:t>مهارتی</a:t>
            </a:r>
            <a:r>
              <a:rPr lang="fa-IR" sz="2400" b="1" dirty="0" smtClean="0">
                <a:solidFill>
                  <a:schemeClr val="tx1"/>
                </a:solidFill>
              </a:rPr>
              <a:t>)را به عنوان تکالیفی که ازدانش آموزان می خواهند تا مسائلی را که در خارج از محدوده ی کلاسی با اهمیت هستندحل کنندیا به گونه هایی عمل نمایند که به خودی خود دارای اهمیت اند،تعریف کرده اند.آزمون  های </a:t>
            </a:r>
            <a:r>
              <a:rPr lang="fa-IR" sz="2400" b="1" dirty="0" smtClean="0">
                <a:solidFill>
                  <a:srgbClr val="FF0000"/>
                </a:solidFill>
              </a:rPr>
              <a:t>مهارتی</a:t>
            </a:r>
            <a:r>
              <a:rPr lang="fa-IR" sz="2400" b="1" dirty="0" smtClean="0">
                <a:solidFill>
                  <a:schemeClr val="tx1"/>
                </a:solidFill>
              </a:rPr>
              <a:t> با </a:t>
            </a:r>
            <a:r>
              <a:rPr lang="fa-IR" sz="2400" b="1" dirty="0" smtClean="0">
                <a:solidFill>
                  <a:srgbClr val="FF0000"/>
                </a:solidFill>
              </a:rPr>
              <a:t>فرایند </a:t>
            </a:r>
            <a:r>
              <a:rPr lang="fa-IR" sz="2400" b="1" dirty="0" smtClean="0">
                <a:solidFill>
                  <a:schemeClr val="tx1"/>
                </a:solidFill>
              </a:rPr>
              <a:t>یا شیوه ی </a:t>
            </a:r>
            <a:r>
              <a:rPr lang="fa-IR" sz="2400" b="1" dirty="0" smtClean="0">
                <a:solidFill>
                  <a:srgbClr val="FF0000"/>
                </a:solidFill>
              </a:rPr>
              <a:t>فرآورده </a:t>
            </a:r>
            <a:r>
              <a:rPr lang="fa-IR" sz="2400" b="1" dirty="0" smtClean="0">
                <a:solidFill>
                  <a:schemeClr val="tx1"/>
                </a:solidFill>
              </a:rPr>
              <a:t>یا محصول کار ،ویا ترکیبی از این دو سر و کار دارند.فرآورده چیزی است که یادگیرنده تولید می کند و فرایند جریانی است که او مورد استفاده قرار می دهد تا به فراورده دست یابد .در بسیاری از موارد ،هم فرایند وهم فرآورده هر دو عنوان جنبه های مهم عملکرد سنجش می شوند . معمولا در آغاز دوره ی یادگیری بیشتر شیوه ی اجرا یا فرایند کار مورد تایید قرار می گیرد،ودر مراحل پیشرفته تر یادگیری بر فرآورده یا محصول کار تاکید می کرد از نظر گرانلاند (1998)سنجش عملکرد یا آزمون مهارتی با </a:t>
            </a:r>
            <a:r>
              <a:rPr lang="fa-IR" sz="2400" b="1" dirty="0" smtClean="0">
                <a:solidFill>
                  <a:srgbClr val="FF0000"/>
                </a:solidFill>
              </a:rPr>
              <a:t>مهارت</a:t>
            </a:r>
            <a:r>
              <a:rPr lang="fa-IR" sz="2400" b="1" dirty="0" smtClean="0">
                <a:solidFill>
                  <a:schemeClr val="tx1"/>
                </a:solidFill>
              </a:rPr>
              <a:t> سرو کار دارد .مهارت در استفاده از فرایند ها وشیوه های اجرایی،ونیز </a:t>
            </a:r>
            <a:r>
              <a:rPr lang="fa-IR" sz="2400" b="1" dirty="0" smtClean="0">
                <a:solidFill>
                  <a:srgbClr val="FF0000"/>
                </a:solidFill>
              </a:rPr>
              <a:t>مهارت </a:t>
            </a:r>
            <a:r>
              <a:rPr lang="fa-IR" sz="2400" b="1" dirty="0" smtClean="0">
                <a:solidFill>
                  <a:schemeClr val="tx1"/>
                </a:solidFill>
              </a:rPr>
              <a:t>در </a:t>
            </a:r>
            <a:r>
              <a:rPr lang="fa-IR" sz="2400" b="1" dirty="0" smtClean="0">
                <a:solidFill>
                  <a:srgbClr val="FF0000"/>
                </a:solidFill>
              </a:rPr>
              <a:t>تولید فرآورده </a:t>
            </a:r>
            <a:r>
              <a:rPr lang="fa-IR" sz="2400" b="1" dirty="0" smtClean="0">
                <a:solidFill>
                  <a:schemeClr val="tx1"/>
                </a:solidFill>
              </a:rPr>
              <a:t>ها .</a:t>
            </a:r>
            <a:endParaRPr lang="fa-IR" sz="2400" b="1" dirty="0">
              <a:solidFill>
                <a:schemeClr val="tx1"/>
              </a:solidFill>
            </a:endParaRPr>
          </a:p>
        </p:txBody>
      </p:sp>
    </p:spTree>
    <p:extLst>
      <p:ext uri="{BB962C8B-B14F-4D97-AF65-F5344CB8AC3E}">
        <p14:creationId xmlns:p14="http://schemas.microsoft.com/office/powerpoint/2010/main" val="430619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772400" cy="4572000"/>
          </a:xfrm>
        </p:spPr>
        <p:txBody>
          <a:bodyPr>
            <a:normAutofit/>
          </a:bodyPr>
          <a:lstStyle/>
          <a:p>
            <a:r>
              <a:rPr lang="fa-IR" dirty="0" smtClean="0">
                <a:solidFill>
                  <a:schemeClr val="tx1"/>
                </a:solidFill>
              </a:rPr>
              <a:t>بنابر این ،آزمون های عملکردی(</a:t>
            </a:r>
            <a:r>
              <a:rPr lang="fa-IR" dirty="0" smtClean="0">
                <a:solidFill>
                  <a:srgbClr val="FF0000"/>
                </a:solidFill>
              </a:rPr>
              <a:t>مهارتی</a:t>
            </a:r>
            <a:r>
              <a:rPr lang="fa-IR" dirty="0" smtClean="0">
                <a:solidFill>
                  <a:schemeClr val="tx1"/>
                </a:solidFill>
              </a:rPr>
              <a:t>)وسایلی هستند که به</a:t>
            </a:r>
            <a:r>
              <a:rPr lang="fa-IR" dirty="0" smtClean="0"/>
              <a:t> </a:t>
            </a:r>
            <a:r>
              <a:rPr lang="fa-IR" dirty="0" smtClean="0">
                <a:solidFill>
                  <a:schemeClr val="tx1"/>
                </a:solidFill>
              </a:rPr>
              <a:t>عنوان مکمل آزمون های مدادکاغذی می توانند معلمان را در بهتر سنجیدن میزان توفیق دانش آموزان در رسیدن به هدف های متنوع تحصیلی یاری می دهند.</a:t>
            </a:r>
            <a:endParaRPr lang="fa-IR" dirty="0">
              <a:solidFill>
                <a:schemeClr val="tx1"/>
              </a:solidFill>
            </a:endParaRPr>
          </a:p>
        </p:txBody>
      </p:sp>
    </p:spTree>
    <p:extLst>
      <p:ext uri="{BB962C8B-B14F-4D97-AF65-F5344CB8AC3E}">
        <p14:creationId xmlns:p14="http://schemas.microsoft.com/office/powerpoint/2010/main" val="891591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762000"/>
          </a:xfrm>
        </p:spPr>
        <p:txBody>
          <a:bodyPr>
            <a:normAutofit fontScale="90000"/>
          </a:bodyPr>
          <a:lstStyle/>
          <a:p>
            <a:r>
              <a:rPr lang="fa-IR" sz="3200" b="1" dirty="0" smtClean="0">
                <a:solidFill>
                  <a:schemeClr val="tx2"/>
                </a:solidFill>
              </a:rPr>
              <a:t>دسته بندی4 گانه ی گرانلاند از آزمون های عملکردی </a:t>
            </a:r>
            <a:r>
              <a:rPr lang="fa-IR" sz="2400" b="1" dirty="0" smtClean="0">
                <a:solidFill>
                  <a:schemeClr val="tx2"/>
                </a:solidFill>
              </a:rPr>
              <a:t>(</a:t>
            </a:r>
            <a:r>
              <a:rPr lang="fa-IR" sz="3200" b="1" dirty="0" smtClean="0">
                <a:solidFill>
                  <a:srgbClr val="FF0000"/>
                </a:solidFill>
              </a:rPr>
              <a:t>مهارتی</a:t>
            </a:r>
            <a:r>
              <a:rPr lang="fa-IR" sz="2400" b="1" dirty="0" smtClean="0">
                <a:solidFill>
                  <a:schemeClr val="tx2"/>
                </a:solidFill>
              </a:rPr>
              <a:t>)</a:t>
            </a:r>
            <a:endParaRPr lang="fa-IR" sz="2400" b="1" dirty="0">
              <a:solidFill>
                <a:schemeClr val="tx2"/>
              </a:solidFill>
            </a:endParaRPr>
          </a:p>
        </p:txBody>
      </p:sp>
      <p:sp>
        <p:nvSpPr>
          <p:cNvPr id="3" name="Subtitle 2"/>
          <p:cNvSpPr>
            <a:spLocks noGrp="1"/>
          </p:cNvSpPr>
          <p:nvPr>
            <p:ph type="subTitle" idx="1"/>
          </p:nvPr>
        </p:nvSpPr>
        <p:spPr>
          <a:xfrm>
            <a:off x="381000" y="1524000"/>
            <a:ext cx="8534400" cy="4648200"/>
          </a:xfrm>
        </p:spPr>
        <p:txBody>
          <a:bodyPr/>
          <a:lstStyle/>
          <a:p>
            <a:pPr marL="571500" indent="-571500" algn="r">
              <a:buClr>
                <a:schemeClr val="tx1"/>
              </a:buClr>
              <a:buFont typeface="Wingdings" pitchFamily="2" charset="2"/>
              <a:buChar char="v"/>
            </a:pPr>
            <a:r>
              <a:rPr lang="fa-IR" sz="3600" dirty="0" smtClean="0">
                <a:solidFill>
                  <a:schemeClr val="tx1">
                    <a:lumMod val="95000"/>
                    <a:lumOff val="5000"/>
                  </a:schemeClr>
                </a:solidFill>
              </a:rPr>
              <a:t>آزمون کتبی عملکردی(مهارتی) </a:t>
            </a:r>
          </a:p>
          <a:p>
            <a:pPr marL="571500" indent="-571500" algn="r">
              <a:buClr>
                <a:schemeClr val="tx1"/>
              </a:buClr>
              <a:buFont typeface="Wingdings" pitchFamily="2" charset="2"/>
              <a:buChar char="v"/>
            </a:pPr>
            <a:r>
              <a:rPr lang="fa-IR" sz="3600" dirty="0" smtClean="0">
                <a:solidFill>
                  <a:schemeClr val="tx1">
                    <a:lumMod val="95000"/>
                    <a:lumOff val="5000"/>
                  </a:schemeClr>
                </a:solidFill>
              </a:rPr>
              <a:t>آزمون شناسایی</a:t>
            </a:r>
          </a:p>
          <a:p>
            <a:pPr marL="571500" indent="-571500" algn="r">
              <a:buClr>
                <a:schemeClr val="tx1"/>
              </a:buClr>
              <a:buFont typeface="Wingdings" pitchFamily="2" charset="2"/>
              <a:buChar char="v"/>
            </a:pPr>
            <a:r>
              <a:rPr lang="fa-IR" sz="3600" dirty="0" smtClean="0">
                <a:solidFill>
                  <a:schemeClr val="tx1">
                    <a:lumMod val="95000"/>
                    <a:lumOff val="5000"/>
                  </a:schemeClr>
                </a:solidFill>
              </a:rPr>
              <a:t>انجام عملکرد </a:t>
            </a:r>
            <a:r>
              <a:rPr lang="fa-IR" sz="3600" dirty="0">
                <a:solidFill>
                  <a:schemeClr val="tx1">
                    <a:lumMod val="95000"/>
                    <a:lumOff val="5000"/>
                  </a:schemeClr>
                </a:solidFill>
              </a:rPr>
              <a:t>در موقعیت های شبیه سازی </a:t>
            </a:r>
            <a:r>
              <a:rPr lang="fa-IR" sz="3600" dirty="0" smtClean="0">
                <a:solidFill>
                  <a:schemeClr val="tx1">
                    <a:lumMod val="95000"/>
                    <a:lumOff val="5000"/>
                  </a:schemeClr>
                </a:solidFill>
              </a:rPr>
              <a:t>شده </a:t>
            </a:r>
            <a:endParaRPr lang="fa-IR" sz="3600" dirty="0">
              <a:solidFill>
                <a:schemeClr val="tx1">
                  <a:lumMod val="95000"/>
                  <a:lumOff val="5000"/>
                </a:schemeClr>
              </a:solidFill>
            </a:endParaRPr>
          </a:p>
          <a:p>
            <a:pPr marL="571500" indent="-571500" algn="r">
              <a:buClr>
                <a:schemeClr val="tx1"/>
              </a:buClr>
              <a:buFont typeface="Wingdings" pitchFamily="2" charset="2"/>
              <a:buChar char="v"/>
            </a:pPr>
            <a:r>
              <a:rPr lang="fa-IR" sz="3600" dirty="0" smtClean="0">
                <a:solidFill>
                  <a:schemeClr val="tx1">
                    <a:lumMod val="95000"/>
                    <a:lumOff val="5000"/>
                  </a:schemeClr>
                </a:solidFill>
              </a:rPr>
              <a:t>نمونه ی کار                                          </a:t>
            </a:r>
          </a:p>
          <a:p>
            <a:pPr>
              <a:buClr>
                <a:schemeClr val="tx1"/>
              </a:buClr>
            </a:pPr>
            <a:r>
              <a:rPr lang="fa-IR" dirty="0" smtClean="0">
                <a:solidFill>
                  <a:schemeClr val="tx2"/>
                </a:solidFill>
              </a:rPr>
              <a:t>                                                                         </a:t>
            </a:r>
            <a:endParaRPr lang="fa-IR" dirty="0">
              <a:solidFill>
                <a:schemeClr val="tx2"/>
              </a:solidFill>
            </a:endParaRPr>
          </a:p>
        </p:txBody>
      </p:sp>
    </p:spTree>
    <p:extLst>
      <p:ext uri="{BB962C8B-B14F-4D97-AF65-F5344CB8AC3E}">
        <p14:creationId xmlns:p14="http://schemas.microsoft.com/office/powerpoint/2010/main" val="1416308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4876800"/>
          </a:xfrm>
        </p:spPr>
        <p:txBody>
          <a:bodyPr>
            <a:normAutofit/>
          </a:bodyPr>
          <a:lstStyle/>
          <a:p>
            <a:pPr algn="r"/>
            <a:r>
              <a:rPr lang="fa-IR" sz="3200" b="1" dirty="0" smtClean="0">
                <a:solidFill>
                  <a:srgbClr val="FF0000"/>
                </a:solidFill>
              </a:rPr>
              <a:t>نکته:</a:t>
            </a:r>
            <a:r>
              <a:rPr lang="fa-IR" sz="3200" b="1" dirty="0" smtClean="0">
                <a:solidFill>
                  <a:schemeClr val="tx1"/>
                </a:solidFill>
              </a:rPr>
              <a:t>ازمون نوع اول(کتبی)،بیشترین فاصله را از عملکرد در زندگی واقعی دارد،ولی آخرین نوع آزمون ،یعنی نمونه ی کار کمترین فاصله را از عملکرد در زندگی واقعی دارد.روشهای چهار گانه را  هم می توان جداگانه به کار بست وهم با یکدیگر مورد استفاده قرار داد.در بعضی موارد تنها یک روش کفایت می کند ،اما در بیشتر مواقع کاربرد ترکیب دو یا چند روش ضروری به نظر می رسد.</a:t>
            </a:r>
            <a:endParaRPr lang="fa-IR" sz="3200" b="1" dirty="0">
              <a:solidFill>
                <a:schemeClr val="tx1"/>
              </a:solidFill>
            </a:endParaRPr>
          </a:p>
        </p:txBody>
      </p:sp>
    </p:spTree>
    <p:extLst>
      <p:ext uri="{BB962C8B-B14F-4D97-AF65-F5344CB8AC3E}">
        <p14:creationId xmlns:p14="http://schemas.microsoft.com/office/powerpoint/2010/main" val="405931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304800"/>
            <a:ext cx="8534400" cy="5257800"/>
          </a:xfrm>
        </p:spPr>
        <p:txBody>
          <a:bodyPr>
            <a:normAutofit/>
          </a:bodyPr>
          <a:lstStyle/>
          <a:p>
            <a:pPr algn="r"/>
            <a:r>
              <a:rPr lang="fa-IR" sz="2800" dirty="0" smtClean="0">
                <a:solidFill>
                  <a:srgbClr val="FF0000"/>
                </a:solidFill>
              </a:rPr>
              <a:t>1-آزمون کتبی ,عملکردی (مهارتی)</a:t>
            </a:r>
            <a:r>
              <a:rPr lang="fa-IR" sz="2400" dirty="0" smtClean="0">
                <a:solidFill>
                  <a:schemeClr val="tx1"/>
                </a:solidFill>
              </a:rPr>
              <a:t>تفاوت عمده بین ازمون کتبی مدادکاغذی این است :درآزمون مهارتی عمدتا بر کار بست دانش ومهارت در موقعیت های عملی یا شبیه سازی شده با موقعیت های عملی تاکید می شود .در این گونه آزمون ها ی مهارتی ،بازده های پایانی یادگیری سنجش می شوند یا مراحل میانی عملکرد ی که برای رسیدن به بازده های مطلوب پایانی ضروری هستند.آزمون عملکردی کتبی را می توان به عنوان وسیله ی سنجش اطلاعات مقدماتی فرد در باره ی کاری که انجام خواهد دادبه کار بست.</a:t>
            </a:r>
            <a:br>
              <a:rPr lang="fa-IR" sz="2400" dirty="0" smtClean="0">
                <a:solidFill>
                  <a:schemeClr val="tx1"/>
                </a:solidFill>
              </a:rPr>
            </a:br>
            <a:r>
              <a:rPr lang="fa-IR" sz="2400" dirty="0" smtClean="0">
                <a:solidFill>
                  <a:srgbClr val="FF0000"/>
                </a:solidFill>
              </a:rPr>
              <a:t>مثال :کشیدن یک نقشه ی آب وهوایی،نمودار ستونی،طراحی یک مدار برقی ،طراحی یک لباس ،نوشتن یک داستان کوتاه،تهیه نقشه ی یک آزمایش علمی.</a:t>
            </a:r>
            <a:r>
              <a:rPr lang="fa-IR" sz="2400" dirty="0" smtClean="0">
                <a:solidFill>
                  <a:schemeClr val="tx1">
                    <a:lumMod val="95000"/>
                    <a:lumOff val="5000"/>
                  </a:schemeClr>
                </a:solidFill>
              </a:rPr>
              <a:t>نکته:در این مثالها ،محصول یادگیری که بصورت کتبی ارایه می شود ،هم نتیجه ی دانش فرد است وهم نتیجه ی مهارت او،بنابر این در بسیاری مواقع می توان از این آزمونها برای سنجش فرایند وفراورده های رفتار سود جست.</a:t>
            </a:r>
            <a:endParaRPr lang="fa-IR" sz="2400" dirty="0">
              <a:solidFill>
                <a:schemeClr val="tx1">
                  <a:lumMod val="95000"/>
                  <a:lumOff val="5000"/>
                </a:schemeClr>
              </a:solidFill>
            </a:endParaRPr>
          </a:p>
        </p:txBody>
      </p:sp>
      <p:sp>
        <p:nvSpPr>
          <p:cNvPr id="3" name="Subtitle 2"/>
          <p:cNvSpPr>
            <a:spLocks noGrp="1"/>
          </p:cNvSpPr>
          <p:nvPr>
            <p:ph type="subTitle" idx="1"/>
          </p:nvPr>
        </p:nvSpPr>
        <p:spPr>
          <a:xfrm>
            <a:off x="304800" y="304800"/>
            <a:ext cx="8534400" cy="3581400"/>
          </a:xfrm>
        </p:spPr>
        <p:txBody>
          <a:bodyPr/>
          <a:lstStyle/>
          <a:p>
            <a:pPr algn="r"/>
            <a:endParaRPr lang="fa-IR" dirty="0"/>
          </a:p>
        </p:txBody>
      </p:sp>
    </p:spTree>
    <p:extLst>
      <p:ext uri="{BB962C8B-B14F-4D97-AF65-F5344CB8AC3E}">
        <p14:creationId xmlns:p14="http://schemas.microsoft.com/office/powerpoint/2010/main" val="682106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457200"/>
            <a:ext cx="8610600" cy="3886200"/>
          </a:xfrm>
        </p:spPr>
        <p:txBody>
          <a:bodyPr>
            <a:noAutofit/>
          </a:bodyPr>
          <a:lstStyle/>
          <a:p>
            <a:r>
              <a:rPr lang="fa-IR" sz="2000" b="1" dirty="0" smtClean="0">
                <a:solidFill>
                  <a:srgbClr val="FF0000"/>
                </a:solidFill>
              </a:rPr>
              <a:t>2</a:t>
            </a:r>
            <a:r>
              <a:rPr lang="fa-IR" sz="2400" b="1" dirty="0" smtClean="0">
                <a:solidFill>
                  <a:srgbClr val="FF0000"/>
                </a:solidFill>
              </a:rPr>
              <a:t>_آزمون شناسایی:</a:t>
            </a:r>
            <a:r>
              <a:rPr lang="fa-IR" sz="2400" b="1" dirty="0" smtClean="0">
                <a:solidFill>
                  <a:schemeClr val="tx1"/>
                </a:solidFill>
              </a:rPr>
              <a:t>منظور از آزمون شناسایی روشی است برای سنجش توانایی یادگیرنده در تشخیص ویژگیها،محاسن،معایب وموارد استفاده امور مختلف.</a:t>
            </a:r>
            <a:br>
              <a:rPr lang="fa-IR" sz="2400" b="1" dirty="0" smtClean="0">
                <a:solidFill>
                  <a:schemeClr val="tx1"/>
                </a:solidFill>
              </a:rPr>
            </a:br>
            <a:r>
              <a:rPr lang="fa-IR" sz="2400" b="1" dirty="0" smtClean="0">
                <a:solidFill>
                  <a:schemeClr val="tx1"/>
                </a:solidFill>
              </a:rPr>
              <a:t>آزمونهای شناسایی انواع وکاربرد های مختلفی دارند. در بعضی وقتها می توان از دانش آموزان خواست تا یک ابزار یا دستگاه را شناسایی نماید یا کار آن را توصیف کند.در موقعیتهای دیگر می توان یادگیرنده را با مشکلی مواجه ساخت .مانند یک اتصالی در یک دستگاه برقی ،واز او خواست تا ابزار ها ،وسایل وشیوه های عملی رفع مشکل را شناسایی کند.(گرانلاند 1988)در مورد استفاده ازآزمونهای شناسایی گفته است :((معمول تر آن است که از آزمونها ی شناسایی به عنوان یک تدبیر آموزشی  برای آماده کردن دانش آموزان در اجرای عمل در موقعیتهای واقعی یا شبیه سازی شده استفاده شود.))</a:t>
            </a:r>
            <a:endParaRPr lang="fa-IR" sz="2400" b="1" dirty="0">
              <a:solidFill>
                <a:srgbClr val="FF0000"/>
              </a:solidFill>
            </a:endParaRPr>
          </a:p>
        </p:txBody>
      </p:sp>
      <p:sp>
        <p:nvSpPr>
          <p:cNvPr id="3" name="Subtitle 2"/>
          <p:cNvSpPr>
            <a:spLocks noGrp="1"/>
          </p:cNvSpPr>
          <p:nvPr>
            <p:ph type="subTitle" idx="1"/>
          </p:nvPr>
        </p:nvSpPr>
        <p:spPr>
          <a:xfrm>
            <a:off x="304800" y="4343400"/>
            <a:ext cx="8458200" cy="1905000"/>
          </a:xfrm>
        </p:spPr>
        <p:txBody>
          <a:bodyPr>
            <a:normAutofit/>
          </a:bodyPr>
          <a:lstStyle/>
          <a:p>
            <a:r>
              <a:rPr lang="fa-IR" sz="2400" b="1" dirty="0" smtClean="0">
                <a:solidFill>
                  <a:srgbClr val="C00000"/>
                </a:solidFill>
              </a:rPr>
              <a:t>مثال:پیدا کردن اشکال مداری که لامپ آن روشن نمی شود.وسایل ومراحل انجام یک آزمایش را مشخص کند.تشخیص روش درست حل یک مسئله ی ریاضی .شناسایی جانوران مختلفی که در یک آزمایشگاه یا کلاس درس چیده شده اند.</a:t>
            </a:r>
            <a:endParaRPr lang="fa-IR" sz="2400" b="1" dirty="0">
              <a:solidFill>
                <a:srgbClr val="C00000"/>
              </a:solidFill>
            </a:endParaRPr>
          </a:p>
        </p:txBody>
      </p:sp>
    </p:spTree>
    <p:extLst>
      <p:ext uri="{BB962C8B-B14F-4D97-AF65-F5344CB8AC3E}">
        <p14:creationId xmlns:p14="http://schemas.microsoft.com/office/powerpoint/2010/main" val="841567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04800"/>
            <a:ext cx="8686800" cy="5334000"/>
          </a:xfrm>
        </p:spPr>
        <p:txBody>
          <a:bodyPr>
            <a:normAutofit/>
          </a:bodyPr>
          <a:lstStyle/>
          <a:p>
            <a:r>
              <a:rPr lang="fa-IR" sz="2800" b="1" dirty="0" smtClean="0">
                <a:solidFill>
                  <a:srgbClr val="FF0000"/>
                </a:solidFill>
              </a:rPr>
              <a:t>3-انجام عملکرد در موقعیت های شبیه سازی شده :</a:t>
            </a:r>
            <a:r>
              <a:rPr lang="fa-IR" sz="2800" b="1" dirty="0" smtClean="0">
                <a:solidFill>
                  <a:schemeClr val="tx1"/>
                </a:solidFill>
              </a:rPr>
              <a:t>در این نوع آزمون از یاد گیرنده خواسته می شود تا در یک موقعیت شبیه سازی شده یا مصنوعی یا خیالی همان اعمالی را انجام می دهد که در موقعیت های واقعی ضروری اند.</a:t>
            </a:r>
            <a:br>
              <a:rPr lang="fa-IR" sz="2800" b="1" dirty="0" smtClean="0">
                <a:solidFill>
                  <a:schemeClr val="tx1"/>
                </a:solidFill>
              </a:rPr>
            </a:br>
            <a:r>
              <a:rPr lang="fa-IR" sz="2800" b="1" dirty="0" smtClean="0">
                <a:solidFill>
                  <a:srgbClr val="FF0000"/>
                </a:solidFill>
              </a:rPr>
              <a:t>مثال:در تربیت بدنی ضربه زدن به یک توپ خیالی ،انجام حرکات مختلف شنا در بیرون آب،شیوه های کاری که برای یک مصدوم انجام می گیرد،انجام عملیات تنفس مصنوعی روی یک مصدوم،یا آموزش خلبانی ورانندگی در مدل شبیه سازی شده.</a:t>
            </a:r>
            <a:br>
              <a:rPr lang="fa-IR" sz="2800" b="1" dirty="0" smtClean="0">
                <a:solidFill>
                  <a:srgbClr val="FF0000"/>
                </a:solidFill>
              </a:rPr>
            </a:br>
            <a:r>
              <a:rPr lang="fa-IR" sz="2800" b="1" dirty="0" smtClean="0">
                <a:solidFill>
                  <a:schemeClr val="tx1"/>
                </a:solidFill>
              </a:rPr>
              <a:t>این آزمون ها بیشتر برای آموزش مهارتهای مختلف مورد استفاده قرار می گیرد.چه (فرایند یادگیری)چه تولید بازده ی مطلوب (فراورده ی یادگیری)</a:t>
            </a:r>
            <a:endParaRPr lang="fa-IR" sz="2800" b="1" dirty="0">
              <a:solidFill>
                <a:schemeClr val="tx1"/>
              </a:solidFill>
            </a:endParaRPr>
          </a:p>
        </p:txBody>
      </p:sp>
      <p:sp>
        <p:nvSpPr>
          <p:cNvPr id="3" name="Subtitle 2"/>
          <p:cNvSpPr>
            <a:spLocks noGrp="1"/>
          </p:cNvSpPr>
          <p:nvPr>
            <p:ph type="subTitle" idx="1"/>
          </p:nvPr>
        </p:nvSpPr>
        <p:spPr>
          <a:xfrm>
            <a:off x="228600" y="457200"/>
            <a:ext cx="8763000" cy="5638800"/>
          </a:xfrm>
        </p:spPr>
        <p:txBody>
          <a:bodyPr/>
          <a:lstStyle/>
          <a:p>
            <a:endParaRPr lang="fa-IR" dirty="0"/>
          </a:p>
        </p:txBody>
      </p:sp>
    </p:spTree>
    <p:extLst>
      <p:ext uri="{BB962C8B-B14F-4D97-AF65-F5344CB8AC3E}">
        <p14:creationId xmlns:p14="http://schemas.microsoft.com/office/powerpoint/2010/main" val="3640094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4800600"/>
          </a:xfrm>
        </p:spPr>
        <p:txBody>
          <a:bodyPr>
            <a:normAutofit/>
          </a:bodyPr>
          <a:lstStyle/>
          <a:p>
            <a:r>
              <a:rPr lang="fa-IR" sz="2400" b="1" dirty="0" smtClean="0">
                <a:solidFill>
                  <a:srgbClr val="FF0000"/>
                </a:solidFill>
              </a:rPr>
              <a:t>یک مثال :</a:t>
            </a:r>
            <a:r>
              <a:rPr lang="fa-IR" sz="2400" b="1" dirty="0" smtClean="0">
                <a:solidFill>
                  <a:schemeClr val="tx1"/>
                </a:solidFill>
              </a:rPr>
              <a:t>این آزمون از نوع مهارت (عملکرد)در موقعیت شبیه سازی شده یک نمونه ی واقعی را توضیح می دهد.</a:t>
            </a:r>
            <a:r>
              <a:rPr lang="fa-IR" sz="2400" b="1" dirty="0" smtClean="0">
                <a:solidFill>
                  <a:srgbClr val="FF0000"/>
                </a:solidFill>
              </a:rPr>
              <a:t>هدف این آزمون</a:t>
            </a:r>
            <a:r>
              <a:rPr lang="fa-IR" sz="2400" b="1" dirty="0" smtClean="0">
                <a:solidFill>
                  <a:schemeClr val="tx1"/>
                </a:solidFill>
              </a:rPr>
              <a:t> :سنجش توانایی ایجاد ارتباط کلامی در دانش آموزان می باشد.</a:t>
            </a:r>
            <a:br>
              <a:rPr lang="fa-IR" sz="2400" b="1" dirty="0" smtClean="0">
                <a:solidFill>
                  <a:schemeClr val="tx1"/>
                </a:solidFill>
              </a:rPr>
            </a:br>
            <a:r>
              <a:rPr lang="fa-IR" sz="2400" b="1" dirty="0" smtClean="0">
                <a:solidFill>
                  <a:srgbClr val="FF0000"/>
                </a:solidFill>
              </a:rPr>
              <a:t>موقعیت سنجش </a:t>
            </a:r>
            <a:r>
              <a:rPr lang="fa-IR" sz="2400" b="1" dirty="0" smtClean="0">
                <a:solidFill>
                  <a:schemeClr val="tx1"/>
                </a:solidFill>
              </a:rPr>
              <a:t>:یک حالت اضطراری (اورژانس)</a:t>
            </a:r>
            <a:br>
              <a:rPr lang="fa-IR" sz="2400" b="1" dirty="0" smtClean="0">
                <a:solidFill>
                  <a:schemeClr val="tx1"/>
                </a:solidFill>
              </a:rPr>
            </a:br>
            <a:r>
              <a:rPr lang="fa-IR" sz="2400" b="1" dirty="0" smtClean="0">
                <a:solidFill>
                  <a:schemeClr val="tx1"/>
                </a:solidFill>
              </a:rPr>
              <a:t>فرض کنید تنها در منزل هستید وبوی دود می شنوید .شما (دانش آموز)به اداره ی آتش نشانی تلفن می زنید ومن (معلم)به تلفن شما جواب می دهم.با من صحبت کنید ،آن گونه که در تلفن صحبت می کنید. هر چه را که لازم می دانید ،برای من توضیح بدهید تا به کمک شما بیایم.(مستقیما با من صحبت کنید ،با گفتن الو شروع کنید.)</a:t>
            </a:r>
            <a:br>
              <a:rPr lang="fa-IR" sz="2400" b="1" dirty="0" smtClean="0">
                <a:solidFill>
                  <a:schemeClr val="tx1"/>
                </a:solidFill>
              </a:rPr>
            </a:br>
            <a:r>
              <a:rPr lang="fa-IR" sz="2400" b="1" dirty="0" smtClean="0">
                <a:solidFill>
                  <a:schemeClr val="tx1"/>
                </a:solidFill>
              </a:rPr>
              <a:t>                                                        </a:t>
            </a:r>
            <a:br>
              <a:rPr lang="fa-IR" sz="2400" b="1" dirty="0" smtClean="0">
                <a:solidFill>
                  <a:schemeClr val="tx1"/>
                </a:solidFill>
              </a:rPr>
            </a:br>
            <a:r>
              <a:rPr lang="fa-IR" sz="2400" b="1" dirty="0" smtClean="0">
                <a:solidFill>
                  <a:schemeClr val="tx1"/>
                </a:solidFill>
              </a:rPr>
              <a:t>                                                  </a:t>
            </a:r>
            <a:r>
              <a:rPr lang="fa-IR" sz="1800" b="1" dirty="0" smtClean="0">
                <a:solidFill>
                  <a:schemeClr val="tx1"/>
                </a:solidFill>
              </a:rPr>
              <a:t>از کتاب سنجش کلاسی (پوفام 2002)</a:t>
            </a:r>
            <a:endParaRPr lang="fa-IR" sz="1800" b="1" dirty="0">
              <a:solidFill>
                <a:srgbClr val="FF0000"/>
              </a:solidFill>
            </a:endParaRPr>
          </a:p>
        </p:txBody>
      </p:sp>
    </p:spTree>
    <p:extLst>
      <p:ext uri="{BB962C8B-B14F-4D97-AF65-F5344CB8AC3E}">
        <p14:creationId xmlns:p14="http://schemas.microsoft.com/office/powerpoint/2010/main" val="4015816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57200"/>
            <a:ext cx="8382000" cy="4343400"/>
          </a:xfrm>
        </p:spPr>
        <p:txBody>
          <a:bodyPr>
            <a:normAutofit/>
          </a:bodyPr>
          <a:lstStyle/>
          <a:p>
            <a:r>
              <a:rPr lang="fa-IR" sz="2400" b="1" dirty="0" smtClean="0">
                <a:solidFill>
                  <a:srgbClr val="FF0000"/>
                </a:solidFill>
              </a:rPr>
              <a:t>4-نمونه ی کار:</a:t>
            </a:r>
            <a:r>
              <a:rPr lang="fa-IR" sz="2400" b="1" dirty="0" smtClean="0">
                <a:solidFill>
                  <a:schemeClr val="tx1"/>
                </a:solidFill>
              </a:rPr>
              <a:t>در این روش از یاد گیرنده خواسته می شود تا اعمالی را انجام دهد که معرف عملکرد واقعی مورد سنجش هستند.این روش نزدیک ترین سنجش به عملکرد واقعی یادگیرنده در محیطهای طبیعی است .در روش نمونه کار،نمونه اعمالی که از دانش آموزمی خواهیم تا انجام دهدباید شامل عناصر مهم عملکرد کلی باشد که در شرایط کنترل شده اجرا می شود .</a:t>
            </a:r>
            <a:br>
              <a:rPr lang="fa-IR" sz="2400" b="1" dirty="0" smtClean="0">
                <a:solidFill>
                  <a:schemeClr val="tx1"/>
                </a:solidFill>
              </a:rPr>
            </a:br>
            <a:r>
              <a:rPr lang="fa-IR" sz="2400" b="1" dirty="0" smtClean="0">
                <a:solidFill>
                  <a:srgbClr val="FF0000"/>
                </a:solidFill>
              </a:rPr>
              <a:t>مثال:</a:t>
            </a:r>
            <a:r>
              <a:rPr lang="fa-IR" sz="2400" b="1" dirty="0" smtClean="0">
                <a:solidFill>
                  <a:schemeClr val="tx1"/>
                </a:solidFill>
              </a:rPr>
              <a:t>در درس ریاضی وقتی از دانش آموزان خواسته می شود با ابزاری که در اختیار دارند یک مکعب با ابعاد معینی بسازند .</a:t>
            </a:r>
            <a:br>
              <a:rPr lang="fa-IR" sz="2400" b="1" dirty="0" smtClean="0">
                <a:solidFill>
                  <a:schemeClr val="tx1"/>
                </a:solidFill>
              </a:rPr>
            </a:br>
            <a:r>
              <a:rPr lang="fa-IR" sz="2400" b="1" dirty="0" smtClean="0">
                <a:solidFill>
                  <a:srgbClr val="FF0000"/>
                </a:solidFill>
              </a:rPr>
              <a:t>آزمون در موقعیت های واقعی یا شبیه سازی شده مانند: </a:t>
            </a:r>
            <a:br>
              <a:rPr lang="fa-IR" sz="2400" b="1" dirty="0" smtClean="0">
                <a:solidFill>
                  <a:srgbClr val="FF0000"/>
                </a:solidFill>
              </a:rPr>
            </a:br>
            <a:r>
              <a:rPr lang="fa-IR" sz="2400" b="1" dirty="0" smtClean="0">
                <a:solidFill>
                  <a:schemeClr val="tx1"/>
                </a:solidFill>
              </a:rPr>
              <a:t>روزنامه ی دیواری تهیه کند.ماده ی شیمیایی جدیدی بسازد.نامه ای بنویسد در پاکت قرار دهد مشخصات فرستنده وگیرنده را روی پاکت نوشته وآن را در صندوق پستی می اندازد.مدار ساده ای را طراحی ومی سازد.</a:t>
            </a:r>
            <a:endParaRPr lang="fa-IR" sz="2400" b="1" dirty="0">
              <a:solidFill>
                <a:schemeClr val="tx1"/>
              </a:solidFill>
            </a:endParaRPr>
          </a:p>
        </p:txBody>
      </p:sp>
      <p:sp>
        <p:nvSpPr>
          <p:cNvPr id="3" name="Subtitle 2"/>
          <p:cNvSpPr>
            <a:spLocks noGrp="1"/>
          </p:cNvSpPr>
          <p:nvPr>
            <p:ph type="subTitle" idx="1"/>
          </p:nvPr>
        </p:nvSpPr>
        <p:spPr>
          <a:xfrm>
            <a:off x="304800" y="6477000"/>
            <a:ext cx="8458200" cy="609600"/>
          </a:xfrm>
        </p:spPr>
        <p:txBody>
          <a:bodyPr/>
          <a:lstStyle/>
          <a:p>
            <a:endParaRPr lang="fa-IR" dirty="0"/>
          </a:p>
        </p:txBody>
      </p:sp>
    </p:spTree>
    <p:extLst>
      <p:ext uri="{BB962C8B-B14F-4D97-AF65-F5344CB8AC3E}">
        <p14:creationId xmlns:p14="http://schemas.microsoft.com/office/powerpoint/2010/main" val="2270546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533400"/>
            <a:ext cx="8534400" cy="5638800"/>
          </a:xfrm>
        </p:spPr>
        <p:txBody>
          <a:bodyPr>
            <a:normAutofit/>
          </a:bodyPr>
          <a:lstStyle/>
          <a:p>
            <a:pPr algn="r"/>
            <a:r>
              <a:rPr lang="fa-IR" sz="2800" b="1" dirty="0" smtClean="0">
                <a:solidFill>
                  <a:srgbClr val="FF0000"/>
                </a:solidFill>
              </a:rPr>
              <a:t>چگونگی تولید آزمون های عملکردی(واقعی)</a:t>
            </a:r>
            <a:br>
              <a:rPr lang="fa-IR" sz="2800" b="1" dirty="0" smtClean="0">
                <a:solidFill>
                  <a:srgbClr val="FF0000"/>
                </a:solidFill>
              </a:rPr>
            </a:br>
            <a:r>
              <a:rPr lang="fa-IR" sz="2000" b="1" dirty="0" smtClean="0">
                <a:solidFill>
                  <a:srgbClr val="FF0000"/>
                </a:solidFill>
              </a:rPr>
              <a:t>1-تعیین هدف آزمون:</a:t>
            </a:r>
            <a:r>
              <a:rPr lang="fa-IR" sz="2000" b="1" dirty="0" smtClean="0">
                <a:solidFill>
                  <a:schemeClr val="tx1"/>
                </a:solidFill>
              </a:rPr>
              <a:t>در تعیین هدف باید به سه نکته توجه کرد.ا</a:t>
            </a:r>
            <a:r>
              <a:rPr lang="fa-IR" sz="2000" b="1" dirty="0" smtClean="0">
                <a:solidFill>
                  <a:srgbClr val="FF0000"/>
                </a:solidFill>
              </a:rPr>
              <a:t>لف –</a:t>
            </a:r>
            <a:r>
              <a:rPr lang="fa-IR" sz="2000" b="1" dirty="0" smtClean="0">
                <a:solidFill>
                  <a:schemeClr val="tx1"/>
                </a:solidFill>
              </a:rPr>
              <a:t>اهدافی</a:t>
            </a:r>
            <a:r>
              <a:rPr lang="fa-IR" sz="2000" b="1" dirty="0" smtClean="0">
                <a:solidFill>
                  <a:srgbClr val="FF0000"/>
                </a:solidFill>
              </a:rPr>
              <a:t> </a:t>
            </a:r>
            <a:r>
              <a:rPr lang="fa-IR" sz="2000" b="1" dirty="0" smtClean="0">
                <a:solidFill>
                  <a:schemeClr val="tx1"/>
                </a:solidFill>
              </a:rPr>
              <a:t>را باید در نظر گرفت که با ابزارهای دیگر قابل سنجش نباشد.(مهارت وکاربرد دانستنی ها در عرصه ی عمل ،یعنی توانستن )</a:t>
            </a:r>
            <a:br>
              <a:rPr lang="fa-IR" sz="2000" b="1" dirty="0" smtClean="0">
                <a:solidFill>
                  <a:schemeClr val="tx1"/>
                </a:solidFill>
              </a:rPr>
            </a:br>
            <a:r>
              <a:rPr lang="fa-IR" sz="2000" b="1" dirty="0" smtClean="0">
                <a:solidFill>
                  <a:srgbClr val="FF0000"/>
                </a:solidFill>
              </a:rPr>
              <a:t>ب)</a:t>
            </a:r>
            <a:r>
              <a:rPr lang="fa-IR" sz="2000" b="1" dirty="0" smtClean="0">
                <a:solidFill>
                  <a:schemeClr val="tx1"/>
                </a:solidFill>
              </a:rPr>
              <a:t>دانش آموز پیش نیاز اهداف را کسب کرده باشد.اگر قرار است مکعبی بسازد او اشکال هندسی را می شناسد ومی تواند رسم کند .مفاهیم طول ،عرض،محیط،مساحت ومانند این ها را یاد گرفته است .</a:t>
            </a:r>
            <a:br>
              <a:rPr lang="fa-IR" sz="2000" b="1" dirty="0" smtClean="0">
                <a:solidFill>
                  <a:schemeClr val="tx1"/>
                </a:solidFill>
              </a:rPr>
            </a:br>
            <a:r>
              <a:rPr lang="fa-IR" sz="2000" b="1" dirty="0" smtClean="0">
                <a:solidFill>
                  <a:srgbClr val="FF0000"/>
                </a:solidFill>
              </a:rPr>
              <a:t>ج-</a:t>
            </a:r>
            <a:r>
              <a:rPr lang="fa-IR" sz="2000" b="1" dirty="0" smtClean="0">
                <a:solidFill>
                  <a:schemeClr val="tx1">
                    <a:lumMod val="95000"/>
                    <a:lumOff val="5000"/>
                  </a:schemeClr>
                </a:solidFill>
              </a:rPr>
              <a:t>دانش لازم را در خصوص اندازه گیری و واحد های مربوط مانند متر وسانتی متر ونحوی محاسبه ی محیط و مساحت اشکال هندسی مورد نظر را کسب کرده است.</a:t>
            </a:r>
            <a:br>
              <a:rPr lang="fa-IR" sz="2000" b="1" dirty="0" smtClean="0">
                <a:solidFill>
                  <a:schemeClr val="tx1">
                    <a:lumMod val="95000"/>
                    <a:lumOff val="5000"/>
                  </a:schemeClr>
                </a:solidFill>
              </a:rPr>
            </a:br>
            <a:r>
              <a:rPr lang="fa-IR" sz="2000" b="1" dirty="0">
                <a:solidFill>
                  <a:schemeClr val="tx1">
                    <a:lumMod val="95000"/>
                    <a:lumOff val="5000"/>
                  </a:schemeClr>
                </a:solidFill>
              </a:rPr>
              <a:t/>
            </a:r>
            <a:br>
              <a:rPr lang="fa-IR" sz="2000" b="1" dirty="0">
                <a:solidFill>
                  <a:schemeClr val="tx1">
                    <a:lumMod val="95000"/>
                    <a:lumOff val="5000"/>
                  </a:schemeClr>
                </a:solidFill>
              </a:rPr>
            </a:br>
            <a:r>
              <a:rPr lang="fa-IR" sz="2000" b="1" dirty="0" smtClean="0">
                <a:solidFill>
                  <a:srgbClr val="FF0000"/>
                </a:solidFill>
              </a:rPr>
              <a:t>2-</a:t>
            </a:r>
            <a:r>
              <a:rPr lang="fa-IR" sz="2000" b="1" dirty="0" smtClean="0">
                <a:solidFill>
                  <a:schemeClr val="tx1"/>
                </a:solidFill>
              </a:rPr>
              <a:t>فعالیت</a:t>
            </a:r>
            <a:r>
              <a:rPr lang="fa-IR" sz="2000" b="1" dirty="0" smtClean="0">
                <a:solidFill>
                  <a:srgbClr val="FF0000"/>
                </a:solidFill>
              </a:rPr>
              <a:t> </a:t>
            </a:r>
            <a:r>
              <a:rPr lang="fa-IR" sz="2000" b="1" dirty="0" smtClean="0">
                <a:solidFill>
                  <a:schemeClr val="tx1"/>
                </a:solidFill>
              </a:rPr>
              <a:t>متناسب با هدف مورد نظر مشخص گردد.در اینجا خلاقیت وابتکار معلم شرط مهمی است .</a:t>
            </a:r>
            <a:br>
              <a:rPr lang="fa-IR" sz="2000" b="1" dirty="0" smtClean="0">
                <a:solidFill>
                  <a:schemeClr val="tx1"/>
                </a:solidFill>
              </a:rPr>
            </a:br>
            <a:r>
              <a:rPr lang="fa-IR" sz="2000" b="1" dirty="0" smtClean="0">
                <a:solidFill>
                  <a:srgbClr val="FF0000"/>
                </a:solidFill>
              </a:rPr>
              <a:t>یک فعالیت خوب باید شامل این ملاک ها باشد:</a:t>
            </a:r>
            <a:r>
              <a:rPr lang="fa-IR" sz="2000" b="1" dirty="0" smtClean="0">
                <a:solidFill>
                  <a:schemeClr val="tx1"/>
                </a:solidFill>
              </a:rPr>
              <a:t>الف)با هدف متناسب باشد.ب)جذاب باشد.ج)دانش آموز عمل کننده وتصمیم گیرنده باشد. د)موجب فهم عمیق دانش آموز از موضوع شود. ه)محدود به کلاس نیست .و)تفکر برانگیز است.</a:t>
            </a:r>
            <a:br>
              <a:rPr lang="fa-IR" sz="2000" b="1" dirty="0" smtClean="0">
                <a:solidFill>
                  <a:schemeClr val="tx1"/>
                </a:solidFill>
              </a:rPr>
            </a:br>
            <a:r>
              <a:rPr lang="fa-IR" sz="2000" b="1" dirty="0" smtClean="0">
                <a:solidFill>
                  <a:srgbClr val="FF0000"/>
                </a:solidFill>
              </a:rPr>
              <a:t>3-</a:t>
            </a:r>
            <a:r>
              <a:rPr lang="fa-IR" sz="2000" b="1" dirty="0" smtClean="0">
                <a:solidFill>
                  <a:schemeClr val="tx1"/>
                </a:solidFill>
              </a:rPr>
              <a:t>وسایلی که در اجرای ازمون نیاز است .</a:t>
            </a:r>
            <a:br>
              <a:rPr lang="fa-IR" sz="2000" b="1" dirty="0" smtClean="0">
                <a:solidFill>
                  <a:schemeClr val="tx1"/>
                </a:solidFill>
              </a:rPr>
            </a:br>
            <a:r>
              <a:rPr lang="fa-IR" sz="2000" b="1" dirty="0" smtClean="0">
                <a:solidFill>
                  <a:srgbClr val="FF0000"/>
                </a:solidFill>
              </a:rPr>
              <a:t>4-</a:t>
            </a:r>
            <a:r>
              <a:rPr lang="fa-IR" sz="2000" b="1" dirty="0" smtClean="0">
                <a:solidFill>
                  <a:schemeClr val="tx1"/>
                </a:solidFill>
              </a:rPr>
              <a:t>روش ارزشیابی .مرتبه ای –ملاکی –فرایندی ونهایتا بازخورد.</a:t>
            </a:r>
            <a:br>
              <a:rPr lang="fa-IR" sz="2000" b="1" dirty="0" smtClean="0">
                <a:solidFill>
                  <a:schemeClr val="tx1"/>
                </a:solidFill>
              </a:rPr>
            </a:br>
            <a:r>
              <a:rPr lang="fa-IR" sz="2000" b="1" dirty="0" smtClean="0">
                <a:solidFill>
                  <a:schemeClr val="tx1"/>
                </a:solidFill>
              </a:rPr>
              <a:t/>
            </a:r>
            <a:br>
              <a:rPr lang="fa-IR" sz="2000" b="1" dirty="0" smtClean="0">
                <a:solidFill>
                  <a:schemeClr val="tx1"/>
                </a:solidFill>
              </a:rPr>
            </a:br>
            <a:r>
              <a:rPr lang="fa-IR" sz="2000" b="1" dirty="0" smtClean="0">
                <a:solidFill>
                  <a:srgbClr val="FF0000"/>
                </a:solidFill>
              </a:rPr>
              <a:t/>
            </a:r>
            <a:br>
              <a:rPr lang="fa-IR" sz="2000" b="1" dirty="0" smtClean="0">
                <a:solidFill>
                  <a:srgbClr val="FF0000"/>
                </a:solidFill>
              </a:rPr>
            </a:br>
            <a:endParaRPr lang="fa-IR" sz="2800" b="1" dirty="0">
              <a:solidFill>
                <a:srgbClr val="FF0000"/>
              </a:solidFill>
            </a:endParaRPr>
          </a:p>
        </p:txBody>
      </p:sp>
    </p:spTree>
    <p:extLst>
      <p:ext uri="{BB962C8B-B14F-4D97-AF65-F5344CB8AC3E}">
        <p14:creationId xmlns:p14="http://schemas.microsoft.com/office/powerpoint/2010/main" val="3258763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1000"/>
            <a:ext cx="7772400" cy="1905000"/>
          </a:xfrm>
        </p:spPr>
        <p:txBody>
          <a:bodyPr>
            <a:normAutofit fontScale="90000"/>
          </a:bodyPr>
          <a:lstStyle/>
          <a:p>
            <a:r>
              <a:rPr lang="fa-IR" dirty="0" smtClean="0">
                <a:solidFill>
                  <a:srgbClr val="FFFF00"/>
                </a:solidFill>
              </a:rPr>
              <a:t>ارزشیابی (روش مرتبه ای)</a:t>
            </a:r>
            <a:r>
              <a:rPr lang="fa-IR" sz="2400" dirty="0" smtClean="0">
                <a:solidFill>
                  <a:schemeClr val="tx1"/>
                </a:solidFill>
              </a:rPr>
              <a:t/>
            </a:r>
            <a:br>
              <a:rPr lang="fa-IR" sz="2400" dirty="0" smtClean="0">
                <a:solidFill>
                  <a:schemeClr val="tx1"/>
                </a:solidFill>
              </a:rPr>
            </a:br>
            <a:r>
              <a:rPr lang="fa-IR" sz="2400" b="1" dirty="0" smtClean="0">
                <a:solidFill>
                  <a:schemeClr val="tx1"/>
                </a:solidFill>
              </a:rPr>
              <a:t>در این روش بر اساس میزان تحقق اهداف اموزشی ،ارزشیابی صورت می گیرد .این اهداف به روش پلکانی تنظیم میشود .در جدول ذیل دانش آموزی که به مرتبه ی اول رسیده باشد،در واقع به طور کامل به هدف دست رسی است.</a:t>
            </a:r>
            <a:endParaRPr lang="fa-IR"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265521679"/>
              </p:ext>
            </p:extLst>
          </p:nvPr>
        </p:nvGraphicFramePr>
        <p:xfrm>
          <a:off x="381000" y="2743200"/>
          <a:ext cx="8305800" cy="2926080"/>
        </p:xfrm>
        <a:graphic>
          <a:graphicData uri="http://schemas.openxmlformats.org/drawingml/2006/table">
            <a:tbl>
              <a:tblPr rtl="1" firstRow="1" bandRow="1">
                <a:tableStyleId>{284E427A-3D55-4303-BF80-6455036E1DE7}</a:tableStyleId>
              </a:tblPr>
              <a:tblGrid>
                <a:gridCol w="835446"/>
                <a:gridCol w="5710410"/>
                <a:gridCol w="1759944"/>
              </a:tblGrid>
              <a:tr h="487680">
                <a:tc>
                  <a:txBody>
                    <a:bodyPr/>
                    <a:lstStyle/>
                    <a:p>
                      <a:pPr rtl="1"/>
                      <a:r>
                        <a:rPr lang="fa-IR" dirty="0" smtClean="0">
                          <a:solidFill>
                            <a:schemeClr val="tx1"/>
                          </a:solidFill>
                        </a:rPr>
                        <a:t>ردیف</a:t>
                      </a:r>
                      <a:endParaRPr lang="fa-IR" dirty="0">
                        <a:solidFill>
                          <a:schemeClr val="tx1"/>
                        </a:solidFill>
                      </a:endParaRPr>
                    </a:p>
                  </a:txBody>
                  <a:tcPr/>
                </a:tc>
                <a:tc>
                  <a:txBody>
                    <a:bodyPr/>
                    <a:lstStyle/>
                    <a:p>
                      <a:pPr algn="ctr" rtl="1"/>
                      <a:r>
                        <a:rPr lang="fa-IR" dirty="0" smtClean="0">
                          <a:solidFill>
                            <a:schemeClr val="tx1"/>
                          </a:solidFill>
                        </a:rPr>
                        <a:t>گویه ها</a:t>
                      </a:r>
                      <a:endParaRPr lang="fa-IR" dirty="0">
                        <a:solidFill>
                          <a:schemeClr val="tx1"/>
                        </a:solidFill>
                      </a:endParaRPr>
                    </a:p>
                  </a:txBody>
                  <a:tcPr/>
                </a:tc>
                <a:tc>
                  <a:txBody>
                    <a:bodyPr/>
                    <a:lstStyle/>
                    <a:p>
                      <a:pPr algn="ctr" rtl="1"/>
                      <a:r>
                        <a:rPr lang="fa-IR" dirty="0" smtClean="0">
                          <a:solidFill>
                            <a:schemeClr val="tx1"/>
                          </a:solidFill>
                        </a:rPr>
                        <a:t>نظر معلم</a:t>
                      </a:r>
                      <a:endParaRPr lang="fa-IR" dirty="0">
                        <a:solidFill>
                          <a:schemeClr val="tx1"/>
                        </a:solidFill>
                      </a:endParaRPr>
                    </a:p>
                  </a:txBody>
                  <a:tcPr/>
                </a:tc>
              </a:tr>
              <a:tr h="487680">
                <a:tc>
                  <a:txBody>
                    <a:bodyPr/>
                    <a:lstStyle/>
                    <a:p>
                      <a:pPr algn="ctr" rtl="1"/>
                      <a:r>
                        <a:rPr lang="fa-IR" dirty="0" smtClean="0">
                          <a:solidFill>
                            <a:schemeClr val="tx1"/>
                          </a:solidFill>
                        </a:rPr>
                        <a:t>1</a:t>
                      </a:r>
                      <a:endParaRPr lang="fa-IR" dirty="0">
                        <a:solidFill>
                          <a:schemeClr val="tx1"/>
                        </a:solidFill>
                      </a:endParaRPr>
                    </a:p>
                  </a:txBody>
                  <a:tcPr/>
                </a:tc>
                <a:tc>
                  <a:txBody>
                    <a:bodyPr/>
                    <a:lstStyle/>
                    <a:p>
                      <a:pPr rtl="1"/>
                      <a:r>
                        <a:rPr lang="fa-IR" b="1" dirty="0" smtClean="0">
                          <a:solidFill>
                            <a:schemeClr val="tx1"/>
                          </a:solidFill>
                        </a:rPr>
                        <a:t>تمامی کلمات را درست خواند ودر جدول نوشت.</a:t>
                      </a:r>
                      <a:endParaRPr lang="fa-IR" b="1" dirty="0">
                        <a:solidFill>
                          <a:schemeClr val="tx1"/>
                        </a:solidFill>
                      </a:endParaRPr>
                    </a:p>
                  </a:txBody>
                  <a:tcPr/>
                </a:tc>
                <a:tc>
                  <a:txBody>
                    <a:bodyPr/>
                    <a:lstStyle/>
                    <a:p>
                      <a:pPr rtl="1"/>
                      <a:endParaRPr lang="fa-IR" dirty="0">
                        <a:solidFill>
                          <a:schemeClr val="tx1"/>
                        </a:solidFill>
                      </a:endParaRPr>
                    </a:p>
                  </a:txBody>
                  <a:tcPr/>
                </a:tc>
              </a:tr>
              <a:tr h="487680">
                <a:tc>
                  <a:txBody>
                    <a:bodyPr/>
                    <a:lstStyle/>
                    <a:p>
                      <a:pPr algn="ctr" rtl="1"/>
                      <a:r>
                        <a:rPr lang="fa-IR" dirty="0" smtClean="0">
                          <a:solidFill>
                            <a:schemeClr val="tx1"/>
                          </a:solidFill>
                        </a:rPr>
                        <a:t>2</a:t>
                      </a:r>
                      <a:endParaRPr lang="fa-IR" dirty="0">
                        <a:solidFill>
                          <a:schemeClr val="tx1"/>
                        </a:solidFill>
                      </a:endParaRPr>
                    </a:p>
                  </a:txBody>
                  <a:tcPr/>
                </a:tc>
                <a:tc>
                  <a:txBody>
                    <a:bodyPr/>
                    <a:lstStyle/>
                    <a:p>
                      <a:pPr rtl="1"/>
                      <a:r>
                        <a:rPr lang="fa-IR" b="1" dirty="0" smtClean="0">
                          <a:solidFill>
                            <a:schemeClr val="tx1"/>
                          </a:solidFill>
                        </a:rPr>
                        <a:t>بخشی از کلمات</a:t>
                      </a:r>
                      <a:r>
                        <a:rPr lang="fa-IR" b="1" baseline="0" dirty="0" smtClean="0">
                          <a:solidFill>
                            <a:schemeClr val="tx1"/>
                          </a:solidFill>
                        </a:rPr>
                        <a:t> را درست  خواند ودر جدول نوشت .</a:t>
                      </a:r>
                      <a:endParaRPr lang="fa-IR" b="1" dirty="0">
                        <a:solidFill>
                          <a:schemeClr val="tx1"/>
                        </a:solidFill>
                      </a:endParaRPr>
                    </a:p>
                  </a:txBody>
                  <a:tcPr/>
                </a:tc>
                <a:tc>
                  <a:txBody>
                    <a:bodyPr/>
                    <a:lstStyle/>
                    <a:p>
                      <a:pPr rtl="1"/>
                      <a:endParaRPr lang="fa-IR">
                        <a:solidFill>
                          <a:schemeClr val="tx1"/>
                        </a:solidFill>
                      </a:endParaRPr>
                    </a:p>
                  </a:txBody>
                  <a:tcPr/>
                </a:tc>
              </a:tr>
              <a:tr h="487680">
                <a:tc>
                  <a:txBody>
                    <a:bodyPr/>
                    <a:lstStyle/>
                    <a:p>
                      <a:pPr algn="ctr" rtl="1"/>
                      <a:r>
                        <a:rPr lang="fa-IR" dirty="0" smtClean="0">
                          <a:solidFill>
                            <a:schemeClr val="tx1"/>
                          </a:solidFill>
                        </a:rPr>
                        <a:t>3</a:t>
                      </a:r>
                      <a:endParaRPr lang="fa-IR" dirty="0">
                        <a:solidFill>
                          <a:schemeClr val="tx1"/>
                        </a:solidFill>
                      </a:endParaRPr>
                    </a:p>
                  </a:txBody>
                  <a:tcPr/>
                </a:tc>
                <a:tc>
                  <a:txBody>
                    <a:bodyPr/>
                    <a:lstStyle/>
                    <a:p>
                      <a:pPr rtl="1"/>
                      <a:r>
                        <a:rPr lang="fa-IR" b="1" dirty="0" smtClean="0">
                          <a:solidFill>
                            <a:schemeClr val="tx1"/>
                          </a:solidFill>
                        </a:rPr>
                        <a:t>بخش</a:t>
                      </a:r>
                      <a:r>
                        <a:rPr lang="fa-IR" b="1" baseline="0" dirty="0" smtClean="0">
                          <a:solidFill>
                            <a:schemeClr val="tx1"/>
                          </a:solidFill>
                        </a:rPr>
                        <a:t> کمی از کلمات را درست خواند ودر جدول نوشت .</a:t>
                      </a:r>
                      <a:endParaRPr lang="fa-IR" b="1" dirty="0">
                        <a:solidFill>
                          <a:schemeClr val="tx1"/>
                        </a:solidFill>
                      </a:endParaRPr>
                    </a:p>
                  </a:txBody>
                  <a:tcPr/>
                </a:tc>
                <a:tc>
                  <a:txBody>
                    <a:bodyPr/>
                    <a:lstStyle/>
                    <a:p>
                      <a:pPr rtl="1"/>
                      <a:endParaRPr lang="fa-IR">
                        <a:solidFill>
                          <a:schemeClr val="tx1"/>
                        </a:solidFill>
                      </a:endParaRPr>
                    </a:p>
                  </a:txBody>
                  <a:tcPr/>
                </a:tc>
              </a:tr>
              <a:tr h="487680">
                <a:tc>
                  <a:txBody>
                    <a:bodyPr/>
                    <a:lstStyle/>
                    <a:p>
                      <a:pPr algn="ctr" rtl="1"/>
                      <a:r>
                        <a:rPr lang="fa-IR" dirty="0" smtClean="0">
                          <a:solidFill>
                            <a:schemeClr val="tx1"/>
                          </a:solidFill>
                        </a:rPr>
                        <a:t>4</a:t>
                      </a:r>
                      <a:endParaRPr lang="fa-IR" dirty="0">
                        <a:solidFill>
                          <a:schemeClr val="tx1"/>
                        </a:solidFill>
                      </a:endParaRPr>
                    </a:p>
                  </a:txBody>
                  <a:tcPr/>
                </a:tc>
                <a:tc>
                  <a:txBody>
                    <a:bodyPr/>
                    <a:lstStyle/>
                    <a:p>
                      <a:pPr rtl="1"/>
                      <a:r>
                        <a:rPr lang="fa-IR" b="1" dirty="0" smtClean="0">
                          <a:solidFill>
                            <a:schemeClr val="tx1"/>
                          </a:solidFill>
                        </a:rPr>
                        <a:t>با کمک معلم بخشی از کلمات را درست خواند ودر جدول نوشت.</a:t>
                      </a:r>
                      <a:endParaRPr lang="fa-IR" b="1" dirty="0">
                        <a:solidFill>
                          <a:schemeClr val="tx1"/>
                        </a:solidFill>
                      </a:endParaRPr>
                    </a:p>
                  </a:txBody>
                  <a:tcPr/>
                </a:tc>
                <a:tc>
                  <a:txBody>
                    <a:bodyPr/>
                    <a:lstStyle/>
                    <a:p>
                      <a:pPr rtl="1"/>
                      <a:endParaRPr lang="fa-IR">
                        <a:solidFill>
                          <a:schemeClr val="tx1"/>
                        </a:solidFill>
                      </a:endParaRPr>
                    </a:p>
                  </a:txBody>
                  <a:tcPr/>
                </a:tc>
              </a:tr>
              <a:tr h="487680">
                <a:tc>
                  <a:txBody>
                    <a:bodyPr/>
                    <a:lstStyle/>
                    <a:p>
                      <a:pPr algn="ctr" rtl="1"/>
                      <a:r>
                        <a:rPr lang="fa-IR" dirty="0" smtClean="0">
                          <a:solidFill>
                            <a:schemeClr val="tx1"/>
                          </a:solidFill>
                        </a:rPr>
                        <a:t>5</a:t>
                      </a:r>
                      <a:endParaRPr lang="fa-IR" dirty="0">
                        <a:solidFill>
                          <a:schemeClr val="tx1"/>
                        </a:solidFill>
                      </a:endParaRPr>
                    </a:p>
                  </a:txBody>
                  <a:tcPr/>
                </a:tc>
                <a:tc>
                  <a:txBody>
                    <a:bodyPr/>
                    <a:lstStyle/>
                    <a:p>
                      <a:pPr rtl="1"/>
                      <a:r>
                        <a:rPr lang="fa-IR" b="1" dirty="0" smtClean="0">
                          <a:solidFill>
                            <a:schemeClr val="tx1"/>
                          </a:solidFill>
                        </a:rPr>
                        <a:t>از عهده ی تکا</a:t>
                      </a:r>
                      <a:r>
                        <a:rPr lang="fa-IR" b="1" baseline="0" dirty="0" smtClean="0">
                          <a:solidFill>
                            <a:schemeClr val="tx1"/>
                          </a:solidFill>
                        </a:rPr>
                        <a:t> لیف بر نیامد.</a:t>
                      </a:r>
                      <a:endParaRPr lang="fa-IR" b="1" dirty="0">
                        <a:solidFill>
                          <a:schemeClr val="tx1"/>
                        </a:solidFill>
                      </a:endParaRPr>
                    </a:p>
                  </a:txBody>
                  <a:tcPr/>
                </a:tc>
                <a:tc>
                  <a:txBody>
                    <a:bodyPr/>
                    <a:lstStyle/>
                    <a:p>
                      <a:pPr rtl="1"/>
                      <a:endParaRPr lang="fa-IR" dirty="0">
                        <a:solidFill>
                          <a:schemeClr val="tx1"/>
                        </a:solidFill>
                      </a:endParaRPr>
                    </a:p>
                  </a:txBody>
                  <a:tcPr/>
                </a:tc>
              </a:tr>
            </a:tbl>
          </a:graphicData>
        </a:graphic>
      </p:graphicFrame>
    </p:spTree>
    <p:extLst>
      <p:ext uri="{BB962C8B-B14F-4D97-AF65-F5344CB8AC3E}">
        <p14:creationId xmlns:p14="http://schemas.microsoft.com/office/powerpoint/2010/main" val="2188768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304800"/>
            <a:ext cx="8229600" cy="2133600"/>
          </a:xfrm>
        </p:spPr>
        <p:txBody>
          <a:bodyPr>
            <a:normAutofit/>
          </a:bodyPr>
          <a:lstStyle/>
          <a:p>
            <a:r>
              <a:rPr lang="fa-IR" dirty="0" smtClean="0">
                <a:solidFill>
                  <a:srgbClr val="FFFF00"/>
                </a:solidFill>
              </a:rPr>
              <a:t>ارزشیابی (روش ملاکی)</a:t>
            </a:r>
            <a:r>
              <a:rPr lang="fa-IR" sz="2000" dirty="0" smtClean="0">
                <a:solidFill>
                  <a:srgbClr val="FFFF00"/>
                </a:solidFill>
              </a:rPr>
              <a:t/>
            </a:r>
            <a:br>
              <a:rPr lang="fa-IR" sz="2000" dirty="0" smtClean="0">
                <a:solidFill>
                  <a:srgbClr val="FFFF00"/>
                </a:solidFill>
              </a:rPr>
            </a:br>
            <a:r>
              <a:rPr lang="fa-IR" sz="2400" b="1" dirty="0" smtClean="0">
                <a:solidFill>
                  <a:schemeClr val="tx1"/>
                </a:solidFill>
              </a:rPr>
              <a:t>این روش بر اساس خصوصیات وویژگی ها یا ملاک های محصول نهایی فعالیت یادگیری صورت بندی می شود. آن گاه محصول یادگیری هر دانش آموز رادر آن آزمون عملکردی مقایسه وارزشیابی می کنند.</a:t>
            </a:r>
            <a:endParaRPr lang="fa-IR" sz="2400"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245259725"/>
              </p:ext>
            </p:extLst>
          </p:nvPr>
        </p:nvGraphicFramePr>
        <p:xfrm>
          <a:off x="304800" y="2743200"/>
          <a:ext cx="8458200" cy="2590800"/>
        </p:xfrm>
        <a:graphic>
          <a:graphicData uri="http://schemas.openxmlformats.org/drawingml/2006/table">
            <a:tbl>
              <a:tblPr rtl="1" firstRow="1" bandRow="1">
                <a:tableStyleId>{21E4AEA4-8DFA-4A89-87EB-49C32662AFE0}</a:tableStyleId>
              </a:tblPr>
              <a:tblGrid>
                <a:gridCol w="990600"/>
                <a:gridCol w="5715000"/>
                <a:gridCol w="863600"/>
                <a:gridCol w="889000"/>
              </a:tblGrid>
              <a:tr h="518160">
                <a:tc>
                  <a:txBody>
                    <a:bodyPr/>
                    <a:lstStyle/>
                    <a:p>
                      <a:pPr algn="ctr" rtl="1"/>
                      <a:r>
                        <a:rPr lang="fa-IR" dirty="0" smtClean="0"/>
                        <a:t>ردیف</a:t>
                      </a:r>
                      <a:endParaRPr lang="fa-IR" dirty="0"/>
                    </a:p>
                  </a:txBody>
                  <a:tcPr/>
                </a:tc>
                <a:tc>
                  <a:txBody>
                    <a:bodyPr/>
                    <a:lstStyle/>
                    <a:p>
                      <a:pPr algn="ctr" rtl="1"/>
                      <a:r>
                        <a:rPr lang="fa-IR" dirty="0" smtClean="0"/>
                        <a:t>گویه ها</a:t>
                      </a:r>
                      <a:endParaRPr lang="fa-IR" dirty="0"/>
                    </a:p>
                  </a:txBody>
                  <a:tcPr/>
                </a:tc>
                <a:tc>
                  <a:txBody>
                    <a:bodyPr/>
                    <a:lstStyle/>
                    <a:p>
                      <a:pPr algn="ctr" rtl="1"/>
                      <a:r>
                        <a:rPr lang="fa-IR" dirty="0" smtClean="0"/>
                        <a:t>بله</a:t>
                      </a:r>
                      <a:endParaRPr lang="fa-IR" dirty="0"/>
                    </a:p>
                  </a:txBody>
                  <a:tcPr/>
                </a:tc>
                <a:tc>
                  <a:txBody>
                    <a:bodyPr/>
                    <a:lstStyle/>
                    <a:p>
                      <a:pPr algn="ctr" rtl="1"/>
                      <a:r>
                        <a:rPr lang="fa-IR" dirty="0" smtClean="0"/>
                        <a:t>خیر</a:t>
                      </a:r>
                      <a:endParaRPr lang="fa-IR" dirty="0"/>
                    </a:p>
                  </a:txBody>
                  <a:tcPr/>
                </a:tc>
              </a:tr>
              <a:tr h="518160">
                <a:tc>
                  <a:txBody>
                    <a:bodyPr/>
                    <a:lstStyle/>
                    <a:p>
                      <a:pPr algn="ctr" rtl="1"/>
                      <a:r>
                        <a:rPr lang="fa-IR" dirty="0" smtClean="0"/>
                        <a:t>1</a:t>
                      </a:r>
                      <a:endParaRPr lang="fa-IR" dirty="0"/>
                    </a:p>
                  </a:txBody>
                  <a:tcPr/>
                </a:tc>
                <a:tc>
                  <a:txBody>
                    <a:bodyPr/>
                    <a:lstStyle/>
                    <a:p>
                      <a:pPr rtl="1"/>
                      <a:r>
                        <a:rPr lang="fa-IR" b="1" dirty="0" smtClean="0"/>
                        <a:t>کلمه ها را با صداهای مختلف (و)وبه درستی در جدول قرار داده است.</a:t>
                      </a:r>
                      <a:endParaRPr lang="fa-IR" b="1" dirty="0"/>
                    </a:p>
                  </a:txBody>
                  <a:tcPr/>
                </a:tc>
                <a:tc>
                  <a:txBody>
                    <a:bodyPr/>
                    <a:lstStyle/>
                    <a:p>
                      <a:pPr rtl="1"/>
                      <a:endParaRPr lang="fa-IR"/>
                    </a:p>
                  </a:txBody>
                  <a:tcPr/>
                </a:tc>
                <a:tc>
                  <a:txBody>
                    <a:bodyPr/>
                    <a:lstStyle/>
                    <a:p>
                      <a:pPr rtl="1"/>
                      <a:endParaRPr lang="fa-IR"/>
                    </a:p>
                  </a:txBody>
                  <a:tcPr/>
                </a:tc>
              </a:tr>
              <a:tr h="518160">
                <a:tc>
                  <a:txBody>
                    <a:bodyPr/>
                    <a:lstStyle/>
                    <a:p>
                      <a:pPr algn="ctr" rtl="1"/>
                      <a:r>
                        <a:rPr lang="fa-IR" dirty="0" smtClean="0"/>
                        <a:t>2</a:t>
                      </a:r>
                      <a:endParaRPr lang="fa-IR" dirty="0"/>
                    </a:p>
                  </a:txBody>
                  <a:tcPr/>
                </a:tc>
                <a:tc>
                  <a:txBody>
                    <a:bodyPr/>
                    <a:lstStyle/>
                    <a:p>
                      <a:pPr rtl="1"/>
                      <a:r>
                        <a:rPr lang="fa-IR" b="1" dirty="0" smtClean="0"/>
                        <a:t>کلمه ها را با صداهای</a:t>
                      </a:r>
                      <a:r>
                        <a:rPr lang="fa-IR" b="1" baseline="0" dirty="0" smtClean="0"/>
                        <a:t> مختلف (و) درست نوشته است.</a:t>
                      </a:r>
                      <a:endParaRPr lang="fa-IR" b="1" dirty="0"/>
                    </a:p>
                  </a:txBody>
                  <a:tcPr/>
                </a:tc>
                <a:tc>
                  <a:txBody>
                    <a:bodyPr/>
                    <a:lstStyle/>
                    <a:p>
                      <a:pPr rtl="1"/>
                      <a:endParaRPr lang="fa-IR"/>
                    </a:p>
                  </a:txBody>
                  <a:tcPr/>
                </a:tc>
                <a:tc>
                  <a:txBody>
                    <a:bodyPr/>
                    <a:lstStyle/>
                    <a:p>
                      <a:pPr rtl="1"/>
                      <a:endParaRPr lang="fa-IR" dirty="0"/>
                    </a:p>
                  </a:txBody>
                  <a:tcPr/>
                </a:tc>
              </a:tr>
              <a:tr h="518160">
                <a:tc>
                  <a:txBody>
                    <a:bodyPr/>
                    <a:lstStyle/>
                    <a:p>
                      <a:pPr algn="ctr" rtl="1"/>
                      <a:r>
                        <a:rPr lang="fa-IR" dirty="0" smtClean="0"/>
                        <a:t>3</a:t>
                      </a:r>
                      <a:endParaRPr lang="fa-IR" dirty="0"/>
                    </a:p>
                  </a:txBody>
                  <a:tcPr/>
                </a:tc>
                <a:tc>
                  <a:txBody>
                    <a:bodyPr/>
                    <a:lstStyle/>
                    <a:p>
                      <a:pPr rtl="1"/>
                      <a:r>
                        <a:rPr lang="fa-IR" b="1" dirty="0" smtClean="0"/>
                        <a:t>نشانه های مختلف (و) را با رنگ مخصوص نوشته است .</a:t>
                      </a:r>
                      <a:endParaRPr lang="fa-IR" b="1" dirty="0"/>
                    </a:p>
                  </a:txBody>
                  <a:tcPr/>
                </a:tc>
                <a:tc>
                  <a:txBody>
                    <a:bodyPr/>
                    <a:lstStyle/>
                    <a:p>
                      <a:pPr rtl="1"/>
                      <a:endParaRPr lang="fa-IR"/>
                    </a:p>
                  </a:txBody>
                  <a:tcPr/>
                </a:tc>
                <a:tc>
                  <a:txBody>
                    <a:bodyPr/>
                    <a:lstStyle/>
                    <a:p>
                      <a:pPr rtl="1"/>
                      <a:endParaRPr lang="fa-IR"/>
                    </a:p>
                  </a:txBody>
                  <a:tcPr/>
                </a:tc>
              </a:tr>
              <a:tr h="518160">
                <a:tc>
                  <a:txBody>
                    <a:bodyPr/>
                    <a:lstStyle/>
                    <a:p>
                      <a:pPr algn="ctr" rtl="1"/>
                      <a:r>
                        <a:rPr lang="fa-IR" dirty="0" smtClean="0"/>
                        <a:t>4</a:t>
                      </a:r>
                      <a:endParaRPr lang="fa-IR" dirty="0"/>
                    </a:p>
                  </a:txBody>
                  <a:tcPr/>
                </a:tc>
                <a:tc>
                  <a:txBody>
                    <a:bodyPr/>
                    <a:lstStyle/>
                    <a:p>
                      <a:pPr rtl="1"/>
                      <a:r>
                        <a:rPr lang="fa-IR" b="1" dirty="0" smtClean="0"/>
                        <a:t>تمیز وخوش خط جدول را پر کرده است.</a:t>
                      </a:r>
                      <a:endParaRPr lang="fa-IR" b="1" dirty="0"/>
                    </a:p>
                  </a:txBody>
                  <a:tcPr/>
                </a:tc>
                <a:tc>
                  <a:txBody>
                    <a:bodyPr/>
                    <a:lstStyle/>
                    <a:p>
                      <a:pPr rtl="1"/>
                      <a:endParaRPr lang="fa-IR"/>
                    </a:p>
                  </a:txBody>
                  <a:tcPr/>
                </a:tc>
                <a:tc>
                  <a:txBody>
                    <a:bodyPr/>
                    <a:lstStyle/>
                    <a:p>
                      <a:pPr rtl="1"/>
                      <a:endParaRPr lang="fa-IR" dirty="0"/>
                    </a:p>
                  </a:txBody>
                  <a:tcPr/>
                </a:tc>
              </a:tr>
            </a:tbl>
          </a:graphicData>
        </a:graphic>
      </p:graphicFrame>
    </p:spTree>
    <p:extLst>
      <p:ext uri="{BB962C8B-B14F-4D97-AF65-F5344CB8AC3E}">
        <p14:creationId xmlns:p14="http://schemas.microsoft.com/office/powerpoint/2010/main" val="2462761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304800"/>
            <a:ext cx="8534400" cy="2286000"/>
          </a:xfrm>
        </p:spPr>
        <p:txBody>
          <a:bodyPr>
            <a:normAutofit/>
          </a:bodyPr>
          <a:lstStyle/>
          <a:p>
            <a:r>
              <a:rPr lang="fa-IR" dirty="0" smtClean="0">
                <a:solidFill>
                  <a:srgbClr val="FFFF00"/>
                </a:solidFill>
              </a:rPr>
              <a:t>ارزشیابی (فرآیندی)</a:t>
            </a:r>
            <a:br>
              <a:rPr lang="fa-IR" dirty="0" smtClean="0">
                <a:solidFill>
                  <a:srgbClr val="FFFF00"/>
                </a:solidFill>
              </a:rPr>
            </a:br>
            <a:r>
              <a:rPr lang="fa-IR" sz="2400" b="1" dirty="0" smtClean="0">
                <a:solidFill>
                  <a:schemeClr val="tx1"/>
                </a:solidFill>
              </a:rPr>
              <a:t>در</a:t>
            </a:r>
            <a:r>
              <a:rPr lang="fa-IR" sz="2400" b="1" dirty="0" smtClean="0">
                <a:solidFill>
                  <a:srgbClr val="FFFF00"/>
                </a:solidFill>
              </a:rPr>
              <a:t> </a:t>
            </a:r>
            <a:r>
              <a:rPr lang="fa-IR" sz="2400" b="1" dirty="0" smtClean="0">
                <a:solidFill>
                  <a:schemeClr val="tx1"/>
                </a:solidFill>
              </a:rPr>
              <a:t>این روش فرایند اجرای فعالیت یادگیری مد نظر است. اعمال وگام هایی که باید در آزمون عملکردی انجام گیرنده ،فهرست شده وهنگام اجرا ومشاهده به آن ها توجه می شود.</a:t>
            </a:r>
            <a:endParaRPr lang="fa-IR" b="1" dirty="0">
              <a:solidFill>
                <a:schemeClr val="tx1"/>
              </a:solidFill>
            </a:endParaRPr>
          </a:p>
        </p:txBody>
      </p:sp>
      <p:sp>
        <p:nvSpPr>
          <p:cNvPr id="3" name="Subtitle 2"/>
          <p:cNvSpPr>
            <a:spLocks noGrp="1"/>
          </p:cNvSpPr>
          <p:nvPr>
            <p:ph type="subTitle" idx="1"/>
          </p:nvPr>
        </p:nvSpPr>
        <p:spPr>
          <a:xfrm>
            <a:off x="381000" y="2667000"/>
            <a:ext cx="8382000" cy="2895600"/>
          </a:xfrm>
        </p:spPr>
        <p:txBody>
          <a:bodyPr/>
          <a:lstStyle/>
          <a:p>
            <a:endParaRPr lang="fa-IR" dirty="0"/>
          </a:p>
        </p:txBody>
      </p:sp>
      <p:graphicFrame>
        <p:nvGraphicFramePr>
          <p:cNvPr id="4" name="Table 3"/>
          <p:cNvGraphicFramePr>
            <a:graphicFrameLocks noGrp="1"/>
          </p:cNvGraphicFramePr>
          <p:nvPr>
            <p:extLst>
              <p:ext uri="{D42A27DB-BD31-4B8C-83A1-F6EECF244321}">
                <p14:modId xmlns:p14="http://schemas.microsoft.com/office/powerpoint/2010/main" val="1595871919"/>
              </p:ext>
            </p:extLst>
          </p:nvPr>
        </p:nvGraphicFramePr>
        <p:xfrm>
          <a:off x="457200" y="2667000"/>
          <a:ext cx="8229600" cy="2895600"/>
        </p:xfrm>
        <a:graphic>
          <a:graphicData uri="http://schemas.openxmlformats.org/drawingml/2006/table">
            <a:tbl>
              <a:tblPr rtl="1" firstRow="1" bandRow="1">
                <a:tableStyleId>{21E4AEA4-8DFA-4A89-87EB-49C32662AFE0}</a:tableStyleId>
              </a:tblPr>
              <a:tblGrid>
                <a:gridCol w="939800"/>
                <a:gridCol w="5461000"/>
                <a:gridCol w="863600"/>
                <a:gridCol w="965200"/>
              </a:tblGrid>
              <a:tr h="482600">
                <a:tc>
                  <a:txBody>
                    <a:bodyPr/>
                    <a:lstStyle/>
                    <a:p>
                      <a:pPr algn="ctr" rtl="1"/>
                      <a:r>
                        <a:rPr lang="fa-IR" dirty="0" smtClean="0"/>
                        <a:t>ردیف</a:t>
                      </a:r>
                      <a:endParaRPr lang="fa-IR" dirty="0"/>
                    </a:p>
                  </a:txBody>
                  <a:tcPr/>
                </a:tc>
                <a:tc>
                  <a:txBody>
                    <a:bodyPr/>
                    <a:lstStyle/>
                    <a:p>
                      <a:pPr algn="ctr" rtl="1"/>
                      <a:r>
                        <a:rPr lang="fa-IR" dirty="0" smtClean="0"/>
                        <a:t>گویه ها </a:t>
                      </a:r>
                      <a:endParaRPr lang="fa-IR" dirty="0"/>
                    </a:p>
                  </a:txBody>
                  <a:tcPr/>
                </a:tc>
                <a:tc>
                  <a:txBody>
                    <a:bodyPr/>
                    <a:lstStyle/>
                    <a:p>
                      <a:pPr algn="ctr" rtl="1"/>
                      <a:r>
                        <a:rPr lang="fa-IR" dirty="0" smtClean="0"/>
                        <a:t>بلی</a:t>
                      </a:r>
                      <a:endParaRPr lang="fa-IR" dirty="0"/>
                    </a:p>
                  </a:txBody>
                  <a:tcPr/>
                </a:tc>
                <a:tc>
                  <a:txBody>
                    <a:bodyPr/>
                    <a:lstStyle/>
                    <a:p>
                      <a:pPr algn="ctr" rtl="1"/>
                      <a:r>
                        <a:rPr lang="fa-IR" dirty="0" smtClean="0"/>
                        <a:t>خیر</a:t>
                      </a:r>
                      <a:endParaRPr lang="fa-IR" dirty="0"/>
                    </a:p>
                  </a:txBody>
                  <a:tcPr/>
                </a:tc>
              </a:tr>
              <a:tr h="482600">
                <a:tc>
                  <a:txBody>
                    <a:bodyPr/>
                    <a:lstStyle/>
                    <a:p>
                      <a:pPr algn="ctr" rtl="1"/>
                      <a:r>
                        <a:rPr lang="fa-IR" dirty="0" smtClean="0"/>
                        <a:t>1</a:t>
                      </a:r>
                      <a:endParaRPr lang="fa-IR" dirty="0"/>
                    </a:p>
                  </a:txBody>
                  <a:tcPr/>
                </a:tc>
                <a:tc>
                  <a:txBody>
                    <a:bodyPr/>
                    <a:lstStyle/>
                    <a:p>
                      <a:pPr rtl="1"/>
                      <a:r>
                        <a:rPr lang="fa-IR" b="1" dirty="0" smtClean="0"/>
                        <a:t>تهیه ی یک برش مناسب از ساقه ی گیاه </a:t>
                      </a:r>
                      <a:endParaRPr lang="fa-IR" b="1" dirty="0"/>
                    </a:p>
                  </a:txBody>
                  <a:tcPr/>
                </a:tc>
                <a:tc>
                  <a:txBody>
                    <a:bodyPr/>
                    <a:lstStyle/>
                    <a:p>
                      <a:pPr rtl="1"/>
                      <a:endParaRPr lang="fa-IR"/>
                    </a:p>
                  </a:txBody>
                  <a:tcPr/>
                </a:tc>
                <a:tc>
                  <a:txBody>
                    <a:bodyPr/>
                    <a:lstStyle/>
                    <a:p>
                      <a:pPr rtl="1"/>
                      <a:endParaRPr lang="fa-IR"/>
                    </a:p>
                  </a:txBody>
                  <a:tcPr/>
                </a:tc>
              </a:tr>
              <a:tr h="482600">
                <a:tc>
                  <a:txBody>
                    <a:bodyPr/>
                    <a:lstStyle/>
                    <a:p>
                      <a:pPr algn="ctr" rtl="1"/>
                      <a:r>
                        <a:rPr lang="fa-IR" dirty="0" smtClean="0"/>
                        <a:t>2</a:t>
                      </a:r>
                      <a:endParaRPr lang="fa-IR" dirty="0"/>
                    </a:p>
                  </a:txBody>
                  <a:tcPr/>
                </a:tc>
                <a:tc>
                  <a:txBody>
                    <a:bodyPr/>
                    <a:lstStyle/>
                    <a:p>
                      <a:pPr rtl="1"/>
                      <a:r>
                        <a:rPr lang="fa-IR" b="1" dirty="0" smtClean="0"/>
                        <a:t>قرار دادن برش روی شیشه ی مخصوص</a:t>
                      </a:r>
                      <a:endParaRPr lang="fa-IR" b="1" dirty="0"/>
                    </a:p>
                  </a:txBody>
                  <a:tcPr/>
                </a:tc>
                <a:tc>
                  <a:txBody>
                    <a:bodyPr/>
                    <a:lstStyle/>
                    <a:p>
                      <a:pPr rtl="1"/>
                      <a:endParaRPr lang="fa-IR"/>
                    </a:p>
                  </a:txBody>
                  <a:tcPr/>
                </a:tc>
                <a:tc>
                  <a:txBody>
                    <a:bodyPr/>
                    <a:lstStyle/>
                    <a:p>
                      <a:pPr rtl="1"/>
                      <a:endParaRPr lang="fa-IR"/>
                    </a:p>
                  </a:txBody>
                  <a:tcPr/>
                </a:tc>
              </a:tr>
              <a:tr h="482600">
                <a:tc>
                  <a:txBody>
                    <a:bodyPr/>
                    <a:lstStyle/>
                    <a:p>
                      <a:pPr algn="ctr" rtl="1"/>
                      <a:r>
                        <a:rPr lang="fa-IR" dirty="0" smtClean="0"/>
                        <a:t>3</a:t>
                      </a:r>
                      <a:endParaRPr lang="fa-IR" dirty="0"/>
                    </a:p>
                  </a:txBody>
                  <a:tcPr/>
                </a:tc>
                <a:tc>
                  <a:txBody>
                    <a:bodyPr/>
                    <a:lstStyle/>
                    <a:p>
                      <a:pPr rtl="1"/>
                      <a:r>
                        <a:rPr lang="fa-IR" b="1" dirty="0" smtClean="0"/>
                        <a:t>قرار دادن شیشه در محل خود در میکروسکوپ</a:t>
                      </a:r>
                      <a:endParaRPr lang="fa-IR" b="1" dirty="0"/>
                    </a:p>
                  </a:txBody>
                  <a:tcPr/>
                </a:tc>
                <a:tc>
                  <a:txBody>
                    <a:bodyPr/>
                    <a:lstStyle/>
                    <a:p>
                      <a:pPr rtl="1"/>
                      <a:endParaRPr lang="fa-IR"/>
                    </a:p>
                  </a:txBody>
                  <a:tcPr/>
                </a:tc>
                <a:tc>
                  <a:txBody>
                    <a:bodyPr/>
                    <a:lstStyle/>
                    <a:p>
                      <a:pPr rtl="1"/>
                      <a:endParaRPr lang="fa-IR"/>
                    </a:p>
                  </a:txBody>
                  <a:tcPr/>
                </a:tc>
              </a:tr>
              <a:tr h="482600">
                <a:tc>
                  <a:txBody>
                    <a:bodyPr/>
                    <a:lstStyle/>
                    <a:p>
                      <a:pPr algn="ctr" rtl="1"/>
                      <a:r>
                        <a:rPr lang="fa-IR" dirty="0" smtClean="0"/>
                        <a:t>4</a:t>
                      </a:r>
                      <a:endParaRPr lang="fa-IR" dirty="0"/>
                    </a:p>
                  </a:txBody>
                  <a:tcPr/>
                </a:tc>
                <a:tc>
                  <a:txBody>
                    <a:bodyPr/>
                    <a:lstStyle/>
                    <a:p>
                      <a:pPr rtl="1"/>
                      <a:r>
                        <a:rPr lang="fa-IR" b="1" dirty="0" smtClean="0"/>
                        <a:t>تنظیم عدسی میکروسکوپ</a:t>
                      </a:r>
                      <a:endParaRPr lang="fa-IR" b="1" dirty="0"/>
                    </a:p>
                  </a:txBody>
                  <a:tcPr/>
                </a:tc>
                <a:tc>
                  <a:txBody>
                    <a:bodyPr/>
                    <a:lstStyle/>
                    <a:p>
                      <a:pPr rtl="1"/>
                      <a:endParaRPr lang="fa-IR"/>
                    </a:p>
                  </a:txBody>
                  <a:tcPr/>
                </a:tc>
                <a:tc>
                  <a:txBody>
                    <a:bodyPr/>
                    <a:lstStyle/>
                    <a:p>
                      <a:pPr rtl="1"/>
                      <a:endParaRPr lang="fa-IR"/>
                    </a:p>
                  </a:txBody>
                  <a:tcPr/>
                </a:tc>
              </a:tr>
              <a:tr h="482600">
                <a:tc>
                  <a:txBody>
                    <a:bodyPr/>
                    <a:lstStyle/>
                    <a:p>
                      <a:pPr algn="ctr" rtl="1"/>
                      <a:r>
                        <a:rPr lang="fa-IR" dirty="0" smtClean="0"/>
                        <a:t>5</a:t>
                      </a:r>
                      <a:endParaRPr lang="fa-IR" dirty="0"/>
                    </a:p>
                  </a:txBody>
                  <a:tcPr/>
                </a:tc>
                <a:tc>
                  <a:txBody>
                    <a:bodyPr/>
                    <a:lstStyle/>
                    <a:p>
                      <a:pPr rtl="1"/>
                      <a:r>
                        <a:rPr lang="fa-IR" b="1" dirty="0" smtClean="0"/>
                        <a:t>ترسیم تصویر مشاهده شده</a:t>
                      </a:r>
                      <a:endParaRPr lang="fa-IR" b="1" dirty="0"/>
                    </a:p>
                  </a:txBody>
                  <a:tcPr/>
                </a:tc>
                <a:tc>
                  <a:txBody>
                    <a:bodyPr/>
                    <a:lstStyle/>
                    <a:p>
                      <a:pPr rtl="1"/>
                      <a:endParaRPr lang="fa-IR"/>
                    </a:p>
                  </a:txBody>
                  <a:tcPr/>
                </a:tc>
                <a:tc>
                  <a:txBody>
                    <a:bodyPr/>
                    <a:lstStyle/>
                    <a:p>
                      <a:pPr rtl="1"/>
                      <a:endParaRPr lang="fa-IR" dirty="0"/>
                    </a:p>
                  </a:txBody>
                  <a:tcPr/>
                </a:tc>
              </a:tr>
            </a:tbl>
          </a:graphicData>
        </a:graphic>
      </p:graphicFrame>
    </p:spTree>
    <p:extLst>
      <p:ext uri="{BB962C8B-B14F-4D97-AF65-F5344CB8AC3E}">
        <p14:creationId xmlns:p14="http://schemas.microsoft.com/office/powerpoint/2010/main" val="166806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1000"/>
            <a:ext cx="7772400" cy="1219200"/>
          </a:xfrm>
        </p:spPr>
        <p:txBody>
          <a:bodyPr/>
          <a:lstStyle/>
          <a:p>
            <a:r>
              <a:rPr lang="fa-IR" dirty="0" smtClean="0">
                <a:solidFill>
                  <a:srgbClr val="FF0000"/>
                </a:solidFill>
              </a:rPr>
              <a:t>نظریه ی یادگیری سازنده گرایی</a:t>
            </a:r>
            <a:endParaRPr lang="fa-IR" dirty="0">
              <a:solidFill>
                <a:srgbClr val="FF0000"/>
              </a:solidFill>
            </a:endParaRPr>
          </a:p>
        </p:txBody>
      </p:sp>
      <p:sp>
        <p:nvSpPr>
          <p:cNvPr id="4" name="Subtitle 3"/>
          <p:cNvSpPr>
            <a:spLocks noGrp="1"/>
          </p:cNvSpPr>
          <p:nvPr>
            <p:ph type="subTitle" idx="1"/>
          </p:nvPr>
        </p:nvSpPr>
        <p:spPr>
          <a:xfrm>
            <a:off x="685800" y="1676400"/>
            <a:ext cx="8077200" cy="4038600"/>
          </a:xfrm>
          <a:ln>
            <a:solidFill>
              <a:schemeClr val="accent1"/>
            </a:solidFill>
          </a:ln>
        </p:spPr>
        <p:txBody>
          <a:bodyPr>
            <a:normAutofit fontScale="92500" lnSpcReduction="20000"/>
          </a:bodyPr>
          <a:lstStyle/>
          <a:p>
            <a:pPr algn="r"/>
            <a:r>
              <a:rPr lang="en-US" b="1" dirty="0" smtClean="0">
                <a:solidFill>
                  <a:srgbClr val="FFFF00"/>
                </a:solidFill>
              </a:rPr>
              <a:t>-1</a:t>
            </a:r>
            <a:r>
              <a:rPr lang="fa-IR" sz="2600" b="1" dirty="0" smtClean="0">
                <a:solidFill>
                  <a:srgbClr val="FFFF00"/>
                </a:solidFill>
              </a:rPr>
              <a:t>دانش فعالانه توسط یادگیرنده ساخته می شود.</a:t>
            </a:r>
          </a:p>
          <a:p>
            <a:pPr algn="r"/>
            <a:r>
              <a:rPr lang="fa-IR" sz="2600" b="1" dirty="0" smtClean="0">
                <a:solidFill>
                  <a:schemeClr val="tx1"/>
                </a:solidFill>
              </a:rPr>
              <a:t>یادگیری یک فعالیت منفعلانه نیست.یادگیری زمانی رخ می دهد که یادگیرنده تلاش می کند با استفاده از دانش قبلی خود به دنیای پیرامونی معنا دهد.واقعیت ها ی بیرونی با واسطه ی تجربه های  شخصی یادگیرنده باز معنا شده ،تولید می شود.کسب هر توانایی ،مهارت یا فرا مهارت حاصل سازمان دهی اطلاعات جدید موجود است.</a:t>
            </a:r>
          </a:p>
          <a:p>
            <a:pPr algn="r"/>
            <a:r>
              <a:rPr lang="fa-IR" sz="2600" b="1" dirty="0" smtClean="0">
                <a:solidFill>
                  <a:srgbClr val="FFFF00"/>
                </a:solidFill>
              </a:rPr>
              <a:t>2-یادگیری هم فرایند فردی وهم اجتماعی است .</a:t>
            </a:r>
          </a:p>
          <a:p>
            <a:pPr algn="r"/>
            <a:r>
              <a:rPr lang="fa-IR" sz="2600" b="1" dirty="0">
                <a:solidFill>
                  <a:schemeClr val="tx1"/>
                </a:solidFill>
              </a:rPr>
              <a:t>سازنده گراها اعتقاد دارند كه دانش از لحاظ تحولي به صورت ساخت </a:t>
            </a:r>
            <a:r>
              <a:rPr lang="fa-IR" sz="2600" b="1" dirty="0" smtClean="0">
                <a:solidFill>
                  <a:schemeClr val="tx1"/>
                </a:solidFill>
              </a:rPr>
              <a:t>هاي شناختي </a:t>
            </a:r>
            <a:r>
              <a:rPr lang="fa-IR" sz="2600" b="1" dirty="0">
                <a:solidFill>
                  <a:schemeClr val="tx1"/>
                </a:solidFill>
              </a:rPr>
              <a:t>جهان شمول سازمان دهي مي شود. با اين وجود عنصر اجتماعي دانش يعني تعاملات فردي يادگيرنده با محيط نيز بسيار مهم هستند. يادگيرنده در تعامل با ديگران فرصت مي يابد تا رفتارها و ايده هاي باالقوه ي خود </a:t>
            </a:r>
            <a:r>
              <a:rPr lang="fa-IR" sz="2600" b="1" dirty="0" smtClean="0">
                <a:solidFill>
                  <a:schemeClr val="tx1"/>
                </a:solidFill>
              </a:rPr>
              <a:t>راآشكار </a:t>
            </a:r>
            <a:r>
              <a:rPr lang="fa-IR" sz="2600" b="1" dirty="0">
                <a:solidFill>
                  <a:schemeClr val="tx1"/>
                </a:solidFill>
              </a:rPr>
              <a:t>كرده و در جهت اصلاح يا ارتقاي آن بكوشد </a:t>
            </a:r>
            <a:r>
              <a:rPr lang="fa-IR" sz="2600" b="1" dirty="0" smtClean="0">
                <a:solidFill>
                  <a:schemeClr val="tx1"/>
                </a:solidFill>
              </a:rPr>
              <a:t>.</a:t>
            </a:r>
            <a:endParaRPr lang="fa-IR" sz="2600" b="1" dirty="0">
              <a:solidFill>
                <a:schemeClr val="tx1"/>
              </a:solidFill>
            </a:endParaRPr>
          </a:p>
        </p:txBody>
      </p:sp>
    </p:spTree>
    <p:extLst>
      <p:ext uri="{BB962C8B-B14F-4D97-AF65-F5344CB8AC3E}">
        <p14:creationId xmlns:p14="http://schemas.microsoft.com/office/powerpoint/2010/main" val="2551812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533400"/>
            <a:ext cx="8686800" cy="5334000"/>
          </a:xfrm>
        </p:spPr>
        <p:txBody>
          <a:bodyPr>
            <a:normAutofit/>
          </a:bodyPr>
          <a:lstStyle/>
          <a:p>
            <a:r>
              <a:rPr lang="fa-IR" sz="2400" b="1" dirty="0" smtClean="0">
                <a:solidFill>
                  <a:srgbClr val="FFFF00"/>
                </a:solidFill>
              </a:rPr>
              <a:t>3-یادگیری فرایند ساخت دانش بر اساس تجربه های فردی . ،خود نظم دهی وتفسیر های حاصل از آن ها در موقعیت های واقعی زندگی است.</a:t>
            </a:r>
          </a:p>
          <a:p>
            <a:r>
              <a:rPr lang="fa-IR" sz="2400" b="1" dirty="0" smtClean="0">
                <a:solidFill>
                  <a:schemeClr val="tx1"/>
                </a:solidFill>
              </a:rPr>
              <a:t>یادگیری با فرایند ساخت دانش،مستلزم بکارگیری اطلاعات  موجود درموقعیت های </a:t>
            </a:r>
          </a:p>
          <a:p>
            <a:r>
              <a:rPr lang="fa-IR" sz="2400" b="1" dirty="0" smtClean="0">
                <a:solidFill>
                  <a:schemeClr val="tx1"/>
                </a:solidFill>
              </a:rPr>
              <a:t>چالش زای واقعی است.یادگیرنده برای ساخت یا فهم دانش لازم است اطلاعات را در</a:t>
            </a:r>
          </a:p>
          <a:p>
            <a:r>
              <a:rPr lang="fa-IR" sz="2400" b="1" dirty="0" smtClean="0">
                <a:solidFill>
                  <a:schemeClr val="tx1"/>
                </a:solidFill>
              </a:rPr>
              <a:t> موقعیت های واقعی یا مشابه با واقعیت به صورت عملی تجربه کند. سپس در باره </a:t>
            </a:r>
          </a:p>
          <a:p>
            <a:r>
              <a:rPr lang="fa-IR" sz="2400" b="1" dirty="0" smtClean="0">
                <a:solidFill>
                  <a:schemeClr val="tx1"/>
                </a:solidFill>
              </a:rPr>
              <a:t>نتایج تجربه های خود بیاندیشد.یادگیرنده در جریان  خود نظم دهی حاصل از خود </a:t>
            </a:r>
          </a:p>
          <a:p>
            <a:r>
              <a:rPr lang="fa-IR" sz="2400" b="1" dirty="0" smtClean="0">
                <a:solidFill>
                  <a:schemeClr val="tx1"/>
                </a:solidFill>
              </a:rPr>
              <a:t>سنجی های بین عمل ونتایج عمل به تدریج تلاش می کند تا به معنای  جدید ومتفاوتی </a:t>
            </a:r>
          </a:p>
          <a:p>
            <a:r>
              <a:rPr lang="fa-IR" sz="2400" b="1" dirty="0" smtClean="0">
                <a:solidFill>
                  <a:schemeClr val="tx1"/>
                </a:solidFill>
              </a:rPr>
              <a:t>از واقعیت های بیرونی دست یابد.</a:t>
            </a:r>
            <a:endParaRPr lang="fa-IR" sz="2400" b="1" dirty="0">
              <a:solidFill>
                <a:schemeClr val="tx1"/>
              </a:solidFill>
            </a:endParaRPr>
          </a:p>
        </p:txBody>
      </p:sp>
    </p:spTree>
    <p:extLst>
      <p:ext uri="{BB962C8B-B14F-4D97-AF65-F5344CB8AC3E}">
        <p14:creationId xmlns:p14="http://schemas.microsoft.com/office/powerpoint/2010/main" val="3414193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609600"/>
            <a:ext cx="8153400" cy="1295400"/>
          </a:xfrm>
        </p:spPr>
        <p:txBody>
          <a:bodyPr>
            <a:normAutofit/>
          </a:bodyPr>
          <a:lstStyle/>
          <a:p>
            <a:r>
              <a:rPr lang="fa-IR" dirty="0" smtClean="0"/>
              <a:t>4</a:t>
            </a:r>
            <a:r>
              <a:rPr lang="fa-IR" sz="2700" b="1" dirty="0" smtClean="0">
                <a:solidFill>
                  <a:srgbClr val="FFFF00"/>
                </a:solidFill>
              </a:rPr>
              <a:t>-یادگیری فرایند سازمان دهی است که باعث سازش یادگیرنده با تقاضا ونیازهای در حال تغییر محیط می گیرد.</a:t>
            </a:r>
            <a:endParaRPr lang="fa-IR" sz="2700" b="1" dirty="0">
              <a:solidFill>
                <a:srgbClr val="FFFF00"/>
              </a:solidFill>
            </a:endParaRP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07405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2095</TotalTime>
  <Words>1493</Words>
  <Application>Microsoft Office PowerPoint</Application>
  <PresentationFormat>On-screen Show (4:3)</PresentationFormat>
  <Paragraphs>95</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Andalus</vt:lpstr>
      <vt:lpstr>Arial</vt:lpstr>
      <vt:lpstr>Arial Black</vt:lpstr>
      <vt:lpstr>Calibri</vt:lpstr>
      <vt:lpstr>Candara</vt:lpstr>
      <vt:lpstr>Symbol</vt:lpstr>
      <vt:lpstr>Wingdings</vt:lpstr>
      <vt:lpstr>Waveform</vt:lpstr>
      <vt:lpstr>بسم الله الرحمن الرحیم</vt:lpstr>
      <vt:lpstr>آزمونهای مهارتی چهار گانه ی گرانلاند </vt:lpstr>
      <vt:lpstr>.</vt:lpstr>
      <vt:lpstr>یادگیری هایی که به خوبی باآزمون های متداول مداد کاغذی قابل سنجش نیستند.</vt:lpstr>
      <vt:lpstr>در اینجا روش ها وفنونی را معرفی خواهیم کرد که به کمک آنها می توان یادگیری ها ی دانش آموزان را در حوزه ی روانی –حرکتی وعاطفی سنجش کرد وهم فرایند وفراورده های فکری سطح بالای شناختی را که با آزمون های مداد کاغذی به تنهایی وبه سهولت قابل اندازه گیری نیستند مورد ارزشیابی قرار داد.از آنجا که به کمک این روش های سنجش ،غالبا می توان در موقعیت های طبیعی وشرایط واقعی به سنجش یادگیری اقدام کردبه آنها نام سنجش واقعی یا اصیل را داده اند .(پوفام2002 )زیرا با تکالیف زندگی واقعی وغیر آموزشگاهی بیشتر سرو کار دارد.</vt:lpstr>
      <vt:lpstr>یک دسته از روش سنجش واقعی (اصیل)سنجش عملکردی (مهارتی)نام دارد .در سنجش عملکردی یا آزمون عملکردی(مهارتی)فرایند ها وفرآورده های یادگیری دانش آموزان به طور مستقیم ودر تکلیف زندگی واقعی می سنجد .لین وگرانلاند (2000)آزمون عملکردی (مهارتی)را به عنوان تکالیفی که ازدانش آموزان می خواهند تا مسائلی را که در خارج از محدوده ی کلاسی با اهمیت هستندحل کنندیا به گونه هایی عمل نمایند که به خودی خود دارای اهمیت اند،تعریف کرده اند.آزمون  های مهارتی با فرایند یا شیوه ی فرآورده یا محصول کار ،ویا ترکیبی از این دو سر و کار دارند.فرآورده چیزی است که یادگیرنده تولید می کند و فرایند جریانی است که او مورد استفاده قرار می دهد تا به فراورده دست یابد .در بسیاری از موارد ،هم فرایند وهم فرآورده هر دو عنوان جنبه های مهم عملکرد سنجش می شوند . معمولا در آغاز دوره ی یادگیری بیشتر شیوه ی اجرا یا فرایند کار مورد تایید قرار می گیرد،ودر مراحل پیشرفته تر یادگیری بر فرآورده یا محصول کار تاکید می کرد از نظر گرانلاند (1998)سنجش عملکرد یا آزمون مهارتی با مهارت سرو کار دارد .مهارت در استفاده از فرایند ها وشیوه های اجرایی،ونیز مهارت در تولید فرآورده ها .</vt:lpstr>
      <vt:lpstr>بنابر این ،آزمون های عملکردی(مهارتی)وسایلی هستند که به عنوان مکمل آزمون های مدادکاغذی می توانند معلمان را در بهتر سنجیدن میزان توفیق دانش آموزان در رسیدن به هدف های متنوع تحصیلی یاری می دهند.</vt:lpstr>
      <vt:lpstr>دسته بندی4 گانه ی گرانلاند از آزمون های عملکردی (مهارتی)</vt:lpstr>
      <vt:lpstr>نکته:ازمون نوع اول(کتبی)،بیشترین فاصله را از عملکرد در زندگی واقعی دارد،ولی آخرین نوع آزمون ،یعنی نمونه ی کار کمترین فاصله را از عملکرد در زندگی واقعی دارد.روشهای چهار گانه را  هم می توان جداگانه به کار بست وهم با یکدیگر مورد استفاده قرار داد.در بعضی موارد تنها یک روش کفایت می کند ،اما در بیشتر مواقع کاربرد ترکیب دو یا چند روش ضروری به نظر می رسد.</vt:lpstr>
      <vt:lpstr>1-آزمون کتبی ,عملکردی (مهارتی)تفاوت عمده بین ازمون کتبی مدادکاغذی این است :درآزمون مهارتی عمدتا بر کار بست دانش ومهارت در موقعیت های عملی یا شبیه سازی شده با موقعیت های عملی تاکید می شود .در این گونه آزمون ها ی مهارتی ،بازده های پایانی یادگیری سنجش می شوند یا مراحل میانی عملکرد ی که برای رسیدن به بازده های مطلوب پایانی ضروری هستند.آزمون عملکردی کتبی را می توان به عنوان وسیله ی سنجش اطلاعات مقدماتی فرد در باره ی کاری که انجام خواهد دادبه کار بست. مثال :کشیدن یک نقشه ی آب وهوایی،نمودار ستونی،طراحی یک مدار برقی ،طراحی یک لباس ،نوشتن یک داستان کوتاه،تهیه نقشه ی یک آزمایش علمی.نکته:در این مثالها ،محصول یادگیری که بصورت کتبی ارایه می شود ،هم نتیجه ی دانش فرد است وهم نتیجه ی مهارت او،بنابر این در بسیاری مواقع می توان از این آزمونها برای سنجش فرایند وفراورده های رفتار سود جست.</vt:lpstr>
      <vt:lpstr>2_آزمون شناسایی:منظور از آزمون شناسایی روشی است برای سنجش توانایی یادگیرنده در تشخیص ویژگیها،محاسن،معایب وموارد استفاده امور مختلف. آزمونهای شناسایی انواع وکاربرد های مختلفی دارند. در بعضی وقتها می توان از دانش آموزان خواست تا یک ابزار یا دستگاه را شناسایی نماید یا کار آن را توصیف کند.در موقعیتهای دیگر می توان یادگیرنده را با مشکلی مواجه ساخت .مانند یک اتصالی در یک دستگاه برقی ،واز او خواست تا ابزار ها ،وسایل وشیوه های عملی رفع مشکل را شناسایی کند.(گرانلاند 1988)در مورد استفاده ازآزمونهای شناسایی گفته است :((معمول تر آن است که از آزمونها ی شناسایی به عنوان یک تدبیر آموزشی  برای آماده کردن دانش آموزان در اجرای عمل در موقعیتهای واقعی یا شبیه سازی شده استفاده شود.))</vt:lpstr>
      <vt:lpstr>3-انجام عملکرد در موقعیت های شبیه سازی شده :در این نوع آزمون از یاد گیرنده خواسته می شود تا در یک موقعیت شبیه سازی شده یا مصنوعی یا خیالی همان اعمالی را انجام می دهد که در موقعیت های واقعی ضروری اند. مثال:در تربیت بدنی ضربه زدن به یک توپ خیالی ،انجام حرکات مختلف شنا در بیرون آب،شیوه های کاری که برای یک مصدوم انجام می گیرد،انجام عملیات تنفس مصنوعی روی یک مصدوم،یا آموزش خلبانی ورانندگی در مدل شبیه سازی شده. این آزمون ها بیشتر برای آموزش مهارتهای مختلف مورد استفاده قرار می گیرد.چه (فرایند یادگیری)چه تولید بازده ی مطلوب (فراورده ی یادگیری)</vt:lpstr>
      <vt:lpstr>یک مثال :این آزمون از نوع مهارت (عملکرد)در موقعیت شبیه سازی شده یک نمونه ی واقعی را توضیح می دهد.هدف این آزمون :سنجش توانایی ایجاد ارتباط کلامی در دانش آموزان می باشد. موقعیت سنجش :یک حالت اضطراری (اورژانس) فرض کنید تنها در منزل هستید وبوی دود می شنوید .شما (دانش آموز)به اداره ی آتش نشانی تلفن می زنید ومن (معلم)به تلفن شما جواب می دهم.با من صحبت کنید ،آن گونه که در تلفن صحبت می کنید. هر چه را که لازم می دانید ،برای من توضیح بدهید تا به کمک شما بیایم.(مستقیما با من صحبت کنید ،با گفتن الو شروع کنید.)                                                                                                            از کتاب سنجش کلاسی (پوفام 2002)</vt:lpstr>
      <vt:lpstr>4-نمونه ی کار:در این روش از یاد گیرنده خواسته می شود تا اعمالی را انجام دهد که معرف عملکرد واقعی مورد سنجش هستند.این روش نزدیک ترین سنجش به عملکرد واقعی یادگیرنده در محیطهای طبیعی است .در روش نمونه کار،نمونه اعمالی که از دانش آموزمی خواهیم تا انجام دهدباید شامل عناصر مهم عملکرد کلی باشد که در شرایط کنترل شده اجرا می شود . مثال:در درس ریاضی وقتی از دانش آموزان خواسته می شود با ابزاری که در اختیار دارند یک مکعب با ابعاد معینی بسازند . آزمون در موقعیت های واقعی یا شبیه سازی شده مانند:  روزنامه ی دیواری تهیه کند.ماده ی شیمیایی جدیدی بسازد.نامه ای بنویسد در پاکت قرار دهد مشخصات فرستنده وگیرنده را روی پاکت نوشته وآن را در صندوق پستی می اندازد.مدار ساده ای را طراحی ومی سازد.</vt:lpstr>
      <vt:lpstr>چگونگی تولید آزمون های عملکردی(واقعی) 1-تعیین هدف آزمون:در تعیین هدف باید به سه نکته توجه کرد.الف –اهدافی را باید در نظر گرفت که با ابزارهای دیگر قابل سنجش نباشد.(مهارت وکاربرد دانستنی ها در عرصه ی عمل ،یعنی توانستن ) ب)دانش آموز پیش نیاز اهداف را کسب کرده باشد.اگر قرار است مکعبی بسازد او اشکال هندسی را می شناسد ومی تواند رسم کند .مفاهیم طول ،عرض،محیط،مساحت ومانند این ها را یاد گرفته است . ج-دانش لازم را در خصوص اندازه گیری و واحد های مربوط مانند متر وسانتی متر ونحوی محاسبه ی محیط و مساحت اشکال هندسی مورد نظر را کسب کرده است.  2-فعالیت متناسب با هدف مورد نظر مشخص گردد.در اینجا خلاقیت وابتکار معلم شرط مهمی است . یک فعالیت خوب باید شامل این ملاک ها باشد:الف)با هدف متناسب باشد.ب)جذاب باشد.ج)دانش آموز عمل کننده وتصمیم گیرنده باشد. د)موجب فهم عمیق دانش آموز از موضوع شود. ه)محدود به کلاس نیست .و)تفکر برانگیز است. 3-وسایلی که در اجرای ازمون نیاز است . 4-روش ارزشیابی .مرتبه ای –ملاکی –فرایندی ونهایتا بازخورد.   </vt:lpstr>
      <vt:lpstr>ارزشیابی (روش مرتبه ای) در این روش بر اساس میزان تحقق اهداف اموزشی ،ارزشیابی صورت می گیرد .این اهداف به روش پلکانی تنظیم میشود .در جدول ذیل دانش آموزی که به مرتبه ی اول رسیده باشد،در واقع به طور کامل به هدف دست رسی است.</vt:lpstr>
      <vt:lpstr>ارزشیابی (روش ملاکی) این روش بر اساس خصوصیات وویژگی ها یا ملاک های محصول نهایی فعالیت یادگیری صورت بندی می شود. آن گاه محصول یادگیری هر دانش آموز رادر آن آزمون عملکردی مقایسه وارزشیابی می کنند.</vt:lpstr>
      <vt:lpstr>ارزشیابی (فرآیندی) در این روش فرایند اجرای فعالیت یادگیری مد نظر است. اعمال وگام هایی که باید در آزمون عملکردی انجام گیرنده ،فهرست شده وهنگام اجرا ومشاهده به آن ها توجه می شود.</vt:lpstr>
      <vt:lpstr>نظریه ی یادگیری سازنده گرایی</vt:lpstr>
      <vt:lpstr>PowerPoint Presentation</vt:lpstr>
      <vt:lpstr>4-یادگیری فرایند سازمان دهی است که باعث سازش یادگیرنده با تقاضا ونیازهای در حال تغییر محیط می گیرد.</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MRT www.Win2Farsi.com</cp:lastModifiedBy>
  <cp:revision>96</cp:revision>
  <dcterms:created xsi:type="dcterms:W3CDTF">2006-08-16T00:00:00Z</dcterms:created>
  <dcterms:modified xsi:type="dcterms:W3CDTF">2020-02-28T11:43:45Z</dcterms:modified>
</cp:coreProperties>
</file>