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theme/themeOverride2.xml" ContentType="application/vnd.openxmlformats-officedocument.themeOverride+xml"/>
  <Override PartName="/ppt/charts/chart4.xml" ContentType="application/vnd.openxmlformats-officedocument.drawingml.chart+xml"/>
  <Override PartName="/ppt/theme/themeOverride3.xml" ContentType="application/vnd.openxmlformats-officedocument.themeOverride+xml"/>
  <Override PartName="/ppt/charts/chart5.xml" ContentType="application/vnd.openxmlformats-officedocument.drawingml.chart+xml"/>
  <Override PartName="/ppt/theme/themeOverride4.xml" ContentType="application/vnd.openxmlformats-officedocument.themeOverride+xml"/>
  <Override PartName="/ppt/charts/chart6.xml" ContentType="application/vnd.openxmlformats-officedocument.drawingml.chart+xml"/>
  <Override PartName="/ppt/theme/themeOverride5.xml" ContentType="application/vnd.openxmlformats-officedocument.themeOverride+xml"/>
  <Override PartName="/ppt/charts/chart7.xml" ContentType="application/vnd.openxmlformats-officedocument.drawingml.chart+xml"/>
  <Override PartName="/ppt/theme/themeOverride6.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6" r:id="rId2"/>
    <p:sldId id="257" r:id="rId3"/>
    <p:sldId id="258" r:id="rId4"/>
    <p:sldId id="294" r:id="rId5"/>
    <p:sldId id="295" r:id="rId6"/>
    <p:sldId id="293" r:id="rId7"/>
    <p:sldId id="260" r:id="rId8"/>
    <p:sldId id="261" r:id="rId9"/>
    <p:sldId id="262" r:id="rId10"/>
    <p:sldId id="263" r:id="rId11"/>
    <p:sldId id="264" r:id="rId12"/>
    <p:sldId id="265" r:id="rId13"/>
    <p:sldId id="266" r:id="rId14"/>
    <p:sldId id="267" r:id="rId15"/>
    <p:sldId id="268" r:id="rId16"/>
    <p:sldId id="269" r:id="rId17"/>
    <p:sldId id="270" r:id="rId18"/>
    <p:sldId id="280" r:id="rId19"/>
    <p:sldId id="271" r:id="rId20"/>
    <p:sldId id="273" r:id="rId21"/>
    <p:sldId id="272" r:id="rId22"/>
    <p:sldId id="275" r:id="rId23"/>
    <p:sldId id="274" r:id="rId24"/>
    <p:sldId id="277" r:id="rId25"/>
    <p:sldId id="292"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663300"/>
    <a:srgbClr val="CC9900"/>
    <a:srgbClr val="CC0099"/>
    <a:srgbClr val="000099"/>
    <a:srgbClr val="AF48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2.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Worksheet4.xlsx"/><Relationship Id="rId1" Type="http://schemas.openxmlformats.org/officeDocument/2006/relationships/themeOverride" Target="../theme/themeOverride3.xml"/></Relationships>
</file>

<file path=ppt/charts/_rels/chart5.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4.xml"/></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Excel_Worksheet5.xlsx"/><Relationship Id="rId1" Type="http://schemas.openxmlformats.org/officeDocument/2006/relationships/themeOverride" Target="../theme/themeOverride5.xml"/></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fa-IR"/>
  <c:roundedCorners val="0"/>
  <mc:AlternateContent xmlns:mc="http://schemas.openxmlformats.org/markup-compatibility/2006">
    <mc:Choice xmlns:c14="http://schemas.microsoft.com/office/drawing/2007/8/2/chart" Requires="c14">
      <c14:style val="110"/>
    </mc:Choice>
    <mc:Fallback>
      <c:style val="10"/>
    </mc:Fallback>
  </mc:AlternateContent>
  <c:chart>
    <c:autoTitleDeleted val="1"/>
    <c:view3D>
      <c:rotX val="30"/>
      <c:rotY val="0"/>
      <c:rAngAx val="0"/>
      <c:perspective val="30"/>
    </c:view3D>
    <c:floor>
      <c:thickness val="0"/>
    </c:floor>
    <c:sideWall>
      <c:thickness val="0"/>
    </c:sideWall>
    <c:backWall>
      <c:thickness val="0"/>
    </c:backWall>
    <c:plotArea>
      <c:layout>
        <c:manualLayout>
          <c:layoutTarget val="inner"/>
          <c:xMode val="edge"/>
          <c:yMode val="edge"/>
          <c:x val="0"/>
          <c:y val="7.9547394462945852E-3"/>
          <c:w val="1"/>
          <c:h val="0.95432784538296345"/>
        </c:manualLayout>
      </c:layout>
      <c:pie3DChart>
        <c:varyColors val="1"/>
        <c:ser>
          <c:idx val="0"/>
          <c:order val="0"/>
          <c:tx>
            <c:strRef>
              <c:f>Sheet1!$B$1</c:f>
              <c:strCache>
                <c:ptCount val="1"/>
                <c:pt idx="0">
                  <c:v>Column1</c:v>
                </c:pt>
              </c:strCache>
            </c:strRef>
          </c:tx>
          <c:dPt>
            <c:idx val="0"/>
            <c:bubble3D val="0"/>
          </c:dPt>
          <c:dPt>
            <c:idx val="1"/>
            <c:bubble3D val="0"/>
            <c:spPr>
              <a:solidFill>
                <a:srgbClr val="FF0000"/>
              </a:solidFill>
            </c:spPr>
          </c:dPt>
          <c:dLbls>
            <c:dLbl>
              <c:idx val="0"/>
              <c:layout>
                <c:manualLayout>
                  <c:x val="-0.1898494413319155"/>
                  <c:y val="7.2817789893263887E-2"/>
                </c:manualLayout>
              </c:layout>
              <c:showLegendKey val="0"/>
              <c:showVal val="0"/>
              <c:showCatName val="1"/>
              <c:showSerName val="0"/>
              <c:showPercent val="1"/>
              <c:showBubbleSize val="0"/>
              <c:extLst>
                <c:ext xmlns:c15="http://schemas.microsoft.com/office/drawing/2012/chart" uri="{CE6537A1-D6FC-4f65-9D91-7224C49458BB}">
                  <c15:layout/>
                </c:ext>
              </c:extLst>
            </c:dLbl>
            <c:dLbl>
              <c:idx val="1"/>
              <c:layout>
                <c:manualLayout>
                  <c:x val="0.1943957757528075"/>
                  <c:y val="-0.16509310618603354"/>
                </c:manualLayout>
              </c:layout>
              <c:showLegendKey val="0"/>
              <c:showVal val="0"/>
              <c:showCatName val="1"/>
              <c:showSerName val="0"/>
              <c:showPercent val="1"/>
              <c:showBubbleSize val="0"/>
              <c:extLst>
                <c:ext xmlns:c15="http://schemas.microsoft.com/office/drawing/2012/chart" uri="{CE6537A1-D6FC-4f65-9D91-7224C49458BB}">
                  <c15:layout/>
                </c:ext>
              </c:extLst>
            </c:dLbl>
            <c:spPr>
              <a:noFill/>
              <a:ln>
                <a:noFill/>
              </a:ln>
              <a:effectLst/>
            </c:spPr>
            <c:txPr>
              <a:bodyPr/>
              <a:lstStyle/>
              <a:p>
                <a:pPr>
                  <a:defRPr>
                    <a:solidFill>
                      <a:schemeClr val="bg1"/>
                    </a:solidFill>
                    <a:cs typeface="B Titr" pitchFamily="2" charset="-78"/>
                  </a:defRPr>
                </a:pPr>
                <a:endParaRPr lang="fa-IR"/>
              </a:p>
            </c:txPr>
            <c:showLegendKey val="0"/>
            <c:showVal val="0"/>
            <c:showCatName val="1"/>
            <c:showSerName val="0"/>
            <c:showPercent val="1"/>
            <c:showBubbleSize val="0"/>
            <c:showLeaderLines val="1"/>
            <c:extLst>
              <c:ext xmlns:c15="http://schemas.microsoft.com/office/drawing/2012/chart" uri="{CE6537A1-D6FC-4f65-9D91-7224C49458BB}"/>
            </c:extLst>
          </c:dLbls>
          <c:cat>
            <c:strRef>
              <c:f>Sheet1!$A$2:$A$3</c:f>
              <c:strCache>
                <c:ptCount val="2"/>
                <c:pt idx="0">
                  <c:v>دختر</c:v>
                </c:pt>
                <c:pt idx="1">
                  <c:v>پسر</c:v>
                </c:pt>
              </c:strCache>
            </c:strRef>
          </c:cat>
          <c:val>
            <c:numRef>
              <c:f>Sheet1!$B$2:$B$3</c:f>
              <c:numCache>
                <c:formatCode>General</c:formatCode>
                <c:ptCount val="2"/>
                <c:pt idx="0">
                  <c:v>46</c:v>
                </c:pt>
                <c:pt idx="1">
                  <c:v>54</c:v>
                </c:pt>
              </c:numCache>
            </c:numRef>
          </c:val>
        </c:ser>
        <c:dLbls>
          <c:showLegendKey val="0"/>
          <c:showVal val="0"/>
          <c:showCatName val="1"/>
          <c:showSerName val="0"/>
          <c:showPercent val="1"/>
          <c:showBubbleSize val="0"/>
          <c:showLeaderLines val="1"/>
        </c:dLbls>
      </c:pie3DChart>
    </c:plotArea>
    <c:plotVisOnly val="1"/>
    <c:dispBlanksAs val="gap"/>
    <c:showDLblsOverMax val="0"/>
  </c:chart>
  <c:txPr>
    <a:bodyPr/>
    <a:lstStyle/>
    <a:p>
      <a:pPr>
        <a:defRPr sz="1800"/>
      </a:pPr>
      <a:endParaRPr lang="fa-I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fa-I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Sheet1!$B$1</c:f>
              <c:strCache>
                <c:ptCount val="1"/>
                <c:pt idx="0">
                  <c:v>لیسانس</c:v>
                </c:pt>
              </c:strCache>
            </c:strRef>
          </c:tx>
          <c:invertIfNegative val="0"/>
          <c:dLbls>
            <c:dLbl>
              <c:idx val="0"/>
              <c:layout>
                <c:manualLayout>
                  <c:x val="3.3452807646356032E-2"/>
                  <c:y val="0.33066666666666666"/>
                </c:manualLayout>
              </c:layout>
              <c:spPr/>
              <c:txPr>
                <a:bodyPr rot="5400000" vert="horz"/>
                <a:lstStyle/>
                <a:p>
                  <a:pPr>
                    <a:defRPr>
                      <a:cs typeface="B Zar" pitchFamily="2" charset="-78"/>
                    </a:defRPr>
                  </a:pPr>
                  <a:endParaRPr lang="fa-IR"/>
                </a:p>
              </c:txPr>
              <c:showLegendKey val="0"/>
              <c:showVal val="1"/>
              <c:showCatName val="0"/>
              <c:showSerName val="1"/>
              <c:showPercent val="0"/>
              <c:showBubbleSize val="0"/>
              <c:extLst>
                <c:ext xmlns:c15="http://schemas.microsoft.com/office/drawing/2012/chart" uri="{CE6537A1-D6FC-4f65-9D91-7224C49458BB}">
                  <c15:layout/>
                </c:ext>
              </c:extLst>
            </c:dLbl>
            <c:spPr>
              <a:noFill/>
              <a:ln>
                <a:noFill/>
              </a:ln>
              <a:effectLst/>
            </c:spPr>
            <c:txPr>
              <a:bodyPr/>
              <a:lstStyle/>
              <a:p>
                <a:pPr>
                  <a:defRPr>
                    <a:cs typeface="B Zar" pitchFamily="2" charset="-78"/>
                  </a:defRPr>
                </a:pPr>
                <a:endParaRPr lang="fa-IR"/>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c:f>
              <c:strCache>
                <c:ptCount val="1"/>
                <c:pt idx="0">
                  <c:v>مدرک تحصیلی همکاران مجری</c:v>
                </c:pt>
              </c:strCache>
            </c:strRef>
          </c:cat>
          <c:val>
            <c:numRef>
              <c:f>Sheet1!$B$2</c:f>
              <c:numCache>
                <c:formatCode>General</c:formatCode>
                <c:ptCount val="1"/>
                <c:pt idx="0">
                  <c:v>25</c:v>
                </c:pt>
              </c:numCache>
            </c:numRef>
          </c:val>
        </c:ser>
        <c:ser>
          <c:idx val="1"/>
          <c:order val="1"/>
          <c:tx>
            <c:strRef>
              <c:f>Sheet1!$C$1</c:f>
              <c:strCache>
                <c:ptCount val="1"/>
                <c:pt idx="0">
                  <c:v>فوق دیپلم</c:v>
                </c:pt>
              </c:strCache>
            </c:strRef>
          </c:tx>
          <c:invertIfNegative val="0"/>
          <c:dLbls>
            <c:dLbl>
              <c:idx val="0"/>
              <c:layout>
                <c:manualLayout>
                  <c:x val="3.3452807646356032E-2"/>
                  <c:y val="0.30933333333333335"/>
                </c:manualLayout>
              </c:layout>
              <c:spPr/>
              <c:txPr>
                <a:bodyPr rot="5400000" vert="horz"/>
                <a:lstStyle/>
                <a:p>
                  <a:pPr>
                    <a:defRPr>
                      <a:cs typeface="B Zar" pitchFamily="2" charset="-78"/>
                    </a:defRPr>
                  </a:pPr>
                  <a:endParaRPr lang="fa-IR"/>
                </a:p>
              </c:txPr>
              <c:showLegendKey val="0"/>
              <c:showVal val="1"/>
              <c:showCatName val="0"/>
              <c:showSerName val="1"/>
              <c:showPercent val="0"/>
              <c:showBubbleSize val="0"/>
              <c:extLst>
                <c:ext xmlns:c15="http://schemas.microsoft.com/office/drawing/2012/chart" uri="{CE6537A1-D6FC-4f65-9D91-7224C49458BB}">
                  <c15:layout/>
                </c:ext>
              </c:extLst>
            </c:dLbl>
            <c:spPr>
              <a:noFill/>
              <a:ln>
                <a:noFill/>
              </a:ln>
              <a:effectLst/>
            </c:spPr>
            <c:txPr>
              <a:bodyPr/>
              <a:lstStyle/>
              <a:p>
                <a:pPr>
                  <a:defRPr>
                    <a:cs typeface="B Zar" pitchFamily="2" charset="-78"/>
                  </a:defRPr>
                </a:pPr>
                <a:endParaRPr lang="fa-IR"/>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c:f>
              <c:strCache>
                <c:ptCount val="1"/>
                <c:pt idx="0">
                  <c:v>مدرک تحصیلی همکاران مجری</c:v>
                </c:pt>
              </c:strCache>
            </c:strRef>
          </c:cat>
          <c:val>
            <c:numRef>
              <c:f>Sheet1!$C$2</c:f>
              <c:numCache>
                <c:formatCode>General</c:formatCode>
                <c:ptCount val="1"/>
                <c:pt idx="0">
                  <c:v>14</c:v>
                </c:pt>
              </c:numCache>
            </c:numRef>
          </c:val>
        </c:ser>
        <c:ser>
          <c:idx val="2"/>
          <c:order val="2"/>
          <c:tx>
            <c:strRef>
              <c:f>Sheet1!$D$1</c:f>
              <c:strCache>
                <c:ptCount val="1"/>
                <c:pt idx="0">
                  <c:v>فوق لیسانس</c:v>
                </c:pt>
              </c:strCache>
            </c:strRef>
          </c:tx>
          <c:invertIfNegative val="0"/>
          <c:dLbls>
            <c:dLbl>
              <c:idx val="0"/>
              <c:layout>
                <c:manualLayout>
                  <c:x val="2.3894862604540025E-2"/>
                  <c:y val="9.0666666666666673E-2"/>
                </c:manualLayout>
              </c:layout>
              <c:spPr/>
              <c:txPr>
                <a:bodyPr rot="5400000" vert="horz"/>
                <a:lstStyle/>
                <a:p>
                  <a:pPr>
                    <a:defRPr>
                      <a:cs typeface="B Zar" pitchFamily="2" charset="-78"/>
                    </a:defRPr>
                  </a:pPr>
                  <a:endParaRPr lang="fa-IR"/>
                </a:p>
              </c:txPr>
              <c:showLegendKey val="0"/>
              <c:showVal val="1"/>
              <c:showCatName val="0"/>
              <c:showSerName val="1"/>
              <c:showPercent val="0"/>
              <c:showBubbleSize val="0"/>
              <c:extLst>
                <c:ext xmlns:c15="http://schemas.microsoft.com/office/drawing/2012/chart" uri="{CE6537A1-D6FC-4f65-9D91-7224C49458BB}">
                  <c15:layout/>
                </c:ext>
              </c:extLst>
            </c:dLbl>
            <c:spPr>
              <a:noFill/>
              <a:ln>
                <a:noFill/>
              </a:ln>
              <a:effectLst/>
            </c:spPr>
            <c:txPr>
              <a:bodyPr/>
              <a:lstStyle/>
              <a:p>
                <a:pPr>
                  <a:defRPr>
                    <a:cs typeface="B Zar" pitchFamily="2" charset="-78"/>
                  </a:defRPr>
                </a:pPr>
                <a:endParaRPr lang="fa-IR"/>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c:f>
              <c:strCache>
                <c:ptCount val="1"/>
                <c:pt idx="0">
                  <c:v>مدرک تحصیلی همکاران مجری</c:v>
                </c:pt>
              </c:strCache>
            </c:strRef>
          </c:cat>
          <c:val>
            <c:numRef>
              <c:f>Sheet1!$D$2</c:f>
              <c:numCache>
                <c:formatCode>General</c:formatCode>
                <c:ptCount val="1"/>
                <c:pt idx="0">
                  <c:v>3</c:v>
                </c:pt>
              </c:numCache>
            </c:numRef>
          </c:val>
        </c:ser>
        <c:ser>
          <c:idx val="3"/>
          <c:order val="3"/>
          <c:tx>
            <c:strRef>
              <c:f>Sheet1!$E$1</c:f>
              <c:strCache>
                <c:ptCount val="1"/>
                <c:pt idx="0">
                  <c:v>دیپلم</c:v>
                </c:pt>
              </c:strCache>
            </c:strRef>
          </c:tx>
          <c:invertIfNegative val="0"/>
          <c:dLbls>
            <c:dLbl>
              <c:idx val="0"/>
              <c:layout>
                <c:manualLayout>
                  <c:x val="2.867345882839905E-2"/>
                  <c:y val="6.4000000000000001E-2"/>
                </c:manualLayout>
              </c:layout>
              <c:spPr/>
              <c:txPr>
                <a:bodyPr rot="5400000" vert="horz"/>
                <a:lstStyle/>
                <a:p>
                  <a:pPr>
                    <a:defRPr>
                      <a:cs typeface="B Zar" pitchFamily="2" charset="-78"/>
                    </a:defRPr>
                  </a:pPr>
                  <a:endParaRPr lang="fa-IR"/>
                </a:p>
              </c:txPr>
              <c:showLegendKey val="0"/>
              <c:showVal val="1"/>
              <c:showCatName val="0"/>
              <c:showSerName val="1"/>
              <c:showPercent val="0"/>
              <c:showBubbleSize val="0"/>
              <c:extLst>
                <c:ext xmlns:c15="http://schemas.microsoft.com/office/drawing/2012/chart" uri="{CE6537A1-D6FC-4f65-9D91-7224C49458BB}">
                  <c15:layout/>
                </c:ext>
              </c:extLst>
            </c:dLbl>
            <c:spPr>
              <a:noFill/>
              <a:ln>
                <a:noFill/>
              </a:ln>
              <a:effectLst/>
            </c:spPr>
            <c:txPr>
              <a:bodyPr/>
              <a:lstStyle/>
              <a:p>
                <a:pPr>
                  <a:defRPr>
                    <a:cs typeface="B Zar" pitchFamily="2" charset="-78"/>
                  </a:defRPr>
                </a:pPr>
                <a:endParaRPr lang="fa-IR"/>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c:f>
              <c:strCache>
                <c:ptCount val="1"/>
                <c:pt idx="0">
                  <c:v>مدرک تحصیلی همکاران مجری</c:v>
                </c:pt>
              </c:strCache>
            </c:strRef>
          </c:cat>
          <c:val>
            <c:numRef>
              <c:f>Sheet1!$E$2</c:f>
              <c:numCache>
                <c:formatCode>General</c:formatCode>
                <c:ptCount val="1"/>
                <c:pt idx="0">
                  <c:v>3</c:v>
                </c:pt>
              </c:numCache>
            </c:numRef>
          </c:val>
        </c:ser>
        <c:dLbls>
          <c:showLegendKey val="0"/>
          <c:showVal val="0"/>
          <c:showCatName val="0"/>
          <c:showSerName val="0"/>
          <c:showPercent val="0"/>
          <c:showBubbleSize val="0"/>
        </c:dLbls>
        <c:gapWidth val="150"/>
        <c:shape val="cylinder"/>
        <c:axId val="127866880"/>
        <c:axId val="124108800"/>
        <c:axId val="0"/>
      </c:bar3DChart>
      <c:catAx>
        <c:axId val="127866880"/>
        <c:scaling>
          <c:orientation val="minMax"/>
        </c:scaling>
        <c:delete val="0"/>
        <c:axPos val="b"/>
        <c:numFmt formatCode="General" sourceLinked="0"/>
        <c:majorTickMark val="none"/>
        <c:minorTickMark val="none"/>
        <c:tickLblPos val="nextTo"/>
        <c:txPr>
          <a:bodyPr/>
          <a:lstStyle/>
          <a:p>
            <a:pPr>
              <a:defRPr sz="800">
                <a:cs typeface="B Zar" pitchFamily="2" charset="-78"/>
              </a:defRPr>
            </a:pPr>
            <a:endParaRPr lang="fa-IR"/>
          </a:p>
        </c:txPr>
        <c:crossAx val="124108800"/>
        <c:crosses val="autoZero"/>
        <c:auto val="1"/>
        <c:lblAlgn val="ctr"/>
        <c:lblOffset val="100"/>
        <c:noMultiLvlLbl val="0"/>
      </c:catAx>
      <c:valAx>
        <c:axId val="124108800"/>
        <c:scaling>
          <c:orientation val="minMax"/>
        </c:scaling>
        <c:delete val="0"/>
        <c:axPos val="l"/>
        <c:majorGridlines/>
        <c:numFmt formatCode="General" sourceLinked="1"/>
        <c:majorTickMark val="none"/>
        <c:minorTickMark val="none"/>
        <c:tickLblPos val="nextTo"/>
        <c:crossAx val="127866880"/>
        <c:crosses val="autoZero"/>
        <c:crossBetween val="between"/>
      </c:valAx>
    </c:plotArea>
    <c:plotVisOnly val="1"/>
    <c:dispBlanksAs val="gap"/>
    <c:showDLblsOverMax val="0"/>
  </c:chart>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fa-I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15"/>
      <c:rotY val="20"/>
      <c:rAngAx val="1"/>
    </c:view3D>
    <c:floor>
      <c:thickness val="0"/>
    </c:floor>
    <c:sideWall>
      <c:thickness val="0"/>
    </c:sideWall>
    <c:backWall>
      <c:thickness val="0"/>
    </c:backWall>
    <c:plotArea>
      <c:layout>
        <c:manualLayout>
          <c:layoutTarget val="inner"/>
          <c:xMode val="edge"/>
          <c:yMode val="edge"/>
          <c:x val="0.10537643320900678"/>
          <c:y val="3.2546771653543305E-2"/>
          <c:w val="0.84637795275590555"/>
          <c:h val="0.63597648293963249"/>
        </c:manualLayout>
      </c:layout>
      <c:bar3DChart>
        <c:barDir val="col"/>
        <c:grouping val="clustered"/>
        <c:varyColors val="0"/>
        <c:ser>
          <c:idx val="0"/>
          <c:order val="0"/>
          <c:tx>
            <c:strRef>
              <c:f>Sheet1!$B$1</c:f>
              <c:strCache>
                <c:ptCount val="1"/>
                <c:pt idx="0">
                  <c:v>آموزش ابتدایی</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c:f>
              <c:strCache>
                <c:ptCount val="1"/>
                <c:pt idx="0">
                  <c:v>رشته تحصیلی همکاران مجری</c:v>
                </c:pt>
              </c:strCache>
            </c:strRef>
          </c:cat>
          <c:val>
            <c:numRef>
              <c:f>Sheet1!$B$2</c:f>
              <c:numCache>
                <c:formatCode>General</c:formatCode>
                <c:ptCount val="1"/>
                <c:pt idx="0">
                  <c:v>27</c:v>
                </c:pt>
              </c:numCache>
            </c:numRef>
          </c:val>
        </c:ser>
        <c:ser>
          <c:idx val="1"/>
          <c:order val="1"/>
          <c:tx>
            <c:strRef>
              <c:f>Sheet1!$C$1</c:f>
              <c:strCache>
                <c:ptCount val="1"/>
                <c:pt idx="0">
                  <c:v>علوم انسانی</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c:f>
              <c:strCache>
                <c:ptCount val="1"/>
                <c:pt idx="0">
                  <c:v>رشته تحصیلی همکاران مجری</c:v>
                </c:pt>
              </c:strCache>
            </c:strRef>
          </c:cat>
          <c:val>
            <c:numRef>
              <c:f>Sheet1!$C$2</c:f>
              <c:numCache>
                <c:formatCode>General</c:formatCode>
                <c:ptCount val="1"/>
                <c:pt idx="0">
                  <c:v>3</c:v>
                </c:pt>
              </c:numCache>
            </c:numRef>
          </c:val>
        </c:ser>
        <c:ser>
          <c:idx val="2"/>
          <c:order val="2"/>
          <c:tx>
            <c:strRef>
              <c:f>Sheet1!$D$1</c:f>
              <c:strCache>
                <c:ptCount val="1"/>
                <c:pt idx="0">
                  <c:v>ادبیات فارسی</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c:f>
              <c:strCache>
                <c:ptCount val="1"/>
                <c:pt idx="0">
                  <c:v>رشته تحصیلی همکاران مجری</c:v>
                </c:pt>
              </c:strCache>
            </c:strRef>
          </c:cat>
          <c:val>
            <c:numRef>
              <c:f>Sheet1!$D$2</c:f>
              <c:numCache>
                <c:formatCode>General</c:formatCode>
                <c:ptCount val="1"/>
                <c:pt idx="0">
                  <c:v>3</c:v>
                </c:pt>
              </c:numCache>
            </c:numRef>
          </c:val>
        </c:ser>
        <c:ser>
          <c:idx val="3"/>
          <c:order val="3"/>
          <c:tx>
            <c:strRef>
              <c:f>Sheet1!$E$1</c:f>
              <c:strCache>
                <c:ptCount val="1"/>
                <c:pt idx="0">
                  <c:v>معارف اسلامی</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c:f>
              <c:strCache>
                <c:ptCount val="1"/>
                <c:pt idx="0">
                  <c:v>رشته تحصیلی همکاران مجری</c:v>
                </c:pt>
              </c:strCache>
            </c:strRef>
          </c:cat>
          <c:val>
            <c:numRef>
              <c:f>Sheet1!$E$2</c:f>
              <c:numCache>
                <c:formatCode>General</c:formatCode>
                <c:ptCount val="1"/>
                <c:pt idx="0">
                  <c:v>2</c:v>
                </c:pt>
              </c:numCache>
            </c:numRef>
          </c:val>
        </c:ser>
        <c:ser>
          <c:idx val="4"/>
          <c:order val="4"/>
          <c:tx>
            <c:strRef>
              <c:f>Sheet1!$F$1</c:f>
              <c:strCache>
                <c:ptCount val="1"/>
                <c:pt idx="0">
                  <c:v>تحقیقات آموزشی</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c:f>
              <c:strCache>
                <c:ptCount val="1"/>
                <c:pt idx="0">
                  <c:v>رشته تحصیلی همکاران مجری</c:v>
                </c:pt>
              </c:strCache>
            </c:strRef>
          </c:cat>
          <c:val>
            <c:numRef>
              <c:f>Sheet1!$F$2</c:f>
              <c:numCache>
                <c:formatCode>General</c:formatCode>
                <c:ptCount val="1"/>
                <c:pt idx="0">
                  <c:v>1</c:v>
                </c:pt>
              </c:numCache>
            </c:numRef>
          </c:val>
        </c:ser>
        <c:ser>
          <c:idx val="5"/>
          <c:order val="5"/>
          <c:tx>
            <c:strRef>
              <c:f>Sheet1!$G$1</c:f>
              <c:strCache>
                <c:ptCount val="1"/>
                <c:pt idx="0">
                  <c:v>علوم اجتماعی</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c:f>
              <c:strCache>
                <c:ptCount val="1"/>
                <c:pt idx="0">
                  <c:v>رشته تحصیلی همکاران مجری</c:v>
                </c:pt>
              </c:strCache>
            </c:strRef>
          </c:cat>
          <c:val>
            <c:numRef>
              <c:f>Sheet1!$G$2</c:f>
              <c:numCache>
                <c:formatCode>General</c:formatCode>
                <c:ptCount val="1"/>
                <c:pt idx="0">
                  <c:v>1</c:v>
                </c:pt>
              </c:numCache>
            </c:numRef>
          </c:val>
        </c:ser>
        <c:ser>
          <c:idx val="6"/>
          <c:order val="6"/>
          <c:tx>
            <c:strRef>
              <c:f>Sheet1!$H$1</c:f>
              <c:strCache>
                <c:ptCount val="1"/>
                <c:pt idx="0">
                  <c:v>جغرافیا</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c:f>
              <c:strCache>
                <c:ptCount val="1"/>
                <c:pt idx="0">
                  <c:v>رشته تحصیلی همکاران مجری</c:v>
                </c:pt>
              </c:strCache>
            </c:strRef>
          </c:cat>
          <c:val>
            <c:numRef>
              <c:f>Sheet1!$H$2</c:f>
              <c:numCache>
                <c:formatCode>General</c:formatCode>
                <c:ptCount val="1"/>
                <c:pt idx="0">
                  <c:v>1</c:v>
                </c:pt>
              </c:numCache>
            </c:numRef>
          </c:val>
        </c:ser>
        <c:ser>
          <c:idx val="7"/>
          <c:order val="7"/>
          <c:tx>
            <c:strRef>
              <c:f>Sheet1!$I$1</c:f>
              <c:strCache>
                <c:ptCount val="1"/>
                <c:pt idx="0">
                  <c:v>دینی وعربی</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c:f>
              <c:strCache>
                <c:ptCount val="1"/>
                <c:pt idx="0">
                  <c:v>رشته تحصیلی همکاران مجری</c:v>
                </c:pt>
              </c:strCache>
            </c:strRef>
          </c:cat>
          <c:val>
            <c:numRef>
              <c:f>Sheet1!$I$2</c:f>
              <c:numCache>
                <c:formatCode>General</c:formatCode>
                <c:ptCount val="1"/>
                <c:pt idx="0">
                  <c:v>1</c:v>
                </c:pt>
              </c:numCache>
            </c:numRef>
          </c:val>
        </c:ser>
        <c:ser>
          <c:idx val="8"/>
          <c:order val="8"/>
          <c:tx>
            <c:strRef>
              <c:f>Sheet1!$J$1</c:f>
              <c:strCache>
                <c:ptCount val="1"/>
                <c:pt idx="0">
                  <c:v>کامپیوتر</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c:f>
              <c:strCache>
                <c:ptCount val="1"/>
                <c:pt idx="0">
                  <c:v>رشته تحصیلی همکاران مجری</c:v>
                </c:pt>
              </c:strCache>
            </c:strRef>
          </c:cat>
          <c:val>
            <c:numRef>
              <c:f>Sheet1!$J$2</c:f>
              <c:numCache>
                <c:formatCode>General</c:formatCode>
                <c:ptCount val="1"/>
                <c:pt idx="0">
                  <c:v>1</c:v>
                </c:pt>
              </c:numCache>
            </c:numRef>
          </c:val>
        </c:ser>
        <c:ser>
          <c:idx val="9"/>
          <c:order val="9"/>
          <c:tx>
            <c:strRef>
              <c:f>Sheet1!$K$1</c:f>
              <c:strCache>
                <c:ptCount val="1"/>
                <c:pt idx="0">
                  <c:v>روانشناسی</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c:f>
              <c:strCache>
                <c:ptCount val="1"/>
                <c:pt idx="0">
                  <c:v>رشته تحصیلی همکاران مجری</c:v>
                </c:pt>
              </c:strCache>
            </c:strRef>
          </c:cat>
          <c:val>
            <c:numRef>
              <c:f>Sheet1!$K$2</c:f>
              <c:numCache>
                <c:formatCode>General</c:formatCode>
                <c:ptCount val="1"/>
                <c:pt idx="0">
                  <c:v>1</c:v>
                </c:pt>
              </c:numCache>
            </c:numRef>
          </c:val>
        </c:ser>
        <c:ser>
          <c:idx val="10"/>
          <c:order val="10"/>
          <c:tx>
            <c:strRef>
              <c:f>Sheet1!$L$1</c:f>
              <c:strCache>
                <c:ptCount val="1"/>
                <c:pt idx="0">
                  <c:v>مدیریت </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c:f>
              <c:strCache>
                <c:ptCount val="1"/>
                <c:pt idx="0">
                  <c:v>رشته تحصیلی همکاران مجری</c:v>
                </c:pt>
              </c:strCache>
            </c:strRef>
          </c:cat>
          <c:val>
            <c:numRef>
              <c:f>Sheet1!$L$2</c:f>
              <c:numCache>
                <c:formatCode>General</c:formatCode>
                <c:ptCount val="1"/>
                <c:pt idx="0">
                  <c:v>1</c:v>
                </c:pt>
              </c:numCache>
            </c:numRef>
          </c:val>
        </c:ser>
        <c:ser>
          <c:idx val="11"/>
          <c:order val="11"/>
          <c:tx>
            <c:strRef>
              <c:f>Sheet1!$M$1</c:f>
              <c:strCache>
                <c:ptCount val="1"/>
                <c:pt idx="0">
                  <c:v>مشاوره</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c:f>
              <c:strCache>
                <c:ptCount val="1"/>
                <c:pt idx="0">
                  <c:v>رشته تحصیلی همکاران مجری</c:v>
                </c:pt>
              </c:strCache>
            </c:strRef>
          </c:cat>
          <c:val>
            <c:numRef>
              <c:f>Sheet1!$M$2</c:f>
              <c:numCache>
                <c:formatCode>General</c:formatCode>
                <c:ptCount val="1"/>
                <c:pt idx="0">
                  <c:v>1</c:v>
                </c:pt>
              </c:numCache>
            </c:numRef>
          </c:val>
        </c:ser>
        <c:ser>
          <c:idx val="12"/>
          <c:order val="12"/>
          <c:tx>
            <c:strRef>
              <c:f>Sheet1!$N$1</c:f>
              <c:strCache>
                <c:ptCount val="1"/>
                <c:pt idx="0">
                  <c:v>ریاضی</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c:f>
              <c:strCache>
                <c:ptCount val="1"/>
                <c:pt idx="0">
                  <c:v>رشته تحصیلی همکاران مجری</c:v>
                </c:pt>
              </c:strCache>
            </c:strRef>
          </c:cat>
          <c:val>
            <c:numRef>
              <c:f>Sheet1!$N$2</c:f>
              <c:numCache>
                <c:formatCode>General</c:formatCode>
                <c:ptCount val="1"/>
                <c:pt idx="0">
                  <c:v>1</c:v>
                </c:pt>
              </c:numCache>
            </c:numRef>
          </c:val>
        </c:ser>
        <c:ser>
          <c:idx val="13"/>
          <c:order val="13"/>
          <c:tx>
            <c:strRef>
              <c:f>Sheet1!$O$1</c:f>
              <c:strCache>
                <c:ptCount val="1"/>
                <c:pt idx="0">
                  <c:v>تربیت بدنی</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c:f>
              <c:strCache>
                <c:ptCount val="1"/>
                <c:pt idx="0">
                  <c:v>رشته تحصیلی همکاران مجری</c:v>
                </c:pt>
              </c:strCache>
            </c:strRef>
          </c:cat>
          <c:val>
            <c:numRef>
              <c:f>Sheet1!$O$2</c:f>
              <c:numCache>
                <c:formatCode>General</c:formatCode>
                <c:ptCount val="1"/>
                <c:pt idx="0">
                  <c:v>1</c:v>
                </c:pt>
              </c:numCache>
            </c:numRef>
          </c:val>
        </c:ser>
        <c:dLbls>
          <c:showLegendKey val="0"/>
          <c:showVal val="1"/>
          <c:showCatName val="0"/>
          <c:showSerName val="0"/>
          <c:showPercent val="0"/>
          <c:showBubbleSize val="0"/>
        </c:dLbls>
        <c:gapWidth val="75"/>
        <c:shape val="cylinder"/>
        <c:axId val="127867392"/>
        <c:axId val="124112256"/>
        <c:axId val="0"/>
      </c:bar3DChart>
      <c:catAx>
        <c:axId val="127867392"/>
        <c:scaling>
          <c:orientation val="minMax"/>
        </c:scaling>
        <c:delete val="0"/>
        <c:axPos val="b"/>
        <c:numFmt formatCode="General" sourceLinked="0"/>
        <c:majorTickMark val="none"/>
        <c:minorTickMark val="none"/>
        <c:tickLblPos val="nextTo"/>
        <c:txPr>
          <a:bodyPr/>
          <a:lstStyle/>
          <a:p>
            <a:pPr>
              <a:defRPr sz="800">
                <a:cs typeface="B Zar" pitchFamily="2" charset="-78"/>
              </a:defRPr>
            </a:pPr>
            <a:endParaRPr lang="fa-IR"/>
          </a:p>
        </c:txPr>
        <c:crossAx val="124112256"/>
        <c:crosses val="autoZero"/>
        <c:auto val="1"/>
        <c:lblAlgn val="ctr"/>
        <c:lblOffset val="100"/>
        <c:noMultiLvlLbl val="0"/>
      </c:catAx>
      <c:valAx>
        <c:axId val="124112256"/>
        <c:scaling>
          <c:orientation val="minMax"/>
        </c:scaling>
        <c:delete val="0"/>
        <c:axPos val="l"/>
        <c:numFmt formatCode="General" sourceLinked="1"/>
        <c:majorTickMark val="none"/>
        <c:minorTickMark val="none"/>
        <c:tickLblPos val="nextTo"/>
        <c:txPr>
          <a:bodyPr/>
          <a:lstStyle/>
          <a:p>
            <a:pPr>
              <a:defRPr>
                <a:cs typeface="B Zar" pitchFamily="2" charset="-78"/>
              </a:defRPr>
            </a:pPr>
            <a:endParaRPr lang="fa-IR"/>
          </a:p>
        </c:txPr>
        <c:crossAx val="127867392"/>
        <c:crosses val="autoZero"/>
        <c:crossBetween val="between"/>
      </c:valAx>
    </c:plotArea>
    <c:legend>
      <c:legendPos val="b"/>
      <c:layout>
        <c:manualLayout>
          <c:xMode val="edge"/>
          <c:yMode val="edge"/>
          <c:x val="3.6979209835612661E-2"/>
          <c:y val="0.76397228346456691"/>
          <c:w val="0.96112895427545242"/>
          <c:h val="0.20402771653543308"/>
        </c:manualLayout>
      </c:layout>
      <c:overlay val="0"/>
      <c:txPr>
        <a:bodyPr/>
        <a:lstStyle/>
        <a:p>
          <a:pPr>
            <a:defRPr sz="600">
              <a:cs typeface="B Zar" pitchFamily="2" charset="-78"/>
            </a:defRPr>
          </a:pPr>
          <a:endParaRPr lang="fa-IR"/>
        </a:p>
      </c:txPr>
    </c:legend>
    <c:plotVisOnly val="1"/>
    <c:dispBlanksAs val="gap"/>
    <c:showDLblsOverMax val="0"/>
  </c:chart>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fa-I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15"/>
      <c:rotY val="20"/>
      <c:rAngAx val="1"/>
    </c:view3D>
    <c:floor>
      <c:thickness val="0"/>
    </c:floor>
    <c:sideWall>
      <c:thickness val="0"/>
    </c:sideWall>
    <c:backWall>
      <c:thickness val="0"/>
    </c:backWall>
    <c:plotArea>
      <c:layout>
        <c:manualLayout>
          <c:layoutTarget val="inner"/>
          <c:xMode val="edge"/>
          <c:yMode val="edge"/>
          <c:x val="7.2292844837694256E-2"/>
          <c:y val="5.7600620934056393E-2"/>
          <c:w val="0.9025066969721568"/>
          <c:h val="0.65226834972476688"/>
        </c:manualLayout>
      </c:layout>
      <c:bar3DChart>
        <c:barDir val="col"/>
        <c:grouping val="clustered"/>
        <c:varyColors val="0"/>
        <c:ser>
          <c:idx val="0"/>
          <c:order val="0"/>
          <c:tx>
            <c:strRef>
              <c:f>Sheet1!$B$1</c:f>
              <c:strCache>
                <c:ptCount val="1"/>
                <c:pt idx="0">
                  <c:v>پدر</c:v>
                </c:pt>
              </c:strCache>
            </c:strRef>
          </c:tx>
          <c:spPr>
            <a:solidFill>
              <a:schemeClr val="tx2">
                <a:lumMod val="40000"/>
                <a:lumOff val="60000"/>
              </a:schemeClr>
            </a:solidFill>
          </c:spPr>
          <c:invertIfNegative val="0"/>
          <c:dLbls>
            <c:spPr>
              <a:noFill/>
              <a:ln>
                <a:noFill/>
              </a:ln>
              <a:effectLst/>
            </c:spPr>
            <c:txPr>
              <a:bodyPr rot="-5400000" vert="horz"/>
              <a:lstStyle/>
              <a:p>
                <a:pPr>
                  <a:defRPr>
                    <a:solidFill>
                      <a:srgbClr val="0070C0"/>
                    </a:solidFill>
                  </a:defRPr>
                </a:pPr>
                <a:endParaRPr lang="fa-IR"/>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Sheet1!$A$2:$A$10</c:f>
              <c:strCache>
                <c:ptCount val="9"/>
                <c:pt idx="0">
                  <c:v>بیسواد</c:v>
                </c:pt>
                <c:pt idx="1">
                  <c:v>خواندنونوشتن</c:v>
                </c:pt>
                <c:pt idx="2">
                  <c:v>دوره ابتدایی</c:v>
                </c:pt>
                <c:pt idx="3">
                  <c:v>دوره متوسطه اول</c:v>
                </c:pt>
                <c:pt idx="4">
                  <c:v>دوره متوسطه دوم</c:v>
                </c:pt>
                <c:pt idx="5">
                  <c:v>دیپلم</c:v>
                </c:pt>
                <c:pt idx="6">
                  <c:v>فوق دیپلم</c:v>
                </c:pt>
                <c:pt idx="7">
                  <c:v>لیسانس</c:v>
                </c:pt>
                <c:pt idx="8">
                  <c:v>فوق لیسانس</c:v>
                </c:pt>
              </c:strCache>
            </c:strRef>
          </c:cat>
          <c:val>
            <c:numRef>
              <c:f>Sheet1!$B$2:$B$10</c:f>
              <c:numCache>
                <c:formatCode>General</c:formatCode>
                <c:ptCount val="9"/>
                <c:pt idx="0">
                  <c:v>10</c:v>
                </c:pt>
                <c:pt idx="1">
                  <c:v>3</c:v>
                </c:pt>
                <c:pt idx="2">
                  <c:v>271</c:v>
                </c:pt>
                <c:pt idx="3">
                  <c:v>202</c:v>
                </c:pt>
                <c:pt idx="4">
                  <c:v>12</c:v>
                </c:pt>
                <c:pt idx="5">
                  <c:v>233</c:v>
                </c:pt>
                <c:pt idx="6">
                  <c:v>37</c:v>
                </c:pt>
                <c:pt idx="7">
                  <c:v>73</c:v>
                </c:pt>
                <c:pt idx="8">
                  <c:v>24</c:v>
                </c:pt>
              </c:numCache>
            </c:numRef>
          </c:val>
        </c:ser>
        <c:ser>
          <c:idx val="1"/>
          <c:order val="1"/>
          <c:tx>
            <c:strRef>
              <c:f>Sheet1!$C$1</c:f>
              <c:strCache>
                <c:ptCount val="1"/>
                <c:pt idx="0">
                  <c:v>مادر</c:v>
                </c:pt>
              </c:strCache>
            </c:strRef>
          </c:tx>
          <c:spPr>
            <a:solidFill>
              <a:srgbClr val="FF0000"/>
            </a:solidFill>
          </c:spPr>
          <c:invertIfNegative val="0"/>
          <c:dLbls>
            <c:spPr>
              <a:noFill/>
              <a:ln>
                <a:noFill/>
              </a:ln>
              <a:effectLst/>
            </c:spPr>
            <c:txPr>
              <a:bodyPr rot="-5400000" vert="horz"/>
              <a:lstStyle/>
              <a:p>
                <a:pPr>
                  <a:defRPr>
                    <a:solidFill>
                      <a:srgbClr val="FF0000"/>
                    </a:solidFill>
                  </a:defRPr>
                </a:pPr>
                <a:endParaRPr lang="fa-IR"/>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Sheet1!$A$2:$A$10</c:f>
              <c:strCache>
                <c:ptCount val="9"/>
                <c:pt idx="0">
                  <c:v>بیسواد</c:v>
                </c:pt>
                <c:pt idx="1">
                  <c:v>خواندنونوشتن</c:v>
                </c:pt>
                <c:pt idx="2">
                  <c:v>دوره ابتدایی</c:v>
                </c:pt>
                <c:pt idx="3">
                  <c:v>دوره متوسطه اول</c:v>
                </c:pt>
                <c:pt idx="4">
                  <c:v>دوره متوسطه دوم</c:v>
                </c:pt>
                <c:pt idx="5">
                  <c:v>دیپلم</c:v>
                </c:pt>
                <c:pt idx="6">
                  <c:v>فوق دیپلم</c:v>
                </c:pt>
                <c:pt idx="7">
                  <c:v>لیسانس</c:v>
                </c:pt>
                <c:pt idx="8">
                  <c:v>فوق لیسانس</c:v>
                </c:pt>
              </c:strCache>
            </c:strRef>
          </c:cat>
          <c:val>
            <c:numRef>
              <c:f>Sheet1!$C$2:$C$10</c:f>
              <c:numCache>
                <c:formatCode>General</c:formatCode>
                <c:ptCount val="9"/>
                <c:pt idx="0">
                  <c:v>19</c:v>
                </c:pt>
                <c:pt idx="1">
                  <c:v>15</c:v>
                </c:pt>
                <c:pt idx="2">
                  <c:v>283</c:v>
                </c:pt>
                <c:pt idx="3">
                  <c:v>175</c:v>
                </c:pt>
                <c:pt idx="4">
                  <c:v>25</c:v>
                </c:pt>
                <c:pt idx="5">
                  <c:v>239</c:v>
                </c:pt>
                <c:pt idx="6">
                  <c:v>12</c:v>
                </c:pt>
                <c:pt idx="7">
                  <c:v>96</c:v>
                </c:pt>
                <c:pt idx="8">
                  <c:v>6</c:v>
                </c:pt>
              </c:numCache>
            </c:numRef>
          </c:val>
        </c:ser>
        <c:dLbls>
          <c:showLegendKey val="0"/>
          <c:showVal val="1"/>
          <c:showCatName val="0"/>
          <c:showSerName val="0"/>
          <c:showPercent val="0"/>
          <c:showBubbleSize val="0"/>
        </c:dLbls>
        <c:gapWidth val="75"/>
        <c:shape val="cylinder"/>
        <c:axId val="205328384"/>
        <c:axId val="124115136"/>
        <c:axId val="0"/>
      </c:bar3DChart>
      <c:catAx>
        <c:axId val="205328384"/>
        <c:scaling>
          <c:orientation val="minMax"/>
        </c:scaling>
        <c:delete val="0"/>
        <c:axPos val="b"/>
        <c:numFmt formatCode="General" sourceLinked="0"/>
        <c:majorTickMark val="none"/>
        <c:minorTickMark val="none"/>
        <c:tickLblPos val="nextTo"/>
        <c:txPr>
          <a:bodyPr/>
          <a:lstStyle/>
          <a:p>
            <a:pPr>
              <a:defRPr sz="800">
                <a:cs typeface="B Zar" pitchFamily="2" charset="-78"/>
              </a:defRPr>
            </a:pPr>
            <a:endParaRPr lang="fa-IR"/>
          </a:p>
        </c:txPr>
        <c:crossAx val="124115136"/>
        <c:crosses val="autoZero"/>
        <c:auto val="1"/>
        <c:lblAlgn val="ctr"/>
        <c:lblOffset val="100"/>
        <c:noMultiLvlLbl val="0"/>
      </c:catAx>
      <c:valAx>
        <c:axId val="124115136"/>
        <c:scaling>
          <c:orientation val="minMax"/>
        </c:scaling>
        <c:delete val="0"/>
        <c:axPos val="l"/>
        <c:numFmt formatCode="General" sourceLinked="1"/>
        <c:majorTickMark val="none"/>
        <c:minorTickMark val="none"/>
        <c:tickLblPos val="nextTo"/>
        <c:crossAx val="205328384"/>
        <c:crosses val="autoZero"/>
        <c:crossBetween val="between"/>
      </c:valAx>
    </c:plotArea>
    <c:legend>
      <c:legendPos val="b"/>
      <c:layout>
        <c:manualLayout>
          <c:xMode val="edge"/>
          <c:yMode val="edge"/>
          <c:x val="0.78656027996500433"/>
          <c:y val="0.87161921215544258"/>
          <c:w val="0.2131331583552056"/>
          <c:h val="9.3815374245534489E-2"/>
        </c:manualLayout>
      </c:layout>
      <c:overlay val="0"/>
      <c:txPr>
        <a:bodyPr/>
        <a:lstStyle/>
        <a:p>
          <a:pPr>
            <a:defRPr>
              <a:cs typeface="B Zar" pitchFamily="2" charset="-78"/>
            </a:defRPr>
          </a:pPr>
          <a:endParaRPr lang="fa-IR"/>
        </a:p>
      </c:txPr>
    </c:legend>
    <c:plotVisOnly val="1"/>
    <c:dispBlanksAs val="gap"/>
    <c:showDLblsOverMax val="0"/>
  </c:chart>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fa-I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Sheet1!$B$1</c:f>
              <c:strCache>
                <c:ptCount val="1"/>
                <c:pt idx="0">
                  <c:v>اجتماعی</c:v>
                </c:pt>
              </c:strCache>
            </c:strRef>
          </c:tx>
          <c:invertIfNegative val="0"/>
          <c:dLbls>
            <c:dLbl>
              <c:idx val="0"/>
              <c:layout>
                <c:manualLayout>
                  <c:x val="1.2554885488812227E-2"/>
                  <c:y val="0.23666666666666666"/>
                </c:manualLayout>
              </c:layout>
              <c:spPr/>
              <c:txPr>
                <a:bodyPr rot="-5400000" vert="horz"/>
                <a:lstStyle/>
                <a:p>
                  <a:pPr>
                    <a:defRPr>
                      <a:solidFill>
                        <a:schemeClr val="bg1"/>
                      </a:solidFill>
                      <a:cs typeface="B Titr" pitchFamily="2" charset="-78"/>
                    </a:defRPr>
                  </a:pPr>
                  <a:endParaRPr lang="fa-IR"/>
                </a:p>
              </c:txPr>
              <c:showLegendKey val="0"/>
              <c:showVal val="1"/>
              <c:showCatName val="0"/>
              <c:showSerName val="1"/>
              <c:showPercent val="0"/>
              <c:showBubbleSize val="0"/>
              <c:extLst>
                <c:ext xmlns:c15="http://schemas.microsoft.com/office/drawing/2012/chart" uri="{CE6537A1-D6FC-4f65-9D91-7224C49458BB}">
                  <c15:layout/>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c:f>
              <c:strCache>
                <c:ptCount val="1"/>
                <c:pt idx="0">
                  <c:v>تعداد امتیازات بالای 3 به تفکیک استعدادهای هشتگانه</c:v>
                </c:pt>
              </c:strCache>
            </c:strRef>
          </c:cat>
          <c:val>
            <c:numRef>
              <c:f>Sheet1!$B$2</c:f>
              <c:numCache>
                <c:formatCode>General</c:formatCode>
                <c:ptCount val="1"/>
                <c:pt idx="0">
                  <c:v>259</c:v>
                </c:pt>
              </c:numCache>
            </c:numRef>
          </c:val>
        </c:ser>
        <c:ser>
          <c:idx val="1"/>
          <c:order val="1"/>
          <c:tx>
            <c:strRef>
              <c:f>Sheet1!$C$1</c:f>
              <c:strCache>
                <c:ptCount val="1"/>
                <c:pt idx="0">
                  <c:v>حرکتی ورزشی</c:v>
                </c:pt>
              </c:strCache>
            </c:strRef>
          </c:tx>
          <c:invertIfNegative val="0"/>
          <c:dLbls>
            <c:dLbl>
              <c:idx val="0"/>
              <c:layout>
                <c:manualLayout>
                  <c:x val="1.0325231085244779E-2"/>
                  <c:y val="0.34679352580927386"/>
                </c:manualLayout>
              </c:layout>
              <c:spPr/>
              <c:txPr>
                <a:bodyPr rot="-5400000" vert="horz"/>
                <a:lstStyle/>
                <a:p>
                  <a:pPr>
                    <a:defRPr>
                      <a:solidFill>
                        <a:schemeClr val="bg1"/>
                      </a:solidFill>
                      <a:cs typeface="B Titr" pitchFamily="2" charset="-78"/>
                    </a:defRPr>
                  </a:pPr>
                  <a:endParaRPr lang="fa-IR"/>
                </a:p>
              </c:txPr>
              <c:showLegendKey val="0"/>
              <c:showVal val="1"/>
              <c:showCatName val="0"/>
              <c:showSerName val="1"/>
              <c:showPercent val="0"/>
              <c:showBubbleSize val="0"/>
              <c:extLst>
                <c:ext xmlns:c15="http://schemas.microsoft.com/office/drawing/2012/chart" uri="{CE6537A1-D6FC-4f65-9D91-7224C49458BB}">
                  <c15:layout/>
                </c:ext>
              </c:extLst>
            </c:dLbl>
            <c:spPr>
              <a:noFill/>
              <a:ln>
                <a:noFill/>
              </a:ln>
              <a:effectLst/>
            </c:spPr>
            <c:txPr>
              <a:bodyPr rot="-5400000" vert="horz"/>
              <a:lstStyle/>
              <a:p>
                <a:pPr>
                  <a:defRPr/>
                </a:pPr>
                <a:endParaRPr lang="fa-IR"/>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c:f>
              <c:strCache>
                <c:ptCount val="1"/>
                <c:pt idx="0">
                  <c:v>تعداد امتیازات بالای 3 به تفکیک استعدادهای هشتگانه</c:v>
                </c:pt>
              </c:strCache>
            </c:strRef>
          </c:cat>
          <c:val>
            <c:numRef>
              <c:f>Sheet1!$C$2</c:f>
              <c:numCache>
                <c:formatCode>General</c:formatCode>
                <c:ptCount val="1"/>
                <c:pt idx="0">
                  <c:v>215</c:v>
                </c:pt>
              </c:numCache>
            </c:numRef>
          </c:val>
        </c:ser>
        <c:ser>
          <c:idx val="2"/>
          <c:order val="2"/>
          <c:tx>
            <c:strRef>
              <c:f>Sheet1!$D$1</c:f>
              <c:strCache>
                <c:ptCount val="1"/>
                <c:pt idx="0">
                  <c:v>کلامی</c:v>
                </c:pt>
              </c:strCache>
            </c:strRef>
          </c:tx>
          <c:invertIfNegative val="0"/>
          <c:dLbls>
            <c:dLbl>
              <c:idx val="0"/>
              <c:layout>
                <c:manualLayout>
                  <c:x val="1.9243848699514569E-2"/>
                  <c:y val="0.32000950668568001"/>
                </c:manualLayout>
              </c:layout>
              <c:spPr/>
              <c:txPr>
                <a:bodyPr rot="-5400000" vert="horz"/>
                <a:lstStyle/>
                <a:p>
                  <a:pPr>
                    <a:defRPr b="1">
                      <a:solidFill>
                        <a:schemeClr val="bg1"/>
                      </a:solidFill>
                      <a:cs typeface="B Titr" pitchFamily="2" charset="-78"/>
                    </a:defRPr>
                  </a:pPr>
                  <a:endParaRPr lang="fa-IR"/>
                </a:p>
              </c:txPr>
              <c:showLegendKey val="0"/>
              <c:showVal val="1"/>
              <c:showCatName val="0"/>
              <c:showSerName val="1"/>
              <c:showPercent val="0"/>
              <c:showBubbleSize val="0"/>
              <c:extLst>
                <c:ext xmlns:c15="http://schemas.microsoft.com/office/drawing/2012/chart" uri="{CE6537A1-D6FC-4f65-9D91-7224C49458BB}">
                  <c15:layout/>
                </c:ext>
              </c:extLst>
            </c:dLbl>
            <c:spPr>
              <a:noFill/>
              <a:ln>
                <a:noFill/>
              </a:ln>
              <a:effectLst/>
            </c:spPr>
            <c:txPr>
              <a:bodyPr rot="-5400000" vert="horz"/>
              <a:lstStyle/>
              <a:p>
                <a:pPr>
                  <a:defRPr/>
                </a:pPr>
                <a:endParaRPr lang="fa-IR"/>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c:f>
              <c:strCache>
                <c:ptCount val="1"/>
                <c:pt idx="0">
                  <c:v>تعداد امتیازات بالای 3 به تفکیک استعدادهای هشتگانه</c:v>
                </c:pt>
              </c:strCache>
            </c:strRef>
          </c:cat>
          <c:val>
            <c:numRef>
              <c:f>Sheet1!$D$2</c:f>
              <c:numCache>
                <c:formatCode>General</c:formatCode>
                <c:ptCount val="1"/>
                <c:pt idx="0">
                  <c:v>213</c:v>
                </c:pt>
              </c:numCache>
            </c:numRef>
          </c:val>
        </c:ser>
        <c:ser>
          <c:idx val="3"/>
          <c:order val="3"/>
          <c:tx>
            <c:strRef>
              <c:f>Sheet1!$E$1</c:f>
              <c:strCache>
                <c:ptCount val="1"/>
                <c:pt idx="0">
                  <c:v>علوم</c:v>
                </c:pt>
              </c:strCache>
            </c:strRef>
          </c:tx>
          <c:invertIfNegative val="0"/>
          <c:dLbls>
            <c:dLbl>
              <c:idx val="0"/>
              <c:layout>
                <c:manualLayout>
                  <c:x val="1.7295622328145438E-2"/>
                  <c:y val="0.28217289767912868"/>
                </c:manualLayout>
              </c:layout>
              <c:spPr/>
              <c:txPr>
                <a:bodyPr rot="-5400000" vert="horz"/>
                <a:lstStyle/>
                <a:p>
                  <a:pPr>
                    <a:defRPr>
                      <a:solidFill>
                        <a:schemeClr val="bg1"/>
                      </a:solidFill>
                      <a:cs typeface="B Titr" pitchFamily="2" charset="-78"/>
                    </a:defRPr>
                  </a:pPr>
                  <a:endParaRPr lang="fa-IR"/>
                </a:p>
              </c:txPr>
              <c:showLegendKey val="0"/>
              <c:showVal val="1"/>
              <c:showCatName val="0"/>
              <c:showSerName val="1"/>
              <c:showPercent val="0"/>
              <c:showBubbleSize val="0"/>
              <c:extLst>
                <c:ext xmlns:c15="http://schemas.microsoft.com/office/drawing/2012/chart" uri="{CE6537A1-D6FC-4f65-9D91-7224C49458BB}">
                  <c15:layout/>
                </c:ext>
              </c:extLst>
            </c:dLbl>
            <c:spPr>
              <a:noFill/>
              <a:ln>
                <a:noFill/>
              </a:ln>
              <a:effectLst/>
            </c:spPr>
            <c:txPr>
              <a:bodyPr rot="-5400000" vert="horz"/>
              <a:lstStyle/>
              <a:p>
                <a:pPr>
                  <a:defRPr/>
                </a:pPr>
                <a:endParaRPr lang="fa-IR"/>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c:f>
              <c:strCache>
                <c:ptCount val="1"/>
                <c:pt idx="0">
                  <c:v>تعداد امتیازات بالای 3 به تفکیک استعدادهای هشتگانه</c:v>
                </c:pt>
              </c:strCache>
            </c:strRef>
          </c:cat>
          <c:val>
            <c:numRef>
              <c:f>Sheet1!$E$2</c:f>
              <c:numCache>
                <c:formatCode>General</c:formatCode>
                <c:ptCount val="1"/>
                <c:pt idx="0">
                  <c:v>194</c:v>
                </c:pt>
              </c:numCache>
            </c:numRef>
          </c:val>
        </c:ser>
        <c:ser>
          <c:idx val="4"/>
          <c:order val="4"/>
          <c:tx>
            <c:strRef>
              <c:f>Sheet1!$F$1</c:f>
              <c:strCache>
                <c:ptCount val="1"/>
                <c:pt idx="0">
                  <c:v>فرهنگی هنری</c:v>
                </c:pt>
              </c:strCache>
            </c:strRef>
          </c:tx>
          <c:invertIfNegative val="0"/>
          <c:dLbls>
            <c:dLbl>
              <c:idx val="0"/>
              <c:layout>
                <c:manualLayout>
                  <c:x val="1.7014194295947121E-2"/>
                  <c:y val="0.42182156364312728"/>
                </c:manualLayout>
              </c:layout>
              <c:spPr/>
              <c:txPr>
                <a:bodyPr rot="-5400000" vert="horz"/>
                <a:lstStyle/>
                <a:p>
                  <a:pPr>
                    <a:defRPr>
                      <a:solidFill>
                        <a:schemeClr val="bg1"/>
                      </a:solidFill>
                      <a:cs typeface="B Titr" pitchFamily="2" charset="-78"/>
                    </a:defRPr>
                  </a:pPr>
                  <a:endParaRPr lang="fa-IR"/>
                </a:p>
              </c:txPr>
              <c:showLegendKey val="0"/>
              <c:showVal val="1"/>
              <c:showCatName val="0"/>
              <c:showSerName val="1"/>
              <c:showPercent val="0"/>
              <c:showBubbleSize val="0"/>
              <c:extLst>
                <c:ext xmlns:c15="http://schemas.microsoft.com/office/drawing/2012/chart" uri="{CE6537A1-D6FC-4f65-9D91-7224C49458BB}">
                  <c15:layout/>
                </c:ext>
              </c:extLst>
            </c:dLbl>
            <c:spPr>
              <a:noFill/>
              <a:ln>
                <a:noFill/>
              </a:ln>
              <a:effectLst/>
            </c:spPr>
            <c:txPr>
              <a:bodyPr rot="-5400000" vert="horz"/>
              <a:lstStyle/>
              <a:p>
                <a:pPr>
                  <a:defRPr/>
                </a:pPr>
                <a:endParaRPr lang="fa-IR"/>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c:f>
              <c:strCache>
                <c:ptCount val="1"/>
                <c:pt idx="0">
                  <c:v>تعداد امتیازات بالای 3 به تفکیک استعدادهای هشتگانه</c:v>
                </c:pt>
              </c:strCache>
            </c:strRef>
          </c:cat>
          <c:val>
            <c:numRef>
              <c:f>Sheet1!$F$2</c:f>
              <c:numCache>
                <c:formatCode>General</c:formatCode>
                <c:ptCount val="1"/>
                <c:pt idx="0">
                  <c:v>186</c:v>
                </c:pt>
              </c:numCache>
            </c:numRef>
          </c:val>
        </c:ser>
        <c:ser>
          <c:idx val="5"/>
          <c:order val="5"/>
          <c:tx>
            <c:strRef>
              <c:f>Sheet1!$G$1</c:f>
              <c:strCache>
                <c:ptCount val="1"/>
                <c:pt idx="0">
                  <c:v>ریاضی</c:v>
                </c:pt>
              </c:strCache>
            </c:strRef>
          </c:tx>
          <c:invertIfNegative val="0"/>
          <c:dLbls>
            <c:dLbl>
              <c:idx val="0"/>
              <c:layout>
                <c:manualLayout>
                  <c:x val="1.5065967924578072E-2"/>
                  <c:y val="0.31412734825469651"/>
                </c:manualLayout>
              </c:layout>
              <c:spPr/>
              <c:txPr>
                <a:bodyPr rot="-5400000" vert="horz"/>
                <a:lstStyle/>
                <a:p>
                  <a:pPr>
                    <a:defRPr>
                      <a:solidFill>
                        <a:schemeClr val="bg1"/>
                      </a:solidFill>
                      <a:cs typeface="B Titr" pitchFamily="2" charset="-78"/>
                    </a:defRPr>
                  </a:pPr>
                  <a:endParaRPr lang="fa-IR"/>
                </a:p>
              </c:txPr>
              <c:showLegendKey val="0"/>
              <c:showVal val="1"/>
              <c:showCatName val="0"/>
              <c:showSerName val="1"/>
              <c:showPercent val="0"/>
              <c:showBubbleSize val="0"/>
              <c:extLst>
                <c:ext xmlns:c15="http://schemas.microsoft.com/office/drawing/2012/chart" uri="{CE6537A1-D6FC-4f65-9D91-7224C49458BB}">
                  <c15:layout/>
                </c:ext>
              </c:extLst>
            </c:dLbl>
            <c:spPr>
              <a:noFill/>
              <a:ln>
                <a:noFill/>
              </a:ln>
              <a:effectLst/>
            </c:spPr>
            <c:txPr>
              <a:bodyPr rot="-5400000" vert="horz"/>
              <a:lstStyle/>
              <a:p>
                <a:pPr>
                  <a:defRPr/>
                </a:pPr>
                <a:endParaRPr lang="fa-IR"/>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c:f>
              <c:strCache>
                <c:ptCount val="1"/>
                <c:pt idx="0">
                  <c:v>تعداد امتیازات بالای 3 به تفکیک استعدادهای هشتگانه</c:v>
                </c:pt>
              </c:strCache>
            </c:strRef>
          </c:cat>
          <c:val>
            <c:numRef>
              <c:f>Sheet1!$G$2</c:f>
              <c:numCache>
                <c:formatCode>General</c:formatCode>
                <c:ptCount val="1"/>
                <c:pt idx="0">
                  <c:v>171</c:v>
                </c:pt>
              </c:numCache>
            </c:numRef>
          </c:val>
        </c:ser>
        <c:ser>
          <c:idx val="6"/>
          <c:order val="6"/>
          <c:tx>
            <c:strRef>
              <c:f>Sheet1!$H$1</c:f>
              <c:strCache>
                <c:ptCount val="1"/>
                <c:pt idx="0">
                  <c:v>هنری</c:v>
                </c:pt>
              </c:strCache>
            </c:strRef>
          </c:tx>
          <c:invertIfNegative val="0"/>
          <c:dLbls>
            <c:dLbl>
              <c:idx val="0"/>
              <c:layout>
                <c:manualLayout>
                  <c:x val="1.7014194295947121E-2"/>
                  <c:y val="0.27981771963543928"/>
                </c:manualLayout>
              </c:layout>
              <c:spPr/>
              <c:txPr>
                <a:bodyPr rot="-5400000" vert="horz"/>
                <a:lstStyle/>
                <a:p>
                  <a:pPr>
                    <a:defRPr>
                      <a:solidFill>
                        <a:schemeClr val="bg1"/>
                      </a:solidFill>
                      <a:cs typeface="B Titr" pitchFamily="2" charset="-78"/>
                    </a:defRPr>
                  </a:pPr>
                  <a:endParaRPr lang="fa-IR"/>
                </a:p>
              </c:txPr>
              <c:showLegendKey val="0"/>
              <c:showVal val="1"/>
              <c:showCatName val="0"/>
              <c:showSerName val="1"/>
              <c:showPercent val="0"/>
              <c:showBubbleSize val="0"/>
              <c:extLst>
                <c:ext xmlns:c15="http://schemas.microsoft.com/office/drawing/2012/chart" uri="{CE6537A1-D6FC-4f65-9D91-7224C49458BB}">
                  <c15:layout/>
                </c:ext>
              </c:extLst>
            </c:dLbl>
            <c:spPr>
              <a:noFill/>
              <a:ln>
                <a:noFill/>
              </a:ln>
              <a:effectLst/>
            </c:spPr>
            <c:txPr>
              <a:bodyPr rot="-5400000" vert="horz"/>
              <a:lstStyle/>
              <a:p>
                <a:pPr>
                  <a:defRPr/>
                </a:pPr>
                <a:endParaRPr lang="fa-IR"/>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c:f>
              <c:strCache>
                <c:ptCount val="1"/>
                <c:pt idx="0">
                  <c:v>تعداد امتیازات بالای 3 به تفکیک استعدادهای هشتگانه</c:v>
                </c:pt>
              </c:strCache>
            </c:strRef>
          </c:cat>
          <c:val>
            <c:numRef>
              <c:f>Sheet1!$H$2</c:f>
              <c:numCache>
                <c:formatCode>General</c:formatCode>
                <c:ptCount val="1"/>
                <c:pt idx="0">
                  <c:v>161</c:v>
                </c:pt>
              </c:numCache>
            </c:numRef>
          </c:val>
        </c:ser>
        <c:ser>
          <c:idx val="7"/>
          <c:order val="7"/>
          <c:tx>
            <c:strRef>
              <c:f>Sheet1!$I$1</c:f>
              <c:strCache>
                <c:ptCount val="1"/>
                <c:pt idx="0">
                  <c:v>فضایی</c:v>
                </c:pt>
              </c:strCache>
            </c:strRef>
          </c:tx>
          <c:spPr>
            <a:solidFill>
              <a:srgbClr val="FF6699"/>
            </a:solidFill>
          </c:spPr>
          <c:invertIfNegative val="0"/>
          <c:dLbls>
            <c:dLbl>
              <c:idx val="0"/>
              <c:layout>
                <c:manualLayout>
                  <c:x val="1.506596792457799E-2"/>
                  <c:y val="0.29023208713084092"/>
                </c:manualLayout>
              </c:layout>
              <c:spPr/>
              <c:txPr>
                <a:bodyPr rot="-5400000" vert="horz"/>
                <a:lstStyle/>
                <a:p>
                  <a:pPr>
                    <a:defRPr>
                      <a:solidFill>
                        <a:schemeClr val="bg1"/>
                      </a:solidFill>
                      <a:cs typeface="B Titr" pitchFamily="2" charset="-78"/>
                    </a:defRPr>
                  </a:pPr>
                  <a:endParaRPr lang="fa-IR"/>
                </a:p>
              </c:txPr>
              <c:showLegendKey val="0"/>
              <c:showVal val="1"/>
              <c:showCatName val="0"/>
              <c:showSerName val="1"/>
              <c:showPercent val="0"/>
              <c:showBubbleSize val="0"/>
              <c:extLst>
                <c:ext xmlns:c15="http://schemas.microsoft.com/office/drawing/2012/chart" uri="{CE6537A1-D6FC-4f65-9D91-7224C49458BB}">
                  <c15:layout/>
                </c:ext>
              </c:extLst>
            </c:dLbl>
            <c:spPr>
              <a:noFill/>
              <a:ln>
                <a:noFill/>
              </a:ln>
              <a:effectLst/>
            </c:spPr>
            <c:txPr>
              <a:bodyPr rot="-5400000" vert="horz"/>
              <a:lstStyle/>
              <a:p>
                <a:pPr>
                  <a:defRPr/>
                </a:pPr>
                <a:endParaRPr lang="fa-IR"/>
              </a:p>
            </c:txPr>
            <c:showLegendKey val="0"/>
            <c:showVal val="0"/>
            <c:showCatName val="0"/>
            <c:showSerName val="0"/>
            <c:showPercent val="0"/>
            <c:showBubbleSize val="0"/>
            <c:extLst>
              <c:ext xmlns:c15="http://schemas.microsoft.com/office/drawing/2012/chart" uri="{CE6537A1-D6FC-4f65-9D91-7224C49458BB}">
                <c15:showLeaderLines val="0"/>
              </c:ext>
            </c:extLst>
          </c:dLbls>
          <c:cat>
            <c:strRef>
              <c:f>Sheet1!$A$2</c:f>
              <c:strCache>
                <c:ptCount val="1"/>
                <c:pt idx="0">
                  <c:v>تعداد امتیازات بالای 3 به تفکیک استعدادهای هشتگانه</c:v>
                </c:pt>
              </c:strCache>
            </c:strRef>
          </c:cat>
          <c:val>
            <c:numRef>
              <c:f>Sheet1!$I$2</c:f>
              <c:numCache>
                <c:formatCode>General</c:formatCode>
                <c:ptCount val="1"/>
                <c:pt idx="0">
                  <c:v>144</c:v>
                </c:pt>
              </c:numCache>
            </c:numRef>
          </c:val>
        </c:ser>
        <c:dLbls>
          <c:showLegendKey val="0"/>
          <c:showVal val="1"/>
          <c:showCatName val="0"/>
          <c:showSerName val="0"/>
          <c:showPercent val="0"/>
          <c:showBubbleSize val="0"/>
        </c:dLbls>
        <c:gapWidth val="150"/>
        <c:shape val="cylinder"/>
        <c:axId val="237531648"/>
        <c:axId val="124060224"/>
        <c:axId val="0"/>
      </c:bar3DChart>
      <c:catAx>
        <c:axId val="237531648"/>
        <c:scaling>
          <c:orientation val="minMax"/>
        </c:scaling>
        <c:delete val="0"/>
        <c:axPos val="b"/>
        <c:numFmt formatCode="General" sourceLinked="0"/>
        <c:majorTickMark val="none"/>
        <c:minorTickMark val="none"/>
        <c:tickLblPos val="nextTo"/>
        <c:txPr>
          <a:bodyPr/>
          <a:lstStyle/>
          <a:p>
            <a:pPr>
              <a:defRPr sz="800">
                <a:cs typeface="B Zar" pitchFamily="2" charset="-78"/>
              </a:defRPr>
            </a:pPr>
            <a:endParaRPr lang="fa-IR"/>
          </a:p>
        </c:txPr>
        <c:crossAx val="124060224"/>
        <c:crosses val="autoZero"/>
        <c:auto val="1"/>
        <c:lblAlgn val="ctr"/>
        <c:lblOffset val="100"/>
        <c:noMultiLvlLbl val="0"/>
      </c:catAx>
      <c:valAx>
        <c:axId val="124060224"/>
        <c:scaling>
          <c:orientation val="minMax"/>
        </c:scaling>
        <c:delete val="0"/>
        <c:axPos val="l"/>
        <c:majorGridlines/>
        <c:numFmt formatCode="General" sourceLinked="1"/>
        <c:majorTickMark val="none"/>
        <c:minorTickMark val="none"/>
        <c:tickLblPos val="nextTo"/>
        <c:crossAx val="237531648"/>
        <c:crosses val="autoZero"/>
        <c:crossBetween val="between"/>
      </c:valAx>
    </c:plotArea>
    <c:plotVisOnly val="1"/>
    <c:dispBlanksAs val="gap"/>
    <c:showDLblsOverMax val="0"/>
  </c:chart>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fa-I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Sheet1!$B$1</c:f>
              <c:strCache>
                <c:ptCount val="1"/>
                <c:pt idx="0">
                  <c:v>بالای فوقدیپلم</c:v>
                </c:pt>
              </c:strCache>
            </c:strRef>
          </c:tx>
          <c:invertIfNegative val="0"/>
          <c:dLbls>
            <c:spPr>
              <a:noFill/>
              <a:ln>
                <a:noFill/>
              </a:ln>
              <a:effectLst/>
            </c:spPr>
            <c:txPr>
              <a:bodyPr rot="-5400000" vert="horz"/>
              <a:lstStyle/>
              <a:p>
                <a:pPr>
                  <a:defRPr>
                    <a:solidFill>
                      <a:schemeClr val="tx2">
                        <a:lumMod val="60000"/>
                        <a:lumOff val="40000"/>
                      </a:schemeClr>
                    </a:solidFill>
                    <a:cs typeface="B Zar" pitchFamily="2" charset="-78"/>
                  </a:defRPr>
                </a:pPr>
                <a:endParaRPr lang="fa-IR"/>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Sheet1!$A$2:$A$9</c:f>
              <c:strCache>
                <c:ptCount val="8"/>
                <c:pt idx="0">
                  <c:v>کلامی</c:v>
                </c:pt>
                <c:pt idx="1">
                  <c:v>ریاضی</c:v>
                </c:pt>
                <c:pt idx="2">
                  <c:v>هنری</c:v>
                </c:pt>
                <c:pt idx="3">
                  <c:v>فضایی</c:v>
                </c:pt>
                <c:pt idx="4">
                  <c:v>حرکتی - ورزشی</c:v>
                </c:pt>
                <c:pt idx="5">
                  <c:v>اجتماعی</c:v>
                </c:pt>
                <c:pt idx="6">
                  <c:v>فرهنگی- دینی</c:v>
                </c:pt>
                <c:pt idx="7">
                  <c:v>علوم</c:v>
                </c:pt>
              </c:strCache>
            </c:strRef>
          </c:cat>
          <c:val>
            <c:numRef>
              <c:f>Sheet1!$B$2:$B$9</c:f>
              <c:numCache>
                <c:formatCode>General</c:formatCode>
                <c:ptCount val="8"/>
                <c:pt idx="0">
                  <c:v>3.44</c:v>
                </c:pt>
                <c:pt idx="1">
                  <c:v>3.27</c:v>
                </c:pt>
                <c:pt idx="2">
                  <c:v>2.95</c:v>
                </c:pt>
                <c:pt idx="3">
                  <c:v>3</c:v>
                </c:pt>
                <c:pt idx="4">
                  <c:v>3.13</c:v>
                </c:pt>
                <c:pt idx="5">
                  <c:v>3.68</c:v>
                </c:pt>
                <c:pt idx="6">
                  <c:v>2.82</c:v>
                </c:pt>
                <c:pt idx="7">
                  <c:v>3.11</c:v>
                </c:pt>
              </c:numCache>
            </c:numRef>
          </c:val>
        </c:ser>
        <c:ser>
          <c:idx val="1"/>
          <c:order val="1"/>
          <c:tx>
            <c:strRef>
              <c:f>Sheet1!$C$1</c:f>
              <c:strCache>
                <c:ptCount val="1"/>
                <c:pt idx="0">
                  <c:v>دیپلم</c:v>
                </c:pt>
              </c:strCache>
            </c:strRef>
          </c:tx>
          <c:spPr>
            <a:solidFill>
              <a:srgbClr val="FF0000"/>
            </a:solidFill>
          </c:spPr>
          <c:invertIfNegative val="0"/>
          <c:dLbls>
            <c:spPr>
              <a:noFill/>
              <a:ln>
                <a:noFill/>
              </a:ln>
              <a:effectLst/>
            </c:spPr>
            <c:txPr>
              <a:bodyPr rot="-5400000" vert="horz"/>
              <a:lstStyle/>
              <a:p>
                <a:pPr>
                  <a:defRPr>
                    <a:solidFill>
                      <a:srgbClr val="FF0000"/>
                    </a:solidFill>
                  </a:defRPr>
                </a:pPr>
                <a:endParaRPr lang="fa-IR"/>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Sheet1!$A$2:$A$9</c:f>
              <c:strCache>
                <c:ptCount val="8"/>
                <c:pt idx="0">
                  <c:v>کلامی</c:v>
                </c:pt>
                <c:pt idx="1">
                  <c:v>ریاضی</c:v>
                </c:pt>
                <c:pt idx="2">
                  <c:v>هنری</c:v>
                </c:pt>
                <c:pt idx="3">
                  <c:v>فضایی</c:v>
                </c:pt>
                <c:pt idx="4">
                  <c:v>حرکتی - ورزشی</c:v>
                </c:pt>
                <c:pt idx="5">
                  <c:v>اجتماعی</c:v>
                </c:pt>
                <c:pt idx="6">
                  <c:v>فرهنگی- دینی</c:v>
                </c:pt>
                <c:pt idx="7">
                  <c:v>علوم</c:v>
                </c:pt>
              </c:strCache>
            </c:strRef>
          </c:cat>
          <c:val>
            <c:numRef>
              <c:f>Sheet1!$C$2:$C$9</c:f>
              <c:numCache>
                <c:formatCode>General</c:formatCode>
                <c:ptCount val="8"/>
                <c:pt idx="0">
                  <c:v>2.2799999999999998</c:v>
                </c:pt>
                <c:pt idx="1">
                  <c:v>2.13</c:v>
                </c:pt>
                <c:pt idx="2">
                  <c:v>2.2200000000000002</c:v>
                </c:pt>
                <c:pt idx="3">
                  <c:v>2.15</c:v>
                </c:pt>
                <c:pt idx="4">
                  <c:v>2.34</c:v>
                </c:pt>
                <c:pt idx="5">
                  <c:v>2.4500000000000002</c:v>
                </c:pt>
                <c:pt idx="6">
                  <c:v>2.7</c:v>
                </c:pt>
                <c:pt idx="7">
                  <c:v>2.5</c:v>
                </c:pt>
              </c:numCache>
            </c:numRef>
          </c:val>
        </c:ser>
        <c:ser>
          <c:idx val="2"/>
          <c:order val="2"/>
          <c:tx>
            <c:strRef>
              <c:f>Sheet1!$D$1</c:f>
              <c:strCache>
                <c:ptCount val="1"/>
                <c:pt idx="0">
                  <c:v>میانگین منطقه</c:v>
                </c:pt>
              </c:strCache>
            </c:strRef>
          </c:tx>
          <c:spPr>
            <a:solidFill>
              <a:srgbClr val="00FF00"/>
            </a:solidFill>
          </c:spPr>
          <c:invertIfNegative val="0"/>
          <c:dLbls>
            <c:spPr>
              <a:noFill/>
              <a:ln>
                <a:noFill/>
              </a:ln>
              <a:effectLst/>
            </c:spPr>
            <c:txPr>
              <a:bodyPr rot="-5400000" vert="horz"/>
              <a:lstStyle/>
              <a:p>
                <a:pPr>
                  <a:defRPr>
                    <a:solidFill>
                      <a:srgbClr val="00FF00"/>
                    </a:solidFill>
                  </a:defRPr>
                </a:pPr>
                <a:endParaRPr lang="fa-IR"/>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Sheet1!$A$2:$A$9</c:f>
              <c:strCache>
                <c:ptCount val="8"/>
                <c:pt idx="0">
                  <c:v>کلامی</c:v>
                </c:pt>
                <c:pt idx="1">
                  <c:v>ریاضی</c:v>
                </c:pt>
                <c:pt idx="2">
                  <c:v>هنری</c:v>
                </c:pt>
                <c:pt idx="3">
                  <c:v>فضایی</c:v>
                </c:pt>
                <c:pt idx="4">
                  <c:v>حرکتی - ورزشی</c:v>
                </c:pt>
                <c:pt idx="5">
                  <c:v>اجتماعی</c:v>
                </c:pt>
                <c:pt idx="6">
                  <c:v>فرهنگی- دینی</c:v>
                </c:pt>
                <c:pt idx="7">
                  <c:v>علوم</c:v>
                </c:pt>
              </c:strCache>
            </c:strRef>
          </c:cat>
          <c:val>
            <c:numRef>
              <c:f>Sheet1!$D$2:$D$9</c:f>
              <c:numCache>
                <c:formatCode>General</c:formatCode>
                <c:ptCount val="8"/>
                <c:pt idx="0">
                  <c:v>2.2000000000000002</c:v>
                </c:pt>
                <c:pt idx="1">
                  <c:v>1.97</c:v>
                </c:pt>
                <c:pt idx="2">
                  <c:v>2.1</c:v>
                </c:pt>
                <c:pt idx="3">
                  <c:v>2.06</c:v>
                </c:pt>
                <c:pt idx="4">
                  <c:v>2.33</c:v>
                </c:pt>
                <c:pt idx="5">
                  <c:v>2.34</c:v>
                </c:pt>
                <c:pt idx="6">
                  <c:v>2.25</c:v>
                </c:pt>
                <c:pt idx="7">
                  <c:v>2.19</c:v>
                </c:pt>
              </c:numCache>
            </c:numRef>
          </c:val>
        </c:ser>
        <c:ser>
          <c:idx val="3"/>
          <c:order val="3"/>
          <c:tx>
            <c:strRef>
              <c:f>Sheet1!$E$1</c:f>
              <c:strCache>
                <c:ptCount val="1"/>
                <c:pt idx="0">
                  <c:v>بیسواد</c:v>
                </c:pt>
              </c:strCache>
            </c:strRef>
          </c:tx>
          <c:spPr>
            <a:solidFill>
              <a:srgbClr val="7030A0"/>
            </a:solidFill>
          </c:spPr>
          <c:invertIfNegative val="0"/>
          <c:dLbls>
            <c:spPr>
              <a:noFill/>
              <a:ln>
                <a:noFill/>
              </a:ln>
              <a:effectLst/>
            </c:spPr>
            <c:txPr>
              <a:bodyPr rot="-5400000" vert="horz"/>
              <a:lstStyle/>
              <a:p>
                <a:pPr>
                  <a:defRPr/>
                </a:pPr>
                <a:endParaRPr lang="fa-IR"/>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Sheet1!$A$2:$A$9</c:f>
              <c:strCache>
                <c:ptCount val="8"/>
                <c:pt idx="0">
                  <c:v>کلامی</c:v>
                </c:pt>
                <c:pt idx="1">
                  <c:v>ریاضی</c:v>
                </c:pt>
                <c:pt idx="2">
                  <c:v>هنری</c:v>
                </c:pt>
                <c:pt idx="3">
                  <c:v>فضایی</c:v>
                </c:pt>
                <c:pt idx="4">
                  <c:v>حرکتی - ورزشی</c:v>
                </c:pt>
                <c:pt idx="5">
                  <c:v>اجتماعی</c:v>
                </c:pt>
                <c:pt idx="6">
                  <c:v>فرهنگی- دینی</c:v>
                </c:pt>
                <c:pt idx="7">
                  <c:v>علوم</c:v>
                </c:pt>
              </c:strCache>
            </c:strRef>
          </c:cat>
          <c:val>
            <c:numRef>
              <c:f>Sheet1!$E$2:$E$9</c:f>
              <c:numCache>
                <c:formatCode>General</c:formatCode>
                <c:ptCount val="8"/>
                <c:pt idx="0">
                  <c:v>1.03</c:v>
                </c:pt>
                <c:pt idx="1">
                  <c:v>1.22</c:v>
                </c:pt>
                <c:pt idx="2">
                  <c:v>1.19</c:v>
                </c:pt>
                <c:pt idx="3">
                  <c:v>1.23</c:v>
                </c:pt>
                <c:pt idx="4">
                  <c:v>2.1800000000000002</c:v>
                </c:pt>
                <c:pt idx="5">
                  <c:v>1.35</c:v>
                </c:pt>
                <c:pt idx="6">
                  <c:v>1.44</c:v>
                </c:pt>
                <c:pt idx="7">
                  <c:v>1.27</c:v>
                </c:pt>
              </c:numCache>
            </c:numRef>
          </c:val>
        </c:ser>
        <c:dLbls>
          <c:showLegendKey val="0"/>
          <c:showVal val="1"/>
          <c:showCatName val="0"/>
          <c:showSerName val="0"/>
          <c:showPercent val="0"/>
          <c:showBubbleSize val="0"/>
        </c:dLbls>
        <c:gapWidth val="75"/>
        <c:shape val="cone"/>
        <c:axId val="240390656"/>
        <c:axId val="124067136"/>
        <c:axId val="0"/>
      </c:bar3DChart>
      <c:catAx>
        <c:axId val="240390656"/>
        <c:scaling>
          <c:orientation val="minMax"/>
        </c:scaling>
        <c:delete val="0"/>
        <c:axPos val="b"/>
        <c:numFmt formatCode="General" sourceLinked="0"/>
        <c:majorTickMark val="none"/>
        <c:minorTickMark val="none"/>
        <c:tickLblPos val="nextTo"/>
        <c:txPr>
          <a:bodyPr/>
          <a:lstStyle/>
          <a:p>
            <a:pPr>
              <a:defRPr>
                <a:cs typeface="B Zar" pitchFamily="2" charset="-78"/>
              </a:defRPr>
            </a:pPr>
            <a:endParaRPr lang="fa-IR"/>
          </a:p>
        </c:txPr>
        <c:crossAx val="124067136"/>
        <c:crosses val="autoZero"/>
        <c:auto val="1"/>
        <c:lblAlgn val="ctr"/>
        <c:lblOffset val="100"/>
        <c:noMultiLvlLbl val="0"/>
      </c:catAx>
      <c:valAx>
        <c:axId val="124067136"/>
        <c:scaling>
          <c:orientation val="minMax"/>
        </c:scaling>
        <c:delete val="0"/>
        <c:axPos val="l"/>
        <c:numFmt formatCode="General" sourceLinked="1"/>
        <c:majorTickMark val="none"/>
        <c:minorTickMark val="none"/>
        <c:tickLblPos val="nextTo"/>
        <c:crossAx val="240390656"/>
        <c:crosses val="autoZero"/>
        <c:crossBetween val="between"/>
      </c:valAx>
    </c:plotArea>
    <c:legend>
      <c:legendPos val="b"/>
      <c:overlay val="0"/>
      <c:txPr>
        <a:bodyPr/>
        <a:lstStyle/>
        <a:p>
          <a:pPr>
            <a:defRPr sz="1100">
              <a:cs typeface="B Zar" pitchFamily="2" charset="-78"/>
            </a:defRPr>
          </a:pPr>
          <a:endParaRPr lang="fa-IR"/>
        </a:p>
      </c:txPr>
    </c:legend>
    <c:plotVisOnly val="1"/>
    <c:dispBlanksAs val="gap"/>
    <c:showDLblsOverMax val="0"/>
  </c:chart>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fa-I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Sheet1!$B$1</c:f>
              <c:strCache>
                <c:ptCount val="1"/>
                <c:pt idx="0">
                  <c:v>فاقد پدریامادر</c:v>
                </c:pt>
              </c:strCache>
            </c:strRef>
          </c:tx>
          <c:invertIfNegative val="0"/>
          <c:dLbls>
            <c:spPr>
              <a:noFill/>
              <a:ln>
                <a:noFill/>
              </a:ln>
              <a:effectLst/>
            </c:spPr>
            <c:txPr>
              <a:bodyPr rot="-5400000" vert="horz"/>
              <a:lstStyle/>
              <a:p>
                <a:pPr>
                  <a:defRPr>
                    <a:solidFill>
                      <a:schemeClr val="tx2">
                        <a:lumMod val="60000"/>
                        <a:lumOff val="40000"/>
                      </a:schemeClr>
                    </a:solidFill>
                    <a:cs typeface="B Zar" pitchFamily="2" charset="-78"/>
                  </a:defRPr>
                </a:pPr>
                <a:endParaRPr lang="fa-IR"/>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Sheet1!$A$2:$A$9</c:f>
              <c:strCache>
                <c:ptCount val="8"/>
                <c:pt idx="0">
                  <c:v>کلامی</c:v>
                </c:pt>
                <c:pt idx="1">
                  <c:v>ریاضی</c:v>
                </c:pt>
                <c:pt idx="2">
                  <c:v>هنری</c:v>
                </c:pt>
                <c:pt idx="3">
                  <c:v>فضایی</c:v>
                </c:pt>
                <c:pt idx="4">
                  <c:v>حرکتی - ورزشی</c:v>
                </c:pt>
                <c:pt idx="5">
                  <c:v>اجتماعی</c:v>
                </c:pt>
                <c:pt idx="6">
                  <c:v>فرهنگی- دینی</c:v>
                </c:pt>
                <c:pt idx="7">
                  <c:v>علوم</c:v>
                </c:pt>
              </c:strCache>
            </c:strRef>
          </c:cat>
          <c:val>
            <c:numRef>
              <c:f>Sheet1!$B$2:$B$9</c:f>
              <c:numCache>
                <c:formatCode>General</c:formatCode>
                <c:ptCount val="8"/>
                <c:pt idx="0">
                  <c:v>1.89</c:v>
                </c:pt>
                <c:pt idx="1">
                  <c:v>1.68</c:v>
                </c:pt>
                <c:pt idx="2">
                  <c:v>1.89</c:v>
                </c:pt>
                <c:pt idx="3">
                  <c:v>1.79</c:v>
                </c:pt>
                <c:pt idx="4">
                  <c:v>1.9</c:v>
                </c:pt>
                <c:pt idx="5">
                  <c:v>2.06</c:v>
                </c:pt>
                <c:pt idx="6">
                  <c:v>1.82</c:v>
                </c:pt>
                <c:pt idx="7">
                  <c:v>1.9</c:v>
                </c:pt>
              </c:numCache>
            </c:numRef>
          </c:val>
        </c:ser>
        <c:ser>
          <c:idx val="1"/>
          <c:order val="1"/>
          <c:tx>
            <c:strRef>
              <c:f>Sheet1!$C$1</c:f>
              <c:strCache>
                <c:ptCount val="1"/>
                <c:pt idx="0">
                  <c:v>کارگر/خانه دار</c:v>
                </c:pt>
              </c:strCache>
            </c:strRef>
          </c:tx>
          <c:spPr>
            <a:solidFill>
              <a:srgbClr val="FF0000"/>
            </a:solidFill>
          </c:spPr>
          <c:invertIfNegative val="0"/>
          <c:dLbls>
            <c:spPr>
              <a:noFill/>
              <a:ln>
                <a:noFill/>
              </a:ln>
              <a:effectLst/>
            </c:spPr>
            <c:txPr>
              <a:bodyPr rot="-5400000" vert="horz"/>
              <a:lstStyle/>
              <a:p>
                <a:pPr>
                  <a:defRPr>
                    <a:solidFill>
                      <a:srgbClr val="FF0000"/>
                    </a:solidFill>
                  </a:defRPr>
                </a:pPr>
                <a:endParaRPr lang="fa-IR"/>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Sheet1!$A$2:$A$9</c:f>
              <c:strCache>
                <c:ptCount val="8"/>
                <c:pt idx="0">
                  <c:v>کلامی</c:v>
                </c:pt>
                <c:pt idx="1">
                  <c:v>ریاضی</c:v>
                </c:pt>
                <c:pt idx="2">
                  <c:v>هنری</c:v>
                </c:pt>
                <c:pt idx="3">
                  <c:v>فضایی</c:v>
                </c:pt>
                <c:pt idx="4">
                  <c:v>حرکتی - ورزشی</c:v>
                </c:pt>
                <c:pt idx="5">
                  <c:v>اجتماعی</c:v>
                </c:pt>
                <c:pt idx="6">
                  <c:v>فرهنگی- دینی</c:v>
                </c:pt>
                <c:pt idx="7">
                  <c:v>علوم</c:v>
                </c:pt>
              </c:strCache>
            </c:strRef>
          </c:cat>
          <c:val>
            <c:numRef>
              <c:f>Sheet1!$C$2:$C$9</c:f>
              <c:numCache>
                <c:formatCode>General</c:formatCode>
                <c:ptCount val="8"/>
                <c:pt idx="0">
                  <c:v>2.09</c:v>
                </c:pt>
                <c:pt idx="1">
                  <c:v>1.86</c:v>
                </c:pt>
                <c:pt idx="2">
                  <c:v>2.0699999999999998</c:v>
                </c:pt>
                <c:pt idx="3">
                  <c:v>1.99</c:v>
                </c:pt>
                <c:pt idx="4">
                  <c:v>2.46</c:v>
                </c:pt>
                <c:pt idx="5">
                  <c:v>2.29</c:v>
                </c:pt>
                <c:pt idx="6">
                  <c:v>2.1800000000000002</c:v>
                </c:pt>
                <c:pt idx="7">
                  <c:v>2.19</c:v>
                </c:pt>
              </c:numCache>
            </c:numRef>
          </c:val>
        </c:ser>
        <c:ser>
          <c:idx val="2"/>
          <c:order val="2"/>
          <c:tx>
            <c:strRef>
              <c:f>Sheet1!$D$1</c:f>
              <c:strCache>
                <c:ptCount val="1"/>
                <c:pt idx="0">
                  <c:v>فرهنگی</c:v>
                </c:pt>
              </c:strCache>
            </c:strRef>
          </c:tx>
          <c:spPr>
            <a:solidFill>
              <a:srgbClr val="00FF00"/>
            </a:solidFill>
          </c:spPr>
          <c:invertIfNegative val="0"/>
          <c:dLbls>
            <c:spPr>
              <a:noFill/>
              <a:ln>
                <a:noFill/>
              </a:ln>
              <a:effectLst/>
            </c:spPr>
            <c:txPr>
              <a:bodyPr rot="-5400000" vert="horz"/>
              <a:lstStyle/>
              <a:p>
                <a:pPr>
                  <a:defRPr>
                    <a:solidFill>
                      <a:srgbClr val="00FF00"/>
                    </a:solidFill>
                  </a:defRPr>
                </a:pPr>
                <a:endParaRPr lang="fa-IR"/>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Sheet1!$A$2:$A$9</c:f>
              <c:strCache>
                <c:ptCount val="8"/>
                <c:pt idx="0">
                  <c:v>کلامی</c:v>
                </c:pt>
                <c:pt idx="1">
                  <c:v>ریاضی</c:v>
                </c:pt>
                <c:pt idx="2">
                  <c:v>هنری</c:v>
                </c:pt>
                <c:pt idx="3">
                  <c:v>فضایی</c:v>
                </c:pt>
                <c:pt idx="4">
                  <c:v>حرکتی - ورزشی</c:v>
                </c:pt>
                <c:pt idx="5">
                  <c:v>اجتماعی</c:v>
                </c:pt>
                <c:pt idx="6">
                  <c:v>فرهنگی- دینی</c:v>
                </c:pt>
                <c:pt idx="7">
                  <c:v>علوم</c:v>
                </c:pt>
              </c:strCache>
            </c:strRef>
          </c:cat>
          <c:val>
            <c:numRef>
              <c:f>Sheet1!$D$2:$D$9</c:f>
              <c:numCache>
                <c:formatCode>General</c:formatCode>
                <c:ptCount val="8"/>
                <c:pt idx="0">
                  <c:v>2.95</c:v>
                </c:pt>
                <c:pt idx="1">
                  <c:v>2.89</c:v>
                </c:pt>
                <c:pt idx="2">
                  <c:v>2.75</c:v>
                </c:pt>
                <c:pt idx="3">
                  <c:v>2.94</c:v>
                </c:pt>
                <c:pt idx="4">
                  <c:v>2.94</c:v>
                </c:pt>
                <c:pt idx="5">
                  <c:v>3.11</c:v>
                </c:pt>
                <c:pt idx="6">
                  <c:v>2.74</c:v>
                </c:pt>
                <c:pt idx="7">
                  <c:v>2.9</c:v>
                </c:pt>
              </c:numCache>
            </c:numRef>
          </c:val>
        </c:ser>
        <c:ser>
          <c:idx val="3"/>
          <c:order val="3"/>
          <c:tx>
            <c:strRef>
              <c:f>Sheet1!$E$1</c:f>
              <c:strCache>
                <c:ptCount val="1"/>
                <c:pt idx="0">
                  <c:v>بیکار/خانه دار</c:v>
                </c:pt>
              </c:strCache>
            </c:strRef>
          </c:tx>
          <c:spPr>
            <a:solidFill>
              <a:srgbClr val="7030A0"/>
            </a:solidFill>
          </c:spPr>
          <c:invertIfNegative val="0"/>
          <c:dLbls>
            <c:spPr>
              <a:noFill/>
              <a:ln>
                <a:noFill/>
              </a:ln>
              <a:effectLst/>
            </c:spPr>
            <c:txPr>
              <a:bodyPr rot="-5400000" vert="horz"/>
              <a:lstStyle/>
              <a:p>
                <a:pPr>
                  <a:defRPr/>
                </a:pPr>
                <a:endParaRPr lang="fa-IR"/>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Sheet1!$A$2:$A$9</c:f>
              <c:strCache>
                <c:ptCount val="8"/>
                <c:pt idx="0">
                  <c:v>کلامی</c:v>
                </c:pt>
                <c:pt idx="1">
                  <c:v>ریاضی</c:v>
                </c:pt>
                <c:pt idx="2">
                  <c:v>هنری</c:v>
                </c:pt>
                <c:pt idx="3">
                  <c:v>فضایی</c:v>
                </c:pt>
                <c:pt idx="4">
                  <c:v>حرکتی - ورزشی</c:v>
                </c:pt>
                <c:pt idx="5">
                  <c:v>اجتماعی</c:v>
                </c:pt>
                <c:pt idx="6">
                  <c:v>فرهنگی- دینی</c:v>
                </c:pt>
                <c:pt idx="7">
                  <c:v>علوم</c:v>
                </c:pt>
              </c:strCache>
            </c:strRef>
          </c:cat>
          <c:val>
            <c:numRef>
              <c:f>Sheet1!$E$2:$E$9</c:f>
              <c:numCache>
                <c:formatCode>General</c:formatCode>
                <c:ptCount val="8"/>
                <c:pt idx="0">
                  <c:v>1.99</c:v>
                </c:pt>
                <c:pt idx="1">
                  <c:v>1.6</c:v>
                </c:pt>
                <c:pt idx="2">
                  <c:v>1.87</c:v>
                </c:pt>
                <c:pt idx="3">
                  <c:v>1.82</c:v>
                </c:pt>
                <c:pt idx="4">
                  <c:v>2.15</c:v>
                </c:pt>
                <c:pt idx="5">
                  <c:v>2.4</c:v>
                </c:pt>
                <c:pt idx="6">
                  <c:v>1.97</c:v>
                </c:pt>
                <c:pt idx="7">
                  <c:v>2.0299999999999998</c:v>
                </c:pt>
              </c:numCache>
            </c:numRef>
          </c:val>
        </c:ser>
        <c:ser>
          <c:idx val="4"/>
          <c:order val="4"/>
          <c:tx>
            <c:strRef>
              <c:f>Sheet1!$F$1</c:f>
              <c:strCache>
                <c:ptCount val="1"/>
                <c:pt idx="0">
                  <c:v>فنی خدماتی</c:v>
                </c:pt>
              </c:strCache>
            </c:strRef>
          </c:tx>
          <c:spPr>
            <a:solidFill>
              <a:srgbClr val="FFFF00"/>
            </a:solidFill>
          </c:spPr>
          <c:invertIfNegative val="0"/>
          <c:dLbls>
            <c:spPr>
              <a:noFill/>
              <a:ln>
                <a:noFill/>
              </a:ln>
              <a:effectLst/>
            </c:spPr>
            <c:txPr>
              <a:bodyPr rot="-5400000" vert="horz"/>
              <a:lstStyle/>
              <a:p>
                <a:pPr>
                  <a:defRPr/>
                </a:pPr>
                <a:endParaRPr lang="fa-IR"/>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Sheet1!$A$2:$A$9</c:f>
              <c:strCache>
                <c:ptCount val="8"/>
                <c:pt idx="0">
                  <c:v>کلامی</c:v>
                </c:pt>
                <c:pt idx="1">
                  <c:v>ریاضی</c:v>
                </c:pt>
                <c:pt idx="2">
                  <c:v>هنری</c:v>
                </c:pt>
                <c:pt idx="3">
                  <c:v>فضایی</c:v>
                </c:pt>
                <c:pt idx="4">
                  <c:v>حرکتی - ورزشی</c:v>
                </c:pt>
                <c:pt idx="5">
                  <c:v>اجتماعی</c:v>
                </c:pt>
                <c:pt idx="6">
                  <c:v>فرهنگی- دینی</c:v>
                </c:pt>
                <c:pt idx="7">
                  <c:v>علوم</c:v>
                </c:pt>
              </c:strCache>
            </c:strRef>
          </c:cat>
          <c:val>
            <c:numRef>
              <c:f>Sheet1!$F$2:$F$9</c:f>
              <c:numCache>
                <c:formatCode>General</c:formatCode>
                <c:ptCount val="8"/>
                <c:pt idx="0">
                  <c:v>2.12</c:v>
                </c:pt>
                <c:pt idx="1">
                  <c:v>1.8</c:v>
                </c:pt>
                <c:pt idx="2">
                  <c:v>1.72</c:v>
                </c:pt>
                <c:pt idx="3">
                  <c:v>1.76</c:v>
                </c:pt>
                <c:pt idx="4">
                  <c:v>2.21</c:v>
                </c:pt>
                <c:pt idx="5">
                  <c:v>2.29</c:v>
                </c:pt>
                <c:pt idx="6">
                  <c:v>2.12</c:v>
                </c:pt>
                <c:pt idx="7">
                  <c:v>2.25</c:v>
                </c:pt>
              </c:numCache>
            </c:numRef>
          </c:val>
        </c:ser>
        <c:dLbls>
          <c:showLegendKey val="0"/>
          <c:showVal val="1"/>
          <c:showCatName val="0"/>
          <c:showSerName val="0"/>
          <c:showPercent val="0"/>
          <c:showBubbleSize val="0"/>
        </c:dLbls>
        <c:gapWidth val="75"/>
        <c:shape val="cone"/>
        <c:axId val="240534016"/>
        <c:axId val="124112832"/>
        <c:axId val="0"/>
      </c:bar3DChart>
      <c:catAx>
        <c:axId val="240534016"/>
        <c:scaling>
          <c:orientation val="minMax"/>
        </c:scaling>
        <c:delete val="0"/>
        <c:axPos val="b"/>
        <c:numFmt formatCode="General" sourceLinked="0"/>
        <c:majorTickMark val="none"/>
        <c:minorTickMark val="none"/>
        <c:tickLblPos val="nextTo"/>
        <c:txPr>
          <a:bodyPr/>
          <a:lstStyle/>
          <a:p>
            <a:pPr>
              <a:defRPr>
                <a:cs typeface="B Zar" pitchFamily="2" charset="-78"/>
              </a:defRPr>
            </a:pPr>
            <a:endParaRPr lang="fa-IR"/>
          </a:p>
        </c:txPr>
        <c:crossAx val="124112832"/>
        <c:crosses val="autoZero"/>
        <c:auto val="1"/>
        <c:lblAlgn val="ctr"/>
        <c:lblOffset val="100"/>
        <c:noMultiLvlLbl val="0"/>
      </c:catAx>
      <c:valAx>
        <c:axId val="124112832"/>
        <c:scaling>
          <c:orientation val="minMax"/>
        </c:scaling>
        <c:delete val="0"/>
        <c:axPos val="l"/>
        <c:numFmt formatCode="General" sourceLinked="1"/>
        <c:majorTickMark val="none"/>
        <c:minorTickMark val="none"/>
        <c:tickLblPos val="nextTo"/>
        <c:crossAx val="240534016"/>
        <c:crosses val="autoZero"/>
        <c:crossBetween val="between"/>
      </c:valAx>
    </c:plotArea>
    <c:legend>
      <c:legendPos val="b"/>
      <c:overlay val="0"/>
      <c:txPr>
        <a:bodyPr/>
        <a:lstStyle/>
        <a:p>
          <a:pPr>
            <a:defRPr sz="1100">
              <a:cs typeface="B Zar" pitchFamily="2" charset="-78"/>
            </a:defRPr>
          </a:pPr>
          <a:endParaRPr lang="fa-IR"/>
        </a:p>
      </c:txPr>
    </c:legend>
    <c:plotVisOnly val="1"/>
    <c:dispBlanksAs val="gap"/>
    <c:showDLblsOverMax val="0"/>
  </c:chart>
  <c:externalData r:id="rId2">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CAC70B0-9F08-4CF0-94AE-F9876EECE96A}" type="datetimeFigureOut">
              <a:rPr lang="en-US" smtClean="0"/>
              <a:t>4/6/2020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E3D2036-AA29-4413-85AA-B1EDE97E7815}" type="slidenum">
              <a:rPr lang="en-US" smtClean="0"/>
              <a:t>‹#›</a:t>
            </a:fld>
            <a:endParaRPr lang="en-US" dirty="0"/>
          </a:p>
        </p:txBody>
      </p:sp>
    </p:spTree>
    <p:extLst>
      <p:ext uri="{BB962C8B-B14F-4D97-AF65-F5344CB8AC3E}">
        <p14:creationId xmlns:p14="http://schemas.microsoft.com/office/powerpoint/2010/main" val="23062369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AC70B0-9F08-4CF0-94AE-F9876EECE96A}" type="datetimeFigureOut">
              <a:rPr lang="en-US" smtClean="0"/>
              <a:t>4/6/2020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E3D2036-AA29-4413-85AA-B1EDE97E7815}" type="slidenum">
              <a:rPr lang="en-US" smtClean="0"/>
              <a:t>‹#›</a:t>
            </a:fld>
            <a:endParaRPr lang="en-US" dirty="0"/>
          </a:p>
        </p:txBody>
      </p:sp>
    </p:spTree>
    <p:extLst>
      <p:ext uri="{BB962C8B-B14F-4D97-AF65-F5344CB8AC3E}">
        <p14:creationId xmlns:p14="http://schemas.microsoft.com/office/powerpoint/2010/main" val="138627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AC70B0-9F08-4CF0-94AE-F9876EECE96A}" type="datetimeFigureOut">
              <a:rPr lang="en-US" smtClean="0"/>
              <a:t>4/6/2020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E3D2036-AA29-4413-85AA-B1EDE97E7815}" type="slidenum">
              <a:rPr lang="en-US" smtClean="0"/>
              <a:t>‹#›</a:t>
            </a:fld>
            <a:endParaRPr lang="en-US" dirty="0"/>
          </a:p>
        </p:txBody>
      </p:sp>
    </p:spTree>
    <p:extLst>
      <p:ext uri="{BB962C8B-B14F-4D97-AF65-F5344CB8AC3E}">
        <p14:creationId xmlns:p14="http://schemas.microsoft.com/office/powerpoint/2010/main" val="26401306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CAC70B0-9F08-4CF0-94AE-F9876EECE96A}" type="datetimeFigureOut">
              <a:rPr lang="en-US" smtClean="0"/>
              <a:t>4/6/2020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E3D2036-AA29-4413-85AA-B1EDE97E7815}" type="slidenum">
              <a:rPr lang="en-US" smtClean="0"/>
              <a:t>‹#›</a:t>
            </a:fld>
            <a:endParaRPr lang="en-US" dirty="0"/>
          </a:p>
        </p:txBody>
      </p:sp>
    </p:spTree>
    <p:extLst>
      <p:ext uri="{BB962C8B-B14F-4D97-AF65-F5344CB8AC3E}">
        <p14:creationId xmlns:p14="http://schemas.microsoft.com/office/powerpoint/2010/main" val="402043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CAC70B0-9F08-4CF0-94AE-F9876EECE96A}" type="datetimeFigureOut">
              <a:rPr lang="en-US" smtClean="0"/>
              <a:t>4/6/2020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E3D2036-AA29-4413-85AA-B1EDE97E7815}" type="slidenum">
              <a:rPr lang="en-US" smtClean="0"/>
              <a:t>‹#›</a:t>
            </a:fld>
            <a:endParaRPr lang="en-US" dirty="0"/>
          </a:p>
        </p:txBody>
      </p:sp>
    </p:spTree>
    <p:extLst>
      <p:ext uri="{BB962C8B-B14F-4D97-AF65-F5344CB8AC3E}">
        <p14:creationId xmlns:p14="http://schemas.microsoft.com/office/powerpoint/2010/main" val="2600971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CAC70B0-9F08-4CF0-94AE-F9876EECE96A}" type="datetimeFigureOut">
              <a:rPr lang="en-US" smtClean="0"/>
              <a:t>4/6/2020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E3D2036-AA29-4413-85AA-B1EDE97E7815}" type="slidenum">
              <a:rPr lang="en-US" smtClean="0"/>
              <a:t>‹#›</a:t>
            </a:fld>
            <a:endParaRPr lang="en-US" dirty="0"/>
          </a:p>
        </p:txBody>
      </p:sp>
    </p:spTree>
    <p:extLst>
      <p:ext uri="{BB962C8B-B14F-4D97-AF65-F5344CB8AC3E}">
        <p14:creationId xmlns:p14="http://schemas.microsoft.com/office/powerpoint/2010/main" val="37430922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AC70B0-9F08-4CF0-94AE-F9876EECE96A}" type="datetimeFigureOut">
              <a:rPr lang="en-US" smtClean="0"/>
              <a:t>4/6/2020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E3D2036-AA29-4413-85AA-B1EDE97E7815}" type="slidenum">
              <a:rPr lang="en-US" smtClean="0"/>
              <a:t>‹#›</a:t>
            </a:fld>
            <a:endParaRPr lang="en-US" dirty="0"/>
          </a:p>
        </p:txBody>
      </p:sp>
    </p:spTree>
    <p:extLst>
      <p:ext uri="{BB962C8B-B14F-4D97-AF65-F5344CB8AC3E}">
        <p14:creationId xmlns:p14="http://schemas.microsoft.com/office/powerpoint/2010/main" val="374832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AC70B0-9F08-4CF0-94AE-F9876EECE96A}" type="datetimeFigureOut">
              <a:rPr lang="en-US" smtClean="0"/>
              <a:t>4/6/2020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E3D2036-AA29-4413-85AA-B1EDE97E7815}" type="slidenum">
              <a:rPr lang="en-US" smtClean="0"/>
              <a:t>‹#›</a:t>
            </a:fld>
            <a:endParaRPr lang="en-US" dirty="0"/>
          </a:p>
        </p:txBody>
      </p:sp>
    </p:spTree>
    <p:extLst>
      <p:ext uri="{BB962C8B-B14F-4D97-AF65-F5344CB8AC3E}">
        <p14:creationId xmlns:p14="http://schemas.microsoft.com/office/powerpoint/2010/main" val="40940830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AC70B0-9F08-4CF0-94AE-F9876EECE96A}" type="datetimeFigureOut">
              <a:rPr lang="en-US" smtClean="0"/>
              <a:t>4/6/2020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E3D2036-AA29-4413-85AA-B1EDE97E7815}" type="slidenum">
              <a:rPr lang="en-US" smtClean="0"/>
              <a:t>‹#›</a:t>
            </a:fld>
            <a:endParaRPr lang="en-US" dirty="0"/>
          </a:p>
        </p:txBody>
      </p:sp>
    </p:spTree>
    <p:extLst>
      <p:ext uri="{BB962C8B-B14F-4D97-AF65-F5344CB8AC3E}">
        <p14:creationId xmlns:p14="http://schemas.microsoft.com/office/powerpoint/2010/main" val="37032384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AC70B0-9F08-4CF0-94AE-F9876EECE96A}" type="datetimeFigureOut">
              <a:rPr lang="en-US" smtClean="0"/>
              <a:t>4/6/2020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E3D2036-AA29-4413-85AA-B1EDE97E7815}" type="slidenum">
              <a:rPr lang="en-US" smtClean="0"/>
              <a:t>‹#›</a:t>
            </a:fld>
            <a:endParaRPr lang="en-US" dirty="0"/>
          </a:p>
        </p:txBody>
      </p:sp>
    </p:spTree>
    <p:extLst>
      <p:ext uri="{BB962C8B-B14F-4D97-AF65-F5344CB8AC3E}">
        <p14:creationId xmlns:p14="http://schemas.microsoft.com/office/powerpoint/2010/main" val="11970837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AC70B0-9F08-4CF0-94AE-F9876EECE96A}" type="datetimeFigureOut">
              <a:rPr lang="en-US" smtClean="0"/>
              <a:t>4/6/2020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E3D2036-AA29-4413-85AA-B1EDE97E7815}" type="slidenum">
              <a:rPr lang="en-US" smtClean="0"/>
              <a:t>‹#›</a:t>
            </a:fld>
            <a:endParaRPr lang="en-US" dirty="0"/>
          </a:p>
        </p:txBody>
      </p:sp>
    </p:spTree>
    <p:extLst>
      <p:ext uri="{BB962C8B-B14F-4D97-AF65-F5344CB8AC3E}">
        <p14:creationId xmlns:p14="http://schemas.microsoft.com/office/powerpoint/2010/main" val="878791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AC70B0-9F08-4CF0-94AE-F9876EECE96A}" type="datetimeFigureOut">
              <a:rPr lang="en-US" smtClean="0"/>
              <a:t>4/6/2020</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3D2036-AA29-4413-85AA-B1EDE97E7815}" type="slidenum">
              <a:rPr lang="en-US" smtClean="0"/>
              <a:t>‹#›</a:t>
            </a:fld>
            <a:endParaRPr lang="en-US" dirty="0"/>
          </a:p>
        </p:txBody>
      </p:sp>
    </p:spTree>
    <p:extLst>
      <p:ext uri="{BB962C8B-B14F-4D97-AF65-F5344CB8AC3E}">
        <p14:creationId xmlns:p14="http://schemas.microsoft.com/office/powerpoint/2010/main" val="19128004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1711;&#1586;&#1575;&#1585;&#1588;%20&#1570;&#1605;&#1575;&#1585;&#1610;%20&#1575;&#1580;&#1585;&#1575;&#1610;%20&#1591;&#1585;&#1581;%20&#1588;&#1607;&#1575;&#1576;%20&#1588;&#1607;&#1585;&#1587;&#1578;&#1575;&#1606;.xlsx"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20957476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ctrTitle"/>
          </p:nvPr>
        </p:nvSpPr>
        <p:spPr>
          <a:xfrm>
            <a:off x="1691680" y="2924944"/>
            <a:ext cx="6910536" cy="1470025"/>
          </a:xfrm>
        </p:spPr>
        <p:txBody>
          <a:bodyPr>
            <a:noAutofit/>
          </a:bodyPr>
          <a:lstStyle/>
          <a:p>
            <a:pPr>
              <a:lnSpc>
                <a:spcPct val="150000"/>
              </a:lnSpc>
            </a:pPr>
            <a:r>
              <a:rPr lang="fa-IR" sz="5400" b="1" dirty="0" smtClean="0">
                <a:ln w="10541" cmpd="sng">
                  <a:solidFill>
                    <a:schemeClr val="accent1">
                      <a:shade val="88000"/>
                      <a:satMod val="110000"/>
                    </a:schemeClr>
                  </a:solidFill>
                  <a:prstDash val="solid"/>
                </a:ln>
                <a:solidFill>
                  <a:srgbClr val="000099"/>
                </a:solidFill>
                <a:effectLst>
                  <a:glow rad="228600">
                    <a:schemeClr val="accent4">
                      <a:satMod val="175000"/>
                      <a:alpha val="40000"/>
                    </a:schemeClr>
                  </a:glow>
                </a:effectLst>
                <a:latin typeface="IranNastaliq" pitchFamily="18" charset="0"/>
                <a:cs typeface="B Titr" pitchFamily="2" charset="-78"/>
              </a:rPr>
              <a:t>گزارش آماری ،تحلیلی </a:t>
            </a:r>
            <a:r>
              <a:rPr lang="fa-IR" dirty="0" smtClean="0">
                <a:solidFill>
                  <a:srgbClr val="FF0000"/>
                </a:solidFill>
                <a:effectLst>
                  <a:glow rad="228600">
                    <a:schemeClr val="accent4">
                      <a:satMod val="175000"/>
                      <a:alpha val="40000"/>
                    </a:schemeClr>
                  </a:glow>
                </a:effectLst>
                <a:latin typeface="IranNastaliq" pitchFamily="18" charset="0"/>
                <a:cs typeface="B Titr" pitchFamily="2" charset="-78"/>
              </a:rPr>
              <a:t/>
            </a:r>
            <a:br>
              <a:rPr lang="fa-IR" dirty="0" smtClean="0">
                <a:solidFill>
                  <a:srgbClr val="FF0000"/>
                </a:solidFill>
                <a:effectLst>
                  <a:glow rad="228600">
                    <a:schemeClr val="accent4">
                      <a:satMod val="175000"/>
                      <a:alpha val="40000"/>
                    </a:schemeClr>
                  </a:glow>
                </a:effectLst>
                <a:latin typeface="IranNastaliq" pitchFamily="18" charset="0"/>
                <a:cs typeface="B Titr" pitchFamily="2" charset="-78"/>
              </a:rPr>
            </a:br>
            <a:r>
              <a:rPr lang="fa-IR" sz="7200" b="1" dirty="0" smtClean="0">
                <a:ln w="1905"/>
                <a:solidFill>
                  <a:srgbClr val="FF0000"/>
                </a:solidFill>
                <a:effectLst>
                  <a:glow rad="228600">
                    <a:schemeClr val="accent4">
                      <a:satMod val="175000"/>
                      <a:alpha val="40000"/>
                    </a:schemeClr>
                  </a:glow>
                  <a:innerShdw blurRad="69850" dist="43180" dir="5400000">
                    <a:srgbClr val="000000">
                      <a:alpha val="65000"/>
                    </a:srgbClr>
                  </a:innerShdw>
                </a:effectLst>
                <a:latin typeface="IranNastaliq" pitchFamily="18" charset="0"/>
                <a:cs typeface="B Titr" pitchFamily="2" charset="-78"/>
              </a:rPr>
              <a:t>اجرای طرح شهاب </a:t>
            </a:r>
            <a:r>
              <a:rPr lang="fa-IR" dirty="0" smtClean="0">
                <a:solidFill>
                  <a:srgbClr val="FF0000"/>
                </a:solidFill>
                <a:effectLst>
                  <a:glow rad="228600">
                    <a:schemeClr val="accent4">
                      <a:satMod val="175000"/>
                      <a:alpha val="40000"/>
                    </a:schemeClr>
                  </a:glow>
                </a:effectLst>
                <a:latin typeface="IranNastaliq" pitchFamily="18" charset="0"/>
                <a:cs typeface="B Titr" pitchFamily="2" charset="-78"/>
              </a:rPr>
              <a:t/>
            </a:r>
            <a:br>
              <a:rPr lang="fa-IR" dirty="0" smtClean="0">
                <a:solidFill>
                  <a:srgbClr val="FF0000"/>
                </a:solidFill>
                <a:effectLst>
                  <a:glow rad="228600">
                    <a:schemeClr val="accent4">
                      <a:satMod val="175000"/>
                      <a:alpha val="40000"/>
                    </a:schemeClr>
                  </a:glow>
                </a:effectLst>
                <a:latin typeface="IranNastaliq" pitchFamily="18" charset="0"/>
                <a:cs typeface="B Titr" pitchFamily="2" charset="-78"/>
              </a:rPr>
            </a:br>
            <a:r>
              <a:rPr lang="fa-IR" sz="2800" dirty="0" smtClean="0">
                <a:solidFill>
                  <a:srgbClr val="000099"/>
                </a:solidFill>
                <a:effectLst>
                  <a:glow rad="228600">
                    <a:schemeClr val="accent4">
                      <a:satMod val="175000"/>
                      <a:alpha val="40000"/>
                    </a:schemeClr>
                  </a:glow>
                </a:effectLst>
                <a:latin typeface="IranNastaliq" pitchFamily="18" charset="0"/>
                <a:cs typeface="B Titr" pitchFamily="2" charset="-78"/>
              </a:rPr>
              <a:t>درپایه چهارم  مدارس ابتدایی شهرستان خرم دره</a:t>
            </a:r>
            <a:endParaRPr lang="en-US" sz="2800" dirty="0">
              <a:solidFill>
                <a:srgbClr val="000099"/>
              </a:solidFill>
              <a:effectLst>
                <a:glow rad="228600">
                  <a:schemeClr val="accent4">
                    <a:satMod val="175000"/>
                    <a:alpha val="40000"/>
                  </a:schemeClr>
                </a:glow>
              </a:effectLst>
              <a:latin typeface="IranNastaliq" pitchFamily="18" charset="0"/>
              <a:cs typeface="B Titr" pitchFamily="2" charset="-78"/>
            </a:endParaRPr>
          </a:p>
        </p:txBody>
      </p:sp>
    </p:spTree>
    <p:extLst>
      <p:ext uri="{BB962C8B-B14F-4D97-AF65-F5344CB8AC3E}">
        <p14:creationId xmlns:p14="http://schemas.microsoft.com/office/powerpoint/2010/main" val="2647681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6860604" y="1146026"/>
            <a:ext cx="2247900" cy="3867150"/>
          </a:xfrm>
          <a:prstGeom prst="ellipse">
            <a:avLst/>
          </a:prstGeom>
          <a:ln>
            <a:noFill/>
          </a:ln>
          <a:effectLst>
            <a:softEdge rad="112500"/>
          </a:effectLst>
        </p:spPr>
      </p:pic>
      <p:sp>
        <p:nvSpPr>
          <p:cNvPr id="3" name="Rectangle 2"/>
          <p:cNvSpPr/>
          <p:nvPr/>
        </p:nvSpPr>
        <p:spPr>
          <a:xfrm>
            <a:off x="1619672" y="1700808"/>
            <a:ext cx="5096916" cy="4060329"/>
          </a:xfrm>
          <a:prstGeom prst="rect">
            <a:avLst/>
          </a:prstGeom>
          <a:solidFill>
            <a:sysClr val="window" lastClr="FFFFFF"/>
          </a:solidFill>
          <a:ln w="25400" cap="flat" cmpd="sng" algn="ctr">
            <a:solidFill>
              <a:sysClr val="window" lastClr="FFFFFF"/>
            </a:solidFill>
            <a:prstDash val="solid"/>
          </a:ln>
          <a:effectLst/>
        </p:spPr>
        <p:txBody>
          <a:bodyPr rot="0" spcFirstLastPara="0" vert="horz" wrap="square" lIns="91440" tIns="45720" rIns="91440" bIns="45720" numCol="1" spcCol="0" rtlCol="1" fromWordArt="0" anchor="ctr" anchorCtr="0" forceAA="0" compatLnSpc="1">
            <a:prstTxWarp prst="textNoShape">
              <a:avLst/>
            </a:prstTxWarp>
            <a:noAutofit/>
          </a:bodyPr>
          <a:lstStyle/>
          <a:p>
            <a:pPr marL="0" marR="0" lvl="0" indent="0" algn="just" defTabSz="914400" rtl="1" eaLnBrk="1" fontAlgn="auto" latinLnBrk="0" hangingPunct="1">
              <a:lnSpc>
                <a:spcPct val="150000"/>
              </a:lnSpc>
              <a:spcBef>
                <a:spcPts val="0"/>
              </a:spcBef>
              <a:spcAft>
                <a:spcPts val="1000"/>
              </a:spcAft>
              <a:buClrTx/>
              <a:buSzTx/>
              <a:buFontTx/>
              <a:buNone/>
              <a:tabLst/>
              <a:defRPr/>
            </a:pPr>
            <a:r>
              <a:rPr kumimoji="0" lang="fa-IR" sz="3200" b="0" i="0" u="none" strike="noStrike" kern="0" cap="none" spc="0" normalizeH="0" baseline="0" noProof="0" dirty="0">
                <a:ln>
                  <a:noFill/>
                </a:ln>
                <a:solidFill>
                  <a:srgbClr val="000099"/>
                </a:solidFill>
                <a:effectLst/>
                <a:uLnTx/>
                <a:uFillTx/>
                <a:latin typeface="Calibri"/>
                <a:ea typeface="Calibri"/>
                <a:cs typeface="IranNastaliq"/>
              </a:rPr>
              <a:t>مامسئله شناسایی  نخبه را داریم. پیش ازشناسایی نخبه،شناسایی استعداد برتر راداریم .که درطول زمان تبدیل به نخبه خواهند شد.چون هر صاحب استعدادکه نخبه نیست به تدریج به نخبه تبدیل می شود.</a:t>
            </a:r>
            <a:endParaRPr kumimoji="0" lang="en-US" sz="3200" b="0" i="0" u="none" strike="noStrike" kern="0" cap="none" spc="0" normalizeH="0" baseline="0" noProof="0" dirty="0">
              <a:ln>
                <a:noFill/>
              </a:ln>
              <a:solidFill>
                <a:srgbClr val="000099"/>
              </a:solidFill>
              <a:effectLst/>
              <a:uLnTx/>
              <a:uFillTx/>
              <a:latin typeface="Calibri"/>
              <a:ea typeface="Calibri"/>
              <a:cs typeface="Arial"/>
            </a:endParaRPr>
          </a:p>
          <a:p>
            <a:pPr marL="0" marR="0" lvl="0" indent="0" algn="just" defTabSz="914400" rtl="1" eaLnBrk="1" fontAlgn="auto" latinLnBrk="0" hangingPunct="1">
              <a:lnSpc>
                <a:spcPct val="150000"/>
              </a:lnSpc>
              <a:spcBef>
                <a:spcPts val="0"/>
              </a:spcBef>
              <a:spcAft>
                <a:spcPts val="1000"/>
              </a:spcAft>
              <a:buClrTx/>
              <a:buSzTx/>
              <a:buFontTx/>
              <a:buNone/>
              <a:tabLst/>
              <a:defRPr/>
            </a:pPr>
            <a:r>
              <a:rPr kumimoji="0" lang="fa-IR" sz="3200" b="1" i="0" u="none" strike="noStrike" kern="0" cap="none" spc="0" normalizeH="0" baseline="0" noProof="0" dirty="0">
                <a:ln>
                  <a:solidFill>
                    <a:srgbClr val="FF0000"/>
                  </a:solidFill>
                </a:ln>
                <a:solidFill>
                  <a:srgbClr val="000099"/>
                </a:solidFill>
                <a:effectLst/>
                <a:uLnTx/>
                <a:uFillTx/>
                <a:latin typeface="Calibri"/>
                <a:ea typeface="Calibri"/>
                <a:cs typeface="IranNastaliq"/>
              </a:rPr>
              <a:t>پس اول شناسایی استعداد برتر</a:t>
            </a:r>
            <a:r>
              <a:rPr kumimoji="0" lang="fa-IR" sz="3200" b="0" i="0" u="none" strike="noStrike" kern="0" cap="none" spc="0" normalizeH="0" baseline="0" noProof="0" dirty="0">
                <a:ln>
                  <a:solidFill>
                    <a:srgbClr val="FF0000"/>
                  </a:solidFill>
                </a:ln>
                <a:solidFill>
                  <a:srgbClr val="000099"/>
                </a:solidFill>
                <a:effectLst/>
                <a:uLnTx/>
                <a:uFillTx/>
                <a:latin typeface="Calibri"/>
                <a:ea typeface="Calibri"/>
                <a:cs typeface="IranNastaliq"/>
              </a:rPr>
              <a:t> </a:t>
            </a:r>
            <a:r>
              <a:rPr kumimoji="0" lang="fa-IR" sz="3200" b="0" i="0" u="none" strike="noStrike" kern="0" cap="none" spc="0" normalizeH="0" baseline="0" noProof="0" dirty="0">
                <a:ln>
                  <a:noFill/>
                </a:ln>
                <a:solidFill>
                  <a:srgbClr val="000099"/>
                </a:solidFill>
                <a:effectLst/>
                <a:uLnTx/>
                <a:uFillTx/>
                <a:latin typeface="Calibri"/>
                <a:ea typeface="Calibri"/>
                <a:cs typeface="IranNastaliq"/>
              </a:rPr>
              <a:t>است بعدمسیراین صاحب استعدادبرتر به سمت نخبه شدن،بعد رسیدن به نقطه ثمره دهی که درواقع همان نقطه نخبه شدن است.</a:t>
            </a:r>
            <a:endParaRPr kumimoji="0" lang="en-US" sz="3200" b="0" i="0" u="none" strike="noStrike" kern="0" cap="none" spc="0" normalizeH="0" baseline="0" noProof="0" dirty="0">
              <a:ln>
                <a:noFill/>
              </a:ln>
              <a:solidFill>
                <a:srgbClr val="000099"/>
              </a:solidFill>
              <a:effectLst/>
              <a:uLnTx/>
              <a:uFillTx/>
              <a:latin typeface="Calibri"/>
              <a:ea typeface="Calibri"/>
              <a:cs typeface="Arial"/>
            </a:endParaRPr>
          </a:p>
        </p:txBody>
      </p:sp>
    </p:spTree>
    <p:extLst>
      <p:ext uri="{BB962C8B-B14F-4D97-AF65-F5344CB8AC3E}">
        <p14:creationId xmlns:p14="http://schemas.microsoft.com/office/powerpoint/2010/main" val="201248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strVal val="#ppt_w*0.70"/>
                                          </p:val>
                                        </p:tav>
                                        <p:tav tm="100000">
                                          <p:val>
                                            <p:strVal val="#ppt_w"/>
                                          </p:val>
                                        </p:tav>
                                      </p:tavLst>
                                    </p:anim>
                                    <p:anim calcmode="lin" valueType="num">
                                      <p:cBhvr>
                                        <p:cTn id="13" dur="1000" fill="hold"/>
                                        <p:tgtEl>
                                          <p:spTgt spid="3"/>
                                        </p:tgtEl>
                                        <p:attrNameLst>
                                          <p:attrName>ppt_h</p:attrName>
                                        </p:attrNameLst>
                                      </p:cBhvr>
                                      <p:tavLst>
                                        <p:tav tm="0">
                                          <p:val>
                                            <p:strVal val="#ppt_h"/>
                                          </p:val>
                                        </p:tav>
                                        <p:tav tm="100000">
                                          <p:val>
                                            <p:strVal val="#ppt_h"/>
                                          </p:val>
                                        </p:tav>
                                      </p:tavLst>
                                    </p:anim>
                                    <p:animEffect transition="in" filter="fade">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75656" y="2636912"/>
            <a:ext cx="7499176" cy="3240360"/>
          </a:xfrm>
        </p:spPr>
        <p:txBody>
          <a:bodyPr>
            <a:normAutofit/>
          </a:bodyPr>
          <a:lstStyle/>
          <a:p>
            <a:pPr marL="0" indent="0" algn="r" rtl="1">
              <a:buNone/>
            </a:pPr>
            <a:r>
              <a:rPr lang="fa-IR" sz="2800" dirty="0" smtClean="0">
                <a:solidFill>
                  <a:srgbClr val="0033CC"/>
                </a:solidFill>
                <a:cs typeface="B Titr" panose="00000700000000000000" pitchFamily="2" charset="-78"/>
              </a:rPr>
              <a:t>1- تازه بودن طرح واجرای آن فقط درمنطقه ما </a:t>
            </a:r>
          </a:p>
          <a:p>
            <a:pPr marL="0" indent="0" algn="r" rtl="1">
              <a:buNone/>
            </a:pPr>
            <a:r>
              <a:rPr lang="fa-IR" sz="2800" dirty="0" smtClean="0">
                <a:solidFill>
                  <a:srgbClr val="0033CC"/>
                </a:solidFill>
                <a:cs typeface="B Titr" panose="00000700000000000000" pitchFamily="2" charset="-78"/>
              </a:rPr>
              <a:t>2- جزو برنامه های ارائه شده ازسوی معاونت آموزش ابتدایی نبود</a:t>
            </a:r>
          </a:p>
          <a:p>
            <a:pPr marL="0" indent="0" algn="r" rtl="1">
              <a:buNone/>
            </a:pPr>
            <a:r>
              <a:rPr lang="fa-IR" sz="2800" dirty="0" smtClean="0">
                <a:solidFill>
                  <a:srgbClr val="0033CC"/>
                </a:solidFill>
                <a:cs typeface="B Titr" panose="00000700000000000000" pitchFamily="2" charset="-78"/>
              </a:rPr>
              <a:t>3- شرایط نیروی انسانی منطقه -95 درصد همکاران مجری سابقه بالای 25 سال داشتند.</a:t>
            </a:r>
            <a:endParaRPr lang="fa-IR" sz="1800" dirty="0" smtClean="0">
              <a:solidFill>
                <a:srgbClr val="0033CC"/>
              </a:solidFill>
              <a:cs typeface="B Titr" panose="00000700000000000000" pitchFamily="2" charset="-78"/>
            </a:endParaRPr>
          </a:p>
          <a:p>
            <a:pPr marL="0" indent="0" algn="r" rtl="1">
              <a:buNone/>
            </a:pPr>
            <a:r>
              <a:rPr lang="fa-IR" sz="2800" dirty="0" smtClean="0">
                <a:solidFill>
                  <a:srgbClr val="0033CC"/>
                </a:solidFill>
                <a:cs typeface="B Titr" panose="00000700000000000000" pitchFamily="2" charset="-78"/>
              </a:rPr>
              <a:t>4- حسن توجه معاونت آموزش ابتدایی استان به شهرستان وشرایط مندرج درشیوه نامه</a:t>
            </a:r>
            <a:endParaRPr lang="fa-IR" sz="2800" dirty="0">
              <a:solidFill>
                <a:srgbClr val="0033CC"/>
              </a:solidFill>
              <a:cs typeface="B Titr" panose="00000700000000000000" pitchFamily="2" charset="-78"/>
            </a:endParaRPr>
          </a:p>
        </p:txBody>
      </p:sp>
      <p:sp>
        <p:nvSpPr>
          <p:cNvPr id="4" name="Content Placeholder 2"/>
          <p:cNvSpPr txBox="1">
            <a:spLocks/>
          </p:cNvSpPr>
          <p:nvPr/>
        </p:nvSpPr>
        <p:spPr>
          <a:xfrm>
            <a:off x="3203848" y="1412776"/>
            <a:ext cx="5626968" cy="720080"/>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rtl="1">
              <a:buFont typeface="Arial" pitchFamily="34" charset="0"/>
              <a:buNone/>
            </a:pPr>
            <a:r>
              <a:rPr lang="fa-IR" dirty="0" smtClean="0">
                <a:solidFill>
                  <a:schemeClr val="bg1"/>
                </a:solidFill>
                <a:cs typeface="B Titr" panose="00000700000000000000" pitchFamily="2" charset="-78"/>
              </a:rPr>
              <a:t>  شرایط وموقعیت اجرای طرح درمنطقه </a:t>
            </a:r>
          </a:p>
          <a:p>
            <a:pPr marL="0" indent="0" algn="r" rtl="1">
              <a:buFont typeface="Arial" pitchFamily="34" charset="0"/>
              <a:buNone/>
            </a:pPr>
            <a:endParaRPr lang="fa-IR" sz="2800" dirty="0" smtClean="0">
              <a:solidFill>
                <a:schemeClr val="bg1"/>
              </a:solidFill>
              <a:cs typeface="B Titr" panose="00000700000000000000" pitchFamily="2" charset="-78"/>
            </a:endParaRPr>
          </a:p>
        </p:txBody>
      </p:sp>
    </p:spTree>
    <p:extLst>
      <p:ext uri="{BB962C8B-B14F-4D97-AF65-F5344CB8AC3E}">
        <p14:creationId xmlns:p14="http://schemas.microsoft.com/office/powerpoint/2010/main" val="9169072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75656" y="2636912"/>
            <a:ext cx="7499176" cy="3240360"/>
          </a:xfrm>
        </p:spPr>
        <p:txBody>
          <a:bodyPr>
            <a:normAutofit/>
          </a:bodyPr>
          <a:lstStyle/>
          <a:p>
            <a:pPr marL="0" indent="0" algn="r" rtl="1">
              <a:buNone/>
            </a:pPr>
            <a:r>
              <a:rPr lang="fa-IR" sz="2800" dirty="0" smtClean="0">
                <a:solidFill>
                  <a:srgbClr val="0033CC"/>
                </a:solidFill>
                <a:cs typeface="B Titr" panose="00000700000000000000" pitchFamily="2" charset="-78"/>
              </a:rPr>
              <a:t>1- باور واعتقاد قلبی مسئولین اجرایی </a:t>
            </a:r>
          </a:p>
          <a:p>
            <a:pPr marL="0" indent="0" algn="r" rtl="1">
              <a:buNone/>
            </a:pPr>
            <a:r>
              <a:rPr lang="fa-IR" sz="2800" dirty="0" smtClean="0">
                <a:solidFill>
                  <a:srgbClr val="0033CC"/>
                </a:solidFill>
                <a:cs typeface="B Titr" panose="00000700000000000000" pitchFamily="2" charset="-78"/>
              </a:rPr>
              <a:t>2- ایجاد انگیزه وتقویت نگرش مثبت دربین همکاران مجری</a:t>
            </a:r>
          </a:p>
          <a:p>
            <a:pPr marL="0" indent="0" algn="r" rtl="1">
              <a:buNone/>
            </a:pPr>
            <a:r>
              <a:rPr lang="fa-IR" sz="2800" dirty="0" smtClean="0">
                <a:solidFill>
                  <a:srgbClr val="0033CC"/>
                </a:solidFill>
                <a:cs typeface="B Titr" panose="00000700000000000000" pitchFamily="2" charset="-78"/>
              </a:rPr>
              <a:t>3- تمرکز کردن برروندکار بیش ازتمرکز به نتیجه کار</a:t>
            </a:r>
            <a:r>
              <a:rPr lang="fa-IR" sz="1800" dirty="0" smtClean="0">
                <a:solidFill>
                  <a:srgbClr val="0033CC"/>
                </a:solidFill>
                <a:cs typeface="B Titr" panose="00000700000000000000" pitchFamily="2" charset="-78"/>
              </a:rPr>
              <a:t>(برنامه ریزی مناسب وجدیت در اجرا) </a:t>
            </a:r>
          </a:p>
          <a:p>
            <a:pPr marL="0" indent="0" algn="r" rtl="1">
              <a:buNone/>
            </a:pPr>
            <a:r>
              <a:rPr lang="fa-IR" sz="2800" dirty="0" smtClean="0">
                <a:solidFill>
                  <a:srgbClr val="0033CC"/>
                </a:solidFill>
                <a:cs typeface="B Titr" panose="00000700000000000000" pitchFamily="2" charset="-78"/>
              </a:rPr>
              <a:t>4- تجزیه وتحلیل وارائه بازخورد نتایج طرح </a:t>
            </a:r>
            <a:endParaRPr lang="fa-IR" sz="2800" dirty="0">
              <a:solidFill>
                <a:srgbClr val="0033CC"/>
              </a:solidFill>
              <a:cs typeface="B Titr" panose="00000700000000000000" pitchFamily="2" charset="-78"/>
            </a:endParaRPr>
          </a:p>
        </p:txBody>
      </p:sp>
      <p:sp>
        <p:nvSpPr>
          <p:cNvPr id="4" name="Content Placeholder 2"/>
          <p:cNvSpPr txBox="1">
            <a:spLocks/>
          </p:cNvSpPr>
          <p:nvPr/>
        </p:nvSpPr>
        <p:spPr>
          <a:xfrm>
            <a:off x="4572000" y="1412776"/>
            <a:ext cx="4258816" cy="720080"/>
          </a:xfrm>
          <a:prstGeom prst="rect">
            <a:avLst/>
          </a:prstGeom>
        </p:spPr>
        <p:style>
          <a:lnRef idx="0">
            <a:schemeClr val="accent1"/>
          </a:lnRef>
          <a:fillRef idx="3">
            <a:schemeClr val="accent1"/>
          </a:fillRef>
          <a:effectRef idx="3">
            <a:schemeClr val="accent1"/>
          </a:effectRef>
          <a:fontRef idx="minor">
            <a:schemeClr val="lt1"/>
          </a:fontRef>
        </p:style>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rtl="1">
              <a:buFont typeface="Arial" pitchFamily="34" charset="0"/>
              <a:buNone/>
            </a:pPr>
            <a:r>
              <a:rPr lang="fa-IR" dirty="0" smtClean="0">
                <a:solidFill>
                  <a:schemeClr val="bg1"/>
                </a:solidFill>
                <a:cs typeface="B Titr" panose="00000700000000000000" pitchFamily="2" charset="-78"/>
              </a:rPr>
              <a:t>ضمانت اجرای مطلوب طرح:</a:t>
            </a:r>
          </a:p>
          <a:p>
            <a:pPr marL="0" indent="0" algn="r" rtl="1">
              <a:buFont typeface="Arial" pitchFamily="34" charset="0"/>
              <a:buNone/>
            </a:pPr>
            <a:endParaRPr lang="fa-IR" sz="2800" dirty="0" smtClean="0">
              <a:solidFill>
                <a:schemeClr val="bg1"/>
              </a:solidFill>
              <a:cs typeface="B Titr" panose="00000700000000000000" pitchFamily="2" charset="-78"/>
            </a:endParaRPr>
          </a:p>
        </p:txBody>
      </p:sp>
    </p:spTree>
    <p:extLst>
      <p:ext uri="{BB962C8B-B14F-4D97-AF65-F5344CB8AC3E}">
        <p14:creationId xmlns:p14="http://schemas.microsoft.com/office/powerpoint/2010/main" val="23652565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Left Arrow 1"/>
          <p:cNvSpPr/>
          <p:nvPr/>
        </p:nvSpPr>
        <p:spPr>
          <a:xfrm>
            <a:off x="8105321" y="1340768"/>
            <a:ext cx="1037748" cy="5445224"/>
          </a:xfrm>
          <a:prstGeom prst="leftArrow">
            <a:avLst/>
          </a:prstGeom>
        </p:spPr>
        <p:style>
          <a:lnRef idx="1">
            <a:schemeClr val="accent6"/>
          </a:lnRef>
          <a:fillRef idx="2">
            <a:schemeClr val="accent6"/>
          </a:fillRef>
          <a:effectRef idx="1">
            <a:schemeClr val="accent6"/>
          </a:effectRef>
          <a:fontRef idx="minor">
            <a:schemeClr val="dk1"/>
          </a:fontRef>
        </p:style>
        <p:txBody>
          <a:bodyPr vert="vert270" rtlCol="1" anchor="ctr"/>
          <a:lstStyle/>
          <a:p>
            <a:pPr algn="ctr"/>
            <a:r>
              <a:rPr lang="fa-IR" sz="2400" dirty="0" smtClean="0">
                <a:cs typeface="B Titr" panose="00000700000000000000" pitchFamily="2" charset="-78"/>
              </a:rPr>
              <a:t>مراحل اجرای طرح شهاب </a:t>
            </a:r>
            <a:endParaRPr lang="fa-IR" sz="2400" dirty="0">
              <a:cs typeface="B Titr" panose="00000700000000000000" pitchFamily="2" charset="-78"/>
            </a:endParaRPr>
          </a:p>
        </p:txBody>
      </p:sp>
      <p:sp>
        <p:nvSpPr>
          <p:cNvPr id="6" name="Rectangle 5"/>
          <p:cNvSpPr/>
          <p:nvPr/>
        </p:nvSpPr>
        <p:spPr>
          <a:xfrm>
            <a:off x="5724128" y="2564904"/>
            <a:ext cx="1562472" cy="648072"/>
          </a:xfrm>
          <a:prstGeom prst="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fa-IR" dirty="0" smtClean="0">
                <a:cs typeface="B Titr" panose="00000700000000000000" pitchFamily="2" charset="-78"/>
              </a:rPr>
              <a:t>قبل از اجراء</a:t>
            </a:r>
            <a:endParaRPr lang="fa-IR" dirty="0">
              <a:cs typeface="B Titr" panose="00000700000000000000" pitchFamily="2" charset="-78"/>
            </a:endParaRPr>
          </a:p>
        </p:txBody>
      </p:sp>
      <p:sp>
        <p:nvSpPr>
          <p:cNvPr id="7" name="Rectangle 6"/>
          <p:cNvSpPr/>
          <p:nvPr/>
        </p:nvSpPr>
        <p:spPr>
          <a:xfrm>
            <a:off x="5724128" y="3739344"/>
            <a:ext cx="1562472" cy="648072"/>
          </a:xfrm>
          <a:prstGeom prst="rect">
            <a:avLst/>
          </a:prstGeom>
        </p:spPr>
        <p:style>
          <a:lnRef idx="1">
            <a:schemeClr val="accent4"/>
          </a:lnRef>
          <a:fillRef idx="2">
            <a:schemeClr val="accent4"/>
          </a:fillRef>
          <a:effectRef idx="1">
            <a:schemeClr val="accent4"/>
          </a:effectRef>
          <a:fontRef idx="minor">
            <a:schemeClr val="dk1"/>
          </a:fontRef>
        </p:style>
        <p:txBody>
          <a:bodyPr rtlCol="1" anchor="ctr"/>
          <a:lstStyle/>
          <a:p>
            <a:pPr algn="ctr"/>
            <a:r>
              <a:rPr lang="fa-IR" dirty="0" smtClean="0">
                <a:cs typeface="B Titr" panose="00000700000000000000" pitchFamily="2" charset="-78"/>
              </a:rPr>
              <a:t>در حین اجرا</a:t>
            </a:r>
            <a:endParaRPr lang="fa-IR" dirty="0">
              <a:cs typeface="B Titr" panose="00000700000000000000" pitchFamily="2" charset="-78"/>
            </a:endParaRPr>
          </a:p>
        </p:txBody>
      </p:sp>
      <p:sp>
        <p:nvSpPr>
          <p:cNvPr id="8" name="Rectangle 7"/>
          <p:cNvSpPr/>
          <p:nvPr/>
        </p:nvSpPr>
        <p:spPr>
          <a:xfrm>
            <a:off x="5724128" y="4913784"/>
            <a:ext cx="1562472" cy="648072"/>
          </a:xfrm>
          <a:prstGeom prst="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r>
              <a:rPr lang="fa-IR" dirty="0" smtClean="0">
                <a:cs typeface="B Titr" panose="00000700000000000000" pitchFamily="2" charset="-78"/>
              </a:rPr>
              <a:t>بعد از اجراء</a:t>
            </a:r>
            <a:endParaRPr lang="fa-IR" dirty="0">
              <a:cs typeface="B Titr" panose="00000700000000000000" pitchFamily="2" charset="-78"/>
            </a:endParaRPr>
          </a:p>
        </p:txBody>
      </p:sp>
      <p:sp>
        <p:nvSpPr>
          <p:cNvPr id="9" name="Rectangle 8"/>
          <p:cNvSpPr/>
          <p:nvPr/>
        </p:nvSpPr>
        <p:spPr>
          <a:xfrm>
            <a:off x="2483768" y="1484784"/>
            <a:ext cx="2282552" cy="432048"/>
          </a:xfrm>
          <a:prstGeom prst="rect">
            <a:avLst/>
          </a:prstGeom>
        </p:spPr>
        <p:style>
          <a:lnRef idx="1">
            <a:schemeClr val="accent5"/>
          </a:lnRef>
          <a:fillRef idx="2">
            <a:schemeClr val="accent5"/>
          </a:fillRef>
          <a:effectRef idx="1">
            <a:schemeClr val="accent5"/>
          </a:effectRef>
          <a:fontRef idx="minor">
            <a:schemeClr val="dk1"/>
          </a:fontRef>
        </p:style>
        <p:txBody>
          <a:bodyPr rtlCol="1" anchor="ctr"/>
          <a:lstStyle/>
          <a:p>
            <a:pPr algn="r"/>
            <a:r>
              <a:rPr lang="fa-IR" sz="1600" dirty="0" smtClean="0">
                <a:cs typeface="B Titr" panose="00000700000000000000" pitchFamily="2" charset="-78"/>
              </a:rPr>
              <a:t>تعیین اولویت درتفاهم نامه ی آموزشی</a:t>
            </a:r>
            <a:endParaRPr lang="fa-IR" sz="1600" dirty="0">
              <a:cs typeface="B Titr" panose="00000700000000000000" pitchFamily="2" charset="-78"/>
            </a:endParaRPr>
          </a:p>
        </p:txBody>
      </p:sp>
      <p:sp>
        <p:nvSpPr>
          <p:cNvPr id="10" name="Rectangle 9"/>
          <p:cNvSpPr/>
          <p:nvPr/>
        </p:nvSpPr>
        <p:spPr>
          <a:xfrm>
            <a:off x="2483768" y="1988840"/>
            <a:ext cx="2282552" cy="432048"/>
          </a:xfrm>
          <a:prstGeom prst="rect">
            <a:avLst/>
          </a:prstGeom>
        </p:spPr>
        <p:style>
          <a:lnRef idx="1">
            <a:schemeClr val="accent5"/>
          </a:lnRef>
          <a:fillRef idx="2">
            <a:schemeClr val="accent5"/>
          </a:fillRef>
          <a:effectRef idx="1">
            <a:schemeClr val="accent5"/>
          </a:effectRef>
          <a:fontRef idx="minor">
            <a:schemeClr val="dk1"/>
          </a:fontRef>
        </p:style>
        <p:txBody>
          <a:bodyPr rtlCol="1" anchor="ctr"/>
          <a:lstStyle/>
          <a:p>
            <a:pPr algn="r"/>
            <a:r>
              <a:rPr lang="fa-IR" sz="1600" dirty="0" smtClean="0">
                <a:cs typeface="B Titr" panose="00000700000000000000" pitchFamily="2" charset="-78"/>
              </a:rPr>
              <a:t>حساس کردن مسئولین آ.پ</a:t>
            </a:r>
            <a:endParaRPr lang="fa-IR" sz="1600" dirty="0">
              <a:cs typeface="B Titr" panose="00000700000000000000" pitchFamily="2" charset="-78"/>
            </a:endParaRPr>
          </a:p>
        </p:txBody>
      </p:sp>
      <p:sp>
        <p:nvSpPr>
          <p:cNvPr id="11" name="Rectangle 10"/>
          <p:cNvSpPr/>
          <p:nvPr/>
        </p:nvSpPr>
        <p:spPr>
          <a:xfrm>
            <a:off x="2483768" y="2492896"/>
            <a:ext cx="2282552" cy="432048"/>
          </a:xfrm>
          <a:prstGeom prst="rect">
            <a:avLst/>
          </a:prstGeom>
        </p:spPr>
        <p:style>
          <a:lnRef idx="1">
            <a:schemeClr val="accent5"/>
          </a:lnRef>
          <a:fillRef idx="2">
            <a:schemeClr val="accent5"/>
          </a:fillRef>
          <a:effectRef idx="1">
            <a:schemeClr val="accent5"/>
          </a:effectRef>
          <a:fontRef idx="minor">
            <a:schemeClr val="dk1"/>
          </a:fontRef>
        </p:style>
        <p:txBody>
          <a:bodyPr rtlCol="1" anchor="ctr"/>
          <a:lstStyle/>
          <a:p>
            <a:pPr algn="r"/>
            <a:r>
              <a:rPr lang="fa-IR" sz="1600" dirty="0" smtClean="0">
                <a:cs typeface="B Titr" panose="00000700000000000000" pitchFamily="2" charset="-78"/>
              </a:rPr>
              <a:t>برگزاری دوره های آموزشی</a:t>
            </a:r>
            <a:endParaRPr lang="fa-IR" sz="1600" dirty="0">
              <a:cs typeface="B Titr" panose="00000700000000000000" pitchFamily="2" charset="-78"/>
            </a:endParaRPr>
          </a:p>
        </p:txBody>
      </p:sp>
      <p:sp>
        <p:nvSpPr>
          <p:cNvPr id="12" name="Rectangle 11"/>
          <p:cNvSpPr/>
          <p:nvPr/>
        </p:nvSpPr>
        <p:spPr>
          <a:xfrm>
            <a:off x="2483768" y="3429000"/>
            <a:ext cx="2282552" cy="432048"/>
          </a:xfrm>
          <a:prstGeom prst="rect">
            <a:avLst/>
          </a:prstGeom>
        </p:spPr>
        <p:style>
          <a:lnRef idx="1">
            <a:schemeClr val="accent4"/>
          </a:lnRef>
          <a:fillRef idx="2">
            <a:schemeClr val="accent4"/>
          </a:fillRef>
          <a:effectRef idx="1">
            <a:schemeClr val="accent4"/>
          </a:effectRef>
          <a:fontRef idx="minor">
            <a:schemeClr val="dk1"/>
          </a:fontRef>
        </p:style>
        <p:txBody>
          <a:bodyPr rtlCol="1" anchor="ctr"/>
          <a:lstStyle/>
          <a:p>
            <a:pPr algn="r"/>
            <a:r>
              <a:rPr lang="fa-IR" sz="1600" dirty="0" smtClean="0">
                <a:cs typeface="B Titr" panose="00000700000000000000" pitchFamily="2" charset="-78"/>
              </a:rPr>
              <a:t>نظارت جدی درطول اجرا</a:t>
            </a:r>
            <a:endParaRPr lang="fa-IR" sz="1600" dirty="0">
              <a:cs typeface="B Titr" panose="00000700000000000000" pitchFamily="2" charset="-78"/>
            </a:endParaRPr>
          </a:p>
        </p:txBody>
      </p:sp>
      <p:sp>
        <p:nvSpPr>
          <p:cNvPr id="13" name="Rectangle 12"/>
          <p:cNvSpPr/>
          <p:nvPr/>
        </p:nvSpPr>
        <p:spPr>
          <a:xfrm>
            <a:off x="2483768" y="3933056"/>
            <a:ext cx="2282552" cy="504056"/>
          </a:xfrm>
          <a:prstGeom prst="rect">
            <a:avLst/>
          </a:prstGeom>
        </p:spPr>
        <p:style>
          <a:lnRef idx="1">
            <a:schemeClr val="accent4"/>
          </a:lnRef>
          <a:fillRef idx="2">
            <a:schemeClr val="accent4"/>
          </a:fillRef>
          <a:effectRef idx="1">
            <a:schemeClr val="accent4"/>
          </a:effectRef>
          <a:fontRef idx="minor">
            <a:schemeClr val="dk1"/>
          </a:fontRef>
        </p:style>
        <p:txBody>
          <a:bodyPr rtlCol="1" anchor="ctr"/>
          <a:lstStyle/>
          <a:p>
            <a:pPr algn="r"/>
            <a:r>
              <a:rPr lang="fa-IR" sz="1600" dirty="0" smtClean="0">
                <a:cs typeface="B Titr" panose="00000700000000000000" pitchFamily="2" charset="-78"/>
              </a:rPr>
              <a:t>برگزاری ادامه دوره با رویکرد پاسخ به سئوالات  </a:t>
            </a:r>
            <a:endParaRPr lang="fa-IR" sz="1600" dirty="0">
              <a:cs typeface="B Titr" panose="00000700000000000000" pitchFamily="2" charset="-78"/>
            </a:endParaRPr>
          </a:p>
        </p:txBody>
      </p:sp>
      <p:sp>
        <p:nvSpPr>
          <p:cNvPr id="14" name="Rectangle 13">
            <a:hlinkClick r:id="rId2" action="ppaction://hlinkfile"/>
          </p:cNvPr>
          <p:cNvSpPr/>
          <p:nvPr/>
        </p:nvSpPr>
        <p:spPr>
          <a:xfrm>
            <a:off x="2483768" y="5021796"/>
            <a:ext cx="2282552" cy="432048"/>
          </a:xfrm>
          <a:prstGeom prst="rect">
            <a:avLst/>
          </a:prstGeom>
        </p:spPr>
        <p:style>
          <a:lnRef idx="1">
            <a:schemeClr val="accent3"/>
          </a:lnRef>
          <a:fillRef idx="2">
            <a:schemeClr val="accent3"/>
          </a:fillRef>
          <a:effectRef idx="1">
            <a:schemeClr val="accent3"/>
          </a:effectRef>
          <a:fontRef idx="minor">
            <a:schemeClr val="dk1"/>
          </a:fontRef>
        </p:style>
        <p:txBody>
          <a:bodyPr rtlCol="1" anchor="ctr"/>
          <a:lstStyle/>
          <a:p>
            <a:pPr algn="r"/>
            <a:r>
              <a:rPr lang="fa-IR" sz="1600" dirty="0" smtClean="0">
                <a:cs typeface="B Titr" panose="00000700000000000000" pitchFamily="2" charset="-78"/>
              </a:rPr>
              <a:t>جمع آوری اطلاعات مطابق فرمت طراحی شده</a:t>
            </a:r>
            <a:endParaRPr lang="fa-IR" sz="1600" dirty="0">
              <a:cs typeface="B Titr" panose="00000700000000000000" pitchFamily="2" charset="-78"/>
            </a:endParaRPr>
          </a:p>
        </p:txBody>
      </p:sp>
      <p:sp>
        <p:nvSpPr>
          <p:cNvPr id="15" name="Rectangle 14"/>
          <p:cNvSpPr/>
          <p:nvPr/>
        </p:nvSpPr>
        <p:spPr>
          <a:xfrm>
            <a:off x="2483768" y="5517232"/>
            <a:ext cx="2282552" cy="432048"/>
          </a:xfrm>
          <a:prstGeom prst="rect">
            <a:avLst/>
          </a:prstGeom>
        </p:spPr>
        <p:style>
          <a:lnRef idx="1">
            <a:schemeClr val="accent3"/>
          </a:lnRef>
          <a:fillRef idx="2">
            <a:schemeClr val="accent3"/>
          </a:fillRef>
          <a:effectRef idx="1">
            <a:schemeClr val="accent3"/>
          </a:effectRef>
          <a:fontRef idx="minor">
            <a:schemeClr val="dk1"/>
          </a:fontRef>
        </p:style>
        <p:txBody>
          <a:bodyPr rtlCol="1" anchor="ctr"/>
          <a:lstStyle/>
          <a:p>
            <a:pPr algn="r"/>
            <a:r>
              <a:rPr lang="fa-IR" sz="1600" dirty="0" smtClean="0">
                <a:cs typeface="B Titr" panose="00000700000000000000" pitchFamily="2" charset="-78"/>
              </a:rPr>
              <a:t>تجزیه وتحلیل وانتشارنتایج به جهت حساس کردن مجریان </a:t>
            </a:r>
            <a:endParaRPr lang="fa-IR" sz="1600" dirty="0">
              <a:cs typeface="B Titr" panose="00000700000000000000" pitchFamily="2" charset="-78"/>
            </a:endParaRPr>
          </a:p>
        </p:txBody>
      </p:sp>
      <p:sp>
        <p:nvSpPr>
          <p:cNvPr id="16" name="Rectangle 15"/>
          <p:cNvSpPr/>
          <p:nvPr/>
        </p:nvSpPr>
        <p:spPr>
          <a:xfrm>
            <a:off x="2483768" y="6021288"/>
            <a:ext cx="2282552" cy="504056"/>
          </a:xfrm>
          <a:prstGeom prst="rect">
            <a:avLst/>
          </a:prstGeom>
        </p:spPr>
        <p:style>
          <a:lnRef idx="1">
            <a:schemeClr val="accent3"/>
          </a:lnRef>
          <a:fillRef idx="2">
            <a:schemeClr val="accent3"/>
          </a:fillRef>
          <a:effectRef idx="1">
            <a:schemeClr val="accent3"/>
          </a:effectRef>
          <a:fontRef idx="minor">
            <a:schemeClr val="dk1"/>
          </a:fontRef>
        </p:style>
        <p:txBody>
          <a:bodyPr rtlCol="1" anchor="ctr"/>
          <a:lstStyle/>
          <a:p>
            <a:pPr algn="r"/>
            <a:r>
              <a:rPr lang="fa-IR" sz="1600" dirty="0" smtClean="0">
                <a:cs typeface="B Titr" panose="00000700000000000000" pitchFamily="2" charset="-78"/>
              </a:rPr>
              <a:t>تشویق همکاران بااهدالوح وثبت عملکرد در روزنامه </a:t>
            </a:r>
            <a:endParaRPr lang="fa-IR" sz="1600" dirty="0">
              <a:cs typeface="B Titr" panose="00000700000000000000" pitchFamily="2" charset="-78"/>
            </a:endParaRPr>
          </a:p>
        </p:txBody>
      </p:sp>
      <p:cxnSp>
        <p:nvCxnSpPr>
          <p:cNvPr id="18" name="Straight Connector 17"/>
          <p:cNvCxnSpPr>
            <a:stCxn id="2" idx="1"/>
          </p:cNvCxnSpPr>
          <p:nvPr/>
        </p:nvCxnSpPr>
        <p:spPr>
          <a:xfrm flipH="1" flipV="1">
            <a:off x="7291529" y="3212976"/>
            <a:ext cx="813792" cy="850404"/>
          </a:xfrm>
          <a:prstGeom prst="line">
            <a:avLst/>
          </a:prstGeom>
        </p:spPr>
        <p:style>
          <a:lnRef idx="1">
            <a:schemeClr val="dk1"/>
          </a:lnRef>
          <a:fillRef idx="0">
            <a:schemeClr val="dk1"/>
          </a:fillRef>
          <a:effectRef idx="0">
            <a:schemeClr val="dk1"/>
          </a:effectRef>
          <a:fontRef idx="minor">
            <a:schemeClr val="tx1"/>
          </a:fontRef>
        </p:style>
      </p:cxnSp>
      <p:cxnSp>
        <p:nvCxnSpPr>
          <p:cNvPr id="19" name="Straight Connector 18"/>
          <p:cNvCxnSpPr>
            <a:stCxn id="2" idx="1"/>
            <a:endCxn id="7" idx="3"/>
          </p:cNvCxnSpPr>
          <p:nvPr/>
        </p:nvCxnSpPr>
        <p:spPr>
          <a:xfrm flipH="1">
            <a:off x="7286600" y="4063380"/>
            <a:ext cx="818721" cy="0"/>
          </a:xfrm>
          <a:prstGeom prst="line">
            <a:avLst/>
          </a:prstGeom>
        </p:spPr>
        <p:style>
          <a:lnRef idx="1">
            <a:schemeClr val="dk1"/>
          </a:lnRef>
          <a:fillRef idx="0">
            <a:schemeClr val="dk1"/>
          </a:fillRef>
          <a:effectRef idx="0">
            <a:schemeClr val="dk1"/>
          </a:effectRef>
          <a:fontRef idx="minor">
            <a:schemeClr val="tx1"/>
          </a:fontRef>
        </p:style>
      </p:cxnSp>
      <p:cxnSp>
        <p:nvCxnSpPr>
          <p:cNvPr id="23" name="Straight Connector 22"/>
          <p:cNvCxnSpPr/>
          <p:nvPr/>
        </p:nvCxnSpPr>
        <p:spPr>
          <a:xfrm flipH="1">
            <a:off x="7286600" y="4063380"/>
            <a:ext cx="835496" cy="850404"/>
          </a:xfrm>
          <a:prstGeom prst="line">
            <a:avLst/>
          </a:prstGeom>
        </p:spPr>
        <p:style>
          <a:lnRef idx="1">
            <a:schemeClr val="dk1"/>
          </a:lnRef>
          <a:fillRef idx="0">
            <a:schemeClr val="dk1"/>
          </a:fillRef>
          <a:effectRef idx="0">
            <a:schemeClr val="dk1"/>
          </a:effectRef>
          <a:fontRef idx="minor">
            <a:schemeClr val="tx1"/>
          </a:fontRef>
        </p:style>
      </p:cxnSp>
      <p:cxnSp>
        <p:nvCxnSpPr>
          <p:cNvPr id="25" name="Straight Connector 24"/>
          <p:cNvCxnSpPr>
            <a:stCxn id="6" idx="1"/>
          </p:cNvCxnSpPr>
          <p:nvPr/>
        </p:nvCxnSpPr>
        <p:spPr>
          <a:xfrm flipH="1" flipV="1">
            <a:off x="4766320" y="1916832"/>
            <a:ext cx="957808" cy="972108"/>
          </a:xfrm>
          <a:prstGeom prst="line">
            <a:avLst/>
          </a:prstGeom>
        </p:spPr>
        <p:style>
          <a:lnRef idx="1">
            <a:schemeClr val="dk1"/>
          </a:lnRef>
          <a:fillRef idx="0">
            <a:schemeClr val="dk1"/>
          </a:fillRef>
          <a:effectRef idx="0">
            <a:schemeClr val="dk1"/>
          </a:effectRef>
          <a:fontRef idx="minor">
            <a:schemeClr val="tx1"/>
          </a:fontRef>
        </p:style>
      </p:cxnSp>
      <p:cxnSp>
        <p:nvCxnSpPr>
          <p:cNvPr id="28" name="Straight Connector 27"/>
          <p:cNvCxnSpPr>
            <a:stCxn id="6" idx="1"/>
          </p:cNvCxnSpPr>
          <p:nvPr/>
        </p:nvCxnSpPr>
        <p:spPr>
          <a:xfrm flipH="1" flipV="1">
            <a:off x="4759486" y="2402886"/>
            <a:ext cx="964642" cy="486054"/>
          </a:xfrm>
          <a:prstGeom prst="line">
            <a:avLst/>
          </a:prstGeom>
        </p:spPr>
        <p:style>
          <a:lnRef idx="1">
            <a:schemeClr val="dk1"/>
          </a:lnRef>
          <a:fillRef idx="0">
            <a:schemeClr val="dk1"/>
          </a:fillRef>
          <a:effectRef idx="0">
            <a:schemeClr val="dk1"/>
          </a:effectRef>
          <a:fontRef idx="minor">
            <a:schemeClr val="tx1"/>
          </a:fontRef>
        </p:style>
      </p:cxnSp>
      <p:cxnSp>
        <p:nvCxnSpPr>
          <p:cNvPr id="30" name="Straight Connector 29"/>
          <p:cNvCxnSpPr>
            <a:stCxn id="6" idx="1"/>
          </p:cNvCxnSpPr>
          <p:nvPr/>
        </p:nvCxnSpPr>
        <p:spPr>
          <a:xfrm flipH="1">
            <a:off x="4759486" y="2888940"/>
            <a:ext cx="964642" cy="0"/>
          </a:xfrm>
          <a:prstGeom prst="line">
            <a:avLst/>
          </a:prstGeom>
        </p:spPr>
        <p:style>
          <a:lnRef idx="1">
            <a:schemeClr val="dk1"/>
          </a:lnRef>
          <a:fillRef idx="0">
            <a:schemeClr val="dk1"/>
          </a:fillRef>
          <a:effectRef idx="0">
            <a:schemeClr val="dk1"/>
          </a:effectRef>
          <a:fontRef idx="minor">
            <a:schemeClr val="tx1"/>
          </a:fontRef>
        </p:style>
      </p:cxnSp>
      <p:cxnSp>
        <p:nvCxnSpPr>
          <p:cNvPr id="32" name="Straight Connector 31"/>
          <p:cNvCxnSpPr>
            <a:stCxn id="7" idx="1"/>
          </p:cNvCxnSpPr>
          <p:nvPr/>
        </p:nvCxnSpPr>
        <p:spPr>
          <a:xfrm flipH="1" flipV="1">
            <a:off x="4766320" y="3861048"/>
            <a:ext cx="957808" cy="202332"/>
          </a:xfrm>
          <a:prstGeom prst="line">
            <a:avLst/>
          </a:prstGeom>
        </p:spPr>
        <p:style>
          <a:lnRef idx="1">
            <a:schemeClr val="dk1"/>
          </a:lnRef>
          <a:fillRef idx="0">
            <a:schemeClr val="dk1"/>
          </a:fillRef>
          <a:effectRef idx="0">
            <a:schemeClr val="dk1"/>
          </a:effectRef>
          <a:fontRef idx="minor">
            <a:schemeClr val="tx1"/>
          </a:fontRef>
        </p:style>
      </p:cxnSp>
      <p:cxnSp>
        <p:nvCxnSpPr>
          <p:cNvPr id="34" name="Straight Connector 33"/>
          <p:cNvCxnSpPr>
            <a:stCxn id="7" idx="1"/>
          </p:cNvCxnSpPr>
          <p:nvPr/>
        </p:nvCxnSpPr>
        <p:spPr>
          <a:xfrm flipH="1">
            <a:off x="4766320" y="4063380"/>
            <a:ext cx="957808" cy="362576"/>
          </a:xfrm>
          <a:prstGeom prst="line">
            <a:avLst/>
          </a:prstGeom>
        </p:spPr>
        <p:style>
          <a:lnRef idx="1">
            <a:schemeClr val="dk1"/>
          </a:lnRef>
          <a:fillRef idx="0">
            <a:schemeClr val="dk1"/>
          </a:fillRef>
          <a:effectRef idx="0">
            <a:schemeClr val="dk1"/>
          </a:effectRef>
          <a:fontRef idx="minor">
            <a:schemeClr val="tx1"/>
          </a:fontRef>
        </p:style>
      </p:cxnSp>
      <p:cxnSp>
        <p:nvCxnSpPr>
          <p:cNvPr id="38" name="Straight Connector 37"/>
          <p:cNvCxnSpPr>
            <a:stCxn id="8" idx="1"/>
          </p:cNvCxnSpPr>
          <p:nvPr/>
        </p:nvCxnSpPr>
        <p:spPr>
          <a:xfrm flipH="1">
            <a:off x="4766320" y="5237820"/>
            <a:ext cx="957808" cy="182557"/>
          </a:xfrm>
          <a:prstGeom prst="line">
            <a:avLst/>
          </a:prstGeom>
        </p:spPr>
        <p:style>
          <a:lnRef idx="1">
            <a:schemeClr val="dk1"/>
          </a:lnRef>
          <a:fillRef idx="0">
            <a:schemeClr val="dk1"/>
          </a:fillRef>
          <a:effectRef idx="0">
            <a:schemeClr val="dk1"/>
          </a:effectRef>
          <a:fontRef idx="minor">
            <a:schemeClr val="tx1"/>
          </a:fontRef>
        </p:style>
      </p:cxnSp>
      <p:cxnSp>
        <p:nvCxnSpPr>
          <p:cNvPr id="43" name="Straight Connector 42"/>
          <p:cNvCxnSpPr>
            <a:stCxn id="8" idx="1"/>
          </p:cNvCxnSpPr>
          <p:nvPr/>
        </p:nvCxnSpPr>
        <p:spPr>
          <a:xfrm flipH="1">
            <a:off x="4766320" y="5237820"/>
            <a:ext cx="957808" cy="711460"/>
          </a:xfrm>
          <a:prstGeom prst="line">
            <a:avLst/>
          </a:prstGeom>
        </p:spPr>
        <p:style>
          <a:lnRef idx="1">
            <a:schemeClr val="dk1"/>
          </a:lnRef>
          <a:fillRef idx="0">
            <a:schemeClr val="dk1"/>
          </a:fillRef>
          <a:effectRef idx="0">
            <a:schemeClr val="dk1"/>
          </a:effectRef>
          <a:fontRef idx="minor">
            <a:schemeClr val="tx1"/>
          </a:fontRef>
        </p:style>
      </p:cxnSp>
      <p:cxnSp>
        <p:nvCxnSpPr>
          <p:cNvPr id="45" name="Straight Connector 44"/>
          <p:cNvCxnSpPr>
            <a:stCxn id="8" idx="1"/>
          </p:cNvCxnSpPr>
          <p:nvPr/>
        </p:nvCxnSpPr>
        <p:spPr>
          <a:xfrm flipH="1">
            <a:off x="4766320" y="5237820"/>
            <a:ext cx="957808" cy="1258366"/>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26800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fade">
                                      <p:cBhvr>
                                        <p:cTn id="22" dur="500"/>
                                        <p:tgtEl>
                                          <p:spTgt spid="28"/>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fade">
                                      <p:cBhvr>
                                        <p:cTn id="26" dur="500"/>
                                        <p:tgtEl>
                                          <p:spTgt spid="30"/>
                                        </p:tgtEl>
                                      </p:cBhvr>
                                    </p:animEffect>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childTnLst>
                          </p:cTn>
                        </p:par>
                        <p:par>
                          <p:cTn id="39" fill="hold">
                            <p:stCondLst>
                              <p:cond delay="4000"/>
                            </p:stCondLst>
                            <p:childTnLst>
                              <p:par>
                                <p:cTn id="40" presetID="10" presetClass="entr" presetSubtype="0" fill="hold" nodeType="after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500"/>
                                        <p:tgtEl>
                                          <p:spTgt spid="7"/>
                                        </p:tgtEl>
                                      </p:cBhvr>
                                    </p:animEffect>
                                  </p:childTnLst>
                                </p:cTn>
                              </p:par>
                            </p:childTnLst>
                          </p:cTn>
                        </p:par>
                        <p:par>
                          <p:cTn id="47" fill="hold">
                            <p:stCondLst>
                              <p:cond delay="5000"/>
                            </p:stCondLst>
                            <p:childTnLst>
                              <p:par>
                                <p:cTn id="48" presetID="10" presetClass="entr" presetSubtype="0" fill="hold" nodeType="afterEffect">
                                  <p:stCondLst>
                                    <p:cond delay="0"/>
                                  </p:stCondLst>
                                  <p:childTnLst>
                                    <p:set>
                                      <p:cBhvr>
                                        <p:cTn id="49" dur="1" fill="hold">
                                          <p:stCondLst>
                                            <p:cond delay="0"/>
                                          </p:stCondLst>
                                        </p:cTn>
                                        <p:tgtEl>
                                          <p:spTgt spid="32"/>
                                        </p:tgtEl>
                                        <p:attrNameLst>
                                          <p:attrName>style.visibility</p:attrName>
                                        </p:attrNameLst>
                                      </p:cBhvr>
                                      <p:to>
                                        <p:strVal val="visible"/>
                                      </p:to>
                                    </p:set>
                                    <p:animEffect transition="in" filter="fade">
                                      <p:cBhvr>
                                        <p:cTn id="50" dur="500"/>
                                        <p:tgtEl>
                                          <p:spTgt spid="32"/>
                                        </p:tgtEl>
                                      </p:cBhvr>
                                    </p:animEffect>
                                  </p:childTnLst>
                                </p:cTn>
                              </p:par>
                            </p:childTnLst>
                          </p:cTn>
                        </p:par>
                        <p:par>
                          <p:cTn id="51" fill="hold">
                            <p:stCondLst>
                              <p:cond delay="5500"/>
                            </p:stCondLst>
                            <p:childTnLst>
                              <p:par>
                                <p:cTn id="52" presetID="10" presetClass="entr" presetSubtype="0"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500"/>
                                        <p:tgtEl>
                                          <p:spTgt spid="12"/>
                                        </p:tgtEl>
                                      </p:cBhvr>
                                    </p:animEffect>
                                  </p:childTnLst>
                                </p:cTn>
                              </p:par>
                            </p:childTnLst>
                          </p:cTn>
                        </p:par>
                        <p:par>
                          <p:cTn id="55" fill="hold">
                            <p:stCondLst>
                              <p:cond delay="6000"/>
                            </p:stCondLst>
                            <p:childTnLst>
                              <p:par>
                                <p:cTn id="56" presetID="10" presetClass="entr" presetSubtype="0" fill="hold" nodeType="after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fade">
                                      <p:cBhvr>
                                        <p:cTn id="58" dur="500"/>
                                        <p:tgtEl>
                                          <p:spTgt spid="34"/>
                                        </p:tgtEl>
                                      </p:cBhvr>
                                    </p:animEffect>
                                  </p:childTnLst>
                                </p:cTn>
                              </p:par>
                            </p:childTnLst>
                          </p:cTn>
                        </p:par>
                        <p:par>
                          <p:cTn id="59" fill="hold">
                            <p:stCondLst>
                              <p:cond delay="6500"/>
                            </p:stCondLst>
                            <p:childTnLst>
                              <p:par>
                                <p:cTn id="60" presetID="10" presetClass="entr" presetSubtype="0" fill="hold" grpId="0" nodeType="after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fade">
                                      <p:cBhvr>
                                        <p:cTn id="62" dur="500"/>
                                        <p:tgtEl>
                                          <p:spTgt spid="13"/>
                                        </p:tgtEl>
                                      </p:cBhvr>
                                    </p:animEffect>
                                  </p:childTnLst>
                                </p:cTn>
                              </p:par>
                            </p:childTnLst>
                          </p:cTn>
                        </p:par>
                        <p:par>
                          <p:cTn id="63" fill="hold">
                            <p:stCondLst>
                              <p:cond delay="7000"/>
                            </p:stCondLst>
                            <p:childTnLst>
                              <p:par>
                                <p:cTn id="64" presetID="10" presetClass="entr" presetSubtype="0" fill="hold" nodeType="after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fade">
                                      <p:cBhvr>
                                        <p:cTn id="66" dur="500"/>
                                        <p:tgtEl>
                                          <p:spTgt spid="23"/>
                                        </p:tgtEl>
                                      </p:cBhvr>
                                    </p:animEffect>
                                  </p:childTnLst>
                                </p:cTn>
                              </p:par>
                            </p:childTnLst>
                          </p:cTn>
                        </p:par>
                        <p:par>
                          <p:cTn id="67" fill="hold">
                            <p:stCondLst>
                              <p:cond delay="7500"/>
                            </p:stCondLst>
                            <p:childTnLst>
                              <p:par>
                                <p:cTn id="68" presetID="10" presetClass="entr" presetSubtype="0" fill="hold" grpId="0" nodeType="after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fade">
                                      <p:cBhvr>
                                        <p:cTn id="70" dur="500"/>
                                        <p:tgtEl>
                                          <p:spTgt spid="8"/>
                                        </p:tgtEl>
                                      </p:cBhvr>
                                    </p:animEffect>
                                  </p:childTnLst>
                                </p:cTn>
                              </p:par>
                            </p:childTnLst>
                          </p:cTn>
                        </p:par>
                        <p:par>
                          <p:cTn id="71" fill="hold">
                            <p:stCondLst>
                              <p:cond delay="8000"/>
                            </p:stCondLst>
                            <p:childTnLst>
                              <p:par>
                                <p:cTn id="72" presetID="10" presetClass="entr" presetSubtype="0" fill="hold" nodeType="afterEffect">
                                  <p:stCondLst>
                                    <p:cond delay="0"/>
                                  </p:stCondLst>
                                  <p:childTnLst>
                                    <p:set>
                                      <p:cBhvr>
                                        <p:cTn id="73" dur="1" fill="hold">
                                          <p:stCondLst>
                                            <p:cond delay="0"/>
                                          </p:stCondLst>
                                        </p:cTn>
                                        <p:tgtEl>
                                          <p:spTgt spid="38"/>
                                        </p:tgtEl>
                                        <p:attrNameLst>
                                          <p:attrName>style.visibility</p:attrName>
                                        </p:attrNameLst>
                                      </p:cBhvr>
                                      <p:to>
                                        <p:strVal val="visible"/>
                                      </p:to>
                                    </p:set>
                                    <p:animEffect transition="in" filter="fade">
                                      <p:cBhvr>
                                        <p:cTn id="74" dur="500"/>
                                        <p:tgtEl>
                                          <p:spTgt spid="38"/>
                                        </p:tgtEl>
                                      </p:cBhvr>
                                    </p:animEffect>
                                  </p:childTnLst>
                                </p:cTn>
                              </p:par>
                            </p:childTnLst>
                          </p:cTn>
                        </p:par>
                        <p:par>
                          <p:cTn id="75" fill="hold">
                            <p:stCondLst>
                              <p:cond delay="8500"/>
                            </p:stCondLst>
                            <p:childTnLst>
                              <p:par>
                                <p:cTn id="76" presetID="10" presetClass="entr" presetSubtype="0" fill="hold" grpId="0" nodeType="after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fade">
                                      <p:cBhvr>
                                        <p:cTn id="78" dur="500"/>
                                        <p:tgtEl>
                                          <p:spTgt spid="14"/>
                                        </p:tgtEl>
                                      </p:cBhvr>
                                    </p:animEffect>
                                  </p:childTnLst>
                                </p:cTn>
                              </p:par>
                            </p:childTnLst>
                          </p:cTn>
                        </p:par>
                        <p:par>
                          <p:cTn id="79" fill="hold">
                            <p:stCondLst>
                              <p:cond delay="9000"/>
                            </p:stCondLst>
                            <p:childTnLst>
                              <p:par>
                                <p:cTn id="80" presetID="10" presetClass="entr" presetSubtype="0" fill="hold" nodeType="afterEffect">
                                  <p:stCondLst>
                                    <p:cond delay="0"/>
                                  </p:stCondLst>
                                  <p:childTnLst>
                                    <p:set>
                                      <p:cBhvr>
                                        <p:cTn id="81" dur="1" fill="hold">
                                          <p:stCondLst>
                                            <p:cond delay="0"/>
                                          </p:stCondLst>
                                        </p:cTn>
                                        <p:tgtEl>
                                          <p:spTgt spid="43"/>
                                        </p:tgtEl>
                                        <p:attrNameLst>
                                          <p:attrName>style.visibility</p:attrName>
                                        </p:attrNameLst>
                                      </p:cBhvr>
                                      <p:to>
                                        <p:strVal val="visible"/>
                                      </p:to>
                                    </p:set>
                                    <p:animEffect transition="in" filter="fade">
                                      <p:cBhvr>
                                        <p:cTn id="82" dur="500"/>
                                        <p:tgtEl>
                                          <p:spTgt spid="43"/>
                                        </p:tgtEl>
                                      </p:cBhvr>
                                    </p:animEffect>
                                  </p:childTnLst>
                                </p:cTn>
                              </p:par>
                            </p:childTnLst>
                          </p:cTn>
                        </p:par>
                        <p:par>
                          <p:cTn id="83" fill="hold">
                            <p:stCondLst>
                              <p:cond delay="9500"/>
                            </p:stCondLst>
                            <p:childTnLst>
                              <p:par>
                                <p:cTn id="84" presetID="10" presetClass="entr" presetSubtype="0" fill="hold" grpId="0" nodeType="afterEffect">
                                  <p:stCondLst>
                                    <p:cond delay="0"/>
                                  </p:stCondLst>
                                  <p:childTnLst>
                                    <p:set>
                                      <p:cBhvr>
                                        <p:cTn id="85" dur="1" fill="hold">
                                          <p:stCondLst>
                                            <p:cond delay="0"/>
                                          </p:stCondLst>
                                        </p:cTn>
                                        <p:tgtEl>
                                          <p:spTgt spid="15"/>
                                        </p:tgtEl>
                                        <p:attrNameLst>
                                          <p:attrName>style.visibility</p:attrName>
                                        </p:attrNameLst>
                                      </p:cBhvr>
                                      <p:to>
                                        <p:strVal val="visible"/>
                                      </p:to>
                                    </p:set>
                                    <p:animEffect transition="in" filter="fade">
                                      <p:cBhvr>
                                        <p:cTn id="86" dur="500"/>
                                        <p:tgtEl>
                                          <p:spTgt spid="15"/>
                                        </p:tgtEl>
                                      </p:cBhvr>
                                    </p:animEffect>
                                  </p:childTnLst>
                                </p:cTn>
                              </p:par>
                            </p:childTnLst>
                          </p:cTn>
                        </p:par>
                        <p:par>
                          <p:cTn id="87" fill="hold">
                            <p:stCondLst>
                              <p:cond delay="10000"/>
                            </p:stCondLst>
                            <p:childTnLst>
                              <p:par>
                                <p:cTn id="88" presetID="10" presetClass="entr" presetSubtype="0" fill="hold" nodeType="afterEffect">
                                  <p:stCondLst>
                                    <p:cond delay="0"/>
                                  </p:stCondLst>
                                  <p:childTnLst>
                                    <p:set>
                                      <p:cBhvr>
                                        <p:cTn id="89" dur="1" fill="hold">
                                          <p:stCondLst>
                                            <p:cond delay="0"/>
                                          </p:stCondLst>
                                        </p:cTn>
                                        <p:tgtEl>
                                          <p:spTgt spid="45"/>
                                        </p:tgtEl>
                                        <p:attrNameLst>
                                          <p:attrName>style.visibility</p:attrName>
                                        </p:attrNameLst>
                                      </p:cBhvr>
                                      <p:to>
                                        <p:strVal val="visible"/>
                                      </p:to>
                                    </p:set>
                                    <p:animEffect transition="in" filter="fade">
                                      <p:cBhvr>
                                        <p:cTn id="90" dur="500"/>
                                        <p:tgtEl>
                                          <p:spTgt spid="45"/>
                                        </p:tgtEl>
                                      </p:cBhvr>
                                    </p:animEffect>
                                  </p:childTnLst>
                                </p:cTn>
                              </p:par>
                            </p:childTnLst>
                          </p:cTn>
                        </p:par>
                        <p:par>
                          <p:cTn id="91" fill="hold">
                            <p:stCondLst>
                              <p:cond delay="10500"/>
                            </p:stCondLst>
                            <p:childTnLst>
                              <p:par>
                                <p:cTn id="92" presetID="10" presetClass="entr" presetSubtype="0" fill="hold" grpId="0" nodeType="afterEffect">
                                  <p:stCondLst>
                                    <p:cond delay="0"/>
                                  </p:stCondLst>
                                  <p:childTnLst>
                                    <p:set>
                                      <p:cBhvr>
                                        <p:cTn id="93" dur="1" fill="hold">
                                          <p:stCondLst>
                                            <p:cond delay="0"/>
                                          </p:stCondLst>
                                        </p:cTn>
                                        <p:tgtEl>
                                          <p:spTgt spid="16"/>
                                        </p:tgtEl>
                                        <p:attrNameLst>
                                          <p:attrName>style.visibility</p:attrName>
                                        </p:attrNameLst>
                                      </p:cBhvr>
                                      <p:to>
                                        <p:strVal val="visible"/>
                                      </p:to>
                                    </p:set>
                                    <p:animEffect transition="in" filter="fade">
                                      <p:cBhvr>
                                        <p:cTn id="9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1835696" y="1798297"/>
            <a:ext cx="7056784" cy="4168577"/>
          </a:xfrm>
          <a:prstGeom prst="rect">
            <a:avLst/>
          </a:prstGeom>
        </p:spPr>
        <p:txBody>
          <a:bodyPr wrap="square">
            <a:spAutoFit/>
          </a:bodyPr>
          <a:lstStyle/>
          <a:p>
            <a:pPr algn="just" rtl="1">
              <a:lnSpc>
                <a:spcPct val="115000"/>
              </a:lnSpc>
              <a:spcAft>
                <a:spcPts val="1000"/>
              </a:spcAft>
            </a:pPr>
            <a:r>
              <a:rPr lang="fa-IR" sz="2800" dirty="0" smtClean="0">
                <a:solidFill>
                  <a:srgbClr val="000099"/>
                </a:solidFill>
                <a:ea typeface="Calibri"/>
                <a:cs typeface="B Titr" pitchFamily="2" charset="-78"/>
              </a:rPr>
              <a:t>مدارس مجری طرح </a:t>
            </a:r>
          </a:p>
          <a:p>
            <a:pPr algn="just" rtl="1">
              <a:lnSpc>
                <a:spcPct val="115000"/>
              </a:lnSpc>
              <a:spcAft>
                <a:spcPts val="1000"/>
              </a:spcAft>
            </a:pPr>
            <a:r>
              <a:rPr lang="fa-IR" sz="2800" dirty="0" smtClean="0">
                <a:solidFill>
                  <a:srgbClr val="000099"/>
                </a:solidFill>
                <a:ea typeface="Calibri"/>
                <a:cs typeface="B Titr" pitchFamily="2" charset="-78"/>
              </a:rPr>
              <a:t>جامعه </a:t>
            </a:r>
            <a:r>
              <a:rPr lang="fa-IR" sz="2800" dirty="0">
                <a:solidFill>
                  <a:srgbClr val="000099"/>
                </a:solidFill>
                <a:ea typeface="Calibri"/>
                <a:cs typeface="B Titr" pitchFamily="2" charset="-78"/>
              </a:rPr>
              <a:t>ی آماری  دستورالعمل مذکوررا </a:t>
            </a:r>
            <a:r>
              <a:rPr lang="fa-IR" sz="2800" b="1" u="sng" dirty="0">
                <a:solidFill>
                  <a:srgbClr val="FF0000"/>
                </a:solidFill>
                <a:ea typeface="Calibri"/>
                <a:cs typeface="B Titr" pitchFamily="2" charset="-78"/>
              </a:rPr>
              <a:t>30 واحدآموزشی</a:t>
            </a:r>
            <a:r>
              <a:rPr lang="fa-IR" sz="2800" u="sng" dirty="0">
                <a:solidFill>
                  <a:srgbClr val="FF0000"/>
                </a:solidFill>
                <a:ea typeface="Calibri"/>
                <a:cs typeface="B Titr" pitchFamily="2" charset="-78"/>
              </a:rPr>
              <a:t> </a:t>
            </a:r>
            <a:r>
              <a:rPr lang="fa-IR" sz="2800" dirty="0">
                <a:solidFill>
                  <a:srgbClr val="000099"/>
                </a:solidFill>
                <a:ea typeface="Calibri"/>
                <a:cs typeface="B Titr" pitchFamily="2" charset="-78"/>
              </a:rPr>
              <a:t>تشکیل می دهد، ازاین تعداد </a:t>
            </a:r>
            <a:r>
              <a:rPr lang="fa-IR" sz="2800" b="1" u="sng" dirty="0">
                <a:solidFill>
                  <a:srgbClr val="FF0000"/>
                </a:solidFill>
                <a:ea typeface="Calibri"/>
                <a:cs typeface="B Titr" pitchFamily="2" charset="-78"/>
              </a:rPr>
              <a:t>26 واحد آموزشی دولتی</a:t>
            </a:r>
            <a:r>
              <a:rPr lang="fa-IR" sz="2800" u="sng" dirty="0">
                <a:solidFill>
                  <a:srgbClr val="FF0000"/>
                </a:solidFill>
                <a:ea typeface="Calibri"/>
                <a:cs typeface="B Titr" pitchFamily="2" charset="-78"/>
              </a:rPr>
              <a:t> </a:t>
            </a:r>
            <a:r>
              <a:rPr lang="fa-IR" sz="2800" dirty="0">
                <a:solidFill>
                  <a:srgbClr val="000099"/>
                </a:solidFill>
                <a:ea typeface="Calibri"/>
                <a:cs typeface="B Titr" pitchFamily="2" charset="-78"/>
              </a:rPr>
              <a:t>و </a:t>
            </a:r>
            <a:r>
              <a:rPr lang="fa-IR" sz="2800" b="1" u="sng" dirty="0">
                <a:solidFill>
                  <a:srgbClr val="FF0000"/>
                </a:solidFill>
                <a:ea typeface="Calibri"/>
                <a:cs typeface="B Titr" pitchFamily="2" charset="-78"/>
              </a:rPr>
              <a:t>4 واحدآموزشی غیردولتی</a:t>
            </a:r>
            <a:r>
              <a:rPr lang="fa-IR" sz="2800" dirty="0">
                <a:solidFill>
                  <a:srgbClr val="000099"/>
                </a:solidFill>
                <a:ea typeface="Calibri"/>
                <a:cs typeface="B Titr" pitchFamily="2" charset="-78"/>
              </a:rPr>
              <a:t> می باشد.و </a:t>
            </a:r>
            <a:r>
              <a:rPr lang="fa-IR" sz="2800" b="1" dirty="0">
                <a:solidFill>
                  <a:srgbClr val="000099"/>
                </a:solidFill>
                <a:ea typeface="Calibri"/>
                <a:cs typeface="B Titr" pitchFamily="2" charset="-78"/>
              </a:rPr>
              <a:t>45کلاس پایه چهارم</a:t>
            </a:r>
            <a:r>
              <a:rPr lang="fa-IR" sz="2800" dirty="0">
                <a:solidFill>
                  <a:srgbClr val="000099"/>
                </a:solidFill>
                <a:ea typeface="Calibri"/>
                <a:cs typeface="B Titr" pitchFamily="2" charset="-78"/>
              </a:rPr>
              <a:t> را تحت پوشش قرارداده اند.باتوجه به موقعیت </a:t>
            </a:r>
            <a:r>
              <a:rPr lang="fa-IR" sz="2800" dirty="0" smtClean="0">
                <a:solidFill>
                  <a:srgbClr val="000099"/>
                </a:solidFill>
                <a:ea typeface="Calibri"/>
                <a:cs typeface="B Titr" pitchFamily="2" charset="-78"/>
              </a:rPr>
              <a:t>جغرافیایی شهرستان </a:t>
            </a:r>
            <a:r>
              <a:rPr lang="fa-IR" sz="2800" b="1" u="sng" dirty="0">
                <a:solidFill>
                  <a:srgbClr val="FF0000"/>
                </a:solidFill>
                <a:ea typeface="Calibri"/>
                <a:cs typeface="B Titr" pitchFamily="2" charset="-78"/>
              </a:rPr>
              <a:t>63 درصد مدارس شهری</a:t>
            </a:r>
            <a:r>
              <a:rPr lang="fa-IR" sz="2800" dirty="0">
                <a:solidFill>
                  <a:srgbClr val="000099"/>
                </a:solidFill>
                <a:ea typeface="Calibri"/>
                <a:cs typeface="B Titr" pitchFamily="2" charset="-78"/>
              </a:rPr>
              <a:t>( 19واحدآموزشی) و </a:t>
            </a:r>
            <a:r>
              <a:rPr lang="fa-IR" sz="2800" b="1" u="sng" dirty="0">
                <a:solidFill>
                  <a:srgbClr val="FF0000"/>
                </a:solidFill>
                <a:ea typeface="Calibri"/>
                <a:cs typeface="B Titr" pitchFamily="2" charset="-78"/>
              </a:rPr>
              <a:t>37 درصد مدارس روستایی</a:t>
            </a:r>
            <a:r>
              <a:rPr lang="fa-IR" sz="2800" dirty="0">
                <a:solidFill>
                  <a:srgbClr val="000099"/>
                </a:solidFill>
                <a:ea typeface="Calibri"/>
                <a:cs typeface="B Titr" pitchFamily="2" charset="-78"/>
              </a:rPr>
              <a:t>( 11 واحدآموزشی) قرار گرفته </a:t>
            </a:r>
            <a:r>
              <a:rPr lang="fa-IR" sz="2800" dirty="0" smtClean="0">
                <a:solidFill>
                  <a:srgbClr val="000099"/>
                </a:solidFill>
                <a:ea typeface="Calibri"/>
                <a:cs typeface="B Titr" pitchFamily="2" charset="-78"/>
              </a:rPr>
              <a:t>اند.</a:t>
            </a:r>
            <a:endParaRPr lang="en-US" sz="2800" dirty="0">
              <a:solidFill>
                <a:srgbClr val="000099"/>
              </a:solidFill>
              <a:ea typeface="Calibri"/>
              <a:cs typeface="B Titr" pitchFamily="2" charset="-78"/>
            </a:endParaRPr>
          </a:p>
        </p:txBody>
      </p:sp>
    </p:spTree>
    <p:extLst>
      <p:ext uri="{BB962C8B-B14F-4D97-AF65-F5344CB8AC3E}">
        <p14:creationId xmlns:p14="http://schemas.microsoft.com/office/powerpoint/2010/main" val="41340932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Content Placeholder 5"/>
          <p:cNvSpPr>
            <a:spLocks noGrp="1"/>
          </p:cNvSpPr>
          <p:nvPr>
            <p:ph sz="half" idx="2"/>
          </p:nvPr>
        </p:nvSpPr>
        <p:spPr>
          <a:xfrm>
            <a:off x="1763688" y="1384176"/>
            <a:ext cx="6923112" cy="2188840"/>
          </a:xfrm>
        </p:spPr>
        <p:txBody>
          <a:bodyPr>
            <a:normAutofit lnSpcReduction="10000"/>
          </a:bodyPr>
          <a:lstStyle/>
          <a:p>
            <a:pPr marL="0" indent="0" algn="just" rtl="1">
              <a:lnSpc>
                <a:spcPct val="115000"/>
              </a:lnSpc>
              <a:spcAft>
                <a:spcPts val="1000"/>
              </a:spcAft>
              <a:buNone/>
            </a:pPr>
            <a:r>
              <a:rPr lang="fa-IR" b="1" dirty="0">
                <a:solidFill>
                  <a:srgbClr val="000099"/>
                </a:solidFill>
                <a:ea typeface="Calibri"/>
                <a:cs typeface="B Titr" pitchFamily="2" charset="-78"/>
              </a:rPr>
              <a:t>آمار دانش آموزی:</a:t>
            </a:r>
            <a:r>
              <a:rPr lang="fa-IR" dirty="0">
                <a:solidFill>
                  <a:srgbClr val="000099"/>
                </a:solidFill>
                <a:ea typeface="Calibri"/>
                <a:cs typeface="B Titr" pitchFamily="2" charset="-78"/>
              </a:rPr>
              <a:t> </a:t>
            </a:r>
            <a:endParaRPr lang="fa-IR" dirty="0" smtClean="0">
              <a:solidFill>
                <a:srgbClr val="000099"/>
              </a:solidFill>
              <a:ea typeface="Calibri"/>
              <a:cs typeface="B Titr" pitchFamily="2" charset="-78"/>
            </a:endParaRPr>
          </a:p>
          <a:p>
            <a:pPr marL="0" indent="0" algn="just" rtl="1">
              <a:lnSpc>
                <a:spcPct val="115000"/>
              </a:lnSpc>
              <a:spcAft>
                <a:spcPts val="1000"/>
              </a:spcAft>
              <a:buNone/>
            </a:pPr>
            <a:r>
              <a:rPr lang="fa-IR" sz="2400" dirty="0">
                <a:solidFill>
                  <a:srgbClr val="000099"/>
                </a:solidFill>
                <a:ea typeface="Calibri"/>
                <a:cs typeface="B Titr" pitchFamily="2" charset="-78"/>
              </a:rPr>
              <a:t>تعداد دانش آموزان شرکت کننده طرح </a:t>
            </a:r>
            <a:r>
              <a:rPr lang="fa-IR" b="1" dirty="0">
                <a:solidFill>
                  <a:srgbClr val="FF0000"/>
                </a:solidFill>
                <a:ea typeface="Calibri"/>
                <a:cs typeface="B Titr" pitchFamily="2" charset="-78"/>
              </a:rPr>
              <a:t>885 نفر </a:t>
            </a:r>
            <a:r>
              <a:rPr lang="fa-IR" sz="2400" dirty="0">
                <a:solidFill>
                  <a:srgbClr val="000099"/>
                </a:solidFill>
                <a:ea typeface="Calibri"/>
                <a:cs typeface="B Titr" pitchFamily="2" charset="-78"/>
              </a:rPr>
              <a:t>می باشند،که از این تعداد </a:t>
            </a:r>
            <a:r>
              <a:rPr lang="fa-IR" sz="2400" dirty="0">
                <a:solidFill>
                  <a:srgbClr val="FF0000"/>
                </a:solidFill>
                <a:ea typeface="Calibri"/>
                <a:cs typeface="B Titr" pitchFamily="2" charset="-78"/>
              </a:rPr>
              <a:t>431 نفر دانش آموز دختر(46درصد) و 454 نفر دانش آموز پسر (54درصد)</a:t>
            </a:r>
            <a:r>
              <a:rPr lang="fa-IR" sz="2400" dirty="0">
                <a:solidFill>
                  <a:srgbClr val="000099"/>
                </a:solidFill>
                <a:ea typeface="Calibri"/>
                <a:cs typeface="B Titr" pitchFamily="2" charset="-78"/>
              </a:rPr>
              <a:t>هستند.که به صورت 100درصدی تحت پوشش قرار داده شده است.که میانگین سنی این دانش آموزان 9سال 6ماه می </a:t>
            </a:r>
            <a:r>
              <a:rPr lang="fa-IR" sz="2400" dirty="0" smtClean="0">
                <a:solidFill>
                  <a:srgbClr val="000099"/>
                </a:solidFill>
                <a:ea typeface="Calibri"/>
                <a:cs typeface="B Titr" pitchFamily="2" charset="-78"/>
              </a:rPr>
              <a:t>باشد.</a:t>
            </a:r>
            <a:endParaRPr lang="fa-IR" sz="2400" dirty="0">
              <a:solidFill>
                <a:srgbClr val="000099"/>
              </a:solidFill>
              <a:ea typeface="Calibri"/>
              <a:cs typeface="B Titr" pitchFamily="2" charset="-78"/>
            </a:endParaRPr>
          </a:p>
          <a:p>
            <a:pPr marL="0" indent="0" algn="just" rtl="1">
              <a:lnSpc>
                <a:spcPct val="115000"/>
              </a:lnSpc>
              <a:spcAft>
                <a:spcPts val="1000"/>
              </a:spcAft>
              <a:buNone/>
            </a:pPr>
            <a:endParaRPr lang="en-US" sz="2000" dirty="0">
              <a:solidFill>
                <a:srgbClr val="000099"/>
              </a:solidFill>
              <a:ea typeface="Calibri"/>
              <a:cs typeface="Arial"/>
            </a:endParaRPr>
          </a:p>
        </p:txBody>
      </p:sp>
      <p:graphicFrame>
        <p:nvGraphicFramePr>
          <p:cNvPr id="7" name="Chart 6"/>
          <p:cNvGraphicFramePr/>
          <p:nvPr>
            <p:extLst>
              <p:ext uri="{D42A27DB-BD31-4B8C-83A1-F6EECF244321}">
                <p14:modId xmlns:p14="http://schemas.microsoft.com/office/powerpoint/2010/main" val="3914821779"/>
              </p:ext>
            </p:extLst>
          </p:nvPr>
        </p:nvGraphicFramePr>
        <p:xfrm>
          <a:off x="2411760" y="3789040"/>
          <a:ext cx="5832648" cy="276368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785347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down)">
                                      <p:cBhvr>
                                        <p:cTn id="7" dur="580">
                                          <p:stCondLst>
                                            <p:cond delay="0"/>
                                          </p:stCondLst>
                                        </p:cTn>
                                        <p:tgtEl>
                                          <p:spTgt spid="6">
                                            <p:txEl>
                                              <p:pRg st="0" end="0"/>
                                            </p:txEl>
                                          </p:spTgt>
                                        </p:tgtEl>
                                      </p:cBhvr>
                                    </p:animEffect>
                                    <p:anim calcmode="lin" valueType="num">
                                      <p:cBhvr>
                                        <p:cTn id="8" dur="1822" tmFilter="0,0; 0.14,0.36; 0.43,0.73; 0.71,0.91; 1.0,1.0">
                                          <p:stCondLst>
                                            <p:cond delay="0"/>
                                          </p:stCondLst>
                                        </p:cTn>
                                        <p:tgtEl>
                                          <p:spTgt spid="6">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xEl>
                                              <p:pRg st="0" end="0"/>
                                            </p:txEl>
                                          </p:spTgt>
                                        </p:tgtEl>
                                      </p:cBhvr>
                                      <p:to x="100000" y="60000"/>
                                    </p:animScale>
                                    <p:animScale>
                                      <p:cBhvr>
                                        <p:cTn id="14" dur="166" decel="50000">
                                          <p:stCondLst>
                                            <p:cond delay="676"/>
                                          </p:stCondLst>
                                        </p:cTn>
                                        <p:tgtEl>
                                          <p:spTgt spid="6">
                                            <p:txEl>
                                              <p:pRg st="0" end="0"/>
                                            </p:txEl>
                                          </p:spTgt>
                                        </p:tgtEl>
                                      </p:cBhvr>
                                      <p:to x="100000" y="100000"/>
                                    </p:animScale>
                                    <p:animScale>
                                      <p:cBhvr>
                                        <p:cTn id="15" dur="26">
                                          <p:stCondLst>
                                            <p:cond delay="1312"/>
                                          </p:stCondLst>
                                        </p:cTn>
                                        <p:tgtEl>
                                          <p:spTgt spid="6">
                                            <p:txEl>
                                              <p:pRg st="0" end="0"/>
                                            </p:txEl>
                                          </p:spTgt>
                                        </p:tgtEl>
                                      </p:cBhvr>
                                      <p:to x="100000" y="80000"/>
                                    </p:animScale>
                                    <p:animScale>
                                      <p:cBhvr>
                                        <p:cTn id="16" dur="166" decel="50000">
                                          <p:stCondLst>
                                            <p:cond delay="1338"/>
                                          </p:stCondLst>
                                        </p:cTn>
                                        <p:tgtEl>
                                          <p:spTgt spid="6">
                                            <p:txEl>
                                              <p:pRg st="0" end="0"/>
                                            </p:txEl>
                                          </p:spTgt>
                                        </p:tgtEl>
                                      </p:cBhvr>
                                      <p:to x="100000" y="100000"/>
                                    </p:animScale>
                                    <p:animScale>
                                      <p:cBhvr>
                                        <p:cTn id="17" dur="26">
                                          <p:stCondLst>
                                            <p:cond delay="1642"/>
                                          </p:stCondLst>
                                        </p:cTn>
                                        <p:tgtEl>
                                          <p:spTgt spid="6">
                                            <p:txEl>
                                              <p:pRg st="0" end="0"/>
                                            </p:txEl>
                                          </p:spTgt>
                                        </p:tgtEl>
                                      </p:cBhvr>
                                      <p:to x="100000" y="90000"/>
                                    </p:animScale>
                                    <p:animScale>
                                      <p:cBhvr>
                                        <p:cTn id="18" dur="166" decel="50000">
                                          <p:stCondLst>
                                            <p:cond delay="1668"/>
                                          </p:stCondLst>
                                        </p:cTn>
                                        <p:tgtEl>
                                          <p:spTgt spid="6">
                                            <p:txEl>
                                              <p:pRg st="0" end="0"/>
                                            </p:txEl>
                                          </p:spTgt>
                                        </p:tgtEl>
                                      </p:cBhvr>
                                      <p:to x="100000" y="100000"/>
                                    </p:animScale>
                                    <p:animScale>
                                      <p:cBhvr>
                                        <p:cTn id="19" dur="26">
                                          <p:stCondLst>
                                            <p:cond delay="1808"/>
                                          </p:stCondLst>
                                        </p:cTn>
                                        <p:tgtEl>
                                          <p:spTgt spid="6">
                                            <p:txEl>
                                              <p:pRg st="0" end="0"/>
                                            </p:txEl>
                                          </p:spTgt>
                                        </p:tgtEl>
                                      </p:cBhvr>
                                      <p:to x="100000" y="95000"/>
                                    </p:animScale>
                                    <p:animScale>
                                      <p:cBhvr>
                                        <p:cTn id="20" dur="166" decel="50000">
                                          <p:stCondLst>
                                            <p:cond delay="1834"/>
                                          </p:stCondLst>
                                        </p:cTn>
                                        <p:tgtEl>
                                          <p:spTgt spid="6">
                                            <p:txEl>
                                              <p:pRg st="0" end="0"/>
                                            </p:txEl>
                                          </p:spTgt>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wipe(down)">
                                      <p:cBhvr>
                                        <p:cTn id="23" dur="580">
                                          <p:stCondLst>
                                            <p:cond delay="0"/>
                                          </p:stCondLst>
                                        </p:cTn>
                                        <p:tgtEl>
                                          <p:spTgt spid="6">
                                            <p:txEl>
                                              <p:pRg st="1" end="1"/>
                                            </p:txEl>
                                          </p:spTgt>
                                        </p:tgtEl>
                                      </p:cBhvr>
                                    </p:animEffect>
                                    <p:anim calcmode="lin" valueType="num">
                                      <p:cBhvr>
                                        <p:cTn id="24" dur="1822" tmFilter="0,0; 0.14,0.36; 0.43,0.73; 0.71,0.91; 1.0,1.0">
                                          <p:stCondLst>
                                            <p:cond delay="0"/>
                                          </p:stCondLst>
                                        </p:cTn>
                                        <p:tgtEl>
                                          <p:spTgt spid="6">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6">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6">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6">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6">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6">
                                            <p:txEl>
                                              <p:pRg st="1" end="1"/>
                                            </p:txEl>
                                          </p:spTgt>
                                        </p:tgtEl>
                                      </p:cBhvr>
                                      <p:to x="100000" y="60000"/>
                                    </p:animScale>
                                    <p:animScale>
                                      <p:cBhvr>
                                        <p:cTn id="30" dur="166" decel="50000">
                                          <p:stCondLst>
                                            <p:cond delay="676"/>
                                          </p:stCondLst>
                                        </p:cTn>
                                        <p:tgtEl>
                                          <p:spTgt spid="6">
                                            <p:txEl>
                                              <p:pRg st="1" end="1"/>
                                            </p:txEl>
                                          </p:spTgt>
                                        </p:tgtEl>
                                      </p:cBhvr>
                                      <p:to x="100000" y="100000"/>
                                    </p:animScale>
                                    <p:animScale>
                                      <p:cBhvr>
                                        <p:cTn id="31" dur="26">
                                          <p:stCondLst>
                                            <p:cond delay="1312"/>
                                          </p:stCondLst>
                                        </p:cTn>
                                        <p:tgtEl>
                                          <p:spTgt spid="6">
                                            <p:txEl>
                                              <p:pRg st="1" end="1"/>
                                            </p:txEl>
                                          </p:spTgt>
                                        </p:tgtEl>
                                      </p:cBhvr>
                                      <p:to x="100000" y="80000"/>
                                    </p:animScale>
                                    <p:animScale>
                                      <p:cBhvr>
                                        <p:cTn id="32" dur="166" decel="50000">
                                          <p:stCondLst>
                                            <p:cond delay="1338"/>
                                          </p:stCondLst>
                                        </p:cTn>
                                        <p:tgtEl>
                                          <p:spTgt spid="6">
                                            <p:txEl>
                                              <p:pRg st="1" end="1"/>
                                            </p:txEl>
                                          </p:spTgt>
                                        </p:tgtEl>
                                      </p:cBhvr>
                                      <p:to x="100000" y="100000"/>
                                    </p:animScale>
                                    <p:animScale>
                                      <p:cBhvr>
                                        <p:cTn id="33" dur="26">
                                          <p:stCondLst>
                                            <p:cond delay="1642"/>
                                          </p:stCondLst>
                                        </p:cTn>
                                        <p:tgtEl>
                                          <p:spTgt spid="6">
                                            <p:txEl>
                                              <p:pRg st="1" end="1"/>
                                            </p:txEl>
                                          </p:spTgt>
                                        </p:tgtEl>
                                      </p:cBhvr>
                                      <p:to x="100000" y="90000"/>
                                    </p:animScale>
                                    <p:animScale>
                                      <p:cBhvr>
                                        <p:cTn id="34" dur="166" decel="50000">
                                          <p:stCondLst>
                                            <p:cond delay="1668"/>
                                          </p:stCondLst>
                                        </p:cTn>
                                        <p:tgtEl>
                                          <p:spTgt spid="6">
                                            <p:txEl>
                                              <p:pRg st="1" end="1"/>
                                            </p:txEl>
                                          </p:spTgt>
                                        </p:tgtEl>
                                      </p:cBhvr>
                                      <p:to x="100000" y="100000"/>
                                    </p:animScale>
                                    <p:animScale>
                                      <p:cBhvr>
                                        <p:cTn id="35" dur="26">
                                          <p:stCondLst>
                                            <p:cond delay="1808"/>
                                          </p:stCondLst>
                                        </p:cTn>
                                        <p:tgtEl>
                                          <p:spTgt spid="6">
                                            <p:txEl>
                                              <p:pRg st="1" end="1"/>
                                            </p:txEl>
                                          </p:spTgt>
                                        </p:tgtEl>
                                      </p:cBhvr>
                                      <p:to x="100000" y="95000"/>
                                    </p:animScale>
                                    <p:animScale>
                                      <p:cBhvr>
                                        <p:cTn id="36" dur="166" decel="50000">
                                          <p:stCondLst>
                                            <p:cond delay="1834"/>
                                          </p:stCondLst>
                                        </p:cTn>
                                        <p:tgtEl>
                                          <p:spTgt spid="6">
                                            <p:txEl>
                                              <p:pRg st="1" end="1"/>
                                            </p:txEl>
                                          </p:spTgt>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down)">
                                      <p:cBhvr>
                                        <p:cTn id="39" dur="580">
                                          <p:stCondLst>
                                            <p:cond delay="0"/>
                                          </p:stCondLst>
                                        </p:cTn>
                                        <p:tgtEl>
                                          <p:spTgt spid="7"/>
                                        </p:tgtEl>
                                      </p:cBhvr>
                                    </p:animEffect>
                                    <p:anim calcmode="lin" valueType="num">
                                      <p:cBhvr>
                                        <p:cTn id="40"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45" dur="26">
                                          <p:stCondLst>
                                            <p:cond delay="650"/>
                                          </p:stCondLst>
                                        </p:cTn>
                                        <p:tgtEl>
                                          <p:spTgt spid="7"/>
                                        </p:tgtEl>
                                      </p:cBhvr>
                                      <p:to x="100000" y="60000"/>
                                    </p:animScale>
                                    <p:animScale>
                                      <p:cBhvr>
                                        <p:cTn id="46" dur="166" decel="50000">
                                          <p:stCondLst>
                                            <p:cond delay="676"/>
                                          </p:stCondLst>
                                        </p:cTn>
                                        <p:tgtEl>
                                          <p:spTgt spid="7"/>
                                        </p:tgtEl>
                                      </p:cBhvr>
                                      <p:to x="100000" y="100000"/>
                                    </p:animScale>
                                    <p:animScale>
                                      <p:cBhvr>
                                        <p:cTn id="47" dur="26">
                                          <p:stCondLst>
                                            <p:cond delay="1312"/>
                                          </p:stCondLst>
                                        </p:cTn>
                                        <p:tgtEl>
                                          <p:spTgt spid="7"/>
                                        </p:tgtEl>
                                      </p:cBhvr>
                                      <p:to x="100000" y="80000"/>
                                    </p:animScale>
                                    <p:animScale>
                                      <p:cBhvr>
                                        <p:cTn id="48" dur="166" decel="50000">
                                          <p:stCondLst>
                                            <p:cond delay="1338"/>
                                          </p:stCondLst>
                                        </p:cTn>
                                        <p:tgtEl>
                                          <p:spTgt spid="7"/>
                                        </p:tgtEl>
                                      </p:cBhvr>
                                      <p:to x="100000" y="100000"/>
                                    </p:animScale>
                                    <p:animScale>
                                      <p:cBhvr>
                                        <p:cTn id="49" dur="26">
                                          <p:stCondLst>
                                            <p:cond delay="1642"/>
                                          </p:stCondLst>
                                        </p:cTn>
                                        <p:tgtEl>
                                          <p:spTgt spid="7"/>
                                        </p:tgtEl>
                                      </p:cBhvr>
                                      <p:to x="100000" y="90000"/>
                                    </p:animScale>
                                    <p:animScale>
                                      <p:cBhvr>
                                        <p:cTn id="50" dur="166" decel="50000">
                                          <p:stCondLst>
                                            <p:cond delay="1668"/>
                                          </p:stCondLst>
                                        </p:cTn>
                                        <p:tgtEl>
                                          <p:spTgt spid="7"/>
                                        </p:tgtEl>
                                      </p:cBhvr>
                                      <p:to x="100000" y="100000"/>
                                    </p:animScale>
                                    <p:animScale>
                                      <p:cBhvr>
                                        <p:cTn id="51" dur="26">
                                          <p:stCondLst>
                                            <p:cond delay="1808"/>
                                          </p:stCondLst>
                                        </p:cTn>
                                        <p:tgtEl>
                                          <p:spTgt spid="7"/>
                                        </p:tgtEl>
                                      </p:cBhvr>
                                      <p:to x="100000" y="95000"/>
                                    </p:animScale>
                                    <p:animScale>
                                      <p:cBhvr>
                                        <p:cTn id="52"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Graphic spid="7"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p:cNvSpPr/>
          <p:nvPr/>
        </p:nvSpPr>
        <p:spPr>
          <a:xfrm>
            <a:off x="5580112" y="1484784"/>
            <a:ext cx="3456384" cy="5159618"/>
          </a:xfrm>
          <a:prstGeom prst="rect">
            <a:avLst/>
          </a:prstGeom>
        </p:spPr>
        <p:txBody>
          <a:bodyPr wrap="square">
            <a:spAutoFit/>
          </a:bodyPr>
          <a:lstStyle/>
          <a:p>
            <a:pPr algn="just" rtl="1">
              <a:lnSpc>
                <a:spcPct val="115000"/>
              </a:lnSpc>
              <a:spcAft>
                <a:spcPts val="1000"/>
              </a:spcAft>
            </a:pPr>
            <a:r>
              <a:rPr lang="fa-IR" sz="2800" b="1" dirty="0">
                <a:solidFill>
                  <a:srgbClr val="000099"/>
                </a:solidFill>
                <a:ea typeface="Calibri"/>
                <a:cs typeface="B Titr" pitchFamily="2" charset="-78"/>
              </a:rPr>
              <a:t>اطلاعات مجریان طرح :</a:t>
            </a:r>
            <a:endParaRPr lang="en-US" sz="2800" dirty="0">
              <a:solidFill>
                <a:srgbClr val="000099"/>
              </a:solidFill>
              <a:ea typeface="Calibri"/>
              <a:cs typeface="B Titr" pitchFamily="2" charset="-78"/>
            </a:endParaRPr>
          </a:p>
          <a:p>
            <a:pPr algn="just" rtl="1">
              <a:lnSpc>
                <a:spcPct val="115000"/>
              </a:lnSpc>
              <a:spcAft>
                <a:spcPts val="1000"/>
              </a:spcAft>
            </a:pPr>
            <a:r>
              <a:rPr lang="fa-IR" sz="2800" dirty="0">
                <a:solidFill>
                  <a:srgbClr val="000099"/>
                </a:solidFill>
                <a:ea typeface="Calibri"/>
                <a:cs typeface="B Titr" pitchFamily="2" charset="-78"/>
              </a:rPr>
              <a:t> باتوجه به اهمیت موضوع، اجرای مطلوب طرح، باهمت </a:t>
            </a:r>
            <a:r>
              <a:rPr lang="fa-IR" sz="2800" dirty="0">
                <a:solidFill>
                  <a:srgbClr val="FF0000"/>
                </a:solidFill>
                <a:ea typeface="Calibri"/>
                <a:cs typeface="B Titr" pitchFamily="2" charset="-78"/>
              </a:rPr>
              <a:t>23 نفر ازمدیران</a:t>
            </a:r>
            <a:r>
              <a:rPr lang="fa-IR" sz="2800" dirty="0" smtClean="0">
                <a:solidFill>
                  <a:srgbClr val="000099"/>
                </a:solidFill>
                <a:ea typeface="Calibri"/>
                <a:cs typeface="B Titr" pitchFamily="2" charset="-78"/>
              </a:rPr>
              <a:t>، </a:t>
            </a:r>
            <a:r>
              <a:rPr lang="fa-IR" sz="2800" dirty="0" smtClean="0">
                <a:solidFill>
                  <a:schemeClr val="accent3">
                    <a:lumMod val="50000"/>
                  </a:schemeClr>
                </a:solidFill>
                <a:ea typeface="Calibri"/>
                <a:cs typeface="B Titr" pitchFamily="2" charset="-78"/>
              </a:rPr>
              <a:t>22نفر معاون آموزشی</a:t>
            </a:r>
            <a:r>
              <a:rPr lang="fa-IR" sz="2800" dirty="0" smtClean="0">
                <a:solidFill>
                  <a:srgbClr val="000099"/>
                </a:solidFill>
                <a:ea typeface="Calibri"/>
                <a:cs typeface="B Titr" pitchFamily="2" charset="-78"/>
              </a:rPr>
              <a:t>، </a:t>
            </a:r>
            <a:r>
              <a:rPr lang="fa-IR" sz="2800" dirty="0" smtClean="0">
                <a:solidFill>
                  <a:schemeClr val="accent2">
                    <a:lumMod val="75000"/>
                  </a:schemeClr>
                </a:solidFill>
                <a:ea typeface="Calibri"/>
                <a:cs typeface="B Titr" pitchFamily="2" charset="-78"/>
              </a:rPr>
              <a:t>18نفر معاون پرورشی </a:t>
            </a:r>
            <a:r>
              <a:rPr lang="fa-IR" sz="2800" dirty="0" smtClean="0">
                <a:solidFill>
                  <a:srgbClr val="000099"/>
                </a:solidFill>
                <a:ea typeface="Calibri"/>
                <a:cs typeface="B Titr" pitchFamily="2" charset="-78"/>
              </a:rPr>
              <a:t>، </a:t>
            </a:r>
            <a:r>
              <a:rPr lang="fa-IR" sz="2800" dirty="0" smtClean="0">
                <a:solidFill>
                  <a:schemeClr val="accent6">
                    <a:lumMod val="75000"/>
                  </a:schemeClr>
                </a:solidFill>
                <a:ea typeface="Calibri"/>
                <a:cs typeface="B Titr" pitchFamily="2" charset="-78"/>
              </a:rPr>
              <a:t>12معاون اجرایی</a:t>
            </a:r>
            <a:r>
              <a:rPr lang="fa-IR" sz="2800" dirty="0" smtClean="0">
                <a:solidFill>
                  <a:srgbClr val="000099"/>
                </a:solidFill>
                <a:ea typeface="Calibri"/>
                <a:cs typeface="B Titr" pitchFamily="2" charset="-78"/>
              </a:rPr>
              <a:t>،</a:t>
            </a:r>
            <a:r>
              <a:rPr lang="fa-IR" sz="2800" dirty="0" smtClean="0">
                <a:solidFill>
                  <a:schemeClr val="accent4">
                    <a:lumMod val="75000"/>
                  </a:schemeClr>
                </a:solidFill>
                <a:ea typeface="Calibri"/>
                <a:cs typeface="B Titr" pitchFamily="2" charset="-78"/>
              </a:rPr>
              <a:t>3نفر مشاور ،45 </a:t>
            </a:r>
            <a:r>
              <a:rPr lang="fa-IR" sz="2800" dirty="0">
                <a:solidFill>
                  <a:schemeClr val="accent4">
                    <a:lumMod val="75000"/>
                  </a:schemeClr>
                </a:solidFill>
                <a:ea typeface="Calibri"/>
                <a:cs typeface="B Titr" pitchFamily="2" charset="-78"/>
              </a:rPr>
              <a:t>نفر </a:t>
            </a:r>
            <a:r>
              <a:rPr lang="fa-IR" sz="2800" dirty="0" smtClean="0">
                <a:solidFill>
                  <a:schemeClr val="accent4">
                    <a:lumMod val="75000"/>
                  </a:schemeClr>
                </a:solidFill>
                <a:ea typeface="Calibri"/>
                <a:cs typeface="B Titr" pitchFamily="2" charset="-78"/>
              </a:rPr>
              <a:t>از آموزگاران </a:t>
            </a:r>
            <a:r>
              <a:rPr lang="fa-IR" sz="2800" dirty="0">
                <a:solidFill>
                  <a:srgbClr val="000099"/>
                </a:solidFill>
                <a:ea typeface="Calibri"/>
                <a:cs typeface="B Titr" pitchFamily="2" charset="-78"/>
              </a:rPr>
              <a:t>به اجرا درآمد</a:t>
            </a:r>
            <a:r>
              <a:rPr lang="fa-IR" sz="2800" dirty="0" smtClean="0">
                <a:solidFill>
                  <a:srgbClr val="000099"/>
                </a:solidFill>
                <a:ea typeface="Calibri"/>
                <a:cs typeface="B Titr" pitchFamily="2" charset="-78"/>
              </a:rPr>
              <a:t>. </a:t>
            </a:r>
            <a:endParaRPr lang="en-US" sz="2800" dirty="0">
              <a:solidFill>
                <a:srgbClr val="000099"/>
              </a:solidFill>
              <a:ea typeface="Calibri"/>
              <a:cs typeface="B Titr" pitchFamily="2" charset="-78"/>
            </a:endParaRPr>
          </a:p>
        </p:txBody>
      </p:sp>
      <p:graphicFrame>
        <p:nvGraphicFramePr>
          <p:cNvPr id="6" name="Chart 5"/>
          <p:cNvGraphicFramePr/>
          <p:nvPr>
            <p:extLst>
              <p:ext uri="{D42A27DB-BD31-4B8C-83A1-F6EECF244321}">
                <p14:modId xmlns:p14="http://schemas.microsoft.com/office/powerpoint/2010/main" val="461676577"/>
              </p:ext>
            </p:extLst>
          </p:nvPr>
        </p:nvGraphicFramePr>
        <p:xfrm>
          <a:off x="1403648" y="1396094"/>
          <a:ext cx="3960440" cy="255877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hart 6"/>
          <p:cNvGraphicFramePr/>
          <p:nvPr>
            <p:extLst>
              <p:ext uri="{D42A27DB-BD31-4B8C-83A1-F6EECF244321}">
                <p14:modId xmlns:p14="http://schemas.microsoft.com/office/powerpoint/2010/main" val="2899869785"/>
              </p:ext>
            </p:extLst>
          </p:nvPr>
        </p:nvGraphicFramePr>
        <p:xfrm>
          <a:off x="1691680" y="4293096"/>
          <a:ext cx="3744416" cy="238125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471472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4)">
                                      <p:cBhvr>
                                        <p:cTn id="10" dur="2000"/>
                                        <p:tgtEl>
                                          <p:spTgt spid="6"/>
                                        </p:tgtEl>
                                      </p:cBhvr>
                                    </p:animEffect>
                                  </p:childTnLst>
                                </p:cTn>
                              </p:par>
                              <p:par>
                                <p:cTn id="11" presetID="21" presetClass="entr" presetSubtype="4"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4)">
                                      <p:cBhvr>
                                        <p:cTn id="1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Graphic spid="6" grpId="0">
        <p:bldAsOne/>
      </p:bldGraphic>
      <p:bldGraphic spid="7"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p:cNvSpPr/>
          <p:nvPr/>
        </p:nvSpPr>
        <p:spPr>
          <a:xfrm>
            <a:off x="3923928" y="1340768"/>
            <a:ext cx="4977645" cy="40011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fa-IR" sz="2000" b="1" dirty="0">
                <a:solidFill>
                  <a:schemeClr val="bg1"/>
                </a:solidFill>
                <a:ea typeface="Calibri"/>
                <a:cs typeface="B Zar"/>
              </a:rPr>
              <a:t>وضعیت کیفی اولیاء دانش آموزان تحت پوشش طرح:</a:t>
            </a:r>
            <a:endParaRPr lang="fa-IR" sz="2000" dirty="0">
              <a:solidFill>
                <a:schemeClr val="bg1"/>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2723699284"/>
              </p:ext>
            </p:extLst>
          </p:nvPr>
        </p:nvGraphicFramePr>
        <p:xfrm>
          <a:off x="1979709" y="1916832"/>
          <a:ext cx="6840766" cy="1728193"/>
        </p:xfrm>
        <a:graphic>
          <a:graphicData uri="http://schemas.openxmlformats.org/drawingml/2006/table">
            <a:tbl>
              <a:tblPr rtl="1" firstRow="1" firstCol="1" bandRow="1"/>
              <a:tblGrid>
                <a:gridCol w="683929"/>
                <a:gridCol w="683188"/>
                <a:gridCol w="683929"/>
                <a:gridCol w="683929"/>
                <a:gridCol w="683929"/>
                <a:gridCol w="683929"/>
                <a:gridCol w="683929"/>
                <a:gridCol w="684668"/>
                <a:gridCol w="684668"/>
                <a:gridCol w="684668"/>
              </a:tblGrid>
              <a:tr h="370327">
                <a:tc gridSpan="10">
                  <a:txBody>
                    <a:bodyPr/>
                    <a:lstStyle/>
                    <a:p>
                      <a:pPr algn="ctr" rtl="1">
                        <a:lnSpc>
                          <a:spcPct val="115000"/>
                        </a:lnSpc>
                        <a:spcAft>
                          <a:spcPts val="0"/>
                        </a:spcAft>
                      </a:pPr>
                      <a:r>
                        <a:rPr lang="fa-IR" sz="1600" b="1" dirty="0">
                          <a:solidFill>
                            <a:srgbClr val="FFFFFF"/>
                          </a:solidFill>
                          <a:effectLst/>
                          <a:latin typeface="Calibri"/>
                          <a:ea typeface="Calibri"/>
                          <a:cs typeface="B Zar"/>
                        </a:rPr>
                        <a:t>جدول شماره 1- سطح تحصیلات والدین دانش آموزان تحت پوشش طرح شهاب </a:t>
                      </a:r>
                      <a:endParaRPr lang="en-US" sz="1600" dirty="0">
                        <a:effectLst/>
                        <a:latin typeface="Calibri"/>
                        <a:ea typeface="Calibri"/>
                        <a:cs typeface="Arial"/>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C0504D"/>
                    </a:solidFill>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617212">
                <a:tc>
                  <a:txBody>
                    <a:bodyPr/>
                    <a:lstStyle/>
                    <a:p>
                      <a:pPr algn="ctr" rtl="1">
                        <a:lnSpc>
                          <a:spcPct val="115000"/>
                        </a:lnSpc>
                        <a:spcAft>
                          <a:spcPts val="0"/>
                        </a:spcAft>
                      </a:pPr>
                      <a:r>
                        <a:rPr lang="fa-IR" sz="1200" dirty="0">
                          <a:effectLst/>
                          <a:latin typeface="Calibri"/>
                          <a:ea typeface="Calibri"/>
                          <a:cs typeface="B Zar"/>
                        </a:rPr>
                        <a:t>مدرک</a:t>
                      </a:r>
                      <a:endParaRPr lang="en-US" sz="1200" dirty="0">
                        <a:effectLst/>
                        <a:latin typeface="Calibri"/>
                        <a:ea typeface="Calibri"/>
                        <a:cs typeface="Arial"/>
                      </a:endParaRPr>
                    </a:p>
                  </a:txBody>
                  <a:tcPr marL="68580" marR="68580" marT="0" marB="0">
                    <a:lnL w="12700" cap="flat" cmpd="sng" algn="ctr">
                      <a:solidFill>
                        <a:srgbClr val="C0504D"/>
                      </a:solidFill>
                      <a:prstDash val="solid"/>
                      <a:round/>
                      <a:headEnd type="none" w="med" len="med"/>
                      <a:tailEnd type="none" w="med" len="med"/>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200" dirty="0">
                          <a:effectLst/>
                          <a:latin typeface="Calibri"/>
                          <a:ea typeface="Calibri"/>
                          <a:cs typeface="B Zar"/>
                        </a:rPr>
                        <a:t>بیسواد</a:t>
                      </a:r>
                      <a:endParaRPr lang="en-US" sz="12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200" dirty="0">
                          <a:effectLst/>
                          <a:latin typeface="Calibri"/>
                          <a:ea typeface="Calibri"/>
                          <a:cs typeface="B Zar"/>
                        </a:rPr>
                        <a:t>خواندن ونوشتن</a:t>
                      </a:r>
                      <a:endParaRPr lang="en-US" sz="12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200" dirty="0">
                          <a:effectLst/>
                          <a:latin typeface="Calibri"/>
                          <a:ea typeface="Calibri"/>
                          <a:cs typeface="B Zar"/>
                        </a:rPr>
                        <a:t>دوره ابتدایی</a:t>
                      </a:r>
                      <a:endParaRPr lang="en-US" sz="12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200" dirty="0">
                          <a:effectLst/>
                          <a:latin typeface="Calibri"/>
                          <a:ea typeface="Calibri"/>
                          <a:cs typeface="B Zar"/>
                        </a:rPr>
                        <a:t>دوره متوسطه اول</a:t>
                      </a:r>
                      <a:endParaRPr lang="en-US" sz="12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200" dirty="0">
                          <a:effectLst/>
                          <a:latin typeface="Calibri"/>
                          <a:ea typeface="Calibri"/>
                          <a:cs typeface="B Zar"/>
                        </a:rPr>
                        <a:t>دوره متوسطه دوم</a:t>
                      </a:r>
                      <a:endParaRPr lang="en-US" sz="12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200" dirty="0">
                          <a:effectLst/>
                          <a:latin typeface="Calibri"/>
                          <a:ea typeface="Calibri"/>
                          <a:cs typeface="B Zar"/>
                        </a:rPr>
                        <a:t>دیپلم</a:t>
                      </a:r>
                      <a:endParaRPr lang="en-US" sz="12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200" dirty="0">
                          <a:effectLst/>
                          <a:latin typeface="Calibri"/>
                          <a:ea typeface="Calibri"/>
                          <a:cs typeface="B Zar"/>
                        </a:rPr>
                        <a:t>فوق دیپلم</a:t>
                      </a:r>
                      <a:endParaRPr lang="en-US" sz="12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200" dirty="0">
                          <a:effectLst/>
                          <a:latin typeface="Calibri"/>
                          <a:ea typeface="Calibri"/>
                          <a:cs typeface="B Zar"/>
                        </a:rPr>
                        <a:t>لیسانس</a:t>
                      </a:r>
                      <a:endParaRPr lang="en-US" sz="12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200" dirty="0">
                          <a:effectLst/>
                          <a:latin typeface="Calibri"/>
                          <a:ea typeface="Calibri"/>
                          <a:cs typeface="B Zar"/>
                        </a:rPr>
                        <a:t>فوق لیسانس</a:t>
                      </a:r>
                      <a:endParaRPr lang="en-US" sz="1200" dirty="0">
                        <a:effectLst/>
                        <a:latin typeface="Calibri"/>
                        <a:ea typeface="Calibri"/>
                        <a:cs typeface="Arial"/>
                      </a:endParaRPr>
                    </a:p>
                  </a:txBody>
                  <a:tcPr marL="68580" marR="68580" marT="0" marB="0">
                    <a:lnL>
                      <a:noFill/>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r>
              <a:tr h="370327">
                <a:tc>
                  <a:txBody>
                    <a:bodyPr/>
                    <a:lstStyle/>
                    <a:p>
                      <a:pPr algn="ctr" rtl="1">
                        <a:lnSpc>
                          <a:spcPct val="115000"/>
                        </a:lnSpc>
                        <a:spcAft>
                          <a:spcPts val="0"/>
                        </a:spcAft>
                      </a:pPr>
                      <a:r>
                        <a:rPr lang="fa-IR" sz="1600">
                          <a:effectLst/>
                          <a:latin typeface="Calibri"/>
                          <a:ea typeface="Calibri"/>
                          <a:cs typeface="B Zar"/>
                        </a:rPr>
                        <a:t>پدر</a:t>
                      </a:r>
                      <a:endParaRPr lang="en-US" sz="1600" dirty="0">
                        <a:effectLst/>
                        <a:latin typeface="Calibri"/>
                        <a:ea typeface="Calibri"/>
                        <a:cs typeface="Arial"/>
                      </a:endParaRPr>
                    </a:p>
                  </a:txBody>
                  <a:tcPr marL="68580" marR="68580" marT="0" marB="0">
                    <a:lnL w="12700" cap="flat" cmpd="sng" algn="ctr">
                      <a:solidFill>
                        <a:srgbClr val="C0504D"/>
                      </a:solidFill>
                      <a:prstDash val="solid"/>
                      <a:round/>
                      <a:headEnd type="none" w="med" len="med"/>
                      <a:tailEnd type="none" w="med" len="med"/>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600">
                          <a:effectLst/>
                          <a:latin typeface="Calibri"/>
                          <a:ea typeface="Calibri"/>
                          <a:cs typeface="B Zar"/>
                        </a:rPr>
                        <a:t>10</a:t>
                      </a:r>
                      <a:endParaRPr lang="en-US" sz="16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600">
                          <a:effectLst/>
                          <a:latin typeface="Calibri"/>
                          <a:ea typeface="Calibri"/>
                          <a:cs typeface="B Zar"/>
                        </a:rPr>
                        <a:t>3</a:t>
                      </a:r>
                      <a:endParaRPr lang="en-US" sz="16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600">
                          <a:effectLst/>
                          <a:latin typeface="Calibri"/>
                          <a:ea typeface="Calibri"/>
                          <a:cs typeface="B Zar"/>
                        </a:rPr>
                        <a:t>271</a:t>
                      </a:r>
                      <a:endParaRPr lang="en-US" sz="16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600">
                          <a:effectLst/>
                          <a:latin typeface="Calibri"/>
                          <a:ea typeface="Calibri"/>
                          <a:cs typeface="B Zar"/>
                        </a:rPr>
                        <a:t>202</a:t>
                      </a:r>
                      <a:endParaRPr lang="en-US" sz="16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600">
                          <a:effectLst/>
                          <a:latin typeface="Calibri"/>
                          <a:ea typeface="Calibri"/>
                          <a:cs typeface="B Zar"/>
                        </a:rPr>
                        <a:t>12</a:t>
                      </a:r>
                      <a:endParaRPr lang="en-US" sz="16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600">
                          <a:effectLst/>
                          <a:latin typeface="Calibri"/>
                          <a:ea typeface="Calibri"/>
                          <a:cs typeface="B Zar"/>
                        </a:rPr>
                        <a:t>233</a:t>
                      </a:r>
                      <a:endParaRPr lang="en-US" sz="16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600">
                          <a:effectLst/>
                          <a:latin typeface="Calibri"/>
                          <a:ea typeface="Calibri"/>
                          <a:cs typeface="B Zar"/>
                        </a:rPr>
                        <a:t>37</a:t>
                      </a:r>
                      <a:endParaRPr lang="en-US" sz="16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600">
                          <a:effectLst/>
                          <a:latin typeface="Calibri"/>
                          <a:ea typeface="Calibri"/>
                          <a:cs typeface="B Zar"/>
                        </a:rPr>
                        <a:t>73</a:t>
                      </a:r>
                      <a:endParaRPr lang="en-US" sz="16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600">
                          <a:effectLst/>
                          <a:latin typeface="Calibri"/>
                          <a:ea typeface="Calibri"/>
                          <a:cs typeface="B Zar"/>
                        </a:rPr>
                        <a:t>24</a:t>
                      </a:r>
                      <a:endParaRPr lang="en-US" sz="1600" dirty="0">
                        <a:effectLst/>
                        <a:latin typeface="Calibri"/>
                        <a:ea typeface="Calibri"/>
                        <a:cs typeface="Arial"/>
                      </a:endParaRPr>
                    </a:p>
                  </a:txBody>
                  <a:tcPr marL="68580" marR="68580" marT="0" marB="0">
                    <a:lnL>
                      <a:noFill/>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r>
              <a:tr h="370327">
                <a:tc>
                  <a:txBody>
                    <a:bodyPr/>
                    <a:lstStyle/>
                    <a:p>
                      <a:pPr algn="ctr" rtl="1">
                        <a:lnSpc>
                          <a:spcPct val="115000"/>
                        </a:lnSpc>
                        <a:spcAft>
                          <a:spcPts val="0"/>
                        </a:spcAft>
                      </a:pPr>
                      <a:r>
                        <a:rPr lang="fa-IR" sz="1600">
                          <a:effectLst/>
                          <a:latin typeface="Calibri"/>
                          <a:ea typeface="Calibri"/>
                          <a:cs typeface="B Zar"/>
                        </a:rPr>
                        <a:t>مادر</a:t>
                      </a:r>
                      <a:endParaRPr lang="en-US" sz="1600" dirty="0">
                        <a:effectLst/>
                        <a:latin typeface="Calibri"/>
                        <a:ea typeface="Calibri"/>
                        <a:cs typeface="Arial"/>
                      </a:endParaRPr>
                    </a:p>
                  </a:txBody>
                  <a:tcPr marL="68580" marR="68580" marT="0" marB="0">
                    <a:lnL w="12700" cap="flat" cmpd="sng" algn="ctr">
                      <a:solidFill>
                        <a:srgbClr val="C0504D"/>
                      </a:solidFill>
                      <a:prstDash val="solid"/>
                      <a:round/>
                      <a:headEnd type="none" w="med" len="med"/>
                      <a:tailEnd type="none" w="med" len="med"/>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600">
                          <a:effectLst/>
                          <a:latin typeface="Calibri"/>
                          <a:ea typeface="Calibri"/>
                          <a:cs typeface="B Zar"/>
                        </a:rPr>
                        <a:t>19</a:t>
                      </a:r>
                      <a:endParaRPr lang="en-US" sz="16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600">
                          <a:effectLst/>
                          <a:latin typeface="Calibri"/>
                          <a:ea typeface="Calibri"/>
                          <a:cs typeface="B Zar"/>
                        </a:rPr>
                        <a:t>15</a:t>
                      </a:r>
                      <a:endParaRPr lang="en-US" sz="16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600" dirty="0">
                          <a:effectLst/>
                          <a:latin typeface="Calibri"/>
                          <a:ea typeface="Calibri"/>
                          <a:cs typeface="B Zar"/>
                        </a:rPr>
                        <a:t>283</a:t>
                      </a:r>
                      <a:endParaRPr lang="en-US" sz="16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600" dirty="0">
                          <a:effectLst/>
                          <a:latin typeface="Calibri"/>
                          <a:ea typeface="Calibri"/>
                          <a:cs typeface="B Zar"/>
                        </a:rPr>
                        <a:t>175</a:t>
                      </a:r>
                      <a:endParaRPr lang="en-US" sz="16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600">
                          <a:effectLst/>
                          <a:latin typeface="Calibri"/>
                          <a:ea typeface="Calibri"/>
                          <a:cs typeface="B Zar"/>
                        </a:rPr>
                        <a:t>25</a:t>
                      </a:r>
                      <a:endParaRPr lang="en-US" sz="16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600">
                          <a:effectLst/>
                          <a:latin typeface="Calibri"/>
                          <a:ea typeface="Calibri"/>
                          <a:cs typeface="B Zar"/>
                        </a:rPr>
                        <a:t>239</a:t>
                      </a:r>
                      <a:endParaRPr lang="en-US" sz="16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600">
                          <a:effectLst/>
                          <a:latin typeface="Calibri"/>
                          <a:ea typeface="Calibri"/>
                          <a:cs typeface="B Zar"/>
                        </a:rPr>
                        <a:t>22</a:t>
                      </a:r>
                      <a:endParaRPr lang="en-US" sz="16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600">
                          <a:effectLst/>
                          <a:latin typeface="Calibri"/>
                          <a:ea typeface="Calibri"/>
                          <a:cs typeface="B Zar"/>
                        </a:rPr>
                        <a:t>96</a:t>
                      </a:r>
                      <a:endParaRPr lang="en-US" sz="1600" dirty="0">
                        <a:effectLst/>
                        <a:latin typeface="Calibri"/>
                        <a:ea typeface="Calibri"/>
                        <a:cs typeface="Arial"/>
                      </a:endParaRPr>
                    </a:p>
                  </a:txBody>
                  <a:tcPr marL="68580" marR="68580" marT="0" marB="0">
                    <a:lnL>
                      <a:noFill/>
                    </a:lnL>
                    <a:lnR>
                      <a:noFill/>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gn="ctr" rtl="1">
                        <a:lnSpc>
                          <a:spcPct val="115000"/>
                        </a:lnSpc>
                        <a:spcAft>
                          <a:spcPts val="0"/>
                        </a:spcAft>
                      </a:pPr>
                      <a:r>
                        <a:rPr lang="fa-IR" sz="1600" dirty="0">
                          <a:effectLst/>
                          <a:latin typeface="Calibri"/>
                          <a:ea typeface="Calibri"/>
                          <a:cs typeface="B Zar"/>
                        </a:rPr>
                        <a:t>6</a:t>
                      </a:r>
                      <a:endParaRPr lang="en-US" sz="1600" dirty="0">
                        <a:effectLst/>
                        <a:latin typeface="Calibri"/>
                        <a:ea typeface="Calibri"/>
                        <a:cs typeface="Arial"/>
                      </a:endParaRPr>
                    </a:p>
                  </a:txBody>
                  <a:tcPr marL="68580" marR="68580" marT="0" marB="0">
                    <a:lnL>
                      <a:noFill/>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r>
            </a:tbl>
          </a:graphicData>
        </a:graphic>
      </p:graphicFrame>
      <p:graphicFrame>
        <p:nvGraphicFramePr>
          <p:cNvPr id="7" name="Chart 6"/>
          <p:cNvGraphicFramePr/>
          <p:nvPr>
            <p:extLst>
              <p:ext uri="{D42A27DB-BD31-4B8C-83A1-F6EECF244321}">
                <p14:modId xmlns:p14="http://schemas.microsoft.com/office/powerpoint/2010/main" val="1494447882"/>
              </p:ext>
            </p:extLst>
          </p:nvPr>
        </p:nvGraphicFramePr>
        <p:xfrm>
          <a:off x="1979712" y="3655750"/>
          <a:ext cx="6830055" cy="2448272"/>
        </p:xfrm>
        <a:graphic>
          <a:graphicData uri="http://schemas.openxmlformats.org/drawingml/2006/chart">
            <c:chart xmlns:c="http://schemas.openxmlformats.org/drawingml/2006/chart" xmlns:r="http://schemas.openxmlformats.org/officeDocument/2006/relationships" r:id="rId2"/>
          </a:graphicData>
        </a:graphic>
      </p:graphicFrame>
      <p:sp>
        <p:nvSpPr>
          <p:cNvPr id="8" name="Rectangle 7"/>
          <p:cNvSpPr/>
          <p:nvPr/>
        </p:nvSpPr>
        <p:spPr>
          <a:xfrm>
            <a:off x="1988805" y="6127768"/>
            <a:ext cx="6984776" cy="587853"/>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algn="just" rtl="1">
              <a:lnSpc>
                <a:spcPct val="115000"/>
              </a:lnSpc>
              <a:spcAft>
                <a:spcPts val="1000"/>
              </a:spcAft>
            </a:pPr>
            <a:r>
              <a:rPr lang="fa-IR" sz="1400" dirty="0">
                <a:solidFill>
                  <a:schemeClr val="bg1"/>
                </a:solidFill>
                <a:ea typeface="Calibri"/>
                <a:cs typeface="B Titr" pitchFamily="2" charset="-78"/>
              </a:rPr>
              <a:t>تحلیل</a:t>
            </a:r>
            <a:r>
              <a:rPr lang="fa-IR" sz="1400" dirty="0" smtClean="0">
                <a:solidFill>
                  <a:schemeClr val="bg1"/>
                </a:solidFill>
                <a:ea typeface="Calibri"/>
                <a:cs typeface="B Titr" pitchFamily="2" charset="-78"/>
              </a:rPr>
              <a:t>: وضعیت </a:t>
            </a:r>
            <a:r>
              <a:rPr lang="fa-IR" sz="1400" dirty="0">
                <a:solidFill>
                  <a:schemeClr val="bg1"/>
                </a:solidFill>
                <a:ea typeface="Calibri"/>
                <a:cs typeface="B Titr" pitchFamily="2" charset="-78"/>
              </a:rPr>
              <a:t>تحصیلی 58 درصد اولیاء دانش آموزان تحت پوشش طرح زیر دیپلم و42 درصد مدارک بالای دیپلم ثبت شده است .  </a:t>
            </a:r>
            <a:endParaRPr lang="en-US" sz="1400" dirty="0">
              <a:solidFill>
                <a:schemeClr val="bg1"/>
              </a:solidFill>
              <a:ea typeface="Calibri"/>
              <a:cs typeface="B Titr" pitchFamily="2" charset="-78"/>
            </a:endParaRPr>
          </a:p>
        </p:txBody>
      </p:sp>
    </p:spTree>
    <p:extLst>
      <p:ext uri="{BB962C8B-B14F-4D97-AF65-F5344CB8AC3E}">
        <p14:creationId xmlns:p14="http://schemas.microsoft.com/office/powerpoint/2010/main" val="2248306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anim calcmode="lin" valueType="num">
                                      <p:cBhvr>
                                        <p:cTn id="13" dur="2000" fill="hold"/>
                                        <p:tgtEl>
                                          <p:spTgt spid="6"/>
                                        </p:tgtEl>
                                        <p:attrNameLst>
                                          <p:attrName>ppt_w</p:attrName>
                                        </p:attrNameLst>
                                      </p:cBhvr>
                                      <p:tavLst>
                                        <p:tav tm="0" fmla="#ppt_w*sin(2.5*pi*$)">
                                          <p:val>
                                            <p:fltVal val="0"/>
                                          </p:val>
                                        </p:tav>
                                        <p:tav tm="100000">
                                          <p:val>
                                            <p:fltVal val="1"/>
                                          </p:val>
                                        </p:tav>
                                      </p:tavLst>
                                    </p:anim>
                                    <p:anim calcmode="lin" valueType="num">
                                      <p:cBhvr>
                                        <p:cTn id="14" dur="2000" fill="hold"/>
                                        <p:tgtEl>
                                          <p:spTgt spid="6"/>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000"/>
                                        <p:tgtEl>
                                          <p:spTgt spid="7"/>
                                        </p:tgtEl>
                                      </p:cBhvr>
                                    </p:animEffect>
                                    <p:anim calcmode="lin" valueType="num">
                                      <p:cBhvr>
                                        <p:cTn id="18" dur="2000" fill="hold"/>
                                        <p:tgtEl>
                                          <p:spTgt spid="7"/>
                                        </p:tgtEl>
                                        <p:attrNameLst>
                                          <p:attrName>ppt_w</p:attrName>
                                        </p:attrNameLst>
                                      </p:cBhvr>
                                      <p:tavLst>
                                        <p:tav tm="0" fmla="#ppt_w*sin(2.5*pi*$)">
                                          <p:val>
                                            <p:fltVal val="0"/>
                                          </p:val>
                                        </p:tav>
                                        <p:tav tm="100000">
                                          <p:val>
                                            <p:fltVal val="1"/>
                                          </p:val>
                                        </p:tav>
                                      </p:tavLst>
                                    </p:anim>
                                    <p:anim calcmode="lin" valueType="num">
                                      <p:cBhvr>
                                        <p:cTn id="19" dur="2000" fill="hold"/>
                                        <p:tgtEl>
                                          <p:spTgt spid="7"/>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2000"/>
                                        <p:tgtEl>
                                          <p:spTgt spid="8"/>
                                        </p:tgtEl>
                                      </p:cBhvr>
                                    </p:animEffect>
                                    <p:anim calcmode="lin" valueType="num">
                                      <p:cBhvr>
                                        <p:cTn id="23" dur="2000" fill="hold"/>
                                        <p:tgtEl>
                                          <p:spTgt spid="8"/>
                                        </p:tgtEl>
                                        <p:attrNameLst>
                                          <p:attrName>ppt_w</p:attrName>
                                        </p:attrNameLst>
                                      </p:cBhvr>
                                      <p:tavLst>
                                        <p:tav tm="0" fmla="#ppt_w*sin(2.5*pi*$)">
                                          <p:val>
                                            <p:fltVal val="0"/>
                                          </p:val>
                                        </p:tav>
                                        <p:tav tm="100000">
                                          <p:val>
                                            <p:fltVal val="1"/>
                                          </p:val>
                                        </p:tav>
                                      </p:tavLst>
                                    </p:anim>
                                    <p:anim calcmode="lin" valueType="num">
                                      <p:cBhvr>
                                        <p:cTn id="24"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Graphic spid="7" grpId="0">
        <p:bldAsOne/>
      </p:bldGraphic>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460243709"/>
              </p:ext>
            </p:extLst>
          </p:nvPr>
        </p:nvGraphicFramePr>
        <p:xfrm>
          <a:off x="1475656" y="1988840"/>
          <a:ext cx="7344812" cy="2002896"/>
        </p:xfrm>
        <a:graphic>
          <a:graphicData uri="http://schemas.openxmlformats.org/drawingml/2006/table">
            <a:tbl>
              <a:tblPr rtl="1" firstRow="1" firstCol="1" bandRow="1"/>
              <a:tblGrid>
                <a:gridCol w="407872"/>
                <a:gridCol w="407872"/>
                <a:gridCol w="407872"/>
                <a:gridCol w="407872"/>
                <a:gridCol w="408651"/>
                <a:gridCol w="407872"/>
                <a:gridCol w="407872"/>
                <a:gridCol w="407872"/>
                <a:gridCol w="408651"/>
                <a:gridCol w="407872"/>
                <a:gridCol w="407872"/>
                <a:gridCol w="407872"/>
                <a:gridCol w="407872"/>
                <a:gridCol w="408651"/>
                <a:gridCol w="407872"/>
                <a:gridCol w="407872"/>
                <a:gridCol w="407872"/>
                <a:gridCol w="408651"/>
              </a:tblGrid>
              <a:tr h="0">
                <a:tc gridSpan="18">
                  <a:txBody>
                    <a:bodyPr/>
                    <a:lstStyle/>
                    <a:p>
                      <a:pPr algn="ctr" rtl="1">
                        <a:lnSpc>
                          <a:spcPct val="115000"/>
                        </a:lnSpc>
                        <a:spcAft>
                          <a:spcPts val="0"/>
                        </a:spcAft>
                      </a:pPr>
                      <a:r>
                        <a:rPr lang="fa-IR" sz="1800" b="1" dirty="0">
                          <a:solidFill>
                            <a:srgbClr val="FFFFFF"/>
                          </a:solidFill>
                          <a:effectLst/>
                          <a:latin typeface="Calibri"/>
                          <a:ea typeface="Calibri"/>
                          <a:cs typeface="B Zar"/>
                        </a:rPr>
                        <a:t>جدول شماره 2- وضعیت اشتغال والدین دانش آموزان تحت پوشش طرح شهاب</a:t>
                      </a:r>
                      <a:endParaRPr lang="en-US" sz="1800" dirty="0">
                        <a:effectLst/>
                        <a:latin typeface="Calibri"/>
                        <a:ea typeface="Calibri"/>
                        <a:cs typeface="Arial"/>
                      </a:endParaRPr>
                    </a:p>
                  </a:txBody>
                  <a:tcPr marL="68580" marR="68580" marT="0" marB="0">
                    <a:lnL w="12700" cap="flat" cmpd="sng" algn="ctr">
                      <a:solidFill>
                        <a:srgbClr val="9BBB59"/>
                      </a:solidFill>
                      <a:prstDash val="solid"/>
                      <a:round/>
                      <a:headEnd type="none" w="med" len="med"/>
                      <a:tailEnd type="none" w="med" len="med"/>
                    </a:lnL>
                    <a:lnR w="12700" cap="flat" cmpd="sng" algn="ctr">
                      <a:solidFill>
                        <a:srgbClr val="9BBB59"/>
                      </a:solidFill>
                      <a:prstDash val="solid"/>
                      <a:round/>
                      <a:headEnd type="none" w="med" len="med"/>
                      <a:tailEnd type="none" w="med" len="med"/>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solidFill>
                      <a:srgbClr val="9BBB59"/>
                    </a:solidFill>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1196700">
                <a:tc>
                  <a:txBody>
                    <a:bodyPr/>
                    <a:lstStyle/>
                    <a:p>
                      <a:pPr algn="r" rtl="1">
                        <a:lnSpc>
                          <a:spcPct val="115000"/>
                        </a:lnSpc>
                        <a:spcAft>
                          <a:spcPts val="0"/>
                        </a:spcAft>
                      </a:pPr>
                      <a:r>
                        <a:rPr lang="fa-IR" sz="1400" b="1" dirty="0">
                          <a:effectLst/>
                          <a:latin typeface="Calibri"/>
                          <a:ea typeface="Calibri"/>
                          <a:cs typeface="B Zar"/>
                        </a:rPr>
                        <a:t>اشتغال</a:t>
                      </a:r>
                      <a:endParaRPr lang="en-US" sz="1400" b="1" dirty="0">
                        <a:effectLst/>
                        <a:latin typeface="Calibri"/>
                        <a:ea typeface="Calibri"/>
                        <a:cs typeface="Arial"/>
                      </a:endParaRPr>
                    </a:p>
                  </a:txBody>
                  <a:tcPr marL="68580" marR="68580" marT="0" marB="0" vert="vert270">
                    <a:lnL w="12700" cap="flat" cmpd="sng" algn="ctr">
                      <a:solidFill>
                        <a:srgbClr val="9BBB59"/>
                      </a:solidFill>
                      <a:prstDash val="solid"/>
                      <a:round/>
                      <a:headEnd type="none" w="med" len="med"/>
                      <a:tailEnd type="none" w="med" len="med"/>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r" rtl="1">
                        <a:lnSpc>
                          <a:spcPct val="115000"/>
                        </a:lnSpc>
                        <a:spcAft>
                          <a:spcPts val="0"/>
                        </a:spcAft>
                      </a:pPr>
                      <a:r>
                        <a:rPr lang="fa-IR" sz="1400" b="1" dirty="0">
                          <a:effectLst/>
                          <a:latin typeface="Calibri"/>
                          <a:ea typeface="Calibri"/>
                          <a:cs typeface="B Zar"/>
                        </a:rPr>
                        <a:t>آزاد</a:t>
                      </a:r>
                      <a:endParaRPr lang="en-US" sz="1400" b="1" dirty="0">
                        <a:effectLst/>
                        <a:latin typeface="Calibri"/>
                        <a:ea typeface="Calibri"/>
                        <a:cs typeface="Arial"/>
                      </a:endParaRPr>
                    </a:p>
                  </a:txBody>
                  <a:tcPr marL="68580" marR="68580" marT="0" marB="0" vert="vert27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r" rtl="1">
                        <a:lnSpc>
                          <a:spcPct val="115000"/>
                        </a:lnSpc>
                        <a:spcAft>
                          <a:spcPts val="0"/>
                        </a:spcAft>
                      </a:pPr>
                      <a:r>
                        <a:rPr lang="fa-IR" sz="1400" b="1" dirty="0">
                          <a:effectLst/>
                          <a:latin typeface="Calibri"/>
                          <a:ea typeface="Calibri"/>
                          <a:cs typeface="B Zar"/>
                        </a:rPr>
                        <a:t>استاد دانشگاه</a:t>
                      </a:r>
                      <a:endParaRPr lang="en-US" sz="1400" b="1" dirty="0">
                        <a:effectLst/>
                        <a:latin typeface="Calibri"/>
                        <a:ea typeface="Calibri"/>
                        <a:cs typeface="Arial"/>
                      </a:endParaRPr>
                    </a:p>
                  </a:txBody>
                  <a:tcPr marL="68580" marR="68580" marT="0" marB="0" vert="vert27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r" rtl="1">
                        <a:lnSpc>
                          <a:spcPct val="115000"/>
                        </a:lnSpc>
                        <a:spcAft>
                          <a:spcPts val="0"/>
                        </a:spcAft>
                      </a:pPr>
                      <a:r>
                        <a:rPr lang="fa-IR" sz="1400" b="1" dirty="0">
                          <a:effectLst/>
                          <a:latin typeface="Calibri"/>
                          <a:ea typeface="Calibri"/>
                          <a:cs typeface="B Zar"/>
                        </a:rPr>
                        <a:t>بازنشسته</a:t>
                      </a:r>
                      <a:endParaRPr lang="en-US" sz="1400" b="1" dirty="0">
                        <a:effectLst/>
                        <a:latin typeface="Calibri"/>
                        <a:ea typeface="Calibri"/>
                        <a:cs typeface="Arial"/>
                      </a:endParaRPr>
                    </a:p>
                  </a:txBody>
                  <a:tcPr marL="68580" marR="68580" marT="0" marB="0" vert="vert27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r" rtl="1">
                        <a:lnSpc>
                          <a:spcPct val="115000"/>
                        </a:lnSpc>
                        <a:spcAft>
                          <a:spcPts val="0"/>
                        </a:spcAft>
                      </a:pPr>
                      <a:r>
                        <a:rPr lang="fa-IR" sz="1400" b="1" dirty="0">
                          <a:effectLst/>
                          <a:latin typeface="Calibri"/>
                          <a:ea typeface="Calibri"/>
                          <a:cs typeface="B Zar"/>
                        </a:rPr>
                        <a:t>بیکار</a:t>
                      </a:r>
                      <a:endParaRPr lang="en-US" sz="1400" b="1" dirty="0">
                        <a:effectLst/>
                        <a:latin typeface="Calibri"/>
                        <a:ea typeface="Calibri"/>
                        <a:cs typeface="Arial"/>
                      </a:endParaRPr>
                    </a:p>
                  </a:txBody>
                  <a:tcPr marL="68580" marR="68580" marT="0" marB="0" vert="vert27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r" rtl="1">
                        <a:lnSpc>
                          <a:spcPct val="115000"/>
                        </a:lnSpc>
                        <a:spcAft>
                          <a:spcPts val="0"/>
                        </a:spcAft>
                      </a:pPr>
                      <a:r>
                        <a:rPr lang="fa-IR" sz="1400" b="1" dirty="0">
                          <a:effectLst/>
                          <a:latin typeface="Calibri"/>
                          <a:ea typeface="Calibri"/>
                          <a:cs typeface="B Zar"/>
                        </a:rPr>
                        <a:t>پرستار/ماما</a:t>
                      </a:r>
                      <a:endParaRPr lang="en-US" sz="1400" b="1" dirty="0">
                        <a:effectLst/>
                        <a:latin typeface="Calibri"/>
                        <a:ea typeface="Calibri"/>
                        <a:cs typeface="Arial"/>
                      </a:endParaRPr>
                    </a:p>
                  </a:txBody>
                  <a:tcPr marL="68580" marR="68580" marT="0" marB="0" vert="vert27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r" rtl="1">
                        <a:lnSpc>
                          <a:spcPct val="115000"/>
                        </a:lnSpc>
                        <a:spcAft>
                          <a:spcPts val="0"/>
                        </a:spcAft>
                      </a:pPr>
                      <a:r>
                        <a:rPr lang="fa-IR" sz="1400" b="1" dirty="0">
                          <a:effectLst/>
                          <a:latin typeface="Calibri"/>
                          <a:ea typeface="Calibri"/>
                          <a:cs typeface="B Zar"/>
                        </a:rPr>
                        <a:t>روحانی</a:t>
                      </a:r>
                      <a:endParaRPr lang="en-US" sz="1400" b="1" dirty="0">
                        <a:effectLst/>
                        <a:latin typeface="Calibri"/>
                        <a:ea typeface="Calibri"/>
                        <a:cs typeface="Arial"/>
                      </a:endParaRPr>
                    </a:p>
                  </a:txBody>
                  <a:tcPr marL="68580" marR="68580" marT="0" marB="0" vert="vert27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r" rtl="1">
                        <a:lnSpc>
                          <a:spcPct val="115000"/>
                        </a:lnSpc>
                        <a:spcAft>
                          <a:spcPts val="0"/>
                        </a:spcAft>
                      </a:pPr>
                      <a:r>
                        <a:rPr lang="fa-IR" sz="1400" b="1" dirty="0">
                          <a:effectLst/>
                          <a:latin typeface="Calibri"/>
                          <a:ea typeface="Calibri"/>
                          <a:cs typeface="B Zar"/>
                        </a:rPr>
                        <a:t>راننده</a:t>
                      </a:r>
                      <a:endParaRPr lang="en-US" sz="1400" b="1" dirty="0">
                        <a:effectLst/>
                        <a:latin typeface="Calibri"/>
                        <a:ea typeface="Calibri"/>
                        <a:cs typeface="Arial"/>
                      </a:endParaRPr>
                    </a:p>
                  </a:txBody>
                  <a:tcPr marL="68580" marR="68580" marT="0" marB="0" vert="vert27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r" rtl="1">
                        <a:lnSpc>
                          <a:spcPct val="115000"/>
                        </a:lnSpc>
                        <a:spcAft>
                          <a:spcPts val="0"/>
                        </a:spcAft>
                      </a:pPr>
                      <a:r>
                        <a:rPr lang="fa-IR" sz="1400" b="1" dirty="0">
                          <a:effectLst/>
                          <a:latin typeface="Calibri"/>
                          <a:ea typeface="Calibri"/>
                          <a:cs typeface="B Zar"/>
                        </a:rPr>
                        <a:t>فرهنگی</a:t>
                      </a:r>
                      <a:endParaRPr lang="en-US" sz="1400" b="1" dirty="0">
                        <a:effectLst/>
                        <a:latin typeface="Calibri"/>
                        <a:ea typeface="Calibri"/>
                        <a:cs typeface="Arial"/>
                      </a:endParaRPr>
                    </a:p>
                  </a:txBody>
                  <a:tcPr marL="68580" marR="68580" marT="0" marB="0" vert="vert27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r" rtl="1">
                        <a:lnSpc>
                          <a:spcPct val="115000"/>
                        </a:lnSpc>
                        <a:spcAft>
                          <a:spcPts val="0"/>
                        </a:spcAft>
                      </a:pPr>
                      <a:r>
                        <a:rPr lang="fa-IR" sz="1400" b="1" dirty="0">
                          <a:effectLst/>
                          <a:latin typeface="Calibri"/>
                          <a:ea typeface="Calibri"/>
                          <a:cs typeface="B Zar"/>
                        </a:rPr>
                        <a:t>فنی وخدماتی</a:t>
                      </a:r>
                      <a:endParaRPr lang="en-US" sz="1400" b="1" dirty="0">
                        <a:effectLst/>
                        <a:latin typeface="Calibri"/>
                        <a:ea typeface="Calibri"/>
                        <a:cs typeface="Arial"/>
                      </a:endParaRPr>
                    </a:p>
                  </a:txBody>
                  <a:tcPr marL="68580" marR="68580" marT="0" marB="0" vert="vert27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r" rtl="1">
                        <a:lnSpc>
                          <a:spcPct val="115000"/>
                        </a:lnSpc>
                        <a:spcAft>
                          <a:spcPts val="0"/>
                        </a:spcAft>
                      </a:pPr>
                      <a:r>
                        <a:rPr lang="fa-IR" sz="1400" b="1" dirty="0">
                          <a:effectLst/>
                          <a:latin typeface="Calibri"/>
                          <a:ea typeface="Calibri"/>
                          <a:cs typeface="B Zar"/>
                        </a:rPr>
                        <a:t>کارگر</a:t>
                      </a:r>
                      <a:endParaRPr lang="en-US" sz="1400" b="1" dirty="0">
                        <a:effectLst/>
                        <a:latin typeface="Calibri"/>
                        <a:ea typeface="Calibri"/>
                        <a:cs typeface="Arial"/>
                      </a:endParaRPr>
                    </a:p>
                  </a:txBody>
                  <a:tcPr marL="68580" marR="68580" marT="0" marB="0" vert="vert27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r" rtl="1">
                        <a:lnSpc>
                          <a:spcPct val="115000"/>
                        </a:lnSpc>
                        <a:spcAft>
                          <a:spcPts val="0"/>
                        </a:spcAft>
                      </a:pPr>
                      <a:r>
                        <a:rPr lang="fa-IR" sz="1400" b="1" dirty="0">
                          <a:effectLst/>
                          <a:latin typeface="Calibri"/>
                          <a:ea typeface="Calibri"/>
                          <a:cs typeface="B Zar"/>
                        </a:rPr>
                        <a:t>کارمند</a:t>
                      </a:r>
                      <a:endParaRPr lang="en-US" sz="1400" b="1" dirty="0">
                        <a:effectLst/>
                        <a:latin typeface="Calibri"/>
                        <a:ea typeface="Calibri"/>
                        <a:cs typeface="Arial"/>
                      </a:endParaRPr>
                    </a:p>
                  </a:txBody>
                  <a:tcPr marL="68580" marR="68580" marT="0" marB="0" vert="vert27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r" rtl="1">
                        <a:lnSpc>
                          <a:spcPct val="115000"/>
                        </a:lnSpc>
                        <a:spcAft>
                          <a:spcPts val="0"/>
                        </a:spcAft>
                      </a:pPr>
                      <a:r>
                        <a:rPr lang="fa-IR" sz="1400" b="1" dirty="0">
                          <a:effectLst/>
                          <a:latin typeface="Calibri"/>
                          <a:ea typeface="Calibri"/>
                          <a:cs typeface="B Zar"/>
                        </a:rPr>
                        <a:t>کارمندارشد</a:t>
                      </a:r>
                      <a:endParaRPr lang="en-US" sz="1400" b="1" dirty="0">
                        <a:effectLst/>
                        <a:latin typeface="Calibri"/>
                        <a:ea typeface="Calibri"/>
                        <a:cs typeface="Arial"/>
                      </a:endParaRPr>
                    </a:p>
                  </a:txBody>
                  <a:tcPr marL="68580" marR="68580" marT="0" marB="0" vert="vert27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r" rtl="1">
                        <a:lnSpc>
                          <a:spcPct val="115000"/>
                        </a:lnSpc>
                        <a:spcAft>
                          <a:spcPts val="0"/>
                        </a:spcAft>
                      </a:pPr>
                      <a:r>
                        <a:rPr lang="fa-IR" sz="1400" b="1" dirty="0" smtClean="0">
                          <a:effectLst/>
                          <a:latin typeface="Calibri"/>
                          <a:ea typeface="Calibri"/>
                          <a:cs typeface="B Zar"/>
                        </a:rPr>
                        <a:t>کشاورز</a:t>
                      </a:r>
                      <a:endParaRPr lang="en-US" sz="1400" b="1" dirty="0">
                        <a:effectLst/>
                        <a:latin typeface="Calibri"/>
                        <a:ea typeface="Calibri"/>
                        <a:cs typeface="Arial"/>
                      </a:endParaRPr>
                    </a:p>
                  </a:txBody>
                  <a:tcPr marL="68580" marR="68580" marT="0" marB="0" vert="vert27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r" rtl="1">
                        <a:lnSpc>
                          <a:spcPct val="115000"/>
                        </a:lnSpc>
                        <a:spcAft>
                          <a:spcPts val="0"/>
                        </a:spcAft>
                      </a:pPr>
                      <a:r>
                        <a:rPr lang="fa-IR" sz="1400" b="1" dirty="0">
                          <a:effectLst/>
                          <a:latin typeface="Calibri"/>
                          <a:ea typeface="Calibri"/>
                          <a:cs typeface="B Zar"/>
                        </a:rPr>
                        <a:t>مغازه دار</a:t>
                      </a:r>
                      <a:endParaRPr lang="en-US" sz="1400" b="1" dirty="0">
                        <a:effectLst/>
                        <a:latin typeface="Calibri"/>
                        <a:ea typeface="Calibri"/>
                        <a:cs typeface="Arial"/>
                      </a:endParaRPr>
                    </a:p>
                  </a:txBody>
                  <a:tcPr marL="68580" marR="68580" marT="0" marB="0" vert="vert27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r" rtl="1">
                        <a:lnSpc>
                          <a:spcPct val="115000"/>
                        </a:lnSpc>
                        <a:spcAft>
                          <a:spcPts val="0"/>
                        </a:spcAft>
                      </a:pPr>
                      <a:r>
                        <a:rPr lang="fa-IR" sz="1400" b="1" dirty="0">
                          <a:effectLst/>
                          <a:latin typeface="Calibri"/>
                          <a:ea typeface="Calibri"/>
                          <a:cs typeface="B Zar"/>
                        </a:rPr>
                        <a:t>مهندس</a:t>
                      </a:r>
                      <a:endParaRPr lang="en-US" sz="1400" b="1" dirty="0">
                        <a:effectLst/>
                        <a:latin typeface="Calibri"/>
                        <a:ea typeface="Calibri"/>
                        <a:cs typeface="Arial"/>
                      </a:endParaRPr>
                    </a:p>
                  </a:txBody>
                  <a:tcPr marL="68580" marR="68580" marT="0" marB="0" vert="vert27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r" rtl="1">
                        <a:lnSpc>
                          <a:spcPct val="115000"/>
                        </a:lnSpc>
                        <a:spcAft>
                          <a:spcPts val="0"/>
                        </a:spcAft>
                      </a:pPr>
                      <a:r>
                        <a:rPr lang="fa-IR" sz="1400" b="1" dirty="0">
                          <a:effectLst/>
                          <a:latin typeface="Calibri"/>
                          <a:ea typeface="Calibri"/>
                          <a:cs typeface="B Zar"/>
                        </a:rPr>
                        <a:t>نظامی</a:t>
                      </a:r>
                      <a:endParaRPr lang="en-US" sz="1400" b="1" dirty="0">
                        <a:effectLst/>
                        <a:latin typeface="Calibri"/>
                        <a:ea typeface="Calibri"/>
                        <a:cs typeface="Arial"/>
                      </a:endParaRPr>
                    </a:p>
                  </a:txBody>
                  <a:tcPr marL="68580" marR="68580" marT="0" marB="0" vert="vert27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r" rtl="1">
                        <a:lnSpc>
                          <a:spcPct val="115000"/>
                        </a:lnSpc>
                        <a:spcAft>
                          <a:spcPts val="0"/>
                        </a:spcAft>
                      </a:pPr>
                      <a:r>
                        <a:rPr lang="fa-IR" sz="1400" b="1" dirty="0">
                          <a:effectLst/>
                          <a:latin typeface="Calibri"/>
                          <a:ea typeface="Calibri"/>
                          <a:cs typeface="B Zar"/>
                        </a:rPr>
                        <a:t>خانه دار</a:t>
                      </a:r>
                      <a:endParaRPr lang="en-US" sz="1400" b="1" dirty="0">
                        <a:effectLst/>
                        <a:latin typeface="Calibri"/>
                        <a:ea typeface="Calibri"/>
                        <a:cs typeface="Arial"/>
                      </a:endParaRPr>
                    </a:p>
                  </a:txBody>
                  <a:tcPr marL="68580" marR="68580" marT="0" marB="0" vert="vert270">
                    <a:lnL>
                      <a:noFill/>
                    </a:lnL>
                    <a:lnR w="12700" cap="flat" cmpd="sng" algn="ctr">
                      <a:solidFill>
                        <a:srgbClr val="9BBB59"/>
                      </a:solidFill>
                      <a:prstDash val="solid"/>
                      <a:round/>
                      <a:headEnd type="none" w="med" len="med"/>
                      <a:tailEnd type="none" w="med" len="med"/>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r>
              <a:tr h="0">
                <a:tc>
                  <a:txBody>
                    <a:bodyPr/>
                    <a:lstStyle/>
                    <a:p>
                      <a:pPr algn="ctr" rtl="1">
                        <a:lnSpc>
                          <a:spcPct val="115000"/>
                        </a:lnSpc>
                        <a:spcAft>
                          <a:spcPts val="0"/>
                        </a:spcAft>
                      </a:pPr>
                      <a:r>
                        <a:rPr lang="fa-IR" sz="1400" b="1">
                          <a:effectLst/>
                          <a:latin typeface="Calibri"/>
                          <a:ea typeface="Calibri"/>
                          <a:cs typeface="B Zar"/>
                        </a:rPr>
                        <a:t>پدر</a:t>
                      </a:r>
                      <a:endParaRPr lang="en-US" sz="1400" b="1" dirty="0">
                        <a:effectLst/>
                        <a:latin typeface="Calibri"/>
                        <a:ea typeface="Calibri"/>
                        <a:cs typeface="Arial"/>
                      </a:endParaRPr>
                    </a:p>
                  </a:txBody>
                  <a:tcPr marL="68580" marR="68580" marT="0" marB="0">
                    <a:lnL w="12700" cap="flat" cmpd="sng" algn="ctr">
                      <a:solidFill>
                        <a:srgbClr val="9BBB59"/>
                      </a:solidFill>
                      <a:prstDash val="solid"/>
                      <a:round/>
                      <a:headEnd type="none" w="med" len="med"/>
                      <a:tailEnd type="none" w="med" len="med"/>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283</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20</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11</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2</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1</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59</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36</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108</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157</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70</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5</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68</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dirty="0">
                          <a:effectLst/>
                          <a:latin typeface="Calibri"/>
                          <a:ea typeface="Calibri"/>
                          <a:cs typeface="B Zar"/>
                        </a:rPr>
                        <a:t>12</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dirty="0">
                          <a:effectLst/>
                          <a:latin typeface="Calibri"/>
                          <a:ea typeface="Calibri"/>
                          <a:cs typeface="B Zar"/>
                        </a:rPr>
                        <a:t>6</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dirty="0">
                          <a:effectLst/>
                          <a:latin typeface="Calibri"/>
                          <a:ea typeface="Calibri"/>
                          <a:cs typeface="B Zar"/>
                        </a:rPr>
                        <a:t>25</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dirty="0">
                          <a:effectLst/>
                          <a:latin typeface="Calibri"/>
                          <a:ea typeface="Calibri"/>
                          <a:cs typeface="B Zar"/>
                        </a:rPr>
                        <a:t>-</a:t>
                      </a:r>
                      <a:endParaRPr lang="en-US" sz="1400" b="1" dirty="0">
                        <a:effectLst/>
                        <a:latin typeface="Calibri"/>
                        <a:ea typeface="Calibri"/>
                        <a:cs typeface="Arial"/>
                      </a:endParaRPr>
                    </a:p>
                  </a:txBody>
                  <a:tcPr marL="68580" marR="68580" marT="0" marB="0">
                    <a:lnL>
                      <a:noFill/>
                    </a:lnL>
                    <a:lnR w="12700" cap="flat" cmpd="sng" algn="ctr">
                      <a:solidFill>
                        <a:srgbClr val="9BBB59"/>
                      </a:solidFill>
                      <a:prstDash val="solid"/>
                      <a:round/>
                      <a:headEnd type="none" w="med" len="med"/>
                      <a:tailEnd type="none" w="med" len="med"/>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r>
              <a:tr h="0">
                <a:tc>
                  <a:txBody>
                    <a:bodyPr/>
                    <a:lstStyle/>
                    <a:p>
                      <a:pPr algn="ctr" rtl="1">
                        <a:lnSpc>
                          <a:spcPct val="115000"/>
                        </a:lnSpc>
                        <a:spcAft>
                          <a:spcPts val="0"/>
                        </a:spcAft>
                      </a:pPr>
                      <a:r>
                        <a:rPr lang="fa-IR" sz="1400" b="1">
                          <a:effectLst/>
                          <a:latin typeface="Calibri"/>
                          <a:ea typeface="Calibri"/>
                          <a:cs typeface="B Zar"/>
                        </a:rPr>
                        <a:t>مادر</a:t>
                      </a:r>
                      <a:endParaRPr lang="en-US" sz="1400" b="1" dirty="0">
                        <a:effectLst/>
                        <a:latin typeface="Calibri"/>
                        <a:ea typeface="Calibri"/>
                        <a:cs typeface="Arial"/>
                      </a:endParaRPr>
                    </a:p>
                  </a:txBody>
                  <a:tcPr marL="68580" marR="68580" marT="0" marB="0">
                    <a:lnL w="12700" cap="flat" cmpd="sng" algn="ctr">
                      <a:solidFill>
                        <a:srgbClr val="9BBB59"/>
                      </a:solidFill>
                      <a:prstDash val="solid"/>
                      <a:round/>
                      <a:headEnd type="none" w="med" len="med"/>
                      <a:tailEnd type="none" w="med" len="med"/>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1</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3</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9</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dirty="0">
                          <a:effectLst/>
                          <a:latin typeface="Calibri"/>
                          <a:ea typeface="Calibri"/>
                          <a:cs typeface="B Zar"/>
                        </a:rPr>
                        <a:t>-</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dirty="0">
                          <a:effectLst/>
                          <a:latin typeface="Calibri"/>
                          <a:ea typeface="Calibri"/>
                          <a:cs typeface="B Zar"/>
                        </a:rPr>
                        <a:t>-</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51</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31</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17</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a:effectLst/>
                          <a:latin typeface="Calibri"/>
                          <a:ea typeface="Calibri"/>
                          <a:cs typeface="B Zar"/>
                        </a:rPr>
                        <a:t>-</a:t>
                      </a:r>
                      <a:endParaRPr lang="en-US" sz="1400" b="1" dirty="0">
                        <a:effectLst/>
                        <a:latin typeface="Calibri"/>
                        <a:ea typeface="Calibri"/>
                        <a:cs typeface="Arial"/>
                      </a:endParaRPr>
                    </a:p>
                  </a:txBody>
                  <a:tcPr marL="68580" marR="68580" marT="0" marB="0">
                    <a:lnL>
                      <a:noFill/>
                    </a:lnL>
                    <a:lnR>
                      <a:noFill/>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c>
                  <a:txBody>
                    <a:bodyPr/>
                    <a:lstStyle/>
                    <a:p>
                      <a:pPr algn="ctr" rtl="1">
                        <a:lnSpc>
                          <a:spcPct val="115000"/>
                        </a:lnSpc>
                        <a:spcAft>
                          <a:spcPts val="0"/>
                        </a:spcAft>
                      </a:pPr>
                      <a:r>
                        <a:rPr lang="fa-IR" sz="1400" b="1" dirty="0">
                          <a:effectLst/>
                          <a:latin typeface="Calibri"/>
                          <a:ea typeface="Calibri"/>
                          <a:cs typeface="B Zar"/>
                        </a:rPr>
                        <a:t>798</a:t>
                      </a:r>
                      <a:endParaRPr lang="en-US" sz="1400" b="1" dirty="0">
                        <a:effectLst/>
                        <a:latin typeface="Calibri"/>
                        <a:ea typeface="Calibri"/>
                        <a:cs typeface="Arial"/>
                      </a:endParaRPr>
                    </a:p>
                  </a:txBody>
                  <a:tcPr marL="68580" marR="68580" marT="0" marB="0">
                    <a:lnL>
                      <a:noFill/>
                    </a:lnL>
                    <a:lnR w="12700" cap="flat" cmpd="sng" algn="ctr">
                      <a:solidFill>
                        <a:srgbClr val="9BBB59"/>
                      </a:solidFill>
                      <a:prstDash val="solid"/>
                      <a:round/>
                      <a:headEnd type="none" w="med" len="med"/>
                      <a:tailEnd type="none" w="med" len="med"/>
                    </a:lnR>
                    <a:lnT w="12700" cap="flat" cmpd="sng" algn="ctr">
                      <a:solidFill>
                        <a:srgbClr val="9BBB59"/>
                      </a:solidFill>
                      <a:prstDash val="solid"/>
                      <a:round/>
                      <a:headEnd type="none" w="med" len="med"/>
                      <a:tailEnd type="none" w="med" len="med"/>
                    </a:lnT>
                    <a:lnB w="12700" cap="flat" cmpd="sng" algn="ctr">
                      <a:solidFill>
                        <a:srgbClr val="9BBB59"/>
                      </a:solidFill>
                      <a:prstDash val="solid"/>
                      <a:round/>
                      <a:headEnd type="none" w="med" len="med"/>
                      <a:tailEnd type="none" w="med" len="med"/>
                    </a:lnB>
                  </a:tcPr>
                </a:tc>
              </a:tr>
            </a:tbl>
          </a:graphicData>
        </a:graphic>
      </p:graphicFrame>
      <p:sp>
        <p:nvSpPr>
          <p:cNvPr id="5" name="Rectangle 4"/>
          <p:cNvSpPr/>
          <p:nvPr/>
        </p:nvSpPr>
        <p:spPr>
          <a:xfrm>
            <a:off x="1553298" y="4293096"/>
            <a:ext cx="7411190" cy="1919500"/>
          </a:xfrm>
          <a:prstGeom prst="rect">
            <a:avLst/>
          </a:prstGeom>
          <a:solidFill>
            <a:schemeClr val="accent3">
              <a:lumMod val="50000"/>
            </a:schemeClr>
          </a:solidFill>
        </p:spPr>
        <p:style>
          <a:lnRef idx="0">
            <a:schemeClr val="accent3"/>
          </a:lnRef>
          <a:fillRef idx="3">
            <a:schemeClr val="accent3"/>
          </a:fillRef>
          <a:effectRef idx="3">
            <a:schemeClr val="accent3"/>
          </a:effectRef>
          <a:fontRef idx="minor">
            <a:schemeClr val="lt1"/>
          </a:fontRef>
        </p:style>
        <p:txBody>
          <a:bodyPr wrap="square">
            <a:spAutoFit/>
          </a:bodyPr>
          <a:lstStyle/>
          <a:p>
            <a:pPr algn="just" rtl="1">
              <a:lnSpc>
                <a:spcPct val="115000"/>
              </a:lnSpc>
              <a:spcAft>
                <a:spcPts val="1000"/>
              </a:spcAft>
            </a:pPr>
            <a:r>
              <a:rPr lang="fa-IR" sz="1600" dirty="0" smtClean="0">
                <a:solidFill>
                  <a:schemeClr val="bg1"/>
                </a:solidFill>
                <a:ea typeface="Calibri"/>
                <a:cs typeface="B Titr" pitchFamily="2" charset="-78"/>
              </a:rPr>
              <a:t>تحلیل: مطابق </a:t>
            </a:r>
            <a:r>
              <a:rPr lang="fa-IR" sz="1600" dirty="0">
                <a:solidFill>
                  <a:schemeClr val="bg1"/>
                </a:solidFill>
                <a:ea typeface="Calibri"/>
                <a:cs typeface="B Titr" pitchFamily="2" charset="-78"/>
              </a:rPr>
              <a:t>آمار ارائه شده ازتعداد</a:t>
            </a:r>
            <a:r>
              <a:rPr lang="fa-IR" sz="1600" b="1" dirty="0">
                <a:solidFill>
                  <a:schemeClr val="bg1"/>
                </a:solidFill>
                <a:ea typeface="Calibri"/>
                <a:cs typeface="B Titr" pitchFamily="2" charset="-78"/>
              </a:rPr>
              <a:t>885</a:t>
            </a:r>
            <a:r>
              <a:rPr lang="fa-IR" sz="1600" dirty="0">
                <a:solidFill>
                  <a:schemeClr val="bg1"/>
                </a:solidFill>
                <a:ea typeface="Calibri"/>
                <a:cs typeface="B Titr" pitchFamily="2" charset="-78"/>
              </a:rPr>
              <a:t> نفر دانش آموز تحت پوشش تقریبا </a:t>
            </a:r>
            <a:r>
              <a:rPr lang="fa-IR" sz="1600" b="1" dirty="0">
                <a:solidFill>
                  <a:schemeClr val="bg1"/>
                </a:solidFill>
                <a:ea typeface="Calibri"/>
                <a:cs typeface="B Titr" pitchFamily="2" charset="-78"/>
              </a:rPr>
              <a:t>4 درصد</a:t>
            </a:r>
            <a:r>
              <a:rPr lang="fa-IR" sz="1600" dirty="0">
                <a:solidFill>
                  <a:schemeClr val="bg1"/>
                </a:solidFill>
                <a:ea typeface="Calibri"/>
                <a:cs typeface="B Titr" pitchFamily="2" charset="-78"/>
              </a:rPr>
              <a:t> دانش آموزان به دلایل مختلف ازداشتن نعمت پدر ومادر باهم بی بهره می باشند که جزئیات آن به شرح ذیل می باشد:</a:t>
            </a:r>
            <a:endParaRPr lang="en-US" sz="1200" dirty="0">
              <a:solidFill>
                <a:schemeClr val="bg1"/>
              </a:solidFill>
              <a:ea typeface="Calibri"/>
              <a:cs typeface="B Titr" pitchFamily="2" charset="-78"/>
            </a:endParaRPr>
          </a:p>
          <a:p>
            <a:pPr algn="just" rtl="1">
              <a:lnSpc>
                <a:spcPct val="115000"/>
              </a:lnSpc>
              <a:spcAft>
                <a:spcPts val="1000"/>
              </a:spcAft>
            </a:pPr>
            <a:r>
              <a:rPr lang="fa-IR" sz="1600" b="1" dirty="0">
                <a:solidFill>
                  <a:schemeClr val="bg1"/>
                </a:solidFill>
                <a:ea typeface="Calibri"/>
                <a:cs typeface="B Titr" pitchFamily="2" charset="-78"/>
              </a:rPr>
              <a:t> </a:t>
            </a:r>
            <a:r>
              <a:rPr lang="fa-IR" sz="1600" b="1" dirty="0" smtClean="0">
                <a:solidFill>
                  <a:schemeClr val="bg1"/>
                </a:solidFill>
                <a:ea typeface="Calibri"/>
                <a:cs typeface="B Titr" pitchFamily="2" charset="-78"/>
              </a:rPr>
              <a:t>13نفر</a:t>
            </a:r>
            <a:r>
              <a:rPr lang="fa-IR" sz="1600" dirty="0" smtClean="0">
                <a:solidFill>
                  <a:schemeClr val="bg1"/>
                </a:solidFill>
                <a:ea typeface="Calibri"/>
                <a:cs typeface="B Titr" pitchFamily="2" charset="-78"/>
              </a:rPr>
              <a:t> </a:t>
            </a:r>
            <a:r>
              <a:rPr lang="fa-IR" sz="1600" dirty="0">
                <a:solidFill>
                  <a:schemeClr val="bg1"/>
                </a:solidFill>
                <a:ea typeface="Calibri"/>
                <a:cs typeface="B Titr" pitchFamily="2" charset="-78"/>
              </a:rPr>
              <a:t>ازاین دانش آموزان </a:t>
            </a:r>
            <a:r>
              <a:rPr lang="fa-IR" sz="1600" b="1" dirty="0">
                <a:solidFill>
                  <a:schemeClr val="bg1"/>
                </a:solidFill>
                <a:ea typeface="Calibri"/>
                <a:cs typeface="B Titr" pitchFamily="2" charset="-78"/>
              </a:rPr>
              <a:t>پدر شان</a:t>
            </a:r>
            <a:r>
              <a:rPr lang="fa-IR" sz="1600" dirty="0">
                <a:solidFill>
                  <a:schemeClr val="bg1"/>
                </a:solidFill>
                <a:ea typeface="Calibri"/>
                <a:cs typeface="B Titr" pitchFamily="2" charset="-78"/>
              </a:rPr>
              <a:t> و</a:t>
            </a:r>
            <a:r>
              <a:rPr lang="fa-IR" sz="1600" b="1" dirty="0">
                <a:solidFill>
                  <a:schemeClr val="bg1"/>
                </a:solidFill>
                <a:ea typeface="Calibri"/>
                <a:cs typeface="B Titr" pitchFamily="2" charset="-78"/>
              </a:rPr>
              <a:t>1نفرمادرش</a:t>
            </a:r>
            <a:r>
              <a:rPr lang="fa-IR" sz="1600" dirty="0">
                <a:solidFill>
                  <a:schemeClr val="bg1"/>
                </a:solidFill>
                <a:ea typeface="Calibri"/>
                <a:cs typeface="B Titr" pitchFamily="2" charset="-78"/>
              </a:rPr>
              <a:t> در  در</a:t>
            </a:r>
            <a:r>
              <a:rPr lang="fa-IR" sz="1600" b="1" dirty="0">
                <a:solidFill>
                  <a:schemeClr val="bg1"/>
                </a:solidFill>
                <a:ea typeface="Calibri"/>
                <a:cs typeface="B Titr" pitchFamily="2" charset="-78"/>
              </a:rPr>
              <a:t>قید حیات نمی باشند. </a:t>
            </a:r>
            <a:r>
              <a:rPr lang="fa-IR" sz="1600" dirty="0">
                <a:solidFill>
                  <a:schemeClr val="bg1"/>
                </a:solidFill>
                <a:ea typeface="Calibri"/>
                <a:cs typeface="B Titr" pitchFamily="2" charset="-78"/>
              </a:rPr>
              <a:t>و</a:t>
            </a:r>
            <a:r>
              <a:rPr lang="fa-IR" sz="1600" b="1" dirty="0">
                <a:solidFill>
                  <a:schemeClr val="bg1"/>
                </a:solidFill>
                <a:ea typeface="Calibri"/>
                <a:cs typeface="B Titr" pitchFamily="2" charset="-78"/>
              </a:rPr>
              <a:t>16 نفر </a:t>
            </a:r>
            <a:r>
              <a:rPr lang="fa-IR" sz="1600" dirty="0">
                <a:solidFill>
                  <a:schemeClr val="bg1"/>
                </a:solidFill>
                <a:ea typeface="Calibri"/>
                <a:cs typeface="B Titr" pitchFamily="2" charset="-78"/>
              </a:rPr>
              <a:t>ازدانش آموزان فرزند </a:t>
            </a:r>
            <a:r>
              <a:rPr lang="fa-IR" sz="1600" b="1" dirty="0">
                <a:solidFill>
                  <a:schemeClr val="bg1"/>
                </a:solidFill>
                <a:ea typeface="Calibri"/>
                <a:cs typeface="B Titr" pitchFamily="2" charset="-78"/>
              </a:rPr>
              <a:t>طلاق</a:t>
            </a:r>
            <a:r>
              <a:rPr lang="fa-IR" sz="1600" dirty="0">
                <a:solidFill>
                  <a:schemeClr val="bg1"/>
                </a:solidFill>
                <a:ea typeface="Calibri"/>
                <a:cs typeface="B Titr" pitchFamily="2" charset="-78"/>
              </a:rPr>
              <a:t> بوده وبیشتر آنها با مادر زندگی می کنند.پدر</a:t>
            </a:r>
            <a:r>
              <a:rPr lang="fa-IR" sz="1600" b="1" dirty="0">
                <a:solidFill>
                  <a:schemeClr val="bg1"/>
                </a:solidFill>
                <a:ea typeface="Calibri"/>
                <a:cs typeface="B Titr" pitchFamily="2" charset="-78"/>
              </a:rPr>
              <a:t>2 نفر</a:t>
            </a:r>
            <a:r>
              <a:rPr lang="fa-IR" sz="1600" dirty="0">
                <a:solidFill>
                  <a:schemeClr val="bg1"/>
                </a:solidFill>
                <a:ea typeface="Calibri"/>
                <a:cs typeface="B Titr" pitchFamily="2" charset="-78"/>
              </a:rPr>
              <a:t> از دانش آموزان بدون اطلاع ازخانواده جداشده (</a:t>
            </a:r>
            <a:r>
              <a:rPr lang="fa-IR" sz="1600" b="1" dirty="0">
                <a:solidFill>
                  <a:schemeClr val="bg1"/>
                </a:solidFill>
                <a:ea typeface="Calibri"/>
                <a:cs typeface="B Titr" pitchFamily="2" charset="-78"/>
              </a:rPr>
              <a:t>متارکه</a:t>
            </a:r>
            <a:r>
              <a:rPr lang="fa-IR" sz="1600" dirty="0">
                <a:solidFill>
                  <a:schemeClr val="bg1"/>
                </a:solidFill>
                <a:ea typeface="Calibri"/>
                <a:cs typeface="B Titr" pitchFamily="2" charset="-78"/>
              </a:rPr>
              <a:t>) و </a:t>
            </a:r>
            <a:r>
              <a:rPr lang="fa-IR" sz="1600" b="1" dirty="0">
                <a:solidFill>
                  <a:schemeClr val="bg1"/>
                </a:solidFill>
                <a:ea typeface="Calibri"/>
                <a:cs typeface="B Titr" pitchFamily="2" charset="-78"/>
              </a:rPr>
              <a:t>2 نفر</a:t>
            </a:r>
            <a:r>
              <a:rPr lang="fa-IR" sz="1600" dirty="0">
                <a:solidFill>
                  <a:schemeClr val="bg1"/>
                </a:solidFill>
                <a:ea typeface="Calibri"/>
                <a:cs typeface="B Titr" pitchFamily="2" charset="-78"/>
              </a:rPr>
              <a:t>هم  از دانش آموزان تحت پوشش طرح به دلایلی با پدر ومادر خود زندگی نمی کنند که در گزارش جمع بندی شده به صورت </a:t>
            </a:r>
            <a:r>
              <a:rPr lang="fa-IR" sz="1600" b="1" dirty="0">
                <a:solidFill>
                  <a:schemeClr val="bg1"/>
                </a:solidFill>
                <a:ea typeface="Calibri"/>
                <a:cs typeface="B Titr" pitchFamily="2" charset="-78"/>
              </a:rPr>
              <a:t>زندگی با غیر</a:t>
            </a:r>
            <a:r>
              <a:rPr lang="fa-IR" sz="1600" dirty="0">
                <a:solidFill>
                  <a:schemeClr val="bg1"/>
                </a:solidFill>
                <a:ea typeface="Calibri"/>
                <a:cs typeface="B Titr" pitchFamily="2" charset="-78"/>
              </a:rPr>
              <a:t> آورده شده است.  </a:t>
            </a:r>
            <a:endParaRPr lang="en-US" sz="1200" dirty="0">
              <a:solidFill>
                <a:schemeClr val="bg1"/>
              </a:solidFill>
              <a:ea typeface="Calibri"/>
              <a:cs typeface="B Titr" pitchFamily="2" charset="-78"/>
            </a:endParaRPr>
          </a:p>
        </p:txBody>
      </p:sp>
      <p:sp>
        <p:nvSpPr>
          <p:cNvPr id="8" name="Rectangle 7"/>
          <p:cNvSpPr/>
          <p:nvPr/>
        </p:nvSpPr>
        <p:spPr>
          <a:xfrm>
            <a:off x="3995936" y="1383475"/>
            <a:ext cx="4977645" cy="400110"/>
          </a:xfrm>
          <a:prstGeom prst="rect">
            <a:avLst/>
          </a:prstGeom>
          <a:solidFill>
            <a:srgbClr val="00B050"/>
          </a:solidFill>
        </p:spPr>
        <p:txBody>
          <a:bodyPr wrap="none">
            <a:spAutoFit/>
          </a:bodyPr>
          <a:lstStyle/>
          <a:p>
            <a:r>
              <a:rPr lang="fa-IR" sz="2000" b="1" dirty="0">
                <a:solidFill>
                  <a:schemeClr val="bg1"/>
                </a:solidFill>
                <a:ea typeface="Calibri"/>
                <a:cs typeface="B Zar"/>
              </a:rPr>
              <a:t>وضعیت کیفی اولیاء دانش آموزان تحت پوشش طرح:</a:t>
            </a:r>
            <a:endParaRPr lang="fa-IR" sz="2000" dirty="0">
              <a:solidFill>
                <a:schemeClr val="bg1"/>
              </a:solidFill>
            </a:endParaRPr>
          </a:p>
        </p:txBody>
      </p:sp>
    </p:spTree>
    <p:extLst>
      <p:ext uri="{BB962C8B-B14F-4D97-AF65-F5344CB8AC3E}">
        <p14:creationId xmlns:p14="http://schemas.microsoft.com/office/powerpoint/2010/main" val="927393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45"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anim calcmode="lin" valueType="num">
                                      <p:cBhvr>
                                        <p:cTn id="14" dur="2000" fill="hold"/>
                                        <p:tgtEl>
                                          <p:spTgt spid="4"/>
                                        </p:tgtEl>
                                        <p:attrNameLst>
                                          <p:attrName>ppt_w</p:attrName>
                                        </p:attrNameLst>
                                      </p:cBhvr>
                                      <p:tavLst>
                                        <p:tav tm="0" fmla="#ppt_w*sin(2.5*pi*$)">
                                          <p:val>
                                            <p:fltVal val="0"/>
                                          </p:val>
                                        </p:tav>
                                        <p:tav tm="100000">
                                          <p:val>
                                            <p:fltVal val="1"/>
                                          </p:val>
                                        </p:tav>
                                      </p:tavLst>
                                    </p:anim>
                                    <p:anim calcmode="lin" valueType="num">
                                      <p:cBhvr>
                                        <p:cTn id="15" dur="2000" fill="hold"/>
                                        <p:tgtEl>
                                          <p:spTgt spid="4"/>
                                        </p:tgtEl>
                                        <p:attrNameLst>
                                          <p:attrName>ppt_h</p:attrName>
                                        </p:attrNameLst>
                                      </p:cBhvr>
                                      <p:tavLst>
                                        <p:tav tm="0">
                                          <p:val>
                                            <p:strVal val="#ppt_h"/>
                                          </p:val>
                                        </p:tav>
                                        <p:tav tm="100000">
                                          <p:val>
                                            <p:strVal val="#ppt_h"/>
                                          </p:val>
                                        </p:tav>
                                      </p:tavLst>
                                    </p:anim>
                                  </p:childTnLst>
                                </p:cTn>
                              </p:par>
                            </p:childTnLst>
                          </p:cTn>
                        </p:par>
                        <p:par>
                          <p:cTn id="16" fill="hold">
                            <p:stCondLst>
                              <p:cond delay="4000"/>
                            </p:stCondLst>
                            <p:childTnLst>
                              <p:par>
                                <p:cTn id="17" presetID="45"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anim calcmode="lin" valueType="num">
                                      <p:cBhvr>
                                        <p:cTn id="20" dur="2000" fill="hold"/>
                                        <p:tgtEl>
                                          <p:spTgt spid="5"/>
                                        </p:tgtEl>
                                        <p:attrNameLst>
                                          <p:attrName>ppt_w</p:attrName>
                                        </p:attrNameLst>
                                      </p:cBhvr>
                                      <p:tavLst>
                                        <p:tav tm="0" fmla="#ppt_w*sin(2.5*pi*$)">
                                          <p:val>
                                            <p:fltVal val="0"/>
                                          </p:val>
                                        </p:tav>
                                        <p:tav tm="100000">
                                          <p:val>
                                            <p:fltVal val="1"/>
                                          </p:val>
                                        </p:tav>
                                      </p:tavLst>
                                    </p:anim>
                                    <p:anim calcmode="lin" valueType="num">
                                      <p:cBhvr>
                                        <p:cTn id="21"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4067944" y="1268760"/>
            <a:ext cx="4947188" cy="400110"/>
          </a:xfrm>
          <a:prstGeom prst="rect">
            <a:avLst/>
          </a:prstGeom>
        </p:spPr>
        <p:style>
          <a:lnRef idx="1">
            <a:schemeClr val="accent6"/>
          </a:lnRef>
          <a:fillRef idx="3">
            <a:schemeClr val="accent6"/>
          </a:fillRef>
          <a:effectRef idx="2">
            <a:schemeClr val="accent6"/>
          </a:effectRef>
          <a:fontRef idx="minor">
            <a:schemeClr val="lt1"/>
          </a:fontRef>
        </p:style>
        <p:txBody>
          <a:bodyPr wrap="none">
            <a:spAutoFit/>
          </a:bodyPr>
          <a:lstStyle/>
          <a:p>
            <a:r>
              <a:rPr lang="fa-IR" sz="2000" b="1" dirty="0">
                <a:ea typeface="Calibri"/>
                <a:cs typeface="B Zar"/>
              </a:rPr>
              <a:t>وضعیت دانش آموزان باتوجه به استعدادهای هشتگانه </a:t>
            </a:r>
            <a:endParaRPr lang="fa-IR" sz="2000" dirty="0"/>
          </a:p>
        </p:txBody>
      </p:sp>
      <p:graphicFrame>
        <p:nvGraphicFramePr>
          <p:cNvPr id="3" name="Table 2"/>
          <p:cNvGraphicFramePr>
            <a:graphicFrameLocks noGrp="1"/>
          </p:cNvGraphicFramePr>
          <p:nvPr>
            <p:extLst>
              <p:ext uri="{D42A27DB-BD31-4B8C-83A1-F6EECF244321}">
                <p14:modId xmlns:p14="http://schemas.microsoft.com/office/powerpoint/2010/main" val="3190840330"/>
              </p:ext>
            </p:extLst>
          </p:nvPr>
        </p:nvGraphicFramePr>
        <p:xfrm>
          <a:off x="1691680" y="2132856"/>
          <a:ext cx="7323452" cy="4032449"/>
        </p:xfrm>
        <a:graphic>
          <a:graphicData uri="http://schemas.openxmlformats.org/drawingml/2006/table">
            <a:tbl>
              <a:tblPr firstRow="1" firstCol="1" bandRow="1"/>
              <a:tblGrid>
                <a:gridCol w="1623334"/>
                <a:gridCol w="824938"/>
                <a:gridCol w="1008112"/>
                <a:gridCol w="1224136"/>
                <a:gridCol w="2016224"/>
                <a:gridCol w="626708"/>
              </a:tblGrid>
              <a:tr h="403245">
                <a:tc gridSpan="6">
                  <a:txBody>
                    <a:bodyPr/>
                    <a:lstStyle/>
                    <a:p>
                      <a:pPr algn="ctr" rtl="0">
                        <a:lnSpc>
                          <a:spcPct val="115000"/>
                        </a:lnSpc>
                        <a:spcAft>
                          <a:spcPts val="0"/>
                        </a:spcAft>
                      </a:pPr>
                      <a:r>
                        <a:rPr lang="fa-IR" sz="1800" b="1" dirty="0">
                          <a:solidFill>
                            <a:srgbClr val="FFFFFF"/>
                          </a:solidFill>
                          <a:effectLst/>
                          <a:latin typeface="Calibri"/>
                          <a:ea typeface="Calibri"/>
                          <a:cs typeface="B Zar"/>
                        </a:rPr>
                        <a:t>جدول شماره 3- میانگین امتیازات مربوط به هر استعداد در سطح منطقه </a:t>
                      </a:r>
                      <a:endParaRPr lang="en-US" sz="1800" dirty="0">
                        <a:effectLst/>
                        <a:latin typeface="Calibri"/>
                        <a:ea typeface="Calibri"/>
                        <a:cs typeface="Arial"/>
                      </a:endParaRPr>
                    </a:p>
                  </a:txBody>
                  <a:tcPr marL="68580" marR="68580" marT="0" marB="0">
                    <a:lnL w="12700" cap="flat" cmpd="sng" algn="ctr">
                      <a:solidFill>
                        <a:srgbClr val="F9B074"/>
                      </a:solidFill>
                      <a:prstDash val="solid"/>
                      <a:round/>
                      <a:headEnd type="none" w="med" len="med"/>
                      <a:tailEnd type="none" w="med" len="med"/>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79646"/>
                    </a:solidFill>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345638">
                <a:tc>
                  <a:txBody>
                    <a:bodyPr/>
                    <a:lstStyle/>
                    <a:p>
                      <a:pPr algn="ctr" rtl="0">
                        <a:lnSpc>
                          <a:spcPct val="115000"/>
                        </a:lnSpc>
                        <a:spcAft>
                          <a:spcPts val="0"/>
                        </a:spcAft>
                      </a:pPr>
                      <a:r>
                        <a:rPr lang="fa-IR" sz="1600">
                          <a:solidFill>
                            <a:srgbClr val="984806"/>
                          </a:solidFill>
                          <a:effectLst/>
                          <a:latin typeface="Calibri"/>
                          <a:ea typeface="Calibri"/>
                          <a:cs typeface="B Zar"/>
                        </a:rPr>
                        <a:t>نظرنهایی</a:t>
                      </a:r>
                      <a:endParaRPr lang="en-US" sz="1600" dirty="0">
                        <a:effectLst/>
                        <a:latin typeface="Calibri"/>
                        <a:ea typeface="Calibri"/>
                        <a:cs typeface="Arial"/>
                      </a:endParaRPr>
                    </a:p>
                  </a:txBody>
                  <a:tcPr marL="68580" marR="68580" marT="0" marB="0">
                    <a:lnL w="12700" cap="flat" cmpd="sng" algn="ctr">
                      <a:solidFill>
                        <a:srgbClr val="F9B074"/>
                      </a:solidFill>
                      <a:prstDash val="solid"/>
                      <a:round/>
                      <a:headEnd type="none" w="med" len="med"/>
                      <a:tailEnd type="none" w="med" len="med"/>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algn="ctr" rtl="0">
                        <a:lnSpc>
                          <a:spcPct val="115000"/>
                        </a:lnSpc>
                        <a:spcAft>
                          <a:spcPts val="0"/>
                        </a:spcAft>
                      </a:pPr>
                      <a:r>
                        <a:rPr lang="fa-IR" sz="1600" b="1">
                          <a:solidFill>
                            <a:srgbClr val="984806"/>
                          </a:solidFill>
                          <a:effectLst/>
                          <a:latin typeface="Calibri"/>
                          <a:ea typeface="Calibri"/>
                          <a:cs typeface="B Zar"/>
                        </a:rPr>
                        <a:t>نمره</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algn="ctr" rtl="0">
                        <a:lnSpc>
                          <a:spcPct val="115000"/>
                        </a:lnSpc>
                        <a:spcAft>
                          <a:spcPts val="0"/>
                        </a:spcAft>
                      </a:pPr>
                      <a:r>
                        <a:rPr lang="fa-IR" sz="1600">
                          <a:solidFill>
                            <a:srgbClr val="984806"/>
                          </a:solidFill>
                          <a:effectLst/>
                          <a:latin typeface="Calibri"/>
                          <a:ea typeface="Calibri"/>
                          <a:cs typeface="B Zar"/>
                        </a:rPr>
                        <a:t>تعدادگویه ها</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algn="ctr" rtl="0">
                        <a:lnSpc>
                          <a:spcPct val="115000"/>
                        </a:lnSpc>
                        <a:spcAft>
                          <a:spcPts val="0"/>
                        </a:spcAft>
                      </a:pPr>
                      <a:r>
                        <a:rPr lang="fa-IR" sz="1600">
                          <a:solidFill>
                            <a:srgbClr val="984806"/>
                          </a:solidFill>
                          <a:effectLst/>
                          <a:latin typeface="Calibri"/>
                          <a:ea typeface="Calibri"/>
                          <a:cs typeface="B Zar"/>
                        </a:rPr>
                        <a:t>شماره گویه ها</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algn="ctr" rtl="0">
                        <a:lnSpc>
                          <a:spcPct val="115000"/>
                        </a:lnSpc>
                        <a:spcAft>
                          <a:spcPts val="0"/>
                        </a:spcAft>
                      </a:pPr>
                      <a:r>
                        <a:rPr lang="fa-IR" sz="1600">
                          <a:solidFill>
                            <a:srgbClr val="984806"/>
                          </a:solidFill>
                          <a:effectLst/>
                          <a:latin typeface="Calibri"/>
                          <a:ea typeface="Calibri"/>
                          <a:cs typeface="B Zar"/>
                        </a:rPr>
                        <a:t>استعداد</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algn="ctr" rtl="0">
                        <a:lnSpc>
                          <a:spcPct val="115000"/>
                        </a:lnSpc>
                        <a:spcAft>
                          <a:spcPts val="0"/>
                        </a:spcAft>
                      </a:pPr>
                      <a:r>
                        <a:rPr lang="fa-IR" sz="1600">
                          <a:solidFill>
                            <a:srgbClr val="984806"/>
                          </a:solidFill>
                          <a:effectLst/>
                          <a:latin typeface="Calibri"/>
                          <a:ea typeface="Calibri"/>
                          <a:cs typeface="B Zar"/>
                        </a:rPr>
                        <a:t>ردیف</a:t>
                      </a:r>
                      <a:endParaRPr lang="en-US" sz="1600" dirty="0">
                        <a:effectLst/>
                        <a:latin typeface="Calibri"/>
                        <a:ea typeface="Calibri"/>
                        <a:cs typeface="Arial"/>
                      </a:endParaRPr>
                    </a:p>
                  </a:txBody>
                  <a:tcPr marL="68580" marR="68580" marT="0" marB="0">
                    <a:lnL>
                      <a:noFill/>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r>
              <a:tr h="403245">
                <a:tc rowSpan="8">
                  <a:txBody>
                    <a:bodyPr/>
                    <a:lstStyle/>
                    <a:p>
                      <a:pPr algn="ctr" rtl="0">
                        <a:lnSpc>
                          <a:spcPct val="115000"/>
                        </a:lnSpc>
                        <a:spcAft>
                          <a:spcPts val="0"/>
                        </a:spcAft>
                      </a:pPr>
                      <a:r>
                        <a:rPr lang="fa-IR" sz="1600" b="1" dirty="0">
                          <a:solidFill>
                            <a:srgbClr val="984806"/>
                          </a:solidFill>
                          <a:effectLst/>
                          <a:latin typeface="Calibri"/>
                          <a:ea typeface="Calibri"/>
                          <a:cs typeface="B Zar"/>
                        </a:rPr>
                        <a:t>میانگین امتیاز استعداد اجتماعی دانش آموزان پایه چهارم  ابتدایی شهرستان خرم دره نسبت به امتیاز سایر استعدادها بالا می باشد.</a:t>
                      </a:r>
                      <a:endParaRPr lang="en-US" sz="1600" dirty="0">
                        <a:effectLst/>
                        <a:latin typeface="Calibri"/>
                        <a:ea typeface="Calibri"/>
                        <a:cs typeface="Arial"/>
                      </a:endParaRPr>
                    </a:p>
                  </a:txBody>
                  <a:tcPr marL="68580" marR="68580" marT="0" marB="0" anchor="ctr">
                    <a:lnL w="12700" cap="flat" cmpd="sng" algn="ctr">
                      <a:solidFill>
                        <a:srgbClr val="F9B074"/>
                      </a:solidFill>
                      <a:prstDash val="solid"/>
                      <a:round/>
                      <a:headEnd type="none" w="med" len="med"/>
                      <a:tailEnd type="none" w="med" len="med"/>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tcPr>
                </a:tc>
                <a:tc>
                  <a:txBody>
                    <a:bodyPr/>
                    <a:lstStyle/>
                    <a:p>
                      <a:pPr algn="ctr" rtl="1">
                        <a:lnSpc>
                          <a:spcPct val="115000"/>
                        </a:lnSpc>
                        <a:spcAft>
                          <a:spcPts val="0"/>
                        </a:spcAft>
                      </a:pPr>
                      <a:r>
                        <a:rPr lang="fa-IR" sz="1600" b="1" dirty="0" smtClean="0">
                          <a:solidFill>
                            <a:srgbClr val="0D0D0D"/>
                          </a:solidFill>
                          <a:effectLst/>
                          <a:latin typeface="Calibri"/>
                          <a:ea typeface="Calibri"/>
                          <a:cs typeface="B Zar"/>
                        </a:rPr>
                        <a:t>2/20</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tcPr>
                </a:tc>
                <a:tc>
                  <a:txBody>
                    <a:bodyPr/>
                    <a:lstStyle/>
                    <a:p>
                      <a:pPr algn="ctr" rtl="0">
                        <a:lnSpc>
                          <a:spcPct val="115000"/>
                        </a:lnSpc>
                        <a:spcAft>
                          <a:spcPts val="0"/>
                        </a:spcAft>
                      </a:pPr>
                      <a:r>
                        <a:rPr lang="fa-IR" sz="1600">
                          <a:solidFill>
                            <a:srgbClr val="984806"/>
                          </a:solidFill>
                          <a:effectLst/>
                          <a:latin typeface="Calibri"/>
                          <a:ea typeface="Calibri"/>
                          <a:cs typeface="B Zar"/>
                        </a:rPr>
                        <a:t>14</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tcPr>
                </a:tc>
                <a:tc>
                  <a:txBody>
                    <a:bodyPr/>
                    <a:lstStyle/>
                    <a:p>
                      <a:pPr algn="ctr" rtl="1">
                        <a:lnSpc>
                          <a:spcPct val="115000"/>
                        </a:lnSpc>
                        <a:spcAft>
                          <a:spcPts val="0"/>
                        </a:spcAft>
                      </a:pPr>
                      <a:r>
                        <a:rPr lang="fa-IR" sz="1600">
                          <a:solidFill>
                            <a:srgbClr val="984806"/>
                          </a:solidFill>
                          <a:effectLst/>
                          <a:latin typeface="Calibri"/>
                          <a:ea typeface="Calibri"/>
                          <a:cs typeface="B Zar"/>
                        </a:rPr>
                        <a:t>1تا 14</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tcPr>
                </a:tc>
                <a:tc>
                  <a:txBody>
                    <a:bodyPr/>
                    <a:lstStyle/>
                    <a:p>
                      <a:pPr algn="r" rtl="0">
                        <a:lnSpc>
                          <a:spcPct val="115000"/>
                        </a:lnSpc>
                        <a:spcAft>
                          <a:spcPts val="0"/>
                        </a:spcAft>
                      </a:pPr>
                      <a:r>
                        <a:rPr lang="fa-IR" sz="1600" b="1" dirty="0">
                          <a:solidFill>
                            <a:srgbClr val="984806"/>
                          </a:solidFill>
                          <a:effectLst/>
                          <a:latin typeface="Calibri"/>
                          <a:ea typeface="Calibri"/>
                          <a:cs typeface="B Zar"/>
                        </a:rPr>
                        <a:t>استعداد کلامی</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tcPr>
                </a:tc>
                <a:tc>
                  <a:txBody>
                    <a:bodyPr/>
                    <a:lstStyle/>
                    <a:p>
                      <a:pPr algn="ctr" rtl="1">
                        <a:lnSpc>
                          <a:spcPct val="115000"/>
                        </a:lnSpc>
                        <a:spcAft>
                          <a:spcPts val="0"/>
                        </a:spcAft>
                      </a:pPr>
                      <a:r>
                        <a:rPr lang="fa-IR" sz="1600">
                          <a:solidFill>
                            <a:srgbClr val="984806"/>
                          </a:solidFill>
                          <a:effectLst/>
                          <a:latin typeface="Calibri"/>
                          <a:ea typeface="Calibri"/>
                          <a:cs typeface="B Zar"/>
                        </a:rPr>
                        <a:t>1</a:t>
                      </a:r>
                      <a:endParaRPr lang="en-US" sz="1600" dirty="0">
                        <a:effectLst/>
                        <a:latin typeface="Calibri"/>
                        <a:ea typeface="Calibri"/>
                        <a:cs typeface="Arial"/>
                      </a:endParaRPr>
                    </a:p>
                  </a:txBody>
                  <a:tcPr marL="68580" marR="68580" marT="0" marB="0">
                    <a:lnL>
                      <a:noFill/>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tcPr>
                </a:tc>
              </a:tr>
              <a:tr h="403245">
                <a:tc vMerge="1">
                  <a:txBody>
                    <a:bodyPr/>
                    <a:lstStyle/>
                    <a:p>
                      <a:pPr rtl="1"/>
                      <a:endParaRPr lang="fa-IR"/>
                    </a:p>
                  </a:txBody>
                  <a:tcPr/>
                </a:tc>
                <a:tc>
                  <a:txBody>
                    <a:bodyPr/>
                    <a:lstStyle/>
                    <a:p>
                      <a:pPr algn="ctr" rtl="1">
                        <a:lnSpc>
                          <a:spcPct val="115000"/>
                        </a:lnSpc>
                        <a:spcAft>
                          <a:spcPts val="0"/>
                        </a:spcAft>
                      </a:pPr>
                      <a:r>
                        <a:rPr lang="fa-IR" sz="1600" b="1" dirty="0" smtClean="0">
                          <a:solidFill>
                            <a:srgbClr val="984806"/>
                          </a:solidFill>
                          <a:effectLst/>
                          <a:latin typeface="Calibri"/>
                          <a:ea typeface="Calibri"/>
                          <a:cs typeface="B Zar"/>
                        </a:rPr>
                        <a:t>1/97</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algn="ctr" rtl="0">
                        <a:lnSpc>
                          <a:spcPct val="115000"/>
                        </a:lnSpc>
                        <a:spcAft>
                          <a:spcPts val="0"/>
                        </a:spcAft>
                      </a:pPr>
                      <a:r>
                        <a:rPr lang="fa-IR" sz="1600">
                          <a:solidFill>
                            <a:srgbClr val="984806"/>
                          </a:solidFill>
                          <a:effectLst/>
                          <a:latin typeface="Calibri"/>
                          <a:ea typeface="Calibri"/>
                          <a:cs typeface="B Zar"/>
                        </a:rPr>
                        <a:t>13</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algn="ctr" rtl="1">
                        <a:lnSpc>
                          <a:spcPct val="115000"/>
                        </a:lnSpc>
                        <a:spcAft>
                          <a:spcPts val="0"/>
                        </a:spcAft>
                      </a:pPr>
                      <a:r>
                        <a:rPr lang="fa-IR" sz="1600" dirty="0">
                          <a:solidFill>
                            <a:srgbClr val="984806"/>
                          </a:solidFill>
                          <a:effectLst/>
                          <a:latin typeface="Calibri"/>
                          <a:ea typeface="Calibri"/>
                          <a:cs typeface="B Zar"/>
                        </a:rPr>
                        <a:t>15تا27</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algn="r" rtl="0">
                        <a:lnSpc>
                          <a:spcPct val="115000"/>
                        </a:lnSpc>
                        <a:spcAft>
                          <a:spcPts val="0"/>
                        </a:spcAft>
                      </a:pPr>
                      <a:r>
                        <a:rPr lang="fa-IR" sz="1600" b="1">
                          <a:solidFill>
                            <a:srgbClr val="984806"/>
                          </a:solidFill>
                          <a:effectLst/>
                          <a:latin typeface="Calibri"/>
                          <a:ea typeface="Calibri"/>
                          <a:cs typeface="B Zar"/>
                        </a:rPr>
                        <a:t>استعداد ریاضی</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algn="ctr" rtl="1">
                        <a:lnSpc>
                          <a:spcPct val="115000"/>
                        </a:lnSpc>
                        <a:spcAft>
                          <a:spcPts val="0"/>
                        </a:spcAft>
                      </a:pPr>
                      <a:r>
                        <a:rPr lang="fa-IR" sz="1600">
                          <a:solidFill>
                            <a:srgbClr val="984806"/>
                          </a:solidFill>
                          <a:effectLst/>
                          <a:latin typeface="Calibri"/>
                          <a:ea typeface="Calibri"/>
                          <a:cs typeface="B Zar"/>
                        </a:rPr>
                        <a:t>2</a:t>
                      </a:r>
                      <a:endParaRPr lang="en-US" sz="1600" dirty="0">
                        <a:effectLst/>
                        <a:latin typeface="Calibri"/>
                        <a:ea typeface="Calibri"/>
                        <a:cs typeface="Arial"/>
                      </a:endParaRPr>
                    </a:p>
                  </a:txBody>
                  <a:tcPr marL="68580" marR="68580" marT="0" marB="0">
                    <a:lnL>
                      <a:noFill/>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r>
              <a:tr h="403245">
                <a:tc vMerge="1">
                  <a:txBody>
                    <a:bodyPr/>
                    <a:lstStyle/>
                    <a:p>
                      <a:pPr rtl="1"/>
                      <a:endParaRPr lang="fa-IR"/>
                    </a:p>
                  </a:txBody>
                  <a:tcPr/>
                </a:tc>
                <a:tc>
                  <a:txBody>
                    <a:bodyPr/>
                    <a:lstStyle/>
                    <a:p>
                      <a:pPr algn="ctr" rtl="1">
                        <a:lnSpc>
                          <a:spcPct val="115000"/>
                        </a:lnSpc>
                        <a:spcAft>
                          <a:spcPts val="0"/>
                        </a:spcAft>
                      </a:pPr>
                      <a:r>
                        <a:rPr lang="fa-IR" sz="1600" b="1" dirty="0" smtClean="0">
                          <a:solidFill>
                            <a:srgbClr val="984806"/>
                          </a:solidFill>
                          <a:effectLst/>
                          <a:latin typeface="Calibri"/>
                          <a:ea typeface="Calibri"/>
                          <a:cs typeface="B Zar"/>
                        </a:rPr>
                        <a:t>2/10</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tcPr>
                </a:tc>
                <a:tc>
                  <a:txBody>
                    <a:bodyPr/>
                    <a:lstStyle/>
                    <a:p>
                      <a:pPr algn="ctr" rtl="0">
                        <a:lnSpc>
                          <a:spcPct val="115000"/>
                        </a:lnSpc>
                        <a:spcAft>
                          <a:spcPts val="0"/>
                        </a:spcAft>
                      </a:pPr>
                      <a:r>
                        <a:rPr lang="fa-IR" sz="1600">
                          <a:solidFill>
                            <a:srgbClr val="984806"/>
                          </a:solidFill>
                          <a:effectLst/>
                          <a:latin typeface="Calibri"/>
                          <a:ea typeface="Calibri"/>
                          <a:cs typeface="B Zar"/>
                        </a:rPr>
                        <a:t>12</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tcPr>
                </a:tc>
                <a:tc>
                  <a:txBody>
                    <a:bodyPr/>
                    <a:lstStyle/>
                    <a:p>
                      <a:pPr algn="ctr" rtl="1">
                        <a:lnSpc>
                          <a:spcPct val="115000"/>
                        </a:lnSpc>
                        <a:spcAft>
                          <a:spcPts val="0"/>
                        </a:spcAft>
                      </a:pPr>
                      <a:r>
                        <a:rPr lang="fa-IR" sz="1600">
                          <a:solidFill>
                            <a:srgbClr val="984806"/>
                          </a:solidFill>
                          <a:effectLst/>
                          <a:latin typeface="Calibri"/>
                          <a:ea typeface="Calibri"/>
                          <a:cs typeface="B Zar"/>
                        </a:rPr>
                        <a:t>28تا39</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tcPr>
                </a:tc>
                <a:tc>
                  <a:txBody>
                    <a:bodyPr/>
                    <a:lstStyle/>
                    <a:p>
                      <a:pPr algn="r" rtl="0">
                        <a:lnSpc>
                          <a:spcPct val="115000"/>
                        </a:lnSpc>
                        <a:spcAft>
                          <a:spcPts val="0"/>
                        </a:spcAft>
                      </a:pPr>
                      <a:r>
                        <a:rPr lang="fa-IR" sz="1600" b="1">
                          <a:solidFill>
                            <a:srgbClr val="984806"/>
                          </a:solidFill>
                          <a:effectLst/>
                          <a:latin typeface="Calibri"/>
                          <a:ea typeface="Calibri"/>
                          <a:cs typeface="B Zar"/>
                        </a:rPr>
                        <a:t>استعداد هنری</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tcPr>
                </a:tc>
                <a:tc>
                  <a:txBody>
                    <a:bodyPr/>
                    <a:lstStyle/>
                    <a:p>
                      <a:pPr algn="ctr" rtl="1">
                        <a:lnSpc>
                          <a:spcPct val="115000"/>
                        </a:lnSpc>
                        <a:spcAft>
                          <a:spcPts val="0"/>
                        </a:spcAft>
                      </a:pPr>
                      <a:r>
                        <a:rPr lang="fa-IR" sz="1600">
                          <a:solidFill>
                            <a:srgbClr val="984806"/>
                          </a:solidFill>
                          <a:effectLst/>
                          <a:latin typeface="Calibri"/>
                          <a:ea typeface="Calibri"/>
                          <a:cs typeface="B Zar"/>
                        </a:rPr>
                        <a:t>3</a:t>
                      </a:r>
                      <a:endParaRPr lang="en-US" sz="1600" dirty="0">
                        <a:effectLst/>
                        <a:latin typeface="Calibri"/>
                        <a:ea typeface="Calibri"/>
                        <a:cs typeface="Arial"/>
                      </a:endParaRPr>
                    </a:p>
                  </a:txBody>
                  <a:tcPr marL="68580" marR="68580" marT="0" marB="0">
                    <a:lnL>
                      <a:noFill/>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tcPr>
                </a:tc>
              </a:tr>
              <a:tr h="403245">
                <a:tc vMerge="1">
                  <a:txBody>
                    <a:bodyPr/>
                    <a:lstStyle/>
                    <a:p>
                      <a:pPr rtl="1"/>
                      <a:endParaRPr lang="fa-IR"/>
                    </a:p>
                  </a:txBody>
                  <a:tcPr/>
                </a:tc>
                <a:tc>
                  <a:txBody>
                    <a:bodyPr/>
                    <a:lstStyle/>
                    <a:p>
                      <a:pPr algn="ctr" rtl="1">
                        <a:lnSpc>
                          <a:spcPct val="115000"/>
                        </a:lnSpc>
                        <a:spcAft>
                          <a:spcPts val="0"/>
                        </a:spcAft>
                      </a:pPr>
                      <a:r>
                        <a:rPr lang="fa-IR" sz="1600" b="1" dirty="0" smtClean="0">
                          <a:solidFill>
                            <a:srgbClr val="984806"/>
                          </a:solidFill>
                          <a:effectLst/>
                          <a:latin typeface="Calibri"/>
                          <a:ea typeface="Calibri"/>
                          <a:cs typeface="B Zar"/>
                        </a:rPr>
                        <a:t>2/06</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algn="ctr" rtl="0">
                        <a:lnSpc>
                          <a:spcPct val="115000"/>
                        </a:lnSpc>
                        <a:spcAft>
                          <a:spcPts val="0"/>
                        </a:spcAft>
                      </a:pPr>
                      <a:r>
                        <a:rPr lang="fa-IR" sz="1600">
                          <a:solidFill>
                            <a:srgbClr val="984806"/>
                          </a:solidFill>
                          <a:effectLst/>
                          <a:latin typeface="Calibri"/>
                          <a:ea typeface="Calibri"/>
                          <a:cs typeface="B Zar"/>
                        </a:rPr>
                        <a:t>14</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algn="ctr" rtl="1">
                        <a:lnSpc>
                          <a:spcPct val="115000"/>
                        </a:lnSpc>
                        <a:spcAft>
                          <a:spcPts val="0"/>
                        </a:spcAft>
                      </a:pPr>
                      <a:r>
                        <a:rPr lang="fa-IR" sz="1600" dirty="0">
                          <a:solidFill>
                            <a:srgbClr val="984806"/>
                          </a:solidFill>
                          <a:effectLst/>
                          <a:latin typeface="Calibri"/>
                          <a:ea typeface="Calibri"/>
                          <a:cs typeface="B Zar"/>
                        </a:rPr>
                        <a:t>40تا53</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algn="r" rtl="0">
                        <a:lnSpc>
                          <a:spcPct val="115000"/>
                        </a:lnSpc>
                        <a:spcAft>
                          <a:spcPts val="0"/>
                        </a:spcAft>
                      </a:pPr>
                      <a:r>
                        <a:rPr lang="fa-IR" sz="1600" b="1">
                          <a:solidFill>
                            <a:srgbClr val="984806"/>
                          </a:solidFill>
                          <a:effectLst/>
                          <a:latin typeface="Calibri"/>
                          <a:ea typeface="Calibri"/>
                          <a:cs typeface="B Zar"/>
                        </a:rPr>
                        <a:t>استعداد فضایی</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algn="ctr" rtl="1">
                        <a:lnSpc>
                          <a:spcPct val="115000"/>
                        </a:lnSpc>
                        <a:spcAft>
                          <a:spcPts val="0"/>
                        </a:spcAft>
                      </a:pPr>
                      <a:r>
                        <a:rPr lang="fa-IR" sz="1600">
                          <a:solidFill>
                            <a:srgbClr val="984806"/>
                          </a:solidFill>
                          <a:effectLst/>
                          <a:latin typeface="Calibri"/>
                          <a:ea typeface="Calibri"/>
                          <a:cs typeface="B Zar"/>
                        </a:rPr>
                        <a:t>4</a:t>
                      </a:r>
                      <a:endParaRPr lang="en-US" sz="1600" dirty="0">
                        <a:effectLst/>
                        <a:latin typeface="Calibri"/>
                        <a:ea typeface="Calibri"/>
                        <a:cs typeface="Arial"/>
                      </a:endParaRPr>
                    </a:p>
                  </a:txBody>
                  <a:tcPr marL="68580" marR="68580" marT="0" marB="0">
                    <a:lnL>
                      <a:noFill/>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r>
              <a:tr h="403245">
                <a:tc vMerge="1">
                  <a:txBody>
                    <a:bodyPr/>
                    <a:lstStyle/>
                    <a:p>
                      <a:pPr rtl="1"/>
                      <a:endParaRPr lang="fa-IR"/>
                    </a:p>
                  </a:txBody>
                  <a:tcPr/>
                </a:tc>
                <a:tc>
                  <a:txBody>
                    <a:bodyPr/>
                    <a:lstStyle/>
                    <a:p>
                      <a:pPr algn="ctr" rtl="1">
                        <a:lnSpc>
                          <a:spcPct val="115000"/>
                        </a:lnSpc>
                        <a:spcAft>
                          <a:spcPts val="0"/>
                        </a:spcAft>
                      </a:pPr>
                      <a:r>
                        <a:rPr lang="fa-IR" sz="1600" b="1" dirty="0" smtClean="0">
                          <a:solidFill>
                            <a:srgbClr val="984806"/>
                          </a:solidFill>
                          <a:effectLst/>
                          <a:latin typeface="Calibri"/>
                          <a:ea typeface="Calibri"/>
                          <a:cs typeface="B Zar"/>
                        </a:rPr>
                        <a:t>2/33</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tcPr>
                </a:tc>
                <a:tc>
                  <a:txBody>
                    <a:bodyPr/>
                    <a:lstStyle/>
                    <a:p>
                      <a:pPr algn="ctr" rtl="0">
                        <a:lnSpc>
                          <a:spcPct val="115000"/>
                        </a:lnSpc>
                        <a:spcAft>
                          <a:spcPts val="0"/>
                        </a:spcAft>
                      </a:pPr>
                      <a:r>
                        <a:rPr lang="fa-IR" sz="1600">
                          <a:solidFill>
                            <a:srgbClr val="984806"/>
                          </a:solidFill>
                          <a:effectLst/>
                          <a:latin typeface="Calibri"/>
                          <a:ea typeface="Calibri"/>
                          <a:cs typeface="B Zar"/>
                        </a:rPr>
                        <a:t>11</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tcPr>
                </a:tc>
                <a:tc>
                  <a:txBody>
                    <a:bodyPr/>
                    <a:lstStyle/>
                    <a:p>
                      <a:pPr algn="ctr" rtl="1">
                        <a:lnSpc>
                          <a:spcPct val="115000"/>
                        </a:lnSpc>
                        <a:spcAft>
                          <a:spcPts val="0"/>
                        </a:spcAft>
                      </a:pPr>
                      <a:r>
                        <a:rPr lang="fa-IR" sz="1600">
                          <a:solidFill>
                            <a:srgbClr val="984806"/>
                          </a:solidFill>
                          <a:effectLst/>
                          <a:latin typeface="Calibri"/>
                          <a:ea typeface="Calibri"/>
                          <a:cs typeface="B Zar"/>
                        </a:rPr>
                        <a:t>54تا64</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tcPr>
                </a:tc>
                <a:tc>
                  <a:txBody>
                    <a:bodyPr/>
                    <a:lstStyle/>
                    <a:p>
                      <a:pPr algn="r" rtl="0">
                        <a:lnSpc>
                          <a:spcPct val="115000"/>
                        </a:lnSpc>
                        <a:spcAft>
                          <a:spcPts val="0"/>
                        </a:spcAft>
                      </a:pPr>
                      <a:r>
                        <a:rPr lang="fa-IR" sz="1600" b="1" dirty="0">
                          <a:solidFill>
                            <a:srgbClr val="984806"/>
                          </a:solidFill>
                          <a:effectLst/>
                          <a:latin typeface="Calibri"/>
                          <a:ea typeface="Calibri"/>
                          <a:cs typeface="B Zar"/>
                        </a:rPr>
                        <a:t>استعدادحرکتی - ورزشی</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tcPr>
                </a:tc>
                <a:tc>
                  <a:txBody>
                    <a:bodyPr/>
                    <a:lstStyle/>
                    <a:p>
                      <a:pPr algn="ctr" rtl="0">
                        <a:lnSpc>
                          <a:spcPct val="115000"/>
                        </a:lnSpc>
                        <a:spcAft>
                          <a:spcPts val="0"/>
                        </a:spcAft>
                      </a:pPr>
                      <a:r>
                        <a:rPr lang="fa-IR" sz="1600">
                          <a:solidFill>
                            <a:srgbClr val="984806"/>
                          </a:solidFill>
                          <a:effectLst/>
                          <a:latin typeface="Calibri"/>
                          <a:ea typeface="Calibri"/>
                          <a:cs typeface="B Zar"/>
                        </a:rPr>
                        <a:t>5</a:t>
                      </a:r>
                      <a:endParaRPr lang="en-US" sz="1600" dirty="0">
                        <a:effectLst/>
                        <a:latin typeface="Calibri"/>
                        <a:ea typeface="Calibri"/>
                        <a:cs typeface="Arial"/>
                      </a:endParaRPr>
                    </a:p>
                  </a:txBody>
                  <a:tcPr marL="68580" marR="68580" marT="0" marB="0">
                    <a:lnL>
                      <a:noFill/>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tcPr>
                </a:tc>
              </a:tr>
              <a:tr h="460851">
                <a:tc vMerge="1">
                  <a:txBody>
                    <a:bodyPr/>
                    <a:lstStyle/>
                    <a:p>
                      <a:pPr rtl="1"/>
                      <a:endParaRPr lang="fa-IR"/>
                    </a:p>
                  </a:txBody>
                  <a:tcPr/>
                </a:tc>
                <a:tc>
                  <a:txBody>
                    <a:bodyPr/>
                    <a:lstStyle/>
                    <a:p>
                      <a:pPr algn="ctr" rtl="1">
                        <a:lnSpc>
                          <a:spcPct val="115000"/>
                        </a:lnSpc>
                        <a:spcAft>
                          <a:spcPts val="0"/>
                        </a:spcAft>
                      </a:pPr>
                      <a:r>
                        <a:rPr lang="fa-IR" sz="1600" b="1" dirty="0" smtClean="0">
                          <a:solidFill>
                            <a:srgbClr val="0033CC"/>
                          </a:solidFill>
                          <a:effectLst/>
                          <a:latin typeface="Calibri"/>
                          <a:ea typeface="Calibri"/>
                          <a:cs typeface="B Zar"/>
                        </a:rPr>
                        <a:t>2/34</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algn="ctr" rtl="0">
                        <a:lnSpc>
                          <a:spcPct val="115000"/>
                        </a:lnSpc>
                        <a:spcAft>
                          <a:spcPts val="0"/>
                        </a:spcAft>
                      </a:pPr>
                      <a:r>
                        <a:rPr lang="fa-IR" sz="1600" dirty="0">
                          <a:solidFill>
                            <a:srgbClr val="984806"/>
                          </a:solidFill>
                          <a:effectLst/>
                          <a:latin typeface="Calibri"/>
                          <a:ea typeface="Calibri"/>
                          <a:cs typeface="B Zar"/>
                        </a:rPr>
                        <a:t>10</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algn="ctr" rtl="1">
                        <a:lnSpc>
                          <a:spcPct val="115000"/>
                        </a:lnSpc>
                        <a:spcAft>
                          <a:spcPts val="0"/>
                        </a:spcAft>
                      </a:pPr>
                      <a:r>
                        <a:rPr lang="fa-IR" sz="1600">
                          <a:solidFill>
                            <a:srgbClr val="984806"/>
                          </a:solidFill>
                          <a:effectLst/>
                          <a:latin typeface="Calibri"/>
                          <a:ea typeface="Calibri"/>
                          <a:cs typeface="B Zar"/>
                        </a:rPr>
                        <a:t>65تا74</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algn="r" rtl="0">
                        <a:lnSpc>
                          <a:spcPct val="115000"/>
                        </a:lnSpc>
                        <a:spcAft>
                          <a:spcPts val="0"/>
                        </a:spcAft>
                      </a:pPr>
                      <a:r>
                        <a:rPr lang="fa-IR" sz="1600" b="1" dirty="0">
                          <a:solidFill>
                            <a:srgbClr val="984806"/>
                          </a:solidFill>
                          <a:effectLst/>
                          <a:latin typeface="Calibri"/>
                          <a:ea typeface="Calibri"/>
                          <a:cs typeface="B Zar"/>
                        </a:rPr>
                        <a:t>استعداد اجتماعی</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algn="ctr" rtl="1">
                        <a:lnSpc>
                          <a:spcPct val="115000"/>
                        </a:lnSpc>
                        <a:spcAft>
                          <a:spcPts val="0"/>
                        </a:spcAft>
                      </a:pPr>
                      <a:r>
                        <a:rPr lang="fa-IR" sz="1600">
                          <a:solidFill>
                            <a:srgbClr val="984806"/>
                          </a:solidFill>
                          <a:effectLst/>
                          <a:latin typeface="Calibri"/>
                          <a:ea typeface="Calibri"/>
                          <a:cs typeface="B Zar"/>
                        </a:rPr>
                        <a:t>6</a:t>
                      </a:r>
                      <a:endParaRPr lang="en-US" sz="1600" dirty="0">
                        <a:effectLst/>
                        <a:latin typeface="Calibri"/>
                        <a:ea typeface="Calibri"/>
                        <a:cs typeface="Arial"/>
                      </a:endParaRPr>
                    </a:p>
                  </a:txBody>
                  <a:tcPr marL="68580" marR="68580" marT="0" marB="0">
                    <a:lnL>
                      <a:noFill/>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r>
              <a:tr h="403245">
                <a:tc vMerge="1">
                  <a:txBody>
                    <a:bodyPr/>
                    <a:lstStyle/>
                    <a:p>
                      <a:pPr rtl="1"/>
                      <a:endParaRPr lang="fa-IR"/>
                    </a:p>
                  </a:txBody>
                  <a:tcPr/>
                </a:tc>
                <a:tc>
                  <a:txBody>
                    <a:bodyPr/>
                    <a:lstStyle/>
                    <a:p>
                      <a:pPr algn="ctr" rtl="1">
                        <a:lnSpc>
                          <a:spcPct val="115000"/>
                        </a:lnSpc>
                        <a:spcAft>
                          <a:spcPts val="0"/>
                        </a:spcAft>
                      </a:pPr>
                      <a:r>
                        <a:rPr lang="fa-IR" sz="1600" b="1" dirty="0" smtClean="0">
                          <a:solidFill>
                            <a:srgbClr val="984806"/>
                          </a:solidFill>
                          <a:effectLst/>
                          <a:latin typeface="Calibri"/>
                          <a:ea typeface="Calibri"/>
                          <a:cs typeface="B Zar"/>
                        </a:rPr>
                        <a:t>2/25</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tcPr>
                </a:tc>
                <a:tc>
                  <a:txBody>
                    <a:bodyPr/>
                    <a:lstStyle/>
                    <a:p>
                      <a:pPr algn="ctr" rtl="0">
                        <a:lnSpc>
                          <a:spcPct val="115000"/>
                        </a:lnSpc>
                        <a:spcAft>
                          <a:spcPts val="0"/>
                        </a:spcAft>
                      </a:pPr>
                      <a:r>
                        <a:rPr lang="fa-IR" sz="1600">
                          <a:solidFill>
                            <a:srgbClr val="984806"/>
                          </a:solidFill>
                          <a:effectLst/>
                          <a:latin typeface="Calibri"/>
                          <a:ea typeface="Calibri"/>
                          <a:cs typeface="B Zar"/>
                        </a:rPr>
                        <a:t>12</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tcPr>
                </a:tc>
                <a:tc>
                  <a:txBody>
                    <a:bodyPr/>
                    <a:lstStyle/>
                    <a:p>
                      <a:pPr algn="ctr" rtl="1">
                        <a:lnSpc>
                          <a:spcPct val="115000"/>
                        </a:lnSpc>
                        <a:spcAft>
                          <a:spcPts val="0"/>
                        </a:spcAft>
                      </a:pPr>
                      <a:r>
                        <a:rPr lang="fa-IR" sz="1600">
                          <a:solidFill>
                            <a:srgbClr val="984806"/>
                          </a:solidFill>
                          <a:effectLst/>
                          <a:latin typeface="Calibri"/>
                          <a:ea typeface="Calibri"/>
                          <a:cs typeface="B Zar"/>
                        </a:rPr>
                        <a:t>75تا86</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tcPr>
                </a:tc>
                <a:tc>
                  <a:txBody>
                    <a:bodyPr/>
                    <a:lstStyle/>
                    <a:p>
                      <a:pPr algn="r" rtl="0">
                        <a:lnSpc>
                          <a:spcPct val="115000"/>
                        </a:lnSpc>
                        <a:spcAft>
                          <a:spcPts val="0"/>
                        </a:spcAft>
                      </a:pPr>
                      <a:r>
                        <a:rPr lang="fa-IR" sz="1600" b="1">
                          <a:solidFill>
                            <a:srgbClr val="984806"/>
                          </a:solidFill>
                          <a:effectLst/>
                          <a:latin typeface="Calibri"/>
                          <a:ea typeface="Calibri"/>
                          <a:cs typeface="B Zar"/>
                        </a:rPr>
                        <a:t>استعداد فرهنگ دینی</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tcPr>
                </a:tc>
                <a:tc>
                  <a:txBody>
                    <a:bodyPr/>
                    <a:lstStyle/>
                    <a:p>
                      <a:pPr algn="ctr" rtl="1">
                        <a:lnSpc>
                          <a:spcPct val="115000"/>
                        </a:lnSpc>
                        <a:spcAft>
                          <a:spcPts val="0"/>
                        </a:spcAft>
                      </a:pPr>
                      <a:r>
                        <a:rPr lang="fa-IR" sz="1600">
                          <a:solidFill>
                            <a:srgbClr val="984806"/>
                          </a:solidFill>
                          <a:effectLst/>
                          <a:latin typeface="Calibri"/>
                          <a:ea typeface="Calibri"/>
                          <a:cs typeface="B Zar"/>
                        </a:rPr>
                        <a:t>7</a:t>
                      </a:r>
                      <a:endParaRPr lang="en-US" sz="1600" dirty="0">
                        <a:effectLst/>
                        <a:latin typeface="Calibri"/>
                        <a:ea typeface="Calibri"/>
                        <a:cs typeface="Arial"/>
                      </a:endParaRPr>
                    </a:p>
                  </a:txBody>
                  <a:tcPr marL="68580" marR="68580" marT="0" marB="0">
                    <a:lnL>
                      <a:noFill/>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tcPr>
                </a:tc>
              </a:tr>
              <a:tr h="403245">
                <a:tc vMerge="1">
                  <a:txBody>
                    <a:bodyPr/>
                    <a:lstStyle/>
                    <a:p>
                      <a:pPr rtl="1"/>
                      <a:endParaRPr lang="fa-IR"/>
                    </a:p>
                  </a:txBody>
                  <a:tcPr/>
                </a:tc>
                <a:tc>
                  <a:txBody>
                    <a:bodyPr/>
                    <a:lstStyle/>
                    <a:p>
                      <a:pPr algn="ctr" rtl="1">
                        <a:lnSpc>
                          <a:spcPct val="115000"/>
                        </a:lnSpc>
                        <a:spcAft>
                          <a:spcPts val="0"/>
                        </a:spcAft>
                      </a:pPr>
                      <a:r>
                        <a:rPr lang="fa-IR" sz="1600" b="1" dirty="0" smtClean="0">
                          <a:solidFill>
                            <a:srgbClr val="984806"/>
                          </a:solidFill>
                          <a:effectLst/>
                          <a:latin typeface="Calibri"/>
                          <a:ea typeface="Calibri"/>
                          <a:cs typeface="B Zar"/>
                        </a:rPr>
                        <a:t>2/19</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algn="ctr" rtl="0">
                        <a:lnSpc>
                          <a:spcPct val="115000"/>
                        </a:lnSpc>
                        <a:spcAft>
                          <a:spcPts val="0"/>
                        </a:spcAft>
                      </a:pPr>
                      <a:r>
                        <a:rPr lang="fa-IR" sz="1600">
                          <a:solidFill>
                            <a:srgbClr val="984806"/>
                          </a:solidFill>
                          <a:effectLst/>
                          <a:latin typeface="Calibri"/>
                          <a:ea typeface="Calibri"/>
                          <a:cs typeface="B Zar"/>
                        </a:rPr>
                        <a:t>14</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algn="ctr" rtl="1">
                        <a:lnSpc>
                          <a:spcPct val="115000"/>
                        </a:lnSpc>
                        <a:spcAft>
                          <a:spcPts val="0"/>
                        </a:spcAft>
                      </a:pPr>
                      <a:r>
                        <a:rPr lang="fa-IR" sz="1600">
                          <a:solidFill>
                            <a:srgbClr val="984806"/>
                          </a:solidFill>
                          <a:effectLst/>
                          <a:latin typeface="Calibri"/>
                          <a:ea typeface="Calibri"/>
                          <a:cs typeface="B Zar"/>
                        </a:rPr>
                        <a:t>87تا100</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algn="r" rtl="0">
                        <a:lnSpc>
                          <a:spcPct val="115000"/>
                        </a:lnSpc>
                        <a:spcAft>
                          <a:spcPts val="0"/>
                        </a:spcAft>
                      </a:pPr>
                      <a:r>
                        <a:rPr lang="fa-IR" sz="1600" b="1">
                          <a:solidFill>
                            <a:srgbClr val="984806"/>
                          </a:solidFill>
                          <a:effectLst/>
                          <a:latin typeface="Calibri"/>
                          <a:ea typeface="Calibri"/>
                          <a:cs typeface="B Zar"/>
                        </a:rPr>
                        <a:t>استعداد علوم</a:t>
                      </a:r>
                      <a:endParaRPr lang="en-US" sz="1600" dirty="0">
                        <a:effectLst/>
                        <a:latin typeface="Calibri"/>
                        <a:ea typeface="Calibri"/>
                        <a:cs typeface="Arial"/>
                      </a:endParaRPr>
                    </a:p>
                  </a:txBody>
                  <a:tcPr marL="68580" marR="68580" marT="0" marB="0">
                    <a:lnL>
                      <a:noFill/>
                    </a:lnL>
                    <a:lnR>
                      <a:noFill/>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c>
                  <a:txBody>
                    <a:bodyPr/>
                    <a:lstStyle/>
                    <a:p>
                      <a:pPr algn="ctr" rtl="1">
                        <a:lnSpc>
                          <a:spcPct val="115000"/>
                        </a:lnSpc>
                        <a:spcAft>
                          <a:spcPts val="0"/>
                        </a:spcAft>
                      </a:pPr>
                      <a:r>
                        <a:rPr lang="fa-IR" sz="1600" dirty="0">
                          <a:solidFill>
                            <a:srgbClr val="984806"/>
                          </a:solidFill>
                          <a:effectLst/>
                          <a:latin typeface="Calibri"/>
                          <a:ea typeface="Calibri"/>
                          <a:cs typeface="B Zar"/>
                        </a:rPr>
                        <a:t>8</a:t>
                      </a:r>
                      <a:endParaRPr lang="en-US" sz="1600" dirty="0">
                        <a:effectLst/>
                        <a:latin typeface="Calibri"/>
                        <a:ea typeface="Calibri"/>
                        <a:cs typeface="Arial"/>
                      </a:endParaRPr>
                    </a:p>
                  </a:txBody>
                  <a:tcPr marL="68580" marR="68580" marT="0" marB="0">
                    <a:lnL>
                      <a:noFill/>
                    </a:lnL>
                    <a:lnR w="12700" cap="flat" cmpd="sng" algn="ctr">
                      <a:solidFill>
                        <a:srgbClr val="F9B074"/>
                      </a:solidFill>
                      <a:prstDash val="solid"/>
                      <a:round/>
                      <a:headEnd type="none" w="med" len="med"/>
                      <a:tailEnd type="none" w="med" len="med"/>
                    </a:lnR>
                    <a:lnT w="12700" cap="flat" cmpd="sng" algn="ctr">
                      <a:solidFill>
                        <a:srgbClr val="F9B074"/>
                      </a:solidFill>
                      <a:prstDash val="solid"/>
                      <a:round/>
                      <a:headEnd type="none" w="med" len="med"/>
                      <a:tailEnd type="none" w="med" len="med"/>
                    </a:lnT>
                    <a:lnB w="12700" cap="flat" cmpd="sng" algn="ctr">
                      <a:solidFill>
                        <a:srgbClr val="F9B074"/>
                      </a:solidFill>
                      <a:prstDash val="solid"/>
                      <a:round/>
                      <a:headEnd type="none" w="med" len="med"/>
                      <a:tailEnd type="none" w="med" len="med"/>
                    </a:lnB>
                    <a:solidFill>
                      <a:srgbClr val="FDE4D0"/>
                    </a:solidFill>
                  </a:tcPr>
                </a:tc>
              </a:tr>
            </a:tbl>
          </a:graphicData>
        </a:graphic>
      </p:graphicFrame>
    </p:spTree>
    <p:extLst>
      <p:ext uri="{BB962C8B-B14F-4D97-AF65-F5344CB8AC3E}">
        <p14:creationId xmlns:p14="http://schemas.microsoft.com/office/powerpoint/2010/main" val="2883139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par>
                          <p:cTn id="8" fill="hold">
                            <p:stCondLst>
                              <p:cond delay="2000"/>
                            </p:stCondLst>
                            <p:childTnLst>
                              <p:par>
                                <p:cTn id="9" presetID="6" presetClass="entr" presetSubtype="3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circle(out)">
                                      <p:cBhvr>
                                        <p:cTn id="1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004538865"/>
              </p:ext>
            </p:extLst>
          </p:nvPr>
        </p:nvGraphicFramePr>
        <p:xfrm>
          <a:off x="1425010" y="1988840"/>
          <a:ext cx="7539478" cy="1656184"/>
        </p:xfrm>
        <a:graphic>
          <a:graphicData uri="http://schemas.openxmlformats.org/drawingml/2006/table">
            <a:tbl>
              <a:tblPr rtl="1" firstRow="1" firstCol="1" bandRow="1">
                <a:tableStyleId>{3C2FFA5D-87B4-456A-9821-1D502468CF0F}</a:tableStyleId>
              </a:tblPr>
              <a:tblGrid>
                <a:gridCol w="753784"/>
                <a:gridCol w="847599"/>
                <a:gridCol w="848416"/>
                <a:gridCol w="848416"/>
                <a:gridCol w="848416"/>
                <a:gridCol w="847599"/>
                <a:gridCol w="848416"/>
                <a:gridCol w="848416"/>
                <a:gridCol w="848416"/>
              </a:tblGrid>
              <a:tr h="414046">
                <a:tc gridSpan="9">
                  <a:txBody>
                    <a:bodyPr/>
                    <a:lstStyle/>
                    <a:p>
                      <a:pPr algn="ctr" rtl="1">
                        <a:lnSpc>
                          <a:spcPct val="115000"/>
                        </a:lnSpc>
                        <a:spcAft>
                          <a:spcPts val="0"/>
                        </a:spcAft>
                      </a:pPr>
                      <a:r>
                        <a:rPr lang="fa-IR" sz="2000" dirty="0">
                          <a:effectLst/>
                          <a:cs typeface="B Titr" pitchFamily="2" charset="-78"/>
                        </a:rPr>
                        <a:t>جدول شماره4-  تعدادامتیازات بالای 3 به تفکیک استعدادها </a:t>
                      </a:r>
                      <a:endParaRPr lang="en-US" sz="2000" dirty="0">
                        <a:effectLst/>
                        <a:latin typeface="Calibri"/>
                        <a:ea typeface="Calibri"/>
                        <a:cs typeface="B Titr" pitchFamily="2" charset="-78"/>
                      </a:endParaRPr>
                    </a:p>
                  </a:txBody>
                  <a:tcPr marL="68580" marR="68580" marT="0" marB="0"/>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828092">
                <a:tc>
                  <a:txBody>
                    <a:bodyPr/>
                    <a:lstStyle/>
                    <a:p>
                      <a:pPr algn="ctr" rtl="1">
                        <a:lnSpc>
                          <a:spcPct val="115000"/>
                        </a:lnSpc>
                        <a:spcAft>
                          <a:spcPts val="0"/>
                        </a:spcAft>
                      </a:pPr>
                      <a:r>
                        <a:rPr lang="fa-IR" sz="1600">
                          <a:effectLst/>
                          <a:cs typeface="B Titr" pitchFamily="2" charset="-78"/>
                        </a:rPr>
                        <a:t>استعداد</a:t>
                      </a:r>
                      <a:endParaRPr lang="en-US" sz="16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a:effectLst/>
                          <a:cs typeface="B Titr" pitchFamily="2" charset="-78"/>
                        </a:rPr>
                        <a:t>کلامی</a:t>
                      </a:r>
                      <a:endParaRPr lang="en-US" sz="16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a:effectLst/>
                          <a:cs typeface="B Titr" pitchFamily="2" charset="-78"/>
                        </a:rPr>
                        <a:t>ریاضی</a:t>
                      </a:r>
                      <a:endParaRPr lang="en-US" sz="16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a:effectLst/>
                          <a:cs typeface="B Titr" pitchFamily="2" charset="-78"/>
                        </a:rPr>
                        <a:t>هنری</a:t>
                      </a:r>
                      <a:endParaRPr lang="en-US" sz="16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a:effectLst/>
                          <a:cs typeface="B Titr" pitchFamily="2" charset="-78"/>
                        </a:rPr>
                        <a:t>فضایی</a:t>
                      </a:r>
                      <a:endParaRPr lang="en-US" sz="16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a:effectLst/>
                          <a:cs typeface="B Titr" pitchFamily="2" charset="-78"/>
                        </a:rPr>
                        <a:t>حرکتی- ورزشی</a:t>
                      </a:r>
                      <a:endParaRPr lang="en-US" sz="16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a:effectLst/>
                          <a:cs typeface="B Titr" pitchFamily="2" charset="-78"/>
                        </a:rPr>
                        <a:t>اجتماعی</a:t>
                      </a:r>
                      <a:endParaRPr lang="en-US" sz="16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a:effectLst/>
                          <a:cs typeface="B Titr" pitchFamily="2" charset="-78"/>
                        </a:rPr>
                        <a:t>فرهنگی- دینی</a:t>
                      </a:r>
                      <a:endParaRPr lang="en-US" sz="16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a:effectLst/>
                          <a:cs typeface="B Titr" pitchFamily="2" charset="-78"/>
                        </a:rPr>
                        <a:t>علوم </a:t>
                      </a:r>
                      <a:endParaRPr lang="en-US" sz="1600" dirty="0">
                        <a:effectLst/>
                        <a:latin typeface="Calibri"/>
                        <a:ea typeface="Calibri"/>
                        <a:cs typeface="B Titr" pitchFamily="2" charset="-78"/>
                      </a:endParaRPr>
                    </a:p>
                  </a:txBody>
                  <a:tcPr marL="68580" marR="68580" marT="0" marB="0"/>
                </a:tc>
              </a:tr>
              <a:tr h="414046">
                <a:tc>
                  <a:txBody>
                    <a:bodyPr/>
                    <a:lstStyle/>
                    <a:p>
                      <a:pPr algn="ctr" rtl="1">
                        <a:lnSpc>
                          <a:spcPct val="115000"/>
                        </a:lnSpc>
                        <a:spcAft>
                          <a:spcPts val="0"/>
                        </a:spcAft>
                      </a:pPr>
                      <a:r>
                        <a:rPr lang="fa-IR" sz="1600">
                          <a:effectLst/>
                          <a:cs typeface="B Titr" pitchFamily="2" charset="-78"/>
                        </a:rPr>
                        <a:t>تعداد</a:t>
                      </a:r>
                      <a:endParaRPr lang="en-US" sz="16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a:effectLst/>
                          <a:cs typeface="B Titr" pitchFamily="2" charset="-78"/>
                        </a:rPr>
                        <a:t>213</a:t>
                      </a:r>
                      <a:endParaRPr lang="en-US" sz="16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a:effectLst/>
                          <a:cs typeface="B Titr" pitchFamily="2" charset="-78"/>
                        </a:rPr>
                        <a:t>171</a:t>
                      </a:r>
                      <a:endParaRPr lang="en-US" sz="16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dirty="0">
                          <a:effectLst/>
                          <a:cs typeface="B Titr" pitchFamily="2" charset="-78"/>
                        </a:rPr>
                        <a:t>161</a:t>
                      </a:r>
                      <a:endParaRPr lang="en-US" sz="16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a:effectLst/>
                          <a:cs typeface="B Titr" pitchFamily="2" charset="-78"/>
                        </a:rPr>
                        <a:t>144</a:t>
                      </a:r>
                      <a:endParaRPr lang="en-US" sz="16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a:effectLst/>
                          <a:cs typeface="B Titr" pitchFamily="2" charset="-78"/>
                        </a:rPr>
                        <a:t>215</a:t>
                      </a:r>
                      <a:endParaRPr lang="en-US" sz="16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a:effectLst/>
                          <a:cs typeface="B Titr" pitchFamily="2" charset="-78"/>
                        </a:rPr>
                        <a:t>259</a:t>
                      </a:r>
                      <a:endParaRPr lang="en-US" sz="16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a:effectLst/>
                          <a:cs typeface="B Titr" pitchFamily="2" charset="-78"/>
                        </a:rPr>
                        <a:t>186</a:t>
                      </a:r>
                      <a:endParaRPr lang="en-US" sz="16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dirty="0">
                          <a:effectLst/>
                          <a:cs typeface="B Titr" pitchFamily="2" charset="-78"/>
                        </a:rPr>
                        <a:t>194</a:t>
                      </a:r>
                      <a:endParaRPr lang="en-US" sz="1600" dirty="0">
                        <a:effectLst/>
                        <a:latin typeface="Calibri"/>
                        <a:ea typeface="Calibri"/>
                        <a:cs typeface="B Titr" pitchFamily="2" charset="-78"/>
                      </a:endParaRPr>
                    </a:p>
                  </a:txBody>
                  <a:tcPr marL="68580" marR="68580" marT="0" marB="0"/>
                </a:tc>
              </a:tr>
            </a:tbl>
          </a:graphicData>
        </a:graphic>
      </p:graphicFrame>
      <p:sp>
        <p:nvSpPr>
          <p:cNvPr id="3" name="Rectangle 2"/>
          <p:cNvSpPr/>
          <p:nvPr/>
        </p:nvSpPr>
        <p:spPr>
          <a:xfrm>
            <a:off x="4067944" y="1268760"/>
            <a:ext cx="4947188" cy="400110"/>
          </a:xfrm>
          <a:prstGeom prst="rect">
            <a:avLst/>
          </a:prstGeom>
        </p:spPr>
        <p:style>
          <a:lnRef idx="1">
            <a:schemeClr val="accent1"/>
          </a:lnRef>
          <a:fillRef idx="3">
            <a:schemeClr val="accent1"/>
          </a:fillRef>
          <a:effectRef idx="2">
            <a:schemeClr val="accent1"/>
          </a:effectRef>
          <a:fontRef idx="minor">
            <a:schemeClr val="lt1"/>
          </a:fontRef>
        </p:style>
        <p:txBody>
          <a:bodyPr wrap="none">
            <a:spAutoFit/>
          </a:bodyPr>
          <a:lstStyle/>
          <a:p>
            <a:r>
              <a:rPr lang="fa-IR" sz="2000" b="1" dirty="0">
                <a:ea typeface="Calibri"/>
                <a:cs typeface="B Zar"/>
              </a:rPr>
              <a:t>وضعیت دانش آموزان باتوجه به استعدادهای هشتگانه </a:t>
            </a:r>
            <a:endParaRPr lang="fa-IR" sz="2000" dirty="0"/>
          </a:p>
        </p:txBody>
      </p:sp>
      <p:graphicFrame>
        <p:nvGraphicFramePr>
          <p:cNvPr id="4" name="Chart 3"/>
          <p:cNvGraphicFramePr/>
          <p:nvPr>
            <p:extLst>
              <p:ext uri="{D42A27DB-BD31-4B8C-83A1-F6EECF244321}">
                <p14:modId xmlns:p14="http://schemas.microsoft.com/office/powerpoint/2010/main" val="1813547967"/>
              </p:ext>
            </p:extLst>
          </p:nvPr>
        </p:nvGraphicFramePr>
        <p:xfrm>
          <a:off x="1691680" y="3789040"/>
          <a:ext cx="6984776" cy="28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008977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Graphic spid="4"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3131840" y="1340768"/>
            <a:ext cx="5868144" cy="369332"/>
          </a:xfrm>
          <a:prstGeom prst="rect">
            <a:avLst/>
          </a:prstGeom>
          <a:solidFill>
            <a:schemeClr val="accent4">
              <a:lumMod val="75000"/>
            </a:schemeClr>
          </a:solidFill>
        </p:spPr>
        <p:txBody>
          <a:bodyPr wrap="square">
            <a:spAutoFit/>
          </a:bodyPr>
          <a:lstStyle/>
          <a:p>
            <a:pPr algn="r"/>
            <a:r>
              <a:rPr lang="fa-IR" b="1" dirty="0">
                <a:solidFill>
                  <a:schemeClr val="bg1"/>
                </a:solidFill>
                <a:ea typeface="Calibri"/>
                <a:cs typeface="B Zar"/>
              </a:rPr>
              <a:t>نتایج امتیازات استعدادهابرحسب مدرک تحصیلی مشترک پدرومادر</a:t>
            </a:r>
            <a:endParaRPr lang="fa-IR" dirty="0">
              <a:solidFill>
                <a:schemeClr val="bg1"/>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951002283"/>
              </p:ext>
            </p:extLst>
          </p:nvPr>
        </p:nvGraphicFramePr>
        <p:xfrm>
          <a:off x="1353348" y="2060848"/>
          <a:ext cx="7668340" cy="3600401"/>
        </p:xfrm>
        <a:graphic>
          <a:graphicData uri="http://schemas.openxmlformats.org/drawingml/2006/table">
            <a:tbl>
              <a:tblPr rtl="1" firstRow="1" firstCol="1" bandRow="1">
                <a:tableStyleId>{E269D01E-BC32-4049-B463-5C60D7B0CCD2}</a:tableStyleId>
              </a:tblPr>
              <a:tblGrid>
                <a:gridCol w="696984"/>
                <a:gridCol w="696984"/>
                <a:gridCol w="783731"/>
                <a:gridCol w="784485"/>
                <a:gridCol w="784485"/>
                <a:gridCol w="784485"/>
                <a:gridCol w="783731"/>
                <a:gridCol w="784485"/>
                <a:gridCol w="784485"/>
                <a:gridCol w="784485"/>
              </a:tblGrid>
              <a:tr h="532724">
                <a:tc gridSpan="10">
                  <a:txBody>
                    <a:bodyPr/>
                    <a:lstStyle/>
                    <a:p>
                      <a:pPr algn="ctr" rtl="1">
                        <a:lnSpc>
                          <a:spcPct val="115000"/>
                        </a:lnSpc>
                        <a:spcAft>
                          <a:spcPts val="0"/>
                        </a:spcAft>
                      </a:pPr>
                      <a:r>
                        <a:rPr lang="fa-IR" sz="1600" dirty="0">
                          <a:effectLst/>
                          <a:cs typeface="B Titr" pitchFamily="2" charset="-78"/>
                        </a:rPr>
                        <a:t>جدول شماره5-  میانگین امتیازات استعدادها دانش آموزان –مدرک </a:t>
                      </a:r>
                      <a:r>
                        <a:rPr lang="fa-IR" sz="1600" dirty="0" smtClean="0">
                          <a:effectLst/>
                          <a:cs typeface="B Titr" pitchFamily="2" charset="-78"/>
                        </a:rPr>
                        <a:t>تحصیلی مشترک </a:t>
                      </a:r>
                      <a:r>
                        <a:rPr lang="fa-IR" sz="1600" dirty="0">
                          <a:effectLst/>
                          <a:cs typeface="B Titr" pitchFamily="2" charset="-78"/>
                        </a:rPr>
                        <a:t>پدرومادر </a:t>
                      </a:r>
                      <a:endParaRPr lang="en-US" sz="1600" dirty="0">
                        <a:effectLst/>
                        <a:latin typeface="Calibri"/>
                        <a:ea typeface="Calibri"/>
                        <a:cs typeface="B Titr" pitchFamily="2" charset="-78"/>
                      </a:endParaRPr>
                    </a:p>
                  </a:txBody>
                  <a:tcPr marL="68580" marR="68580" marT="0" marB="0"/>
                </a:tc>
                <a:tc hMerge="1">
                  <a:txBody>
                    <a:bodyPr/>
                    <a:lstStyle/>
                    <a:p>
                      <a:pPr algn="ctr" rtl="1">
                        <a:lnSpc>
                          <a:spcPct val="115000"/>
                        </a:lnSpc>
                        <a:spcAft>
                          <a:spcPts val="0"/>
                        </a:spcAft>
                      </a:pPr>
                      <a:endParaRPr lang="en-US" sz="1100" dirty="0">
                        <a:effectLst/>
                        <a:latin typeface="Calibri"/>
                        <a:ea typeface="Calibri"/>
                        <a:cs typeface="Arial"/>
                      </a:endParaRPr>
                    </a:p>
                  </a:txBody>
                  <a:tcPr marL="68580" marR="68580" marT="0" marB="0"/>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1065447">
                <a:tc>
                  <a:txBody>
                    <a:bodyPr/>
                    <a:lstStyle/>
                    <a:p>
                      <a:pPr algn="ctr" rtl="1">
                        <a:lnSpc>
                          <a:spcPct val="115000"/>
                        </a:lnSpc>
                        <a:spcAft>
                          <a:spcPts val="0"/>
                        </a:spcAft>
                      </a:pPr>
                      <a:r>
                        <a:rPr lang="fa-IR" sz="1400" dirty="0" smtClean="0">
                          <a:effectLst/>
                          <a:cs typeface="B Titr" pitchFamily="2" charset="-78"/>
                        </a:rPr>
                        <a:t>مدرک تحصیلی</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a:effectLst/>
                          <a:cs typeface="B Titr" pitchFamily="2" charset="-78"/>
                        </a:rPr>
                        <a:t>استعداد</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a:effectLst/>
                          <a:cs typeface="B Titr" pitchFamily="2" charset="-78"/>
                        </a:rPr>
                        <a:t>کلامی</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a:effectLst/>
                          <a:cs typeface="B Titr" pitchFamily="2" charset="-78"/>
                        </a:rPr>
                        <a:t>ریاضی</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a:effectLst/>
                          <a:cs typeface="B Titr" pitchFamily="2" charset="-78"/>
                        </a:rPr>
                        <a:t>هنری</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a:effectLst/>
                          <a:cs typeface="B Titr" pitchFamily="2" charset="-78"/>
                        </a:rPr>
                        <a:t>فضایی</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a:effectLst/>
                          <a:cs typeface="B Titr" pitchFamily="2" charset="-78"/>
                        </a:rPr>
                        <a:t>حرکتی- ورزشی</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a:effectLst/>
                          <a:cs typeface="B Titr" pitchFamily="2" charset="-78"/>
                        </a:rPr>
                        <a:t>اجتماعی</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a:effectLst/>
                          <a:cs typeface="B Titr" pitchFamily="2" charset="-78"/>
                        </a:rPr>
                        <a:t>فرهنگی- دینی</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a:effectLst/>
                          <a:cs typeface="B Titr" pitchFamily="2" charset="-78"/>
                        </a:rPr>
                        <a:t>علوم </a:t>
                      </a:r>
                      <a:endParaRPr lang="en-US" sz="1400" dirty="0">
                        <a:effectLst/>
                        <a:latin typeface="Calibri"/>
                        <a:ea typeface="Calibri"/>
                        <a:cs typeface="B Titr" pitchFamily="2" charset="-78"/>
                      </a:endParaRPr>
                    </a:p>
                  </a:txBody>
                  <a:tcPr marL="68580" marR="68580" marT="0" marB="0"/>
                </a:tc>
              </a:tr>
              <a:tr h="936782">
                <a:tc>
                  <a:txBody>
                    <a:bodyPr/>
                    <a:lstStyle/>
                    <a:p>
                      <a:pPr algn="ctr" rtl="1">
                        <a:lnSpc>
                          <a:spcPct val="115000"/>
                        </a:lnSpc>
                        <a:spcAft>
                          <a:spcPts val="0"/>
                        </a:spcAft>
                      </a:pPr>
                      <a:r>
                        <a:rPr lang="fa-IR" sz="1400" dirty="0" smtClean="0">
                          <a:effectLst/>
                          <a:cs typeface="B Titr" pitchFamily="2" charset="-78"/>
                        </a:rPr>
                        <a:t>فوق دیپلم</a:t>
                      </a:r>
                      <a:r>
                        <a:rPr lang="fa-IR" sz="1400" baseline="0" dirty="0" smtClean="0">
                          <a:effectLst/>
                          <a:cs typeface="B Titr" pitchFamily="2" charset="-78"/>
                        </a:rPr>
                        <a:t> بالاتر</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a:effectLst/>
                          <a:cs typeface="B Titr" pitchFamily="2" charset="-78"/>
                        </a:rPr>
                        <a:t>میانگین</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3/44</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3/27</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2/95</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a:effectLst/>
                          <a:cs typeface="B Titr" pitchFamily="2" charset="-78"/>
                        </a:rPr>
                        <a:t>3</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3/13</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3/68</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2/82</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3/11</a:t>
                      </a:r>
                      <a:endParaRPr lang="en-US" sz="1400" dirty="0">
                        <a:effectLst/>
                        <a:latin typeface="Calibri"/>
                        <a:ea typeface="Calibri"/>
                        <a:cs typeface="B Titr" pitchFamily="2" charset="-78"/>
                      </a:endParaRPr>
                    </a:p>
                  </a:txBody>
                  <a:tcPr marL="68580" marR="68580" marT="0" marB="0"/>
                </a:tc>
              </a:tr>
              <a:tr h="532724">
                <a:tc>
                  <a:txBody>
                    <a:bodyPr/>
                    <a:lstStyle/>
                    <a:p>
                      <a:pPr algn="ctr" rtl="1">
                        <a:lnSpc>
                          <a:spcPct val="115000"/>
                        </a:lnSpc>
                        <a:spcAft>
                          <a:spcPts val="0"/>
                        </a:spcAft>
                      </a:pPr>
                      <a:r>
                        <a:rPr lang="fa-IR" sz="1400" dirty="0" smtClean="0">
                          <a:effectLst/>
                          <a:cs typeface="B Titr" pitchFamily="2" charset="-78"/>
                        </a:rPr>
                        <a:t>دیپلم</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smtClean="0">
                          <a:effectLst/>
                          <a:cs typeface="B Titr" pitchFamily="2" charset="-78"/>
                        </a:rPr>
                        <a:t>میانگین</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dirty="0" smtClean="0">
                          <a:effectLst/>
                          <a:cs typeface="B Titr" pitchFamily="2" charset="-78"/>
                        </a:rPr>
                        <a:t>2/28</a:t>
                      </a:r>
                      <a:endParaRPr lang="en-US" sz="1600" b="1"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dirty="0" smtClean="0">
                          <a:effectLst/>
                          <a:cs typeface="B Titr" pitchFamily="2" charset="-78"/>
                        </a:rPr>
                        <a:t>2/13</a:t>
                      </a:r>
                      <a:endParaRPr lang="en-US" sz="1600" b="1"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dirty="0" smtClean="0">
                          <a:effectLst/>
                          <a:cs typeface="B Titr" pitchFamily="2" charset="-78"/>
                        </a:rPr>
                        <a:t>2/22</a:t>
                      </a:r>
                      <a:endParaRPr lang="en-US" sz="1600" b="1"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dirty="0" smtClean="0">
                          <a:effectLst/>
                          <a:cs typeface="B Titr" pitchFamily="2" charset="-78"/>
                        </a:rPr>
                        <a:t>2/15</a:t>
                      </a:r>
                      <a:endParaRPr lang="en-US" sz="1600" b="1"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dirty="0" smtClean="0">
                          <a:effectLst/>
                          <a:cs typeface="B Titr" pitchFamily="2" charset="-78"/>
                        </a:rPr>
                        <a:t>2/34</a:t>
                      </a:r>
                      <a:endParaRPr lang="en-US" sz="1600" b="1"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dirty="0" smtClean="0">
                          <a:effectLst/>
                          <a:cs typeface="B Titr" pitchFamily="2" charset="-78"/>
                        </a:rPr>
                        <a:t>2/45</a:t>
                      </a:r>
                      <a:endParaRPr lang="en-US" sz="1600" b="1"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dirty="0" smtClean="0">
                          <a:effectLst/>
                          <a:cs typeface="B Titr" pitchFamily="2" charset="-78"/>
                        </a:rPr>
                        <a:t>2/70</a:t>
                      </a:r>
                      <a:endParaRPr lang="en-US" sz="1600" b="1"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dirty="0" smtClean="0">
                          <a:effectLst/>
                          <a:cs typeface="B Titr" pitchFamily="2" charset="-78"/>
                        </a:rPr>
                        <a:t>2/50</a:t>
                      </a:r>
                      <a:endParaRPr lang="en-US" sz="1600" b="1" dirty="0">
                        <a:solidFill>
                          <a:schemeClr val="tx1"/>
                        </a:solidFill>
                        <a:effectLst/>
                        <a:latin typeface="Calibri"/>
                        <a:ea typeface="Calibri"/>
                        <a:cs typeface="B Titr" pitchFamily="2" charset="-78"/>
                      </a:endParaRPr>
                    </a:p>
                  </a:txBody>
                  <a:tcPr marL="68580" marR="68580" marT="0" marB="0"/>
                </a:tc>
              </a:tr>
              <a:tr h="532724">
                <a:tc>
                  <a:txBody>
                    <a:bodyPr/>
                    <a:lstStyle/>
                    <a:p>
                      <a:pPr algn="ctr" rtl="1">
                        <a:lnSpc>
                          <a:spcPct val="115000"/>
                        </a:lnSpc>
                        <a:spcAft>
                          <a:spcPts val="0"/>
                        </a:spcAft>
                      </a:pPr>
                      <a:r>
                        <a:rPr lang="fa-IR" sz="1400" dirty="0" smtClean="0">
                          <a:effectLst/>
                          <a:cs typeface="B Titr" pitchFamily="2" charset="-78"/>
                        </a:rPr>
                        <a:t>بیسواد</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میانگین</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dirty="0" smtClean="0">
                          <a:effectLst/>
                          <a:cs typeface="B Titr" pitchFamily="2" charset="-78"/>
                        </a:rPr>
                        <a:t>1/03</a:t>
                      </a:r>
                      <a:endParaRPr lang="en-US" sz="16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dirty="0" smtClean="0">
                          <a:effectLst/>
                          <a:cs typeface="B Titr" pitchFamily="2" charset="-78"/>
                        </a:rPr>
                        <a:t>1/22</a:t>
                      </a:r>
                      <a:endParaRPr lang="en-US" sz="16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dirty="0" smtClean="0">
                          <a:effectLst/>
                          <a:cs typeface="B Titr" pitchFamily="2" charset="-78"/>
                        </a:rPr>
                        <a:t>1/19</a:t>
                      </a:r>
                      <a:endParaRPr lang="en-US" sz="16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dirty="0" smtClean="0">
                          <a:effectLst/>
                          <a:cs typeface="B Titr" pitchFamily="2" charset="-78"/>
                        </a:rPr>
                        <a:t>1/23</a:t>
                      </a:r>
                      <a:endParaRPr lang="en-US" sz="16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dirty="0" smtClean="0">
                          <a:effectLst/>
                          <a:cs typeface="B Titr" pitchFamily="2" charset="-78"/>
                        </a:rPr>
                        <a:t>2/18</a:t>
                      </a:r>
                      <a:endParaRPr lang="en-US" sz="16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dirty="0" smtClean="0">
                          <a:effectLst/>
                          <a:cs typeface="B Titr" pitchFamily="2" charset="-78"/>
                        </a:rPr>
                        <a:t>1/35</a:t>
                      </a:r>
                      <a:endParaRPr lang="en-US" sz="16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dirty="0" smtClean="0">
                          <a:effectLst/>
                          <a:cs typeface="B Titr" pitchFamily="2" charset="-78"/>
                        </a:rPr>
                        <a:t>1/44</a:t>
                      </a:r>
                      <a:endParaRPr lang="en-US" sz="16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600" dirty="0" smtClean="0">
                          <a:effectLst/>
                          <a:cs typeface="B Titr" pitchFamily="2" charset="-78"/>
                        </a:rPr>
                        <a:t>1/27</a:t>
                      </a:r>
                      <a:endParaRPr lang="en-US" sz="1600" dirty="0">
                        <a:solidFill>
                          <a:schemeClr val="tx1"/>
                        </a:solidFill>
                        <a:effectLst/>
                        <a:latin typeface="Calibri"/>
                        <a:ea typeface="Calibri"/>
                        <a:cs typeface="B Titr" pitchFamily="2" charset="-78"/>
                      </a:endParaRPr>
                    </a:p>
                  </a:txBody>
                  <a:tcPr marL="68580" marR="68580" marT="0" marB="0"/>
                </a:tc>
              </a:tr>
            </a:tbl>
          </a:graphicData>
        </a:graphic>
      </p:graphicFrame>
    </p:spTree>
    <p:extLst>
      <p:ext uri="{BB962C8B-B14F-4D97-AF65-F5344CB8AC3E}">
        <p14:creationId xmlns:p14="http://schemas.microsoft.com/office/powerpoint/2010/main" val="1269430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par>
                          <p:cTn id="8" fill="hold">
                            <p:stCondLst>
                              <p:cond delay="2000"/>
                            </p:stCondLst>
                            <p:childTnLst>
                              <p:par>
                                <p:cTn id="9" presetID="6" presetClass="entr" presetSubtype="3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circle(out)">
                                      <p:cBhvr>
                                        <p:cTn id="1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3131840" y="1340768"/>
            <a:ext cx="5868144" cy="369332"/>
          </a:xfrm>
          <a:prstGeom prst="rect">
            <a:avLst/>
          </a:prstGeom>
          <a:solidFill>
            <a:srgbClr val="FF0000"/>
          </a:solidFill>
        </p:spPr>
        <p:txBody>
          <a:bodyPr wrap="square">
            <a:spAutoFit/>
          </a:bodyPr>
          <a:lstStyle/>
          <a:p>
            <a:pPr algn="r"/>
            <a:r>
              <a:rPr lang="fa-IR" b="1" dirty="0">
                <a:solidFill>
                  <a:schemeClr val="bg1"/>
                </a:solidFill>
                <a:ea typeface="Calibri"/>
                <a:cs typeface="B Zar"/>
              </a:rPr>
              <a:t>نتایج امتیازات استعدادهابرحسب مدرک تحصیلی مشترک پدرومادر</a:t>
            </a:r>
            <a:endParaRPr lang="fa-IR" dirty="0">
              <a:solidFill>
                <a:schemeClr val="bg1"/>
              </a:solidFill>
            </a:endParaRPr>
          </a:p>
        </p:txBody>
      </p:sp>
      <p:graphicFrame>
        <p:nvGraphicFramePr>
          <p:cNvPr id="3" name="Chart 2"/>
          <p:cNvGraphicFramePr/>
          <p:nvPr>
            <p:extLst>
              <p:ext uri="{D42A27DB-BD31-4B8C-83A1-F6EECF244321}">
                <p14:modId xmlns:p14="http://schemas.microsoft.com/office/powerpoint/2010/main" val="1510496073"/>
              </p:ext>
            </p:extLst>
          </p:nvPr>
        </p:nvGraphicFramePr>
        <p:xfrm>
          <a:off x="1828800" y="1988840"/>
          <a:ext cx="7063680" cy="417646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434781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2000"/>
                                        <p:tgtEl>
                                          <p:spTgt spid="3"/>
                                        </p:tgtEl>
                                      </p:cBhvr>
                                    </p:animEffect>
                                  </p:childTnLst>
                                </p:cTn>
                              </p:par>
                            </p:childTnLst>
                          </p:cTn>
                        </p:par>
                        <p:par>
                          <p:cTn id="8" fill="hold">
                            <p:stCondLst>
                              <p:cond delay="2000"/>
                            </p:stCondLst>
                            <p:childTnLst>
                              <p:par>
                                <p:cTn id="9" presetID="13" presetClass="entr" presetSubtype="1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plus(in)">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3851920" y="1403484"/>
            <a:ext cx="5004048" cy="369332"/>
          </a:xfrm>
          <a:prstGeom prst="rect">
            <a:avLst/>
          </a:prstGeom>
          <a:solidFill>
            <a:schemeClr val="accent2">
              <a:lumMod val="75000"/>
            </a:schemeClr>
          </a:solidFill>
        </p:spPr>
        <p:txBody>
          <a:bodyPr wrap="square">
            <a:spAutoFit/>
          </a:bodyPr>
          <a:lstStyle/>
          <a:p>
            <a:pPr algn="r"/>
            <a:r>
              <a:rPr lang="fa-IR" b="1" dirty="0">
                <a:solidFill>
                  <a:schemeClr val="bg1"/>
                </a:solidFill>
                <a:ea typeface="Calibri"/>
                <a:cs typeface="B Zar"/>
              </a:rPr>
              <a:t>نتایج امتیازات استعدادهابرحسب وضعیت اشتغال پدرومادر</a:t>
            </a:r>
            <a:endParaRPr lang="fa-IR" dirty="0">
              <a:solidFill>
                <a:schemeClr val="bg1"/>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1719270240"/>
              </p:ext>
            </p:extLst>
          </p:nvPr>
        </p:nvGraphicFramePr>
        <p:xfrm>
          <a:off x="1512166" y="2132856"/>
          <a:ext cx="7308306" cy="3368933"/>
        </p:xfrm>
        <a:graphic>
          <a:graphicData uri="http://schemas.openxmlformats.org/drawingml/2006/table">
            <a:tbl>
              <a:tblPr rtl="1" firstRow="1" firstCol="1" bandRow="1">
                <a:tableStyleId>{37CE84F3-28C3-443E-9E96-99CF82512B78}</a:tableStyleId>
              </a:tblPr>
              <a:tblGrid>
                <a:gridCol w="815346"/>
                <a:gridCol w="721440"/>
                <a:gridCol w="721440"/>
                <a:gridCol w="721440"/>
                <a:gridCol w="721440"/>
                <a:gridCol w="721440"/>
                <a:gridCol w="721440"/>
                <a:gridCol w="721440"/>
                <a:gridCol w="721440"/>
                <a:gridCol w="721440"/>
              </a:tblGrid>
              <a:tr h="331196">
                <a:tc gridSpan="10">
                  <a:txBody>
                    <a:bodyPr/>
                    <a:lstStyle/>
                    <a:p>
                      <a:pPr algn="ctr" rtl="1">
                        <a:lnSpc>
                          <a:spcPct val="115000"/>
                        </a:lnSpc>
                        <a:spcAft>
                          <a:spcPts val="0"/>
                        </a:spcAft>
                      </a:pPr>
                      <a:r>
                        <a:rPr lang="fa-IR" sz="1800" dirty="0" smtClean="0">
                          <a:effectLst/>
                          <a:cs typeface="B Titr" pitchFamily="2" charset="-78"/>
                        </a:rPr>
                        <a:t>جدول شماره 6-  میانگین امتیازات استعدادها دانش آموزان –وضعیت اشتغال پدرومادر </a:t>
                      </a:r>
                      <a:endParaRPr lang="en-US" sz="1800" dirty="0">
                        <a:effectLst/>
                        <a:latin typeface="Calibri"/>
                        <a:ea typeface="Calibri"/>
                        <a:cs typeface="B Titr" pitchFamily="2" charset="-78"/>
                      </a:endParaRPr>
                    </a:p>
                  </a:txBody>
                  <a:tcPr marL="68580" marR="68580" marT="0" marB="0"/>
                </a:tc>
                <a:tc hMerge="1">
                  <a:txBody>
                    <a:bodyPr/>
                    <a:lstStyle/>
                    <a:p>
                      <a:pPr algn="ctr" rtl="1">
                        <a:lnSpc>
                          <a:spcPct val="115000"/>
                        </a:lnSpc>
                        <a:spcAft>
                          <a:spcPts val="0"/>
                        </a:spcAft>
                      </a:pPr>
                      <a:endParaRPr lang="en-US" sz="1100" dirty="0">
                        <a:effectLst/>
                        <a:latin typeface="Calibri"/>
                        <a:ea typeface="Calibri"/>
                        <a:cs typeface="Arial"/>
                      </a:endParaRPr>
                    </a:p>
                  </a:txBody>
                  <a:tcPr marL="68580" marR="68580" marT="0" marB="0">
                    <a:lnL w="12700" cap="flat" cmpd="sng" algn="ctr">
                      <a:solidFill>
                        <a:srgbClr val="F79646"/>
                      </a:solidFill>
                      <a:prstDash val="solid"/>
                      <a:round/>
                      <a:headEnd type="none" w="med" len="med"/>
                      <a:tailEnd type="none" w="med" len="med"/>
                    </a:lnL>
                    <a:lnR w="12700" cap="flat" cmpd="sng" algn="ctr">
                      <a:solidFill>
                        <a:srgbClr val="F79646"/>
                      </a:solidFill>
                      <a:prstDash val="solid"/>
                      <a:round/>
                      <a:headEnd type="none" w="med" len="med"/>
                      <a:tailEnd type="none" w="med" len="med"/>
                    </a:lnR>
                    <a:lnT w="12700" cap="flat" cmpd="sng" algn="ctr">
                      <a:solidFill>
                        <a:srgbClr val="F79646"/>
                      </a:solidFill>
                      <a:prstDash val="solid"/>
                      <a:round/>
                      <a:headEnd type="none" w="med" len="med"/>
                      <a:tailEnd type="none" w="med" len="med"/>
                    </a:lnT>
                    <a:lnB w="12700" cap="flat" cmpd="sng" algn="ctr">
                      <a:solidFill>
                        <a:srgbClr val="F79646"/>
                      </a:solidFill>
                      <a:prstDash val="solid"/>
                      <a:round/>
                      <a:headEnd type="none" w="med" len="med"/>
                      <a:tailEnd type="none" w="med" len="med"/>
                    </a:lnB>
                    <a:solidFill>
                      <a:srgbClr val="F79646"/>
                    </a:solidFill>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604908">
                <a:tc>
                  <a:txBody>
                    <a:bodyPr/>
                    <a:lstStyle/>
                    <a:p>
                      <a:pPr algn="ctr" rtl="1">
                        <a:lnSpc>
                          <a:spcPct val="115000"/>
                        </a:lnSpc>
                        <a:spcAft>
                          <a:spcPts val="0"/>
                        </a:spcAft>
                      </a:pPr>
                      <a:r>
                        <a:rPr lang="fa-IR" sz="1400" dirty="0" smtClean="0">
                          <a:effectLst/>
                          <a:cs typeface="B Titr" pitchFamily="2" charset="-78"/>
                        </a:rPr>
                        <a:t>اشتغال</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a:effectLst/>
                          <a:cs typeface="B Titr" pitchFamily="2" charset="-78"/>
                        </a:rPr>
                        <a:t>استعداد</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a:effectLst/>
                          <a:cs typeface="B Titr" pitchFamily="2" charset="-78"/>
                        </a:rPr>
                        <a:t>کلامی</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a:effectLst/>
                          <a:cs typeface="B Titr" pitchFamily="2" charset="-78"/>
                        </a:rPr>
                        <a:t>ریاضی</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a:effectLst/>
                          <a:cs typeface="B Titr" pitchFamily="2" charset="-78"/>
                        </a:rPr>
                        <a:t>هنری</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a:effectLst/>
                          <a:cs typeface="B Titr" pitchFamily="2" charset="-78"/>
                        </a:rPr>
                        <a:t>فضایی</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حرکتی </a:t>
                      </a:r>
                      <a:r>
                        <a:rPr lang="fa-IR" sz="1400" dirty="0">
                          <a:effectLst/>
                          <a:cs typeface="B Titr" pitchFamily="2" charset="-78"/>
                        </a:rPr>
                        <a:t>ورزشی</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a:effectLst/>
                          <a:cs typeface="B Titr" pitchFamily="2" charset="-78"/>
                        </a:rPr>
                        <a:t>اجتماعی</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a:effectLst/>
                          <a:cs typeface="B Titr" pitchFamily="2" charset="-78"/>
                        </a:rPr>
                        <a:t>فرهنگی- دینی</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a:effectLst/>
                          <a:cs typeface="B Titr" pitchFamily="2" charset="-78"/>
                        </a:rPr>
                        <a:t>علوم </a:t>
                      </a:r>
                      <a:endParaRPr lang="en-US" sz="1400" dirty="0">
                        <a:effectLst/>
                        <a:latin typeface="Calibri"/>
                        <a:ea typeface="Calibri"/>
                        <a:cs typeface="B Titr" pitchFamily="2" charset="-78"/>
                      </a:endParaRPr>
                    </a:p>
                  </a:txBody>
                  <a:tcPr marL="68580" marR="68580" marT="0" marB="0"/>
                </a:tc>
              </a:tr>
              <a:tr h="607193">
                <a:tc>
                  <a:txBody>
                    <a:bodyPr/>
                    <a:lstStyle/>
                    <a:p>
                      <a:pPr algn="ctr" rtl="1">
                        <a:lnSpc>
                          <a:spcPct val="115000"/>
                        </a:lnSpc>
                        <a:spcAft>
                          <a:spcPts val="0"/>
                        </a:spcAft>
                      </a:pPr>
                      <a:r>
                        <a:rPr lang="fa-IR" sz="1400" dirty="0" smtClean="0">
                          <a:effectLst/>
                          <a:cs typeface="B Titr" pitchFamily="2" charset="-78"/>
                        </a:rPr>
                        <a:t>کارگر/ خانه ذار</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a:effectLst/>
                          <a:cs typeface="B Titr" pitchFamily="2" charset="-78"/>
                        </a:rPr>
                        <a:t>میانگین</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2/09</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1/86</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2/70</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1/99</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2/46</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2/29</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2/18</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2/19</a:t>
                      </a:r>
                      <a:endParaRPr lang="en-US" sz="1400" dirty="0">
                        <a:effectLst/>
                        <a:latin typeface="Calibri"/>
                        <a:ea typeface="Calibri"/>
                        <a:cs typeface="B Titr" pitchFamily="2" charset="-78"/>
                      </a:endParaRPr>
                    </a:p>
                  </a:txBody>
                  <a:tcPr marL="68580" marR="68580" marT="0" marB="0"/>
                </a:tc>
              </a:tr>
              <a:tr h="382183">
                <a:tc>
                  <a:txBody>
                    <a:bodyPr/>
                    <a:lstStyle/>
                    <a:p>
                      <a:pPr algn="ctr" rtl="1">
                        <a:lnSpc>
                          <a:spcPct val="115000"/>
                        </a:lnSpc>
                        <a:spcAft>
                          <a:spcPts val="0"/>
                        </a:spcAft>
                      </a:pPr>
                      <a:r>
                        <a:rPr lang="fa-IR" sz="1400" dirty="0" smtClean="0">
                          <a:effectLst/>
                          <a:cs typeface="B Titr" pitchFamily="2" charset="-78"/>
                        </a:rPr>
                        <a:t>فرهنگی</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smtClean="0">
                          <a:effectLst/>
                          <a:cs typeface="B Titr" pitchFamily="2" charset="-78"/>
                        </a:rPr>
                        <a:t>میانگین</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2/95</a:t>
                      </a:r>
                      <a:endParaRPr lang="en-US" sz="14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2/89</a:t>
                      </a:r>
                      <a:endParaRPr lang="en-US" sz="14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2/75</a:t>
                      </a:r>
                      <a:endParaRPr lang="en-US" sz="14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2/94</a:t>
                      </a:r>
                      <a:endParaRPr lang="en-US" sz="14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2/94</a:t>
                      </a:r>
                      <a:endParaRPr lang="en-US" sz="1400" dirty="0">
                        <a:solidFill>
                          <a:schemeClr val="tx1"/>
                        </a:solidFill>
                        <a:effectLst/>
                        <a:latin typeface="+mn-lt"/>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3/11</a:t>
                      </a:r>
                      <a:endParaRPr lang="en-US" sz="14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2/74</a:t>
                      </a:r>
                      <a:endParaRPr lang="en-US" sz="14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2/90</a:t>
                      </a:r>
                      <a:endParaRPr lang="en-US" sz="1400" dirty="0">
                        <a:solidFill>
                          <a:schemeClr val="tx1"/>
                        </a:solidFill>
                        <a:effectLst/>
                        <a:latin typeface="Calibri"/>
                        <a:ea typeface="Calibri"/>
                        <a:cs typeface="B Titr" pitchFamily="2" charset="-78"/>
                      </a:endParaRPr>
                    </a:p>
                  </a:txBody>
                  <a:tcPr marL="68580" marR="68580" marT="0" marB="0"/>
                </a:tc>
              </a:tr>
              <a:tr h="607193">
                <a:tc>
                  <a:txBody>
                    <a:bodyPr/>
                    <a:lstStyle/>
                    <a:p>
                      <a:pPr algn="ctr" rtl="1">
                        <a:lnSpc>
                          <a:spcPct val="115000"/>
                        </a:lnSpc>
                        <a:spcAft>
                          <a:spcPts val="0"/>
                        </a:spcAft>
                      </a:pPr>
                      <a:r>
                        <a:rPr lang="fa-IR" sz="1400" dirty="0" smtClean="0">
                          <a:effectLst/>
                          <a:cs typeface="B Titr" pitchFamily="2" charset="-78"/>
                        </a:rPr>
                        <a:t>بیکار/</a:t>
                      </a:r>
                      <a:r>
                        <a:rPr lang="fa-IR" sz="1400" baseline="0" dirty="0" smtClean="0">
                          <a:effectLst/>
                          <a:cs typeface="B Titr" pitchFamily="2" charset="-78"/>
                        </a:rPr>
                        <a:t> </a:t>
                      </a:r>
                      <a:r>
                        <a:rPr lang="fa-IR" sz="1400" dirty="0" smtClean="0">
                          <a:effectLst/>
                          <a:cs typeface="B Titr" pitchFamily="2" charset="-78"/>
                        </a:rPr>
                        <a:t>خانه دار</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smtClean="0">
                          <a:effectLst/>
                          <a:cs typeface="B Titr" pitchFamily="2" charset="-78"/>
                        </a:rPr>
                        <a:t>میانگین</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1/99</a:t>
                      </a:r>
                      <a:endParaRPr lang="en-US" sz="14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1/60</a:t>
                      </a:r>
                      <a:endParaRPr lang="en-US" sz="14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1/87</a:t>
                      </a:r>
                      <a:endParaRPr lang="en-US" sz="14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1/82</a:t>
                      </a:r>
                      <a:endParaRPr lang="en-US" sz="14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2/15</a:t>
                      </a:r>
                      <a:endParaRPr lang="en-US" sz="14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2/40</a:t>
                      </a:r>
                      <a:endParaRPr lang="en-US" sz="14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1/97</a:t>
                      </a:r>
                      <a:endParaRPr lang="en-US" sz="14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2/03</a:t>
                      </a:r>
                      <a:endParaRPr lang="en-US" sz="1400" dirty="0">
                        <a:solidFill>
                          <a:schemeClr val="tx1"/>
                        </a:solidFill>
                        <a:effectLst/>
                        <a:latin typeface="Calibri"/>
                        <a:ea typeface="Calibri"/>
                        <a:cs typeface="B Titr" pitchFamily="2" charset="-78"/>
                      </a:endParaRPr>
                    </a:p>
                  </a:txBody>
                  <a:tcPr marL="68580" marR="68580" marT="0" marB="0"/>
                </a:tc>
              </a:tr>
              <a:tr h="836260">
                <a:tc>
                  <a:txBody>
                    <a:bodyPr/>
                    <a:lstStyle/>
                    <a:p>
                      <a:pPr marL="0" marR="0" lvl="0" indent="0" algn="ctr" defTabSz="914400" rtl="1" eaLnBrk="1" fontAlgn="auto" latinLnBrk="0" hangingPunct="1">
                        <a:lnSpc>
                          <a:spcPct val="115000"/>
                        </a:lnSpc>
                        <a:spcBef>
                          <a:spcPts val="0"/>
                        </a:spcBef>
                        <a:spcAft>
                          <a:spcPts val="0"/>
                        </a:spcAft>
                        <a:buClrTx/>
                        <a:buSzTx/>
                        <a:buFontTx/>
                        <a:buNone/>
                        <a:tabLst/>
                        <a:defRPr/>
                      </a:pPr>
                      <a:r>
                        <a:rPr kumimoji="0" lang="fa-IR" sz="1400" u="none" strike="noStrike" kern="1200" cap="none" spc="0" normalizeH="0" baseline="0" noProof="0" dirty="0" smtClean="0">
                          <a:ln>
                            <a:noFill/>
                          </a:ln>
                          <a:effectLst/>
                          <a:uLnTx/>
                          <a:uFillTx/>
                          <a:cs typeface="B Titr" pitchFamily="2" charset="-78"/>
                        </a:rPr>
                        <a:t>فنی وخدماتی</a:t>
                      </a:r>
                      <a:endParaRPr kumimoji="0" lang="en-US" sz="1400" b="0" i="0" u="none" strike="noStrike" kern="1200" cap="none" spc="0" normalizeH="0" baseline="0" noProof="0" dirty="0" smtClean="0">
                        <a:ln>
                          <a:noFill/>
                        </a:ln>
                        <a:solidFill>
                          <a:prstClr val="black"/>
                        </a:solidFill>
                        <a:effectLst/>
                        <a:uLnTx/>
                        <a:uFillTx/>
                        <a:latin typeface="+mn-lt"/>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میانگین</a:t>
                      </a:r>
                      <a:endParaRPr lang="en-US" sz="1400" dirty="0">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2/12</a:t>
                      </a:r>
                      <a:endParaRPr lang="en-US" sz="14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1/80</a:t>
                      </a:r>
                      <a:endParaRPr lang="en-US" sz="14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1/72</a:t>
                      </a:r>
                      <a:endParaRPr lang="en-US" sz="14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1/76</a:t>
                      </a:r>
                      <a:endParaRPr lang="en-US" sz="14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2/21</a:t>
                      </a:r>
                      <a:endParaRPr lang="en-US" sz="14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2/29</a:t>
                      </a:r>
                      <a:endParaRPr lang="en-US" sz="14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2/12</a:t>
                      </a:r>
                      <a:endParaRPr lang="en-US" sz="1400" dirty="0">
                        <a:solidFill>
                          <a:schemeClr val="tx1"/>
                        </a:solidFill>
                        <a:effectLst/>
                        <a:latin typeface="Calibri"/>
                        <a:ea typeface="Calibri"/>
                        <a:cs typeface="B Titr" pitchFamily="2" charset="-78"/>
                      </a:endParaRPr>
                    </a:p>
                  </a:txBody>
                  <a:tcPr marL="68580" marR="68580" marT="0" marB="0"/>
                </a:tc>
                <a:tc>
                  <a:txBody>
                    <a:bodyPr/>
                    <a:lstStyle/>
                    <a:p>
                      <a:pPr algn="ctr" rtl="1">
                        <a:lnSpc>
                          <a:spcPct val="115000"/>
                        </a:lnSpc>
                        <a:spcAft>
                          <a:spcPts val="0"/>
                        </a:spcAft>
                      </a:pPr>
                      <a:r>
                        <a:rPr lang="fa-IR" sz="1400" dirty="0" smtClean="0">
                          <a:effectLst/>
                          <a:cs typeface="B Titr" pitchFamily="2" charset="-78"/>
                        </a:rPr>
                        <a:t>2/25</a:t>
                      </a:r>
                      <a:endParaRPr lang="en-US" sz="1400" dirty="0">
                        <a:solidFill>
                          <a:schemeClr val="tx1"/>
                        </a:solidFill>
                        <a:effectLst/>
                        <a:latin typeface="Calibri"/>
                        <a:ea typeface="Calibri"/>
                        <a:cs typeface="B Titr" pitchFamily="2" charset="-78"/>
                      </a:endParaRPr>
                    </a:p>
                  </a:txBody>
                  <a:tcPr marL="68580" marR="68580" marT="0" marB="0"/>
                </a:tc>
              </a:tr>
            </a:tbl>
          </a:graphicData>
        </a:graphic>
      </p:graphicFrame>
    </p:spTree>
    <p:extLst>
      <p:ext uri="{BB962C8B-B14F-4D97-AF65-F5344CB8AC3E}">
        <p14:creationId xmlns:p14="http://schemas.microsoft.com/office/powerpoint/2010/main" val="464508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par>
                          <p:cTn id="8" fill="hold">
                            <p:stCondLst>
                              <p:cond delay="2000"/>
                            </p:stCondLst>
                            <p:childTnLst>
                              <p:par>
                                <p:cTn id="9" presetID="6" presetClass="entr" presetSubtype="3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circle(out)">
                                      <p:cBhvr>
                                        <p:cTn id="1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3851920" y="1403484"/>
            <a:ext cx="5004048" cy="369332"/>
          </a:xfrm>
          <a:prstGeom prst="rect">
            <a:avLst/>
          </a:prstGeom>
          <a:solidFill>
            <a:schemeClr val="accent2">
              <a:lumMod val="75000"/>
            </a:schemeClr>
          </a:solidFill>
        </p:spPr>
        <p:txBody>
          <a:bodyPr wrap="square">
            <a:spAutoFit/>
          </a:bodyPr>
          <a:lstStyle/>
          <a:p>
            <a:pPr algn="r"/>
            <a:r>
              <a:rPr lang="fa-IR" b="1" dirty="0">
                <a:solidFill>
                  <a:schemeClr val="bg1"/>
                </a:solidFill>
                <a:ea typeface="Calibri"/>
                <a:cs typeface="B Zar"/>
              </a:rPr>
              <a:t>نتایج امتیازات استعدادهابرحسب وضعیت اشتغال پدرومادر</a:t>
            </a:r>
            <a:endParaRPr lang="fa-IR" dirty="0">
              <a:solidFill>
                <a:schemeClr val="bg1"/>
              </a:solidFill>
            </a:endParaRPr>
          </a:p>
        </p:txBody>
      </p:sp>
      <p:graphicFrame>
        <p:nvGraphicFramePr>
          <p:cNvPr id="4" name="Chart 3"/>
          <p:cNvGraphicFramePr/>
          <p:nvPr>
            <p:extLst>
              <p:ext uri="{D42A27DB-BD31-4B8C-83A1-F6EECF244321}">
                <p14:modId xmlns:p14="http://schemas.microsoft.com/office/powerpoint/2010/main" val="4123322547"/>
              </p:ext>
            </p:extLst>
          </p:nvPr>
        </p:nvGraphicFramePr>
        <p:xfrm>
          <a:off x="1695450" y="2166937"/>
          <a:ext cx="7053014" cy="399836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11921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4"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082382503"/>
              </p:ext>
            </p:extLst>
          </p:nvPr>
        </p:nvGraphicFramePr>
        <p:xfrm>
          <a:off x="1907705" y="1484784"/>
          <a:ext cx="6840760" cy="1279008"/>
        </p:xfrm>
        <a:graphic>
          <a:graphicData uri="http://schemas.openxmlformats.org/drawingml/2006/table">
            <a:tbl>
              <a:tblPr rtl="1" firstRow="1" firstCol="1" bandRow="1">
                <a:tableStyleId>{5C22544A-7EE6-4342-B048-85BDC9FD1C3A}</a:tableStyleId>
              </a:tblPr>
              <a:tblGrid>
                <a:gridCol w="683928"/>
                <a:gridCol w="769049"/>
                <a:gridCol w="769789"/>
                <a:gridCol w="769789"/>
                <a:gridCol w="769789"/>
                <a:gridCol w="769049"/>
                <a:gridCol w="769789"/>
                <a:gridCol w="769789"/>
                <a:gridCol w="769789"/>
              </a:tblGrid>
              <a:tr h="432048">
                <a:tc gridSpan="9">
                  <a:txBody>
                    <a:bodyPr/>
                    <a:lstStyle/>
                    <a:p>
                      <a:pPr algn="ctr" rtl="1">
                        <a:lnSpc>
                          <a:spcPct val="115000"/>
                        </a:lnSpc>
                        <a:spcAft>
                          <a:spcPts val="0"/>
                        </a:spcAft>
                      </a:pPr>
                      <a:r>
                        <a:rPr lang="fa-IR" sz="1400" dirty="0" smtClean="0">
                          <a:effectLst/>
                          <a:cs typeface="B Titr" panose="00000700000000000000" pitchFamily="2" charset="-78"/>
                        </a:rPr>
                        <a:t>جدول شماره7-  </a:t>
                      </a:r>
                      <a:r>
                        <a:rPr lang="fa-IR" sz="1400" dirty="0">
                          <a:effectLst/>
                          <a:cs typeface="B Titr" panose="00000700000000000000" pitchFamily="2" charset="-78"/>
                        </a:rPr>
                        <a:t>میانگین امتیازات استعدادها دانش آموزان –فاقد پدر یا مادر </a:t>
                      </a:r>
                      <a:endParaRPr lang="en-US" sz="1400" dirty="0">
                        <a:solidFill>
                          <a:srgbClr val="5F497A"/>
                        </a:solidFill>
                        <a:effectLst/>
                        <a:latin typeface="Calibri" panose="020F0502020204030204" pitchFamily="34" charset="0"/>
                        <a:ea typeface="Calibri" panose="020F0502020204030204" pitchFamily="34" charset="0"/>
                        <a:cs typeface="B Titr" panose="00000700000000000000" pitchFamily="2" charset="-78"/>
                      </a:endParaRPr>
                    </a:p>
                  </a:txBody>
                  <a:tcPr marL="68580" marR="68580" marT="0" marB="0" anchor="ct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564640">
                <a:tc>
                  <a:txBody>
                    <a:bodyPr/>
                    <a:lstStyle/>
                    <a:p>
                      <a:pPr algn="ctr" rtl="1">
                        <a:lnSpc>
                          <a:spcPct val="115000"/>
                        </a:lnSpc>
                        <a:spcAft>
                          <a:spcPts val="0"/>
                        </a:spcAft>
                      </a:pPr>
                      <a:r>
                        <a:rPr lang="fa-IR" sz="1200">
                          <a:effectLst/>
                          <a:cs typeface="B Titr" panose="00000700000000000000" pitchFamily="2" charset="-78"/>
                        </a:rPr>
                        <a:t>استعداد</a:t>
                      </a:r>
                      <a:endParaRPr lang="en-US" sz="1100" dirty="0">
                        <a:solidFill>
                          <a:srgbClr val="5F497A"/>
                        </a:solidFill>
                        <a:effectLst/>
                        <a:latin typeface="Calibri" panose="020F0502020204030204" pitchFamily="34" charset="0"/>
                        <a:ea typeface="Calibri" panose="020F0502020204030204" pitchFamily="34" charset="0"/>
                        <a:cs typeface="B Titr" panose="00000700000000000000" pitchFamily="2" charset="-78"/>
                      </a:endParaRPr>
                    </a:p>
                  </a:txBody>
                  <a:tcPr marL="68580" marR="68580" marT="0" marB="0"/>
                </a:tc>
                <a:tc>
                  <a:txBody>
                    <a:bodyPr/>
                    <a:lstStyle/>
                    <a:p>
                      <a:pPr algn="ctr" rtl="1">
                        <a:lnSpc>
                          <a:spcPct val="115000"/>
                        </a:lnSpc>
                        <a:spcAft>
                          <a:spcPts val="0"/>
                        </a:spcAft>
                      </a:pPr>
                      <a:r>
                        <a:rPr lang="fa-IR" sz="1200">
                          <a:effectLst/>
                          <a:cs typeface="B Titr" panose="00000700000000000000" pitchFamily="2" charset="-78"/>
                        </a:rPr>
                        <a:t>کلامی</a:t>
                      </a:r>
                      <a:endParaRPr lang="en-US" sz="1100" dirty="0">
                        <a:solidFill>
                          <a:srgbClr val="5F497A"/>
                        </a:solidFill>
                        <a:effectLst/>
                        <a:latin typeface="Calibri" panose="020F0502020204030204" pitchFamily="34" charset="0"/>
                        <a:ea typeface="Calibri" panose="020F0502020204030204" pitchFamily="34" charset="0"/>
                        <a:cs typeface="B Titr" panose="00000700000000000000" pitchFamily="2" charset="-78"/>
                      </a:endParaRPr>
                    </a:p>
                  </a:txBody>
                  <a:tcPr marL="68580" marR="68580" marT="0" marB="0"/>
                </a:tc>
                <a:tc>
                  <a:txBody>
                    <a:bodyPr/>
                    <a:lstStyle/>
                    <a:p>
                      <a:pPr algn="ctr" rtl="1">
                        <a:lnSpc>
                          <a:spcPct val="115000"/>
                        </a:lnSpc>
                        <a:spcAft>
                          <a:spcPts val="0"/>
                        </a:spcAft>
                      </a:pPr>
                      <a:r>
                        <a:rPr lang="fa-IR" sz="1200">
                          <a:effectLst/>
                          <a:cs typeface="B Titr" panose="00000700000000000000" pitchFamily="2" charset="-78"/>
                        </a:rPr>
                        <a:t>ریاضی</a:t>
                      </a:r>
                      <a:endParaRPr lang="en-US" sz="1100" dirty="0">
                        <a:solidFill>
                          <a:srgbClr val="5F497A"/>
                        </a:solidFill>
                        <a:effectLst/>
                        <a:latin typeface="Calibri" panose="020F0502020204030204" pitchFamily="34" charset="0"/>
                        <a:ea typeface="Calibri" panose="020F0502020204030204" pitchFamily="34" charset="0"/>
                        <a:cs typeface="B Titr" panose="00000700000000000000" pitchFamily="2" charset="-78"/>
                      </a:endParaRPr>
                    </a:p>
                  </a:txBody>
                  <a:tcPr marL="68580" marR="68580" marT="0" marB="0"/>
                </a:tc>
                <a:tc>
                  <a:txBody>
                    <a:bodyPr/>
                    <a:lstStyle/>
                    <a:p>
                      <a:pPr algn="ctr" rtl="1">
                        <a:lnSpc>
                          <a:spcPct val="115000"/>
                        </a:lnSpc>
                        <a:spcAft>
                          <a:spcPts val="0"/>
                        </a:spcAft>
                      </a:pPr>
                      <a:r>
                        <a:rPr lang="fa-IR" sz="1200">
                          <a:effectLst/>
                          <a:cs typeface="B Titr" panose="00000700000000000000" pitchFamily="2" charset="-78"/>
                        </a:rPr>
                        <a:t>هنری</a:t>
                      </a:r>
                      <a:endParaRPr lang="en-US" sz="1100" dirty="0">
                        <a:solidFill>
                          <a:srgbClr val="5F497A"/>
                        </a:solidFill>
                        <a:effectLst/>
                        <a:latin typeface="Calibri" panose="020F0502020204030204" pitchFamily="34" charset="0"/>
                        <a:ea typeface="Calibri" panose="020F0502020204030204" pitchFamily="34" charset="0"/>
                        <a:cs typeface="B Titr" panose="00000700000000000000" pitchFamily="2" charset="-78"/>
                      </a:endParaRPr>
                    </a:p>
                  </a:txBody>
                  <a:tcPr marL="68580" marR="68580" marT="0" marB="0"/>
                </a:tc>
                <a:tc>
                  <a:txBody>
                    <a:bodyPr/>
                    <a:lstStyle/>
                    <a:p>
                      <a:pPr algn="ctr" rtl="1">
                        <a:lnSpc>
                          <a:spcPct val="115000"/>
                        </a:lnSpc>
                        <a:spcAft>
                          <a:spcPts val="0"/>
                        </a:spcAft>
                      </a:pPr>
                      <a:r>
                        <a:rPr lang="fa-IR" sz="1200">
                          <a:effectLst/>
                          <a:cs typeface="B Titr" panose="00000700000000000000" pitchFamily="2" charset="-78"/>
                        </a:rPr>
                        <a:t>فضایی</a:t>
                      </a:r>
                      <a:endParaRPr lang="en-US" sz="1100" dirty="0">
                        <a:solidFill>
                          <a:srgbClr val="5F497A"/>
                        </a:solidFill>
                        <a:effectLst/>
                        <a:latin typeface="Calibri" panose="020F0502020204030204" pitchFamily="34" charset="0"/>
                        <a:ea typeface="Calibri" panose="020F0502020204030204" pitchFamily="34" charset="0"/>
                        <a:cs typeface="B Titr" panose="00000700000000000000" pitchFamily="2" charset="-78"/>
                      </a:endParaRPr>
                    </a:p>
                  </a:txBody>
                  <a:tcPr marL="68580" marR="68580" marT="0" marB="0"/>
                </a:tc>
                <a:tc>
                  <a:txBody>
                    <a:bodyPr/>
                    <a:lstStyle/>
                    <a:p>
                      <a:pPr algn="ctr" rtl="1">
                        <a:lnSpc>
                          <a:spcPct val="115000"/>
                        </a:lnSpc>
                        <a:spcAft>
                          <a:spcPts val="0"/>
                        </a:spcAft>
                      </a:pPr>
                      <a:r>
                        <a:rPr lang="fa-IR" sz="1200">
                          <a:effectLst/>
                          <a:cs typeface="B Titr" panose="00000700000000000000" pitchFamily="2" charset="-78"/>
                        </a:rPr>
                        <a:t>حرکتی- ورزشی</a:t>
                      </a:r>
                      <a:endParaRPr lang="en-US" sz="1100" dirty="0">
                        <a:solidFill>
                          <a:srgbClr val="5F497A"/>
                        </a:solidFill>
                        <a:effectLst/>
                        <a:latin typeface="Calibri" panose="020F0502020204030204" pitchFamily="34" charset="0"/>
                        <a:ea typeface="Calibri" panose="020F0502020204030204" pitchFamily="34" charset="0"/>
                        <a:cs typeface="B Titr" panose="00000700000000000000" pitchFamily="2" charset="-78"/>
                      </a:endParaRPr>
                    </a:p>
                  </a:txBody>
                  <a:tcPr marL="68580" marR="68580" marT="0" marB="0"/>
                </a:tc>
                <a:tc>
                  <a:txBody>
                    <a:bodyPr/>
                    <a:lstStyle/>
                    <a:p>
                      <a:pPr algn="ctr" rtl="1">
                        <a:lnSpc>
                          <a:spcPct val="115000"/>
                        </a:lnSpc>
                        <a:spcAft>
                          <a:spcPts val="0"/>
                        </a:spcAft>
                      </a:pPr>
                      <a:r>
                        <a:rPr lang="fa-IR" sz="1200">
                          <a:effectLst/>
                          <a:cs typeface="B Titr" panose="00000700000000000000" pitchFamily="2" charset="-78"/>
                        </a:rPr>
                        <a:t>اجتماعی</a:t>
                      </a:r>
                      <a:endParaRPr lang="en-US" sz="1100" dirty="0">
                        <a:solidFill>
                          <a:srgbClr val="5F497A"/>
                        </a:solidFill>
                        <a:effectLst/>
                        <a:latin typeface="Calibri" panose="020F0502020204030204" pitchFamily="34" charset="0"/>
                        <a:ea typeface="Calibri" panose="020F0502020204030204" pitchFamily="34" charset="0"/>
                        <a:cs typeface="B Titr" panose="00000700000000000000" pitchFamily="2" charset="-78"/>
                      </a:endParaRPr>
                    </a:p>
                  </a:txBody>
                  <a:tcPr marL="68580" marR="68580" marT="0" marB="0"/>
                </a:tc>
                <a:tc>
                  <a:txBody>
                    <a:bodyPr/>
                    <a:lstStyle/>
                    <a:p>
                      <a:pPr algn="ctr" rtl="1">
                        <a:lnSpc>
                          <a:spcPct val="115000"/>
                        </a:lnSpc>
                        <a:spcAft>
                          <a:spcPts val="0"/>
                        </a:spcAft>
                      </a:pPr>
                      <a:r>
                        <a:rPr lang="fa-IR" sz="1200">
                          <a:effectLst/>
                          <a:cs typeface="B Titr" panose="00000700000000000000" pitchFamily="2" charset="-78"/>
                        </a:rPr>
                        <a:t>فرهنگی- دینی</a:t>
                      </a:r>
                      <a:endParaRPr lang="en-US" sz="1100" dirty="0">
                        <a:solidFill>
                          <a:srgbClr val="5F497A"/>
                        </a:solidFill>
                        <a:effectLst/>
                        <a:latin typeface="Calibri" panose="020F0502020204030204" pitchFamily="34" charset="0"/>
                        <a:ea typeface="Calibri" panose="020F0502020204030204" pitchFamily="34" charset="0"/>
                        <a:cs typeface="B Titr" panose="00000700000000000000" pitchFamily="2" charset="-78"/>
                      </a:endParaRPr>
                    </a:p>
                  </a:txBody>
                  <a:tcPr marL="68580" marR="68580" marT="0" marB="0"/>
                </a:tc>
                <a:tc>
                  <a:txBody>
                    <a:bodyPr/>
                    <a:lstStyle/>
                    <a:p>
                      <a:pPr algn="ctr" rtl="1">
                        <a:lnSpc>
                          <a:spcPct val="115000"/>
                        </a:lnSpc>
                        <a:spcAft>
                          <a:spcPts val="0"/>
                        </a:spcAft>
                      </a:pPr>
                      <a:r>
                        <a:rPr lang="fa-IR" sz="1200">
                          <a:effectLst/>
                          <a:cs typeface="B Titr" panose="00000700000000000000" pitchFamily="2" charset="-78"/>
                        </a:rPr>
                        <a:t>علوم </a:t>
                      </a:r>
                      <a:endParaRPr lang="en-US" sz="1100" dirty="0">
                        <a:solidFill>
                          <a:srgbClr val="5F497A"/>
                        </a:solidFill>
                        <a:effectLst/>
                        <a:latin typeface="Calibri" panose="020F0502020204030204" pitchFamily="34" charset="0"/>
                        <a:ea typeface="Calibri" panose="020F0502020204030204" pitchFamily="34" charset="0"/>
                        <a:cs typeface="B Titr" panose="00000700000000000000" pitchFamily="2" charset="-78"/>
                      </a:endParaRPr>
                    </a:p>
                  </a:txBody>
                  <a:tcPr marL="68580" marR="68580" marT="0" marB="0"/>
                </a:tc>
              </a:tr>
              <a:tr h="282320">
                <a:tc>
                  <a:txBody>
                    <a:bodyPr/>
                    <a:lstStyle/>
                    <a:p>
                      <a:pPr algn="ctr" rtl="1">
                        <a:lnSpc>
                          <a:spcPct val="115000"/>
                        </a:lnSpc>
                        <a:spcAft>
                          <a:spcPts val="0"/>
                        </a:spcAft>
                      </a:pPr>
                      <a:r>
                        <a:rPr lang="fa-IR" sz="1200">
                          <a:effectLst/>
                          <a:cs typeface="B Titr" panose="00000700000000000000" pitchFamily="2" charset="-78"/>
                        </a:rPr>
                        <a:t>میانگین</a:t>
                      </a:r>
                      <a:endParaRPr lang="en-US" sz="1100" dirty="0">
                        <a:solidFill>
                          <a:srgbClr val="5F497A"/>
                        </a:solidFill>
                        <a:effectLst/>
                        <a:latin typeface="Calibri" panose="020F0502020204030204" pitchFamily="34" charset="0"/>
                        <a:ea typeface="Calibri" panose="020F0502020204030204" pitchFamily="34" charset="0"/>
                        <a:cs typeface="B Titr" panose="00000700000000000000" pitchFamily="2" charset="-78"/>
                      </a:endParaRPr>
                    </a:p>
                  </a:txBody>
                  <a:tcPr marL="68580" marR="68580" marT="0" marB="0"/>
                </a:tc>
                <a:tc>
                  <a:txBody>
                    <a:bodyPr/>
                    <a:lstStyle/>
                    <a:p>
                      <a:pPr algn="ctr" rtl="1">
                        <a:lnSpc>
                          <a:spcPct val="115000"/>
                        </a:lnSpc>
                        <a:spcAft>
                          <a:spcPts val="0"/>
                        </a:spcAft>
                      </a:pPr>
                      <a:r>
                        <a:rPr lang="fa-IR" sz="1200" dirty="0" smtClean="0">
                          <a:effectLst/>
                          <a:cs typeface="B Titr" panose="00000700000000000000" pitchFamily="2" charset="-78"/>
                        </a:rPr>
                        <a:t>1/89</a:t>
                      </a:r>
                      <a:endParaRPr lang="en-US" sz="1100" dirty="0">
                        <a:solidFill>
                          <a:srgbClr val="5F497A"/>
                        </a:solidFill>
                        <a:effectLst/>
                        <a:latin typeface="Calibri" panose="020F0502020204030204" pitchFamily="34" charset="0"/>
                        <a:ea typeface="Calibri" panose="020F0502020204030204" pitchFamily="34" charset="0"/>
                        <a:cs typeface="B Titr" panose="00000700000000000000" pitchFamily="2" charset="-78"/>
                      </a:endParaRPr>
                    </a:p>
                  </a:txBody>
                  <a:tcPr marL="68580" marR="68580" marT="0" marB="0"/>
                </a:tc>
                <a:tc>
                  <a:txBody>
                    <a:bodyPr/>
                    <a:lstStyle/>
                    <a:p>
                      <a:pPr algn="ctr" rtl="1">
                        <a:lnSpc>
                          <a:spcPct val="115000"/>
                        </a:lnSpc>
                        <a:spcAft>
                          <a:spcPts val="0"/>
                        </a:spcAft>
                      </a:pPr>
                      <a:r>
                        <a:rPr lang="fa-IR" sz="1200" dirty="0" smtClean="0">
                          <a:effectLst/>
                          <a:cs typeface="B Titr" panose="00000700000000000000" pitchFamily="2" charset="-78"/>
                        </a:rPr>
                        <a:t>1/68</a:t>
                      </a:r>
                      <a:endParaRPr lang="en-US" sz="1100" dirty="0">
                        <a:solidFill>
                          <a:srgbClr val="5F497A"/>
                        </a:solidFill>
                        <a:effectLst/>
                        <a:latin typeface="Calibri" panose="020F0502020204030204" pitchFamily="34" charset="0"/>
                        <a:ea typeface="Calibri" panose="020F0502020204030204" pitchFamily="34" charset="0"/>
                        <a:cs typeface="B Titr" panose="00000700000000000000" pitchFamily="2" charset="-78"/>
                      </a:endParaRPr>
                    </a:p>
                  </a:txBody>
                  <a:tcPr marL="68580" marR="68580" marT="0" marB="0"/>
                </a:tc>
                <a:tc>
                  <a:txBody>
                    <a:bodyPr/>
                    <a:lstStyle/>
                    <a:p>
                      <a:pPr algn="ctr" rtl="1">
                        <a:lnSpc>
                          <a:spcPct val="115000"/>
                        </a:lnSpc>
                        <a:spcAft>
                          <a:spcPts val="0"/>
                        </a:spcAft>
                      </a:pPr>
                      <a:r>
                        <a:rPr lang="fa-IR" sz="1200" dirty="0" smtClean="0">
                          <a:effectLst/>
                          <a:cs typeface="B Titr" panose="00000700000000000000" pitchFamily="2" charset="-78"/>
                        </a:rPr>
                        <a:t>1/89</a:t>
                      </a:r>
                      <a:endParaRPr lang="en-US" sz="1100" dirty="0">
                        <a:solidFill>
                          <a:srgbClr val="5F497A"/>
                        </a:solidFill>
                        <a:effectLst/>
                        <a:latin typeface="Calibri" panose="020F0502020204030204" pitchFamily="34" charset="0"/>
                        <a:ea typeface="Calibri" panose="020F0502020204030204" pitchFamily="34" charset="0"/>
                        <a:cs typeface="B Titr" panose="00000700000000000000" pitchFamily="2" charset="-78"/>
                      </a:endParaRPr>
                    </a:p>
                  </a:txBody>
                  <a:tcPr marL="68580" marR="68580" marT="0" marB="0"/>
                </a:tc>
                <a:tc>
                  <a:txBody>
                    <a:bodyPr/>
                    <a:lstStyle/>
                    <a:p>
                      <a:pPr algn="ctr" rtl="1">
                        <a:lnSpc>
                          <a:spcPct val="115000"/>
                        </a:lnSpc>
                        <a:spcAft>
                          <a:spcPts val="0"/>
                        </a:spcAft>
                      </a:pPr>
                      <a:r>
                        <a:rPr lang="fa-IR" sz="1200" dirty="0" smtClean="0">
                          <a:effectLst/>
                          <a:cs typeface="B Titr" panose="00000700000000000000" pitchFamily="2" charset="-78"/>
                        </a:rPr>
                        <a:t>1/79</a:t>
                      </a:r>
                      <a:endParaRPr lang="en-US" sz="1100" dirty="0">
                        <a:solidFill>
                          <a:srgbClr val="5F497A"/>
                        </a:solidFill>
                        <a:effectLst/>
                        <a:latin typeface="Calibri" panose="020F0502020204030204" pitchFamily="34" charset="0"/>
                        <a:ea typeface="Calibri" panose="020F0502020204030204" pitchFamily="34" charset="0"/>
                        <a:cs typeface="B Titr" panose="00000700000000000000" pitchFamily="2" charset="-78"/>
                      </a:endParaRPr>
                    </a:p>
                  </a:txBody>
                  <a:tcPr marL="68580" marR="68580" marT="0" marB="0"/>
                </a:tc>
                <a:tc>
                  <a:txBody>
                    <a:bodyPr/>
                    <a:lstStyle/>
                    <a:p>
                      <a:pPr algn="ctr" rtl="1">
                        <a:lnSpc>
                          <a:spcPct val="115000"/>
                        </a:lnSpc>
                        <a:spcAft>
                          <a:spcPts val="0"/>
                        </a:spcAft>
                      </a:pPr>
                      <a:r>
                        <a:rPr lang="fa-IR" sz="1200" dirty="0" smtClean="0">
                          <a:effectLst/>
                          <a:cs typeface="B Titr" panose="00000700000000000000" pitchFamily="2" charset="-78"/>
                        </a:rPr>
                        <a:t>1/90</a:t>
                      </a:r>
                      <a:endParaRPr lang="en-US" sz="1100" dirty="0">
                        <a:solidFill>
                          <a:srgbClr val="5F497A"/>
                        </a:solidFill>
                        <a:effectLst/>
                        <a:latin typeface="Calibri" panose="020F0502020204030204" pitchFamily="34" charset="0"/>
                        <a:ea typeface="Calibri" panose="020F0502020204030204" pitchFamily="34" charset="0"/>
                        <a:cs typeface="B Titr" panose="00000700000000000000" pitchFamily="2" charset="-78"/>
                      </a:endParaRPr>
                    </a:p>
                  </a:txBody>
                  <a:tcPr marL="68580" marR="68580" marT="0" marB="0"/>
                </a:tc>
                <a:tc>
                  <a:txBody>
                    <a:bodyPr/>
                    <a:lstStyle/>
                    <a:p>
                      <a:pPr algn="ctr" rtl="1">
                        <a:lnSpc>
                          <a:spcPct val="115000"/>
                        </a:lnSpc>
                        <a:spcAft>
                          <a:spcPts val="0"/>
                        </a:spcAft>
                      </a:pPr>
                      <a:r>
                        <a:rPr lang="fa-IR" sz="1200" dirty="0" smtClean="0">
                          <a:effectLst/>
                          <a:cs typeface="B Titr" panose="00000700000000000000" pitchFamily="2" charset="-78"/>
                        </a:rPr>
                        <a:t>2/06</a:t>
                      </a:r>
                      <a:endParaRPr lang="en-US" sz="1100" dirty="0">
                        <a:solidFill>
                          <a:srgbClr val="5F497A"/>
                        </a:solidFill>
                        <a:effectLst/>
                        <a:latin typeface="Calibri" panose="020F0502020204030204" pitchFamily="34" charset="0"/>
                        <a:ea typeface="Calibri" panose="020F0502020204030204" pitchFamily="34" charset="0"/>
                        <a:cs typeface="B Titr" panose="00000700000000000000" pitchFamily="2" charset="-78"/>
                      </a:endParaRPr>
                    </a:p>
                  </a:txBody>
                  <a:tcPr marL="68580" marR="68580" marT="0" marB="0"/>
                </a:tc>
                <a:tc>
                  <a:txBody>
                    <a:bodyPr/>
                    <a:lstStyle/>
                    <a:p>
                      <a:pPr algn="ctr" rtl="1">
                        <a:lnSpc>
                          <a:spcPct val="115000"/>
                        </a:lnSpc>
                        <a:spcAft>
                          <a:spcPts val="0"/>
                        </a:spcAft>
                      </a:pPr>
                      <a:r>
                        <a:rPr lang="fa-IR" sz="1200" dirty="0" smtClean="0">
                          <a:effectLst/>
                          <a:cs typeface="B Titr" panose="00000700000000000000" pitchFamily="2" charset="-78"/>
                        </a:rPr>
                        <a:t>1/82</a:t>
                      </a:r>
                      <a:endParaRPr lang="en-US" sz="1100" dirty="0">
                        <a:solidFill>
                          <a:srgbClr val="5F497A"/>
                        </a:solidFill>
                        <a:effectLst/>
                        <a:latin typeface="Calibri" panose="020F0502020204030204" pitchFamily="34" charset="0"/>
                        <a:ea typeface="Calibri" panose="020F0502020204030204" pitchFamily="34" charset="0"/>
                        <a:cs typeface="B Titr" panose="00000700000000000000" pitchFamily="2" charset="-78"/>
                      </a:endParaRPr>
                    </a:p>
                  </a:txBody>
                  <a:tcPr marL="68580" marR="68580" marT="0" marB="0"/>
                </a:tc>
                <a:tc>
                  <a:txBody>
                    <a:bodyPr/>
                    <a:lstStyle/>
                    <a:p>
                      <a:pPr algn="ctr" rtl="1">
                        <a:lnSpc>
                          <a:spcPct val="115000"/>
                        </a:lnSpc>
                        <a:spcAft>
                          <a:spcPts val="0"/>
                        </a:spcAft>
                      </a:pPr>
                      <a:r>
                        <a:rPr lang="fa-IR" sz="1200" dirty="0" smtClean="0">
                          <a:effectLst/>
                          <a:cs typeface="B Titr" panose="00000700000000000000" pitchFamily="2" charset="-78"/>
                        </a:rPr>
                        <a:t>1/90</a:t>
                      </a:r>
                      <a:endParaRPr lang="en-US" sz="1100" dirty="0">
                        <a:solidFill>
                          <a:srgbClr val="5F497A"/>
                        </a:solidFill>
                        <a:effectLst/>
                        <a:latin typeface="Calibri" panose="020F0502020204030204" pitchFamily="34" charset="0"/>
                        <a:ea typeface="Calibri" panose="020F0502020204030204" pitchFamily="34" charset="0"/>
                        <a:cs typeface="B Titr" panose="00000700000000000000" pitchFamily="2" charset="-78"/>
                      </a:endParaRPr>
                    </a:p>
                  </a:txBody>
                  <a:tcPr marL="68580" marR="68580" marT="0" marB="0"/>
                </a:tc>
              </a:tr>
            </a:tbl>
          </a:graphicData>
        </a:graphic>
      </p:graphicFrame>
      <p:sp>
        <p:nvSpPr>
          <p:cNvPr id="3" name="Rectangle 2"/>
          <p:cNvSpPr/>
          <p:nvPr/>
        </p:nvSpPr>
        <p:spPr>
          <a:xfrm>
            <a:off x="1907704" y="3429000"/>
            <a:ext cx="6840760" cy="2308324"/>
          </a:xfrm>
          <a:prstGeom prst="rect">
            <a:avLst/>
          </a:prstGeom>
        </p:spPr>
        <p:txBody>
          <a:bodyPr wrap="square">
            <a:spAutoFit/>
          </a:bodyPr>
          <a:lstStyle/>
          <a:p>
            <a:pPr algn="just" rtl="1"/>
            <a:r>
              <a:rPr lang="fa-IR" sz="2400" dirty="0" smtClean="0">
                <a:solidFill>
                  <a:srgbClr val="0033CC"/>
                </a:solidFill>
                <a:latin typeface="Calibri" panose="020F0502020204030204" pitchFamily="34" charset="0"/>
                <a:ea typeface="Calibri" panose="020F0502020204030204" pitchFamily="34" charset="0"/>
                <a:cs typeface="B Titr" panose="00000700000000000000" pitchFamily="2" charset="-78"/>
              </a:rPr>
              <a:t>تحلیل : </a:t>
            </a:r>
          </a:p>
          <a:p>
            <a:pPr algn="just" rtl="1"/>
            <a:r>
              <a:rPr lang="fa-IR" sz="2400" dirty="0" smtClean="0">
                <a:solidFill>
                  <a:srgbClr val="0033CC"/>
                </a:solidFill>
                <a:latin typeface="Calibri" panose="020F0502020204030204" pitchFamily="34" charset="0"/>
                <a:ea typeface="Calibri" panose="020F0502020204030204" pitchFamily="34" charset="0"/>
                <a:cs typeface="B Titr" panose="00000700000000000000" pitchFamily="2" charset="-78"/>
              </a:rPr>
              <a:t>بررسی </a:t>
            </a:r>
            <a:r>
              <a:rPr lang="fa-IR" sz="2400" dirty="0">
                <a:solidFill>
                  <a:srgbClr val="0033CC"/>
                </a:solidFill>
                <a:latin typeface="Calibri" panose="020F0502020204030204" pitchFamily="34" charset="0"/>
                <a:ea typeface="Calibri" panose="020F0502020204030204" pitchFamily="34" charset="0"/>
                <a:cs typeface="B Titr" panose="00000700000000000000" pitchFamily="2" charset="-78"/>
              </a:rPr>
              <a:t>اطلاعات ارائه شده درجداول شماره </a:t>
            </a:r>
            <a:r>
              <a:rPr lang="fa-IR" sz="2400" dirty="0" smtClean="0">
                <a:solidFill>
                  <a:srgbClr val="0033CC"/>
                </a:solidFill>
                <a:latin typeface="Calibri" panose="020F0502020204030204" pitchFamily="34" charset="0"/>
                <a:ea typeface="Calibri" panose="020F0502020204030204" pitchFamily="34" charset="0"/>
                <a:cs typeface="B Titr" panose="00000700000000000000" pitchFamily="2" charset="-78"/>
              </a:rPr>
              <a:t>5تا7 </a:t>
            </a:r>
            <a:r>
              <a:rPr lang="fa-IR" sz="2400" dirty="0">
                <a:solidFill>
                  <a:srgbClr val="0033CC"/>
                </a:solidFill>
                <a:latin typeface="Calibri" panose="020F0502020204030204" pitchFamily="34" charset="0"/>
                <a:ea typeface="Calibri" panose="020F0502020204030204" pitchFamily="34" charset="0"/>
                <a:cs typeface="B Titr" panose="00000700000000000000" pitchFamily="2" charset="-78"/>
              </a:rPr>
              <a:t>نشان می </a:t>
            </a:r>
            <a:r>
              <a:rPr lang="fa-IR" sz="2400" dirty="0" smtClean="0">
                <a:solidFill>
                  <a:srgbClr val="0033CC"/>
                </a:solidFill>
                <a:latin typeface="Calibri" panose="020F0502020204030204" pitchFamily="34" charset="0"/>
                <a:ea typeface="Calibri" panose="020F0502020204030204" pitchFamily="34" charset="0"/>
                <a:cs typeface="B Titr" panose="00000700000000000000" pitchFamily="2" charset="-78"/>
              </a:rPr>
              <a:t>دهدکه </a:t>
            </a:r>
            <a:r>
              <a:rPr lang="fa-IR" sz="2400" dirty="0">
                <a:solidFill>
                  <a:srgbClr val="0033CC"/>
                </a:solidFill>
                <a:latin typeface="Calibri" panose="020F0502020204030204" pitchFamily="34" charset="0"/>
                <a:ea typeface="Calibri" panose="020F0502020204030204" pitchFamily="34" charset="0"/>
                <a:cs typeface="B Titr" panose="00000700000000000000" pitchFamily="2" charset="-78"/>
              </a:rPr>
              <a:t>موقعیت اجتماعی، فرهنگی،علمی </a:t>
            </a:r>
            <a:r>
              <a:rPr lang="fa-IR" sz="2400" dirty="0" smtClean="0">
                <a:solidFill>
                  <a:srgbClr val="0033CC"/>
                </a:solidFill>
                <a:latin typeface="Calibri" panose="020F0502020204030204" pitchFamily="34" charset="0"/>
                <a:ea typeface="Calibri" panose="020F0502020204030204" pitchFamily="34" charset="0"/>
                <a:cs typeface="B Titr" panose="00000700000000000000" pitchFamily="2" charset="-78"/>
              </a:rPr>
              <a:t>واقتصادی </a:t>
            </a:r>
            <a:r>
              <a:rPr lang="fa-IR" sz="2400" dirty="0">
                <a:solidFill>
                  <a:srgbClr val="0033CC"/>
                </a:solidFill>
                <a:latin typeface="Calibri" panose="020F0502020204030204" pitchFamily="34" charset="0"/>
                <a:ea typeface="Calibri" panose="020F0502020204030204" pitchFamily="34" charset="0"/>
                <a:cs typeface="B Titr" panose="00000700000000000000" pitchFamily="2" charset="-78"/>
              </a:rPr>
              <a:t>ونبود حتی یکی ازاولیاء درامتیازات استعداد هشتگانه دانش آموزان تحت پوشش تأثیرگذاربوده وامتیازاستعدادها برحسب </a:t>
            </a:r>
            <a:r>
              <a:rPr lang="fa-IR" sz="2400" dirty="0" smtClean="0">
                <a:solidFill>
                  <a:srgbClr val="0033CC"/>
                </a:solidFill>
                <a:latin typeface="Calibri" panose="020F0502020204030204" pitchFamily="34" charset="0"/>
                <a:ea typeface="Calibri" panose="020F0502020204030204" pitchFamily="34" charset="0"/>
                <a:cs typeface="B Titr" panose="00000700000000000000" pitchFamily="2" charset="-78"/>
              </a:rPr>
              <a:t>موارد </a:t>
            </a:r>
            <a:r>
              <a:rPr lang="fa-IR" sz="2400" dirty="0">
                <a:solidFill>
                  <a:srgbClr val="0033CC"/>
                </a:solidFill>
                <a:latin typeface="Calibri" panose="020F0502020204030204" pitchFamily="34" charset="0"/>
                <a:ea typeface="Calibri" panose="020F0502020204030204" pitchFamily="34" charset="0"/>
                <a:cs typeface="B Titr" panose="00000700000000000000" pitchFamily="2" charset="-78"/>
              </a:rPr>
              <a:t>ذکرشده متفاوت می </a:t>
            </a:r>
            <a:r>
              <a:rPr lang="fa-IR" sz="2400" dirty="0" smtClean="0">
                <a:solidFill>
                  <a:srgbClr val="0033CC"/>
                </a:solidFill>
                <a:latin typeface="Calibri" panose="020F0502020204030204" pitchFamily="34" charset="0"/>
                <a:ea typeface="Calibri" panose="020F0502020204030204" pitchFamily="34" charset="0"/>
                <a:cs typeface="B Titr" panose="00000700000000000000" pitchFamily="2" charset="-78"/>
              </a:rPr>
              <a:t>باشد.</a:t>
            </a:r>
            <a:endParaRPr lang="fa-IR" sz="2400" dirty="0">
              <a:solidFill>
                <a:srgbClr val="0033CC"/>
              </a:solidFill>
              <a:cs typeface="B Titr" panose="00000700000000000000" pitchFamily="2" charset="-78"/>
            </a:endParaRPr>
          </a:p>
        </p:txBody>
      </p:sp>
    </p:spTree>
    <p:extLst>
      <p:ext uri="{BB962C8B-B14F-4D97-AF65-F5344CB8AC3E}">
        <p14:creationId xmlns:p14="http://schemas.microsoft.com/office/powerpoint/2010/main" val="1900327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4266482" y="1340768"/>
            <a:ext cx="4774064" cy="523220"/>
          </a:xfrm>
          <a:prstGeom prst="rect">
            <a:avLst/>
          </a:prstGeom>
          <a:solidFill>
            <a:srgbClr val="0033CC"/>
          </a:solidFill>
        </p:spPr>
        <p:style>
          <a:lnRef idx="2">
            <a:schemeClr val="accent4"/>
          </a:lnRef>
          <a:fillRef idx="1">
            <a:schemeClr val="lt1"/>
          </a:fillRef>
          <a:effectRef idx="0">
            <a:schemeClr val="accent4"/>
          </a:effectRef>
          <a:fontRef idx="minor">
            <a:schemeClr val="dk1"/>
          </a:fontRef>
        </p:style>
        <p:txBody>
          <a:bodyPr wrap="none">
            <a:spAutoFit/>
          </a:bodyPr>
          <a:lstStyle/>
          <a:p>
            <a:r>
              <a:rPr lang="fa-IR" sz="2800" b="1" dirty="0">
                <a:solidFill>
                  <a:schemeClr val="bg1"/>
                </a:solidFill>
                <a:ea typeface="Calibri"/>
                <a:cs typeface="B Zar"/>
              </a:rPr>
              <a:t>نقاط قوت اجرای طرح درطول اجرا</a:t>
            </a:r>
            <a:endParaRPr lang="fa-IR" sz="2800" dirty="0">
              <a:solidFill>
                <a:schemeClr val="bg1"/>
              </a:solidFill>
            </a:endParaRPr>
          </a:p>
        </p:txBody>
      </p:sp>
      <p:sp>
        <p:nvSpPr>
          <p:cNvPr id="3" name="Rectangle 2"/>
          <p:cNvSpPr/>
          <p:nvPr/>
        </p:nvSpPr>
        <p:spPr>
          <a:xfrm>
            <a:off x="1259633" y="2132856"/>
            <a:ext cx="7747512" cy="4157548"/>
          </a:xfrm>
          <a:prstGeom prst="rect">
            <a:avLst/>
          </a:prstGeom>
        </p:spPr>
        <p:txBody>
          <a:bodyPr wrap="square">
            <a:spAutoFit/>
          </a:bodyPr>
          <a:lstStyle/>
          <a:p>
            <a:pPr algn="just" rtl="1">
              <a:lnSpc>
                <a:spcPct val="115000"/>
              </a:lnSpc>
              <a:spcAft>
                <a:spcPts val="1000"/>
              </a:spcAft>
            </a:pPr>
            <a:r>
              <a:rPr lang="fa-IR" sz="2400" dirty="0">
                <a:solidFill>
                  <a:srgbClr val="000099"/>
                </a:solidFill>
                <a:ea typeface="Calibri"/>
                <a:cs typeface="B Titr" pitchFamily="2" charset="-78"/>
              </a:rPr>
              <a:t> </a:t>
            </a:r>
            <a:r>
              <a:rPr lang="fa-IR" sz="2400" dirty="0" smtClean="0">
                <a:solidFill>
                  <a:srgbClr val="000099"/>
                </a:solidFill>
                <a:ea typeface="Calibri"/>
                <a:cs typeface="B Titr" pitchFamily="2" charset="-78"/>
              </a:rPr>
              <a:t>1- توجه </a:t>
            </a:r>
            <a:r>
              <a:rPr lang="fa-IR" sz="2400" dirty="0">
                <a:solidFill>
                  <a:srgbClr val="000099"/>
                </a:solidFill>
                <a:ea typeface="Calibri"/>
                <a:cs typeface="B Titr" pitchFamily="2" charset="-78"/>
              </a:rPr>
              <a:t>وحساس شدن همکاران بر روی تفاوت های فردی  و توانایی های دانش </a:t>
            </a:r>
            <a:r>
              <a:rPr lang="fa-IR" sz="2400" dirty="0" smtClean="0">
                <a:solidFill>
                  <a:srgbClr val="000099"/>
                </a:solidFill>
                <a:ea typeface="Calibri"/>
                <a:cs typeface="B Titr" pitchFamily="2" charset="-78"/>
              </a:rPr>
              <a:t>آموزان</a:t>
            </a:r>
          </a:p>
          <a:p>
            <a:pPr algn="just" rtl="1">
              <a:lnSpc>
                <a:spcPct val="115000"/>
              </a:lnSpc>
              <a:spcAft>
                <a:spcPts val="1000"/>
              </a:spcAft>
            </a:pPr>
            <a:r>
              <a:rPr lang="fa-IR" sz="2400" dirty="0" smtClean="0">
                <a:solidFill>
                  <a:srgbClr val="000099"/>
                </a:solidFill>
                <a:ea typeface="Calibri"/>
                <a:cs typeface="B Titr" pitchFamily="2" charset="-78"/>
              </a:rPr>
              <a:t>2- آگاهی </a:t>
            </a:r>
            <a:r>
              <a:rPr lang="fa-IR" sz="2400" dirty="0">
                <a:solidFill>
                  <a:srgbClr val="000099"/>
                </a:solidFill>
                <a:ea typeface="Calibri"/>
                <a:cs typeface="B Titr" pitchFamily="2" charset="-78"/>
              </a:rPr>
              <a:t>بیشتر  مجریان از  عوامل موثر بر یادگیری وپیشرفت تحصیلی </a:t>
            </a:r>
            <a:endParaRPr lang="en-US" sz="2400" dirty="0">
              <a:solidFill>
                <a:srgbClr val="000099"/>
              </a:solidFill>
              <a:ea typeface="Calibri"/>
              <a:cs typeface="B Titr" pitchFamily="2" charset="-78"/>
            </a:endParaRPr>
          </a:p>
          <a:p>
            <a:pPr lvl="0" algn="just" rtl="1">
              <a:lnSpc>
                <a:spcPct val="115000"/>
              </a:lnSpc>
              <a:spcAft>
                <a:spcPts val="0"/>
              </a:spcAft>
            </a:pPr>
            <a:r>
              <a:rPr lang="fa-IR" sz="2400" dirty="0" smtClean="0">
                <a:solidFill>
                  <a:srgbClr val="000099"/>
                </a:solidFill>
                <a:ea typeface="Calibri"/>
                <a:cs typeface="B Titr" pitchFamily="2" charset="-78"/>
              </a:rPr>
              <a:t>3- تقویت </a:t>
            </a:r>
            <a:r>
              <a:rPr lang="fa-IR" sz="2400" dirty="0">
                <a:solidFill>
                  <a:srgbClr val="000099"/>
                </a:solidFill>
                <a:ea typeface="Calibri"/>
                <a:cs typeface="B Titr" pitchFamily="2" charset="-78"/>
              </a:rPr>
              <a:t>سنجش مشاهده ای و هدفمند شدن فعالیت های معلم برای شناخت بیشتر آموزگاران ازعلایق واستعداد </a:t>
            </a:r>
            <a:endParaRPr lang="en-US" sz="2400" dirty="0">
              <a:solidFill>
                <a:srgbClr val="000099"/>
              </a:solidFill>
              <a:ea typeface="Calibri"/>
              <a:cs typeface="B Titr" pitchFamily="2" charset="-78"/>
            </a:endParaRPr>
          </a:p>
          <a:p>
            <a:pPr lvl="0" algn="r" rtl="1">
              <a:lnSpc>
                <a:spcPct val="115000"/>
              </a:lnSpc>
              <a:spcAft>
                <a:spcPts val="0"/>
              </a:spcAft>
            </a:pPr>
            <a:r>
              <a:rPr lang="fa-IR" sz="2400" dirty="0" smtClean="0">
                <a:solidFill>
                  <a:srgbClr val="000099"/>
                </a:solidFill>
                <a:ea typeface="Calibri"/>
                <a:cs typeface="B Titr" pitchFamily="2" charset="-78"/>
              </a:rPr>
              <a:t>4- فعال </a:t>
            </a:r>
            <a:r>
              <a:rPr lang="fa-IR" sz="2400" dirty="0">
                <a:solidFill>
                  <a:srgbClr val="000099"/>
                </a:solidFill>
                <a:ea typeface="Calibri"/>
                <a:cs typeface="B Titr" pitchFamily="2" charset="-78"/>
              </a:rPr>
              <a:t>شدن  مجریان برای دستیابی به راهکارهای خلاق ومناسب جهت اجرای طرح  وثبت اطلاعات </a:t>
            </a:r>
            <a:endParaRPr lang="en-US" sz="2400" dirty="0">
              <a:solidFill>
                <a:srgbClr val="000099"/>
              </a:solidFill>
              <a:ea typeface="Calibri"/>
              <a:cs typeface="B Titr" pitchFamily="2" charset="-78"/>
            </a:endParaRPr>
          </a:p>
          <a:p>
            <a:pPr lvl="0" algn="just" rtl="1">
              <a:lnSpc>
                <a:spcPct val="115000"/>
              </a:lnSpc>
              <a:spcAft>
                <a:spcPts val="0"/>
              </a:spcAft>
            </a:pPr>
            <a:r>
              <a:rPr lang="fa-IR" sz="2400" dirty="0" smtClean="0">
                <a:solidFill>
                  <a:srgbClr val="000099"/>
                </a:solidFill>
                <a:ea typeface="Calibri"/>
                <a:cs typeface="B Titr" pitchFamily="2" charset="-78"/>
              </a:rPr>
              <a:t>5-هدفدارکردن </a:t>
            </a:r>
            <a:r>
              <a:rPr lang="fa-IR" sz="2400" dirty="0">
                <a:solidFill>
                  <a:srgbClr val="000099"/>
                </a:solidFill>
                <a:ea typeface="Calibri"/>
                <a:cs typeface="B Titr" pitchFamily="2" charset="-78"/>
              </a:rPr>
              <a:t>وضعیت تحصیلی وزمینه سازی برای هدایت صحیح ومناسب </a:t>
            </a:r>
            <a:r>
              <a:rPr lang="fa-IR" sz="2400" dirty="0" smtClean="0">
                <a:solidFill>
                  <a:srgbClr val="000099"/>
                </a:solidFill>
                <a:ea typeface="Calibri"/>
                <a:cs typeface="B Titr" pitchFamily="2" charset="-78"/>
              </a:rPr>
              <a:t>تحصیلی</a:t>
            </a:r>
            <a:endParaRPr lang="en-US" sz="2400" dirty="0">
              <a:solidFill>
                <a:srgbClr val="000099"/>
              </a:solidFill>
              <a:ea typeface="Calibri"/>
              <a:cs typeface="B Titr" pitchFamily="2" charset="-78"/>
            </a:endParaRPr>
          </a:p>
        </p:txBody>
      </p:sp>
    </p:spTree>
    <p:extLst>
      <p:ext uri="{BB962C8B-B14F-4D97-AF65-F5344CB8AC3E}">
        <p14:creationId xmlns:p14="http://schemas.microsoft.com/office/powerpoint/2010/main" val="2686665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6"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1619672" y="2120285"/>
            <a:ext cx="7272808" cy="4764381"/>
          </a:xfrm>
          <a:prstGeom prst="rect">
            <a:avLst/>
          </a:prstGeom>
        </p:spPr>
        <p:txBody>
          <a:bodyPr wrap="square">
            <a:spAutoFit/>
          </a:bodyPr>
          <a:lstStyle/>
          <a:p>
            <a:pPr lvl="0" algn="just" rtl="1">
              <a:lnSpc>
                <a:spcPct val="115000"/>
              </a:lnSpc>
              <a:spcAft>
                <a:spcPts val="0"/>
              </a:spcAft>
            </a:pPr>
            <a:r>
              <a:rPr lang="fa-IR" sz="2200" dirty="0" smtClean="0">
                <a:solidFill>
                  <a:srgbClr val="0033CC"/>
                </a:solidFill>
                <a:ea typeface="Calibri"/>
                <a:cs typeface="B Titr" pitchFamily="2" charset="-78"/>
              </a:rPr>
              <a:t>6- شناسایی </a:t>
            </a:r>
            <a:r>
              <a:rPr lang="fa-IR" sz="2200" dirty="0">
                <a:solidFill>
                  <a:srgbClr val="0033CC"/>
                </a:solidFill>
                <a:ea typeface="Calibri"/>
                <a:cs typeface="B Titr" pitchFamily="2" charset="-78"/>
              </a:rPr>
              <a:t>وتوجه </a:t>
            </a:r>
            <a:r>
              <a:rPr lang="fa-IR" sz="2200" dirty="0" smtClean="0">
                <a:solidFill>
                  <a:srgbClr val="0033CC"/>
                </a:solidFill>
                <a:ea typeface="Calibri"/>
                <a:cs typeface="B Titr" pitchFamily="2" charset="-78"/>
              </a:rPr>
              <a:t>به دانش </a:t>
            </a:r>
            <a:r>
              <a:rPr lang="fa-IR" sz="2200" dirty="0">
                <a:solidFill>
                  <a:srgbClr val="0033CC"/>
                </a:solidFill>
                <a:ea typeface="Calibri"/>
                <a:cs typeface="B Titr" pitchFamily="2" charset="-78"/>
              </a:rPr>
              <a:t>آموز ی با نام </a:t>
            </a:r>
            <a:r>
              <a:rPr lang="fa-IR" sz="2200" dirty="0" smtClean="0">
                <a:solidFill>
                  <a:srgbClr val="0033CC"/>
                </a:solidFill>
                <a:ea typeface="Calibri"/>
                <a:cs typeface="B Titr" pitchFamily="2" charset="-78"/>
              </a:rPr>
              <a:t>م – ب با </a:t>
            </a:r>
            <a:r>
              <a:rPr lang="fa-IR" sz="2200" dirty="0">
                <a:solidFill>
                  <a:srgbClr val="0033CC"/>
                </a:solidFill>
                <a:ea typeface="Calibri"/>
                <a:cs typeface="B Titr" pitchFamily="2" charset="-78"/>
              </a:rPr>
              <a:t>مشکل بینایی دردبستان عفیفه وهدایت درست وایجادانگیزه درآن توسط آموزگار مربوطه و تقویت مهارت نوشتاری دانش </a:t>
            </a:r>
            <a:r>
              <a:rPr lang="fa-IR" sz="2200" dirty="0" smtClean="0">
                <a:solidFill>
                  <a:srgbClr val="0033CC"/>
                </a:solidFill>
                <a:ea typeface="Calibri"/>
                <a:cs typeface="B Titr" pitchFamily="2" charset="-78"/>
              </a:rPr>
              <a:t>آموز</a:t>
            </a:r>
          </a:p>
          <a:p>
            <a:pPr lvl="0" algn="just" rtl="1">
              <a:lnSpc>
                <a:spcPct val="115000"/>
              </a:lnSpc>
              <a:spcAft>
                <a:spcPts val="0"/>
              </a:spcAft>
            </a:pPr>
            <a:r>
              <a:rPr lang="fa-IR" sz="2200" dirty="0" smtClean="0">
                <a:solidFill>
                  <a:srgbClr val="0033CC"/>
                </a:solidFill>
                <a:ea typeface="Calibri"/>
                <a:cs typeface="B Titr" pitchFamily="2" charset="-78"/>
              </a:rPr>
              <a:t>7- شناسایی دانش آموزان توانمند درامر نویسندگی ومعرفی به عنوان دانش آموز مولف (برگزیده ی کشوری ازبین دانش آموزان)</a:t>
            </a:r>
            <a:endParaRPr lang="en-US" sz="2200" dirty="0">
              <a:solidFill>
                <a:srgbClr val="0033CC"/>
              </a:solidFill>
              <a:ea typeface="Calibri"/>
              <a:cs typeface="B Titr" pitchFamily="2" charset="-78"/>
            </a:endParaRPr>
          </a:p>
          <a:p>
            <a:pPr lvl="0" algn="just" rtl="1">
              <a:lnSpc>
                <a:spcPct val="115000"/>
              </a:lnSpc>
              <a:spcAft>
                <a:spcPts val="0"/>
              </a:spcAft>
            </a:pPr>
            <a:r>
              <a:rPr lang="fa-IR" sz="2200" dirty="0" smtClean="0">
                <a:solidFill>
                  <a:srgbClr val="0033CC"/>
                </a:solidFill>
                <a:ea typeface="Calibri"/>
                <a:cs typeface="B Titr" pitchFamily="2" charset="-78"/>
              </a:rPr>
              <a:t>8- سمت </a:t>
            </a:r>
            <a:r>
              <a:rPr lang="fa-IR" sz="2200" dirty="0">
                <a:solidFill>
                  <a:srgbClr val="0033CC"/>
                </a:solidFill>
                <a:ea typeface="Calibri"/>
                <a:cs typeface="B Titr" pitchFamily="2" charset="-78"/>
              </a:rPr>
              <a:t>وسو دادن وعینی کردن استعدادها دانش آموزان باگروه بندی مناسب دانش آموزان بدون حساس شدن آنها دردبستان رسول اکرم(ص) </a:t>
            </a:r>
            <a:endParaRPr lang="en-US" sz="2200" dirty="0">
              <a:solidFill>
                <a:srgbClr val="0033CC"/>
              </a:solidFill>
              <a:ea typeface="Calibri"/>
              <a:cs typeface="B Titr" pitchFamily="2" charset="-78"/>
            </a:endParaRPr>
          </a:p>
          <a:p>
            <a:pPr lvl="0" algn="just" rtl="1">
              <a:lnSpc>
                <a:spcPct val="115000"/>
              </a:lnSpc>
              <a:spcAft>
                <a:spcPts val="0"/>
              </a:spcAft>
            </a:pPr>
            <a:r>
              <a:rPr lang="fa-IR" sz="2200" dirty="0" smtClean="0">
                <a:solidFill>
                  <a:srgbClr val="0033CC"/>
                </a:solidFill>
                <a:ea typeface="Calibri"/>
                <a:cs typeface="B Titr" pitchFamily="2" charset="-78"/>
              </a:rPr>
              <a:t>9- حساس </a:t>
            </a:r>
            <a:r>
              <a:rPr lang="fa-IR" sz="2200" dirty="0">
                <a:solidFill>
                  <a:srgbClr val="0033CC"/>
                </a:solidFill>
                <a:ea typeface="Calibri"/>
                <a:cs typeface="B Titr" pitchFamily="2" charset="-78"/>
              </a:rPr>
              <a:t>شدن به وضعیت دانش آموزانی که </a:t>
            </a:r>
            <a:r>
              <a:rPr lang="fa-IR" sz="2200" dirty="0" smtClean="0">
                <a:solidFill>
                  <a:srgbClr val="0033CC"/>
                </a:solidFill>
                <a:ea typeface="Calibri"/>
                <a:cs typeface="B Titr" pitchFamily="2" charset="-78"/>
              </a:rPr>
              <a:t>ازداشتن </a:t>
            </a:r>
            <a:r>
              <a:rPr lang="fa-IR" sz="2200" dirty="0">
                <a:solidFill>
                  <a:srgbClr val="0033CC"/>
                </a:solidFill>
                <a:ea typeface="Calibri"/>
                <a:cs typeface="B Titr" pitchFamily="2" charset="-78"/>
              </a:rPr>
              <a:t>نعمات الهی(پدرو مادر)بی بهره اند</a:t>
            </a:r>
            <a:r>
              <a:rPr lang="fa-IR" sz="2200" dirty="0" smtClean="0">
                <a:solidFill>
                  <a:srgbClr val="0033CC"/>
                </a:solidFill>
                <a:ea typeface="Calibri"/>
                <a:cs typeface="B Titr" pitchFamily="2" charset="-78"/>
              </a:rPr>
              <a:t>.</a:t>
            </a:r>
            <a:endParaRPr lang="en-US" sz="2200" dirty="0">
              <a:solidFill>
                <a:srgbClr val="0033CC"/>
              </a:solidFill>
              <a:ea typeface="Calibri"/>
              <a:cs typeface="B Titr" pitchFamily="2" charset="-78"/>
            </a:endParaRPr>
          </a:p>
          <a:p>
            <a:pPr lvl="0" algn="just" rtl="1">
              <a:lnSpc>
                <a:spcPct val="115000"/>
              </a:lnSpc>
              <a:spcAft>
                <a:spcPts val="1000"/>
              </a:spcAft>
            </a:pPr>
            <a:r>
              <a:rPr lang="fa-IR" sz="2200" dirty="0" smtClean="0">
                <a:solidFill>
                  <a:srgbClr val="0033CC"/>
                </a:solidFill>
                <a:ea typeface="Calibri"/>
                <a:cs typeface="B Titr" pitchFamily="2" charset="-78"/>
              </a:rPr>
              <a:t>10- راهنمایی </a:t>
            </a:r>
            <a:r>
              <a:rPr lang="fa-IR" sz="2200" dirty="0">
                <a:solidFill>
                  <a:srgbClr val="0033CC"/>
                </a:solidFill>
                <a:ea typeface="Calibri"/>
                <a:cs typeface="B Titr" pitchFamily="2" charset="-78"/>
              </a:rPr>
              <a:t>دانش آموزان درراستای آزمون تیمزسال 2015 با آگاهی وآشنایی کامل به استعداد دانش آموزان توسط آموزگاران مجری در دبستان عفیفه </a:t>
            </a:r>
            <a:endParaRPr lang="en-US" sz="2200" dirty="0">
              <a:solidFill>
                <a:srgbClr val="0033CC"/>
              </a:solidFill>
              <a:ea typeface="Calibri"/>
              <a:cs typeface="B Titr" pitchFamily="2" charset="-78"/>
            </a:endParaRPr>
          </a:p>
        </p:txBody>
      </p:sp>
      <p:sp>
        <p:nvSpPr>
          <p:cNvPr id="5" name="Rectangle 4"/>
          <p:cNvSpPr/>
          <p:nvPr/>
        </p:nvSpPr>
        <p:spPr>
          <a:xfrm>
            <a:off x="4139952" y="1393612"/>
            <a:ext cx="4774064" cy="523220"/>
          </a:xfrm>
          <a:prstGeom prst="rect">
            <a:avLst/>
          </a:prstGeom>
          <a:solidFill>
            <a:srgbClr val="0033CC"/>
          </a:solidFill>
        </p:spPr>
        <p:style>
          <a:lnRef idx="2">
            <a:schemeClr val="accent4"/>
          </a:lnRef>
          <a:fillRef idx="1">
            <a:schemeClr val="lt1"/>
          </a:fillRef>
          <a:effectRef idx="0">
            <a:schemeClr val="accent4"/>
          </a:effectRef>
          <a:fontRef idx="minor">
            <a:schemeClr val="dk1"/>
          </a:fontRef>
        </p:style>
        <p:txBody>
          <a:bodyPr wrap="none">
            <a:spAutoFit/>
          </a:bodyPr>
          <a:lstStyle/>
          <a:p>
            <a:r>
              <a:rPr lang="fa-IR" sz="2800" b="1" dirty="0">
                <a:solidFill>
                  <a:schemeClr val="bg1"/>
                </a:solidFill>
                <a:ea typeface="Calibri"/>
                <a:cs typeface="B Zar"/>
              </a:rPr>
              <a:t>نقاط قوت اجرای طرح درطول اجرا</a:t>
            </a:r>
            <a:endParaRPr lang="fa-IR" sz="2800" dirty="0">
              <a:solidFill>
                <a:schemeClr val="bg1"/>
              </a:solidFill>
            </a:endParaRPr>
          </a:p>
        </p:txBody>
      </p:sp>
    </p:spTree>
    <p:extLst>
      <p:ext uri="{BB962C8B-B14F-4D97-AF65-F5344CB8AC3E}">
        <p14:creationId xmlns:p14="http://schemas.microsoft.com/office/powerpoint/2010/main" val="2264748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3"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3419872" y="1340768"/>
            <a:ext cx="5612434" cy="461665"/>
          </a:xfrm>
          <a:prstGeom prst="rect">
            <a:avLst/>
          </a:prstGeom>
          <a:solidFill>
            <a:srgbClr val="CC0099"/>
          </a:solidFill>
        </p:spPr>
        <p:txBody>
          <a:bodyPr wrap="none">
            <a:spAutoFit/>
          </a:bodyPr>
          <a:lstStyle/>
          <a:p>
            <a:r>
              <a:rPr lang="fa-IR" sz="2400" b="1" dirty="0">
                <a:solidFill>
                  <a:schemeClr val="bg1"/>
                </a:solidFill>
                <a:ea typeface="Calibri"/>
                <a:cs typeface="B Zar"/>
              </a:rPr>
              <a:t>زمینه های قابل بهبود طرح ازدیدگاه مجریان طرح</a:t>
            </a:r>
            <a:endParaRPr lang="fa-IR" sz="2400" dirty="0">
              <a:solidFill>
                <a:schemeClr val="bg1"/>
              </a:solidFill>
            </a:endParaRPr>
          </a:p>
        </p:txBody>
      </p:sp>
      <p:sp>
        <p:nvSpPr>
          <p:cNvPr id="3" name="Rectangle 2"/>
          <p:cNvSpPr/>
          <p:nvPr/>
        </p:nvSpPr>
        <p:spPr>
          <a:xfrm>
            <a:off x="1579938" y="2060848"/>
            <a:ext cx="7344816" cy="4325800"/>
          </a:xfrm>
          <a:prstGeom prst="rect">
            <a:avLst/>
          </a:prstGeom>
        </p:spPr>
        <p:txBody>
          <a:bodyPr wrap="square">
            <a:spAutoFit/>
          </a:bodyPr>
          <a:lstStyle/>
          <a:p>
            <a:pPr marL="342900" lvl="0" indent="-342900" algn="just" rtl="1">
              <a:lnSpc>
                <a:spcPct val="115000"/>
              </a:lnSpc>
              <a:spcAft>
                <a:spcPts val="0"/>
              </a:spcAft>
              <a:buFont typeface="+mj-lt"/>
              <a:buAutoNum type="arabicPeriod"/>
            </a:pPr>
            <a:r>
              <a:rPr lang="fa-IR" sz="2400" dirty="0" smtClean="0">
                <a:solidFill>
                  <a:srgbClr val="CC0099"/>
                </a:solidFill>
                <a:ea typeface="Calibri"/>
                <a:cs typeface="B Titr" pitchFamily="2" charset="-78"/>
              </a:rPr>
              <a:t> </a:t>
            </a:r>
            <a:r>
              <a:rPr lang="fa-IR" sz="2400" dirty="0">
                <a:solidFill>
                  <a:srgbClr val="CC0099"/>
                </a:solidFill>
                <a:ea typeface="Calibri"/>
                <a:cs typeface="B Titr" pitchFamily="2" charset="-78"/>
              </a:rPr>
              <a:t>تراکم بالای آمار دانش آموزی درکلاس ها</a:t>
            </a:r>
            <a:endParaRPr lang="en-US" sz="2400" dirty="0">
              <a:solidFill>
                <a:srgbClr val="CC0099"/>
              </a:solidFill>
              <a:ea typeface="Calibri"/>
              <a:cs typeface="B Titr" pitchFamily="2" charset="-78"/>
            </a:endParaRPr>
          </a:p>
          <a:p>
            <a:pPr marL="342900" lvl="0" indent="-342900" algn="just" rtl="1">
              <a:lnSpc>
                <a:spcPct val="115000"/>
              </a:lnSpc>
              <a:spcAft>
                <a:spcPts val="0"/>
              </a:spcAft>
              <a:buFont typeface="+mj-lt"/>
              <a:buAutoNum type="arabicPeriod"/>
            </a:pPr>
            <a:r>
              <a:rPr lang="fa-IR" sz="2400" dirty="0">
                <a:solidFill>
                  <a:srgbClr val="CC0099"/>
                </a:solidFill>
                <a:ea typeface="Calibri"/>
                <a:cs typeface="B Titr" pitchFamily="2" charset="-78"/>
              </a:rPr>
              <a:t>کمبود زمان آموزشی باتوجه به حجم کتاب ها وتنوع طرح های دوره ابتدایی</a:t>
            </a:r>
            <a:endParaRPr lang="en-US" sz="2400" dirty="0">
              <a:solidFill>
                <a:srgbClr val="CC0099"/>
              </a:solidFill>
              <a:ea typeface="Calibri"/>
              <a:cs typeface="B Titr" pitchFamily="2" charset="-78"/>
            </a:endParaRPr>
          </a:p>
          <a:p>
            <a:pPr marL="342900" lvl="0" indent="-342900" algn="just" rtl="1">
              <a:lnSpc>
                <a:spcPct val="115000"/>
              </a:lnSpc>
              <a:spcAft>
                <a:spcPts val="0"/>
              </a:spcAft>
              <a:buFont typeface="+mj-lt"/>
              <a:buAutoNum type="arabicPeriod"/>
            </a:pPr>
            <a:r>
              <a:rPr lang="en-US" sz="2400" dirty="0">
                <a:solidFill>
                  <a:srgbClr val="CC0099"/>
                </a:solidFill>
                <a:latin typeface="B Zar"/>
                <a:ea typeface="Calibri"/>
                <a:cs typeface="B Titr" pitchFamily="2" charset="-78"/>
              </a:rPr>
              <a:t> </a:t>
            </a:r>
            <a:r>
              <a:rPr lang="fa-IR" sz="2400" dirty="0">
                <a:solidFill>
                  <a:srgbClr val="CC0099"/>
                </a:solidFill>
                <a:latin typeface="B Zar"/>
                <a:ea typeface="Calibri"/>
                <a:cs typeface="B Titr" pitchFamily="2" charset="-78"/>
              </a:rPr>
              <a:t>همزمان شدن اجرای طرح با تغییر کتاب چهارم ابتدایی </a:t>
            </a:r>
            <a:endParaRPr lang="en-US" sz="2400" dirty="0">
              <a:solidFill>
                <a:srgbClr val="CC0099"/>
              </a:solidFill>
              <a:ea typeface="Calibri"/>
              <a:cs typeface="B Titr" pitchFamily="2" charset="-78"/>
            </a:endParaRPr>
          </a:p>
          <a:p>
            <a:pPr marL="342900" lvl="0" indent="-342900" algn="just" rtl="1">
              <a:lnSpc>
                <a:spcPct val="115000"/>
              </a:lnSpc>
              <a:spcAft>
                <a:spcPts val="0"/>
              </a:spcAft>
              <a:buFont typeface="+mj-lt"/>
              <a:buAutoNum type="arabicPeriod"/>
            </a:pPr>
            <a:r>
              <a:rPr lang="fa-IR" sz="2400" dirty="0">
                <a:solidFill>
                  <a:srgbClr val="CC0099"/>
                </a:solidFill>
                <a:ea typeface="Calibri"/>
                <a:cs typeface="B Titr" pitchFamily="2" charset="-78"/>
              </a:rPr>
              <a:t>عدم تغییر نگرش ها وباورها وپائین بودن انگیزه دربین همکاران </a:t>
            </a:r>
            <a:endParaRPr lang="en-US" sz="2400" dirty="0">
              <a:solidFill>
                <a:srgbClr val="CC0099"/>
              </a:solidFill>
              <a:ea typeface="Calibri"/>
              <a:cs typeface="B Titr" pitchFamily="2" charset="-78"/>
            </a:endParaRPr>
          </a:p>
          <a:p>
            <a:pPr marL="342900" lvl="0" indent="-342900" algn="just" rtl="1">
              <a:lnSpc>
                <a:spcPct val="115000"/>
              </a:lnSpc>
              <a:spcAft>
                <a:spcPts val="0"/>
              </a:spcAft>
              <a:buFont typeface="+mj-lt"/>
              <a:buAutoNum type="arabicPeriod"/>
            </a:pPr>
            <a:r>
              <a:rPr lang="fa-IR" sz="2400" dirty="0">
                <a:solidFill>
                  <a:srgbClr val="CC0099"/>
                </a:solidFill>
                <a:ea typeface="Calibri"/>
                <a:cs typeface="B Titr" pitchFamily="2" charset="-78"/>
              </a:rPr>
              <a:t>نامناسب بودن زمان برگزاری دوره های آموزشی طرح وکافی نبودن آموزش ها بالاخص برای آموزگاران مجری طرح ،عدم حضور مربیان تربیت بدنی در دوره های آموزشی</a:t>
            </a:r>
            <a:endParaRPr lang="en-US" sz="2400" dirty="0">
              <a:solidFill>
                <a:srgbClr val="CC0099"/>
              </a:solidFill>
              <a:ea typeface="Calibri"/>
              <a:cs typeface="B Titr" pitchFamily="2" charset="-78"/>
            </a:endParaRPr>
          </a:p>
          <a:p>
            <a:pPr marL="342900" lvl="0" indent="-342900" algn="just" rtl="1">
              <a:lnSpc>
                <a:spcPct val="115000"/>
              </a:lnSpc>
              <a:spcAft>
                <a:spcPts val="0"/>
              </a:spcAft>
              <a:buFont typeface="+mj-lt"/>
              <a:buAutoNum type="arabicPeriod"/>
            </a:pPr>
            <a:r>
              <a:rPr lang="fa-IR" sz="2400" dirty="0" smtClean="0">
                <a:solidFill>
                  <a:srgbClr val="CC0099"/>
                </a:solidFill>
                <a:latin typeface="B Zar"/>
                <a:ea typeface="Calibri"/>
                <a:cs typeface="B Titr" pitchFamily="2" charset="-78"/>
              </a:rPr>
              <a:t>آگاهی </a:t>
            </a:r>
            <a:r>
              <a:rPr lang="fa-IR" sz="2400" dirty="0">
                <a:solidFill>
                  <a:srgbClr val="CC0099"/>
                </a:solidFill>
                <a:latin typeface="B Zar"/>
                <a:ea typeface="Calibri"/>
                <a:cs typeface="B Titr" pitchFamily="2" charset="-78"/>
              </a:rPr>
              <a:t>کم  به مسائل روانشناسی کودک،استعدادها ومدیریت کلاسی به علت مطالعه پائین همکاران</a:t>
            </a:r>
            <a:endParaRPr lang="en-US" sz="2400" dirty="0">
              <a:solidFill>
                <a:srgbClr val="CC0099"/>
              </a:solidFill>
              <a:ea typeface="Calibri"/>
              <a:cs typeface="B Titr" pitchFamily="2" charset="-78"/>
            </a:endParaRPr>
          </a:p>
        </p:txBody>
      </p:sp>
    </p:spTree>
    <p:extLst>
      <p:ext uri="{BB962C8B-B14F-4D97-AF65-F5344CB8AC3E}">
        <p14:creationId xmlns:p14="http://schemas.microsoft.com/office/powerpoint/2010/main" val="2103981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3419872" y="1340768"/>
            <a:ext cx="5612434" cy="461665"/>
          </a:xfrm>
          <a:prstGeom prst="rect">
            <a:avLst/>
          </a:prstGeom>
          <a:solidFill>
            <a:srgbClr val="CC0099"/>
          </a:solidFill>
        </p:spPr>
        <p:txBody>
          <a:bodyPr wrap="none">
            <a:spAutoFit/>
          </a:bodyPr>
          <a:lstStyle/>
          <a:p>
            <a:r>
              <a:rPr lang="fa-IR" sz="2400" b="1" dirty="0">
                <a:solidFill>
                  <a:prstClr val="white"/>
                </a:solidFill>
                <a:ea typeface="Calibri"/>
                <a:cs typeface="B Zar"/>
              </a:rPr>
              <a:t>زمینه های قابل بهبود طرح ازدیدگاه مجریان طرح</a:t>
            </a:r>
            <a:endParaRPr lang="fa-IR" sz="2400" dirty="0">
              <a:solidFill>
                <a:prstClr val="white"/>
              </a:solidFill>
            </a:endParaRPr>
          </a:p>
        </p:txBody>
      </p:sp>
      <p:sp>
        <p:nvSpPr>
          <p:cNvPr id="4" name="Rectangle 3"/>
          <p:cNvSpPr/>
          <p:nvPr/>
        </p:nvSpPr>
        <p:spPr>
          <a:xfrm>
            <a:off x="1619672" y="2060848"/>
            <a:ext cx="7412634" cy="4751685"/>
          </a:xfrm>
          <a:prstGeom prst="rect">
            <a:avLst/>
          </a:prstGeom>
        </p:spPr>
        <p:txBody>
          <a:bodyPr wrap="square">
            <a:spAutoFit/>
          </a:bodyPr>
          <a:lstStyle/>
          <a:p>
            <a:pPr lvl="0" algn="just" rtl="1">
              <a:lnSpc>
                <a:spcPct val="115000"/>
              </a:lnSpc>
              <a:spcAft>
                <a:spcPts val="0"/>
              </a:spcAft>
            </a:pPr>
            <a:r>
              <a:rPr lang="fa-IR" sz="2200" dirty="0" smtClean="0">
                <a:solidFill>
                  <a:srgbClr val="CC0099"/>
                </a:solidFill>
                <a:ea typeface="Calibri"/>
                <a:cs typeface="B Titr" pitchFamily="2" charset="-78"/>
              </a:rPr>
              <a:t>7. عدم </a:t>
            </a:r>
            <a:r>
              <a:rPr lang="fa-IR" sz="2200" dirty="0">
                <a:solidFill>
                  <a:srgbClr val="CC0099"/>
                </a:solidFill>
                <a:ea typeface="Calibri"/>
                <a:cs typeface="B Titr" pitchFamily="2" charset="-78"/>
              </a:rPr>
              <a:t>وجود مشاور درمدارس ابتدایی</a:t>
            </a:r>
            <a:endParaRPr lang="en-US" sz="2200" dirty="0">
              <a:solidFill>
                <a:srgbClr val="CC0099"/>
              </a:solidFill>
              <a:ea typeface="Calibri"/>
              <a:cs typeface="B Titr" pitchFamily="2" charset="-78"/>
            </a:endParaRPr>
          </a:p>
          <a:p>
            <a:pPr lvl="0" algn="just" rtl="1">
              <a:lnSpc>
                <a:spcPct val="115000"/>
              </a:lnSpc>
              <a:spcAft>
                <a:spcPts val="0"/>
              </a:spcAft>
            </a:pPr>
            <a:r>
              <a:rPr lang="fa-IR" sz="2200" dirty="0" smtClean="0">
                <a:solidFill>
                  <a:srgbClr val="CC0099"/>
                </a:solidFill>
                <a:ea typeface="Calibri"/>
                <a:cs typeface="B Titr" pitchFamily="2" charset="-78"/>
              </a:rPr>
              <a:t>8. عدم </a:t>
            </a:r>
            <a:r>
              <a:rPr lang="fa-IR" sz="2200" dirty="0">
                <a:solidFill>
                  <a:srgbClr val="CC0099"/>
                </a:solidFill>
                <a:ea typeface="Calibri"/>
                <a:cs typeface="B Titr" pitchFamily="2" charset="-78"/>
              </a:rPr>
              <a:t>تامین اعتبار لازم برای فراهم آوردن زمینه های حداقلی برای اجرای طرح </a:t>
            </a:r>
            <a:r>
              <a:rPr lang="fa-IR" sz="2200" dirty="0" smtClean="0">
                <a:solidFill>
                  <a:srgbClr val="CC0099"/>
                </a:solidFill>
                <a:ea typeface="Calibri"/>
                <a:cs typeface="B Titr" pitchFamily="2" charset="-78"/>
              </a:rPr>
              <a:t>درمدارس</a:t>
            </a:r>
            <a:endParaRPr lang="en-US" sz="2200" dirty="0" smtClean="0">
              <a:solidFill>
                <a:srgbClr val="CC0099"/>
              </a:solidFill>
              <a:ea typeface="Calibri"/>
              <a:cs typeface="B Titr" pitchFamily="2" charset="-78"/>
            </a:endParaRPr>
          </a:p>
          <a:p>
            <a:pPr lvl="0" algn="just" rtl="1">
              <a:lnSpc>
                <a:spcPct val="115000"/>
              </a:lnSpc>
              <a:spcAft>
                <a:spcPts val="0"/>
              </a:spcAft>
            </a:pPr>
            <a:r>
              <a:rPr lang="fa-IR" sz="2200" dirty="0" smtClean="0">
                <a:solidFill>
                  <a:srgbClr val="CC0099"/>
                </a:solidFill>
                <a:latin typeface="B Zar"/>
                <a:ea typeface="Calibri"/>
                <a:cs typeface="B Titr" pitchFamily="2" charset="-78"/>
              </a:rPr>
              <a:t>9.</a:t>
            </a:r>
            <a:r>
              <a:rPr lang="en-US" sz="2200" dirty="0" smtClean="0">
                <a:solidFill>
                  <a:srgbClr val="CC0099"/>
                </a:solidFill>
                <a:latin typeface="B Zar"/>
                <a:ea typeface="Calibri"/>
                <a:cs typeface="B Titr" pitchFamily="2" charset="-78"/>
              </a:rPr>
              <a:t> </a:t>
            </a:r>
            <a:r>
              <a:rPr lang="fa-IR" sz="2200" dirty="0" smtClean="0">
                <a:solidFill>
                  <a:srgbClr val="CC0099"/>
                </a:solidFill>
                <a:latin typeface="B Zar"/>
                <a:ea typeface="Calibri"/>
                <a:cs typeface="B Titr" pitchFamily="2" charset="-78"/>
              </a:rPr>
              <a:t>نگرانی از تبیین وتوجیه طرح برای اولیا وعدم مشارکت آنها</a:t>
            </a:r>
            <a:endParaRPr lang="en-US" sz="2200" dirty="0" smtClean="0">
              <a:solidFill>
                <a:srgbClr val="CC0099"/>
              </a:solidFill>
              <a:ea typeface="Calibri"/>
              <a:cs typeface="B Titr" pitchFamily="2" charset="-78"/>
            </a:endParaRPr>
          </a:p>
          <a:p>
            <a:pPr lvl="0" algn="just" rtl="1">
              <a:lnSpc>
                <a:spcPct val="115000"/>
              </a:lnSpc>
              <a:spcAft>
                <a:spcPts val="0"/>
              </a:spcAft>
            </a:pPr>
            <a:r>
              <a:rPr lang="fa-IR" sz="2200" dirty="0" smtClean="0">
                <a:solidFill>
                  <a:srgbClr val="CC0099"/>
                </a:solidFill>
                <a:ea typeface="Calibri"/>
                <a:cs typeface="B Titr" pitchFamily="2" charset="-78"/>
              </a:rPr>
              <a:t>10. نگرانی </a:t>
            </a:r>
            <a:r>
              <a:rPr lang="fa-IR" sz="2200" dirty="0">
                <a:solidFill>
                  <a:srgbClr val="CC0099"/>
                </a:solidFill>
                <a:ea typeface="Calibri"/>
                <a:cs typeface="B Titr" pitchFamily="2" charset="-78"/>
              </a:rPr>
              <a:t>از ابتر ماندن طرح درسال های آتی وبی ثمر بودن زحمات آموزگاران</a:t>
            </a:r>
            <a:endParaRPr lang="en-US" sz="2200" dirty="0">
              <a:solidFill>
                <a:srgbClr val="CC0099"/>
              </a:solidFill>
              <a:ea typeface="Calibri"/>
              <a:cs typeface="B Titr" pitchFamily="2" charset="-78"/>
            </a:endParaRPr>
          </a:p>
          <a:p>
            <a:pPr lvl="0" algn="just" rtl="1">
              <a:lnSpc>
                <a:spcPct val="115000"/>
              </a:lnSpc>
              <a:spcAft>
                <a:spcPts val="0"/>
              </a:spcAft>
            </a:pPr>
            <a:r>
              <a:rPr lang="fa-IR" sz="2200" dirty="0" smtClean="0">
                <a:solidFill>
                  <a:srgbClr val="CC0099"/>
                </a:solidFill>
                <a:ea typeface="Calibri"/>
                <a:cs typeface="B Titr" pitchFamily="2" charset="-78"/>
              </a:rPr>
              <a:t>11. عدم </a:t>
            </a:r>
            <a:r>
              <a:rPr lang="fa-IR" sz="2200" dirty="0">
                <a:solidFill>
                  <a:srgbClr val="CC0099"/>
                </a:solidFill>
                <a:ea typeface="Calibri"/>
                <a:cs typeface="B Titr" pitchFamily="2" charset="-78"/>
              </a:rPr>
              <a:t>رضایت همکاران ازروند مستندسازی وثبت فعالیت های طرح باتوجه به روندمستندسازی پیشرفت تحصیلی ارزشیابی کیفی - توصیفی وزمان کم درکلاس وتحمیل کارمضاعف </a:t>
            </a:r>
            <a:endParaRPr lang="en-US" sz="2200" dirty="0">
              <a:solidFill>
                <a:srgbClr val="CC0099"/>
              </a:solidFill>
              <a:ea typeface="Calibri"/>
              <a:cs typeface="B Titr" pitchFamily="2" charset="-78"/>
            </a:endParaRPr>
          </a:p>
          <a:p>
            <a:pPr lvl="0" algn="just" rtl="1">
              <a:lnSpc>
                <a:spcPct val="115000"/>
              </a:lnSpc>
              <a:spcAft>
                <a:spcPts val="0"/>
              </a:spcAft>
            </a:pPr>
            <a:r>
              <a:rPr lang="fa-IR" sz="2200" dirty="0" smtClean="0">
                <a:solidFill>
                  <a:srgbClr val="CC0099"/>
                </a:solidFill>
                <a:ea typeface="Calibri"/>
                <a:cs typeface="B Titr" pitchFamily="2" charset="-78"/>
              </a:rPr>
              <a:t>12. ثبت </a:t>
            </a:r>
            <a:r>
              <a:rPr lang="fa-IR" sz="2200" dirty="0">
                <a:solidFill>
                  <a:srgbClr val="CC0099"/>
                </a:solidFill>
                <a:ea typeface="Calibri"/>
                <a:cs typeface="B Titr" pitchFamily="2" charset="-78"/>
              </a:rPr>
              <a:t>برخی ازنظریه های نهایی با رویکردنامناسب که می </a:t>
            </a:r>
            <a:r>
              <a:rPr lang="fa-IR" sz="2200" dirty="0" smtClean="0">
                <a:solidFill>
                  <a:srgbClr val="CC0099"/>
                </a:solidFill>
                <a:ea typeface="Calibri"/>
                <a:cs typeface="B Titr" pitchFamily="2" charset="-78"/>
              </a:rPr>
              <a:t>تواند در دیدگاه </a:t>
            </a:r>
            <a:r>
              <a:rPr lang="fa-IR" sz="2200" dirty="0">
                <a:solidFill>
                  <a:srgbClr val="CC0099"/>
                </a:solidFill>
                <a:ea typeface="Calibri"/>
                <a:cs typeface="B Titr" pitchFamily="2" charset="-78"/>
              </a:rPr>
              <a:t>وذهنیت معلم سال آینده تاثیر گذارباشد. </a:t>
            </a:r>
            <a:r>
              <a:rPr lang="en-US" sz="2200" dirty="0">
                <a:solidFill>
                  <a:srgbClr val="CC0099"/>
                </a:solidFill>
                <a:ea typeface="Calibri"/>
                <a:cs typeface="B Titr" pitchFamily="2" charset="-78"/>
              </a:rPr>
              <a:t> </a:t>
            </a:r>
          </a:p>
          <a:p>
            <a:pPr lvl="0" algn="just" rtl="1">
              <a:lnSpc>
                <a:spcPct val="115000"/>
              </a:lnSpc>
              <a:spcAft>
                <a:spcPts val="1000"/>
              </a:spcAft>
            </a:pPr>
            <a:r>
              <a:rPr lang="fa-IR" sz="2200" dirty="0" smtClean="0">
                <a:solidFill>
                  <a:srgbClr val="CC0099"/>
                </a:solidFill>
                <a:ea typeface="Calibri"/>
                <a:cs typeface="B Titr" pitchFamily="2" charset="-78"/>
              </a:rPr>
              <a:t>14. ملموس </a:t>
            </a:r>
            <a:r>
              <a:rPr lang="fa-IR" sz="2200" dirty="0">
                <a:solidFill>
                  <a:srgbClr val="CC0099"/>
                </a:solidFill>
                <a:ea typeface="Calibri"/>
                <a:cs typeface="B Titr" pitchFamily="2" charset="-78"/>
              </a:rPr>
              <a:t>نبودن برخی ازگویه ها</a:t>
            </a:r>
            <a:endParaRPr lang="en-US" sz="2200" dirty="0">
              <a:solidFill>
                <a:srgbClr val="CC0099"/>
              </a:solidFill>
              <a:ea typeface="Calibri"/>
              <a:cs typeface="B Titr" pitchFamily="2" charset="-78"/>
            </a:endParaRPr>
          </a:p>
        </p:txBody>
      </p:sp>
    </p:spTree>
    <p:extLst>
      <p:ext uri="{BB962C8B-B14F-4D97-AF65-F5344CB8AC3E}">
        <p14:creationId xmlns:p14="http://schemas.microsoft.com/office/powerpoint/2010/main" val="2267640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4159840" y="1340768"/>
            <a:ext cx="4876656" cy="461665"/>
          </a:xfrm>
          <a:prstGeom prst="rect">
            <a:avLst/>
          </a:prstGeom>
          <a:solidFill>
            <a:srgbClr val="FF0000"/>
          </a:solidFill>
        </p:spPr>
        <p:txBody>
          <a:bodyPr wrap="none">
            <a:spAutoFit/>
          </a:bodyPr>
          <a:lstStyle/>
          <a:p>
            <a:r>
              <a:rPr lang="fa-IR" sz="2400" b="1" dirty="0">
                <a:solidFill>
                  <a:schemeClr val="bg1"/>
                </a:solidFill>
                <a:ea typeface="Calibri"/>
                <a:cs typeface="B Zar"/>
              </a:rPr>
              <a:t>اقدامات اصلاحی انجام شده درسطح منطقه </a:t>
            </a:r>
            <a:endParaRPr lang="fa-IR" sz="2400" dirty="0">
              <a:solidFill>
                <a:schemeClr val="bg1"/>
              </a:solidFill>
            </a:endParaRPr>
          </a:p>
        </p:txBody>
      </p:sp>
      <p:sp>
        <p:nvSpPr>
          <p:cNvPr id="3" name="Rectangle 2"/>
          <p:cNvSpPr/>
          <p:nvPr/>
        </p:nvSpPr>
        <p:spPr>
          <a:xfrm>
            <a:off x="1333894" y="2046426"/>
            <a:ext cx="7704856" cy="4489947"/>
          </a:xfrm>
          <a:prstGeom prst="rect">
            <a:avLst/>
          </a:prstGeom>
        </p:spPr>
        <p:txBody>
          <a:bodyPr wrap="square">
            <a:spAutoFit/>
          </a:bodyPr>
          <a:lstStyle/>
          <a:p>
            <a:pPr algn="just" rtl="1">
              <a:lnSpc>
                <a:spcPct val="115000"/>
              </a:lnSpc>
              <a:spcAft>
                <a:spcPts val="1000"/>
              </a:spcAft>
            </a:pPr>
            <a:r>
              <a:rPr lang="fa-IR" b="1" dirty="0">
                <a:solidFill>
                  <a:srgbClr val="FF0000"/>
                </a:solidFill>
                <a:ea typeface="Calibri"/>
                <a:cs typeface="B Titr" pitchFamily="2" charset="-78"/>
              </a:rPr>
              <a:t> </a:t>
            </a:r>
            <a:r>
              <a:rPr lang="fa-IR" b="1" dirty="0" smtClean="0">
                <a:solidFill>
                  <a:srgbClr val="FF0000"/>
                </a:solidFill>
                <a:ea typeface="Calibri"/>
                <a:cs typeface="B Titr" pitchFamily="2" charset="-78"/>
              </a:rPr>
              <a:t>1- </a:t>
            </a:r>
            <a:r>
              <a:rPr lang="fa-IR" dirty="0" smtClean="0">
                <a:solidFill>
                  <a:srgbClr val="FF0000"/>
                </a:solidFill>
                <a:ea typeface="Calibri"/>
                <a:cs typeface="B Titr" pitchFamily="2" charset="-78"/>
              </a:rPr>
              <a:t>تهیه </a:t>
            </a:r>
            <a:r>
              <a:rPr lang="fa-IR" dirty="0">
                <a:solidFill>
                  <a:srgbClr val="FF0000"/>
                </a:solidFill>
                <a:ea typeface="Calibri"/>
                <a:cs typeface="B Titr" pitchFamily="2" charset="-78"/>
              </a:rPr>
              <a:t>کتاب باعنوان«کلیدهای کشف وپرورش استعداد درکودکان» نوشته دکتر دن وینهاوس ترجمه اکرم </a:t>
            </a:r>
            <a:r>
              <a:rPr lang="fa-IR" dirty="0" smtClean="0">
                <a:solidFill>
                  <a:srgbClr val="FF0000"/>
                </a:solidFill>
                <a:ea typeface="Calibri"/>
                <a:cs typeface="B Titr" pitchFamily="2" charset="-78"/>
              </a:rPr>
              <a:t>- استفاده </a:t>
            </a:r>
            <a:r>
              <a:rPr lang="fa-IR" dirty="0">
                <a:solidFill>
                  <a:srgbClr val="FF0000"/>
                </a:solidFill>
                <a:ea typeface="Calibri"/>
                <a:cs typeface="B Titr" pitchFamily="2" charset="-78"/>
              </a:rPr>
              <a:t>از منابع طرح پرورش خلاقیت برای بالابردن آگاهی مجریان درخصوص طرح</a:t>
            </a:r>
            <a:endParaRPr lang="en-US" dirty="0">
              <a:solidFill>
                <a:srgbClr val="FF0000"/>
              </a:solidFill>
              <a:ea typeface="Calibri"/>
              <a:cs typeface="B Titr" pitchFamily="2" charset="-78"/>
            </a:endParaRPr>
          </a:p>
          <a:p>
            <a:pPr lvl="0" algn="just" rtl="1">
              <a:lnSpc>
                <a:spcPct val="115000"/>
              </a:lnSpc>
              <a:spcAft>
                <a:spcPts val="0"/>
              </a:spcAft>
            </a:pPr>
            <a:r>
              <a:rPr lang="fa-IR" dirty="0" smtClean="0">
                <a:solidFill>
                  <a:srgbClr val="FF0000"/>
                </a:solidFill>
                <a:ea typeface="Calibri"/>
                <a:cs typeface="B Titr" pitchFamily="2" charset="-78"/>
              </a:rPr>
              <a:t>2- تاکید </a:t>
            </a:r>
            <a:r>
              <a:rPr lang="fa-IR" dirty="0">
                <a:solidFill>
                  <a:srgbClr val="FF0000"/>
                </a:solidFill>
                <a:ea typeface="Calibri"/>
                <a:cs typeface="B Titr" pitchFamily="2" charset="-78"/>
              </a:rPr>
              <a:t>بر استفاده ازنقاط قوت دانش آموزان واستفاده از ادبیات مناسب برای ثبت نظریه نهایی برای به جهت پیشگیری ازایجاد ذهنیت درسال آتی وتوصیه به اصلاح موارد مشاهده </a:t>
            </a:r>
            <a:r>
              <a:rPr lang="fa-IR" dirty="0" smtClean="0">
                <a:solidFill>
                  <a:srgbClr val="FF0000"/>
                </a:solidFill>
                <a:ea typeface="Calibri"/>
                <a:cs typeface="B Titr" pitchFamily="2" charset="-78"/>
              </a:rPr>
              <a:t>شده</a:t>
            </a:r>
          </a:p>
          <a:p>
            <a:pPr lvl="0" algn="just" rtl="1">
              <a:lnSpc>
                <a:spcPct val="115000"/>
              </a:lnSpc>
              <a:spcAft>
                <a:spcPts val="0"/>
              </a:spcAft>
            </a:pPr>
            <a:r>
              <a:rPr lang="fa-IR" dirty="0" smtClean="0">
                <a:solidFill>
                  <a:srgbClr val="FF0000"/>
                </a:solidFill>
                <a:ea typeface="Calibri"/>
                <a:cs typeface="B Titr" pitchFamily="2" charset="-78"/>
              </a:rPr>
              <a:t>3- </a:t>
            </a:r>
            <a:r>
              <a:rPr lang="fa-IR" dirty="0">
                <a:solidFill>
                  <a:srgbClr val="FF0000"/>
                </a:solidFill>
                <a:ea typeface="Calibri"/>
                <a:cs typeface="B Titr" pitchFamily="2" charset="-78"/>
              </a:rPr>
              <a:t>تهیه قالب فرم امتیازات استعدادها وتاکید بر ماشینی کردن اطلاعات به جهت سندیت بخشیدن به عنوان یکی ازاسناد تحصیلی دانش آموز</a:t>
            </a:r>
            <a:endParaRPr lang="en-US" dirty="0">
              <a:solidFill>
                <a:srgbClr val="FF0000"/>
              </a:solidFill>
              <a:ea typeface="Calibri"/>
              <a:cs typeface="B Titr" pitchFamily="2" charset="-78"/>
            </a:endParaRPr>
          </a:p>
          <a:p>
            <a:pPr lvl="0" algn="just" rtl="1">
              <a:lnSpc>
                <a:spcPct val="115000"/>
              </a:lnSpc>
              <a:spcAft>
                <a:spcPts val="0"/>
              </a:spcAft>
            </a:pPr>
            <a:r>
              <a:rPr lang="fa-IR" dirty="0" smtClean="0">
                <a:solidFill>
                  <a:srgbClr val="FF0000"/>
                </a:solidFill>
                <a:ea typeface="Calibri"/>
                <a:cs typeface="B Titr" pitchFamily="2" charset="-78"/>
              </a:rPr>
              <a:t>4- </a:t>
            </a:r>
            <a:r>
              <a:rPr lang="fa-IR" dirty="0">
                <a:solidFill>
                  <a:srgbClr val="FF0000"/>
                </a:solidFill>
                <a:ea typeface="Calibri"/>
                <a:cs typeface="B Titr" pitchFamily="2" charset="-78"/>
              </a:rPr>
              <a:t>هماهنگی با اداره آموزش وپرورش استثنایی استان جهت تهیه کتاب های درشت خط برای دانش آموز </a:t>
            </a:r>
            <a:r>
              <a:rPr lang="fa-IR" dirty="0" smtClean="0">
                <a:solidFill>
                  <a:srgbClr val="FF0000"/>
                </a:solidFill>
                <a:ea typeface="Calibri"/>
                <a:cs typeface="B Titr" pitchFamily="2" charset="-78"/>
              </a:rPr>
              <a:t>م - ب</a:t>
            </a:r>
            <a:endParaRPr lang="en-US" dirty="0">
              <a:solidFill>
                <a:srgbClr val="FF0000"/>
              </a:solidFill>
              <a:ea typeface="Calibri"/>
              <a:cs typeface="B Titr" pitchFamily="2" charset="-78"/>
            </a:endParaRPr>
          </a:p>
          <a:p>
            <a:pPr lvl="0" algn="just" rtl="1">
              <a:lnSpc>
                <a:spcPct val="115000"/>
              </a:lnSpc>
              <a:spcAft>
                <a:spcPts val="0"/>
              </a:spcAft>
            </a:pPr>
            <a:r>
              <a:rPr lang="fa-IR" dirty="0" smtClean="0">
                <a:solidFill>
                  <a:srgbClr val="FF0000"/>
                </a:solidFill>
                <a:ea typeface="Calibri"/>
                <a:cs typeface="B Titr" pitchFamily="2" charset="-78"/>
              </a:rPr>
              <a:t>5- </a:t>
            </a:r>
            <a:r>
              <a:rPr lang="fa-IR" dirty="0">
                <a:solidFill>
                  <a:srgbClr val="FF0000"/>
                </a:solidFill>
                <a:ea typeface="Calibri"/>
                <a:cs typeface="B Titr" pitchFamily="2" charset="-78"/>
              </a:rPr>
              <a:t>هماهنگی با مسئولین انجمن های شعر،موسیقی وهنر درشهرستان برای تقویت استعداد دانش آموزان شناسایی شده </a:t>
            </a:r>
            <a:endParaRPr lang="en-US" dirty="0">
              <a:solidFill>
                <a:srgbClr val="FF0000"/>
              </a:solidFill>
              <a:ea typeface="Calibri"/>
              <a:cs typeface="B Titr" pitchFamily="2" charset="-78"/>
            </a:endParaRPr>
          </a:p>
          <a:p>
            <a:pPr lvl="0" algn="just" rtl="1">
              <a:lnSpc>
                <a:spcPct val="115000"/>
              </a:lnSpc>
              <a:spcAft>
                <a:spcPts val="1000"/>
              </a:spcAft>
            </a:pPr>
            <a:r>
              <a:rPr lang="fa-IR" dirty="0" smtClean="0">
                <a:solidFill>
                  <a:srgbClr val="FF0000"/>
                </a:solidFill>
                <a:ea typeface="Calibri"/>
                <a:cs typeface="B Titr" pitchFamily="2" charset="-78"/>
              </a:rPr>
              <a:t>6- </a:t>
            </a:r>
            <a:r>
              <a:rPr lang="fa-IR" dirty="0">
                <a:solidFill>
                  <a:srgbClr val="FF0000"/>
                </a:solidFill>
                <a:ea typeface="Calibri"/>
                <a:cs typeface="B Titr" pitchFamily="2" charset="-78"/>
              </a:rPr>
              <a:t>پیگیری و راه اندازی خانه ریاضی جهت تقویت استعداد ریاضی </a:t>
            </a:r>
            <a:r>
              <a:rPr lang="fa-IR" dirty="0" smtClean="0">
                <a:solidFill>
                  <a:srgbClr val="FF0000"/>
                </a:solidFill>
                <a:ea typeface="Calibri"/>
                <a:cs typeface="B Titr" pitchFamily="2" charset="-78"/>
              </a:rPr>
              <a:t>درشهرستان </a:t>
            </a:r>
            <a:endParaRPr lang="en-US" dirty="0">
              <a:solidFill>
                <a:srgbClr val="FF0000"/>
              </a:solidFill>
              <a:ea typeface="Calibri"/>
              <a:cs typeface="B Titr" pitchFamily="2" charset="-78"/>
            </a:endParaRPr>
          </a:p>
          <a:p>
            <a:pPr lvl="0" algn="just" rtl="1">
              <a:lnSpc>
                <a:spcPct val="115000"/>
              </a:lnSpc>
              <a:spcAft>
                <a:spcPts val="0"/>
              </a:spcAft>
            </a:pPr>
            <a:endParaRPr lang="fa-IR" dirty="0">
              <a:solidFill>
                <a:srgbClr val="FF0000"/>
              </a:solidFill>
              <a:cs typeface="B Titr" pitchFamily="2" charset="-78"/>
            </a:endParaRPr>
          </a:p>
        </p:txBody>
      </p:sp>
    </p:spTree>
    <p:extLst>
      <p:ext uri="{BB962C8B-B14F-4D97-AF65-F5344CB8AC3E}">
        <p14:creationId xmlns:p14="http://schemas.microsoft.com/office/powerpoint/2010/main" val="224228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anim calcmode="lin" valueType="num">
                                      <p:cBhvr>
                                        <p:cTn id="10" dur="500" fill="hold"/>
                                        <p:tgtEl>
                                          <p:spTgt spid="2"/>
                                        </p:tgtEl>
                                        <p:attrNameLst>
                                          <p:attrName>ppt_x</p:attrName>
                                        </p:attrNameLst>
                                      </p:cBhvr>
                                      <p:tavLst>
                                        <p:tav tm="0">
                                          <p:val>
                                            <p:fltVal val="0.5"/>
                                          </p:val>
                                        </p:tav>
                                        <p:tav tm="100000">
                                          <p:val>
                                            <p:strVal val="#ppt_x"/>
                                          </p:val>
                                        </p:tav>
                                      </p:tavLst>
                                    </p:anim>
                                    <p:anim calcmode="lin" valueType="num">
                                      <p:cBhvr>
                                        <p:cTn id="11" dur="500" fill="hold"/>
                                        <p:tgtEl>
                                          <p:spTgt spid="2"/>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Effect transition="in" filter="fade">
                                      <p:cBhvr>
                                        <p:cTn id="17" dur="500"/>
                                        <p:tgtEl>
                                          <p:spTgt spid="3"/>
                                        </p:tgtEl>
                                      </p:cBhvr>
                                    </p:animEffect>
                                    <p:anim calcmode="lin" valueType="num">
                                      <p:cBhvr>
                                        <p:cTn id="18" dur="500" fill="hold"/>
                                        <p:tgtEl>
                                          <p:spTgt spid="3"/>
                                        </p:tgtEl>
                                        <p:attrNameLst>
                                          <p:attrName>ppt_x</p:attrName>
                                        </p:attrNameLst>
                                      </p:cBhvr>
                                      <p:tavLst>
                                        <p:tav tm="0">
                                          <p:val>
                                            <p:fltVal val="0.5"/>
                                          </p:val>
                                        </p:tav>
                                        <p:tav tm="100000">
                                          <p:val>
                                            <p:strVal val="#ppt_x"/>
                                          </p:val>
                                        </p:tav>
                                      </p:tavLst>
                                    </p:anim>
                                    <p:anim calcmode="lin" valueType="num">
                                      <p:cBhvr>
                                        <p:cTn id="19" dur="5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7558588" y="1340767"/>
            <a:ext cx="1261884" cy="461665"/>
          </a:xfrm>
          <a:prstGeom prst="rect">
            <a:avLst/>
          </a:prstGeom>
          <a:solidFill>
            <a:srgbClr val="663300"/>
          </a:solidFill>
        </p:spPr>
        <p:txBody>
          <a:bodyPr wrap="none">
            <a:spAutoFit/>
          </a:bodyPr>
          <a:lstStyle/>
          <a:p>
            <a:r>
              <a:rPr lang="fa-IR" sz="2400" b="1" dirty="0">
                <a:solidFill>
                  <a:schemeClr val="bg1"/>
                </a:solidFill>
                <a:ea typeface="Calibri"/>
                <a:cs typeface="B Zar"/>
              </a:rPr>
              <a:t>پیشنهادات</a:t>
            </a:r>
            <a:endParaRPr lang="fa-IR" sz="2400" dirty="0">
              <a:solidFill>
                <a:schemeClr val="bg1"/>
              </a:solidFill>
            </a:endParaRPr>
          </a:p>
        </p:txBody>
      </p:sp>
      <p:sp>
        <p:nvSpPr>
          <p:cNvPr id="4" name="Rectangle 3"/>
          <p:cNvSpPr/>
          <p:nvPr/>
        </p:nvSpPr>
        <p:spPr>
          <a:xfrm>
            <a:off x="1403648" y="1833533"/>
            <a:ext cx="7560411" cy="5175776"/>
          </a:xfrm>
          <a:prstGeom prst="rect">
            <a:avLst/>
          </a:prstGeom>
        </p:spPr>
        <p:txBody>
          <a:bodyPr wrap="square">
            <a:spAutoFit/>
          </a:bodyPr>
          <a:lstStyle/>
          <a:p>
            <a:pPr algn="just" rtl="1">
              <a:lnSpc>
                <a:spcPct val="115000"/>
              </a:lnSpc>
              <a:spcAft>
                <a:spcPts val="1000"/>
              </a:spcAft>
            </a:pPr>
            <a:r>
              <a:rPr lang="fa-IR" sz="2000" b="1" dirty="0" smtClean="0">
                <a:solidFill>
                  <a:srgbClr val="663300"/>
                </a:solidFill>
                <a:ea typeface="Calibri"/>
                <a:cs typeface="B Titr" pitchFamily="2" charset="-78"/>
              </a:rPr>
              <a:t> 1-توجه به شیوه نامه </a:t>
            </a:r>
            <a:r>
              <a:rPr lang="fa-IR" sz="2000" b="1" smtClean="0">
                <a:solidFill>
                  <a:srgbClr val="663300"/>
                </a:solidFill>
                <a:ea typeface="Calibri"/>
                <a:cs typeface="B Titr" pitchFamily="2" charset="-78"/>
              </a:rPr>
              <a:t>ارسالی چند </a:t>
            </a:r>
            <a:r>
              <a:rPr lang="fa-IR" sz="2000" b="1" dirty="0" smtClean="0">
                <a:solidFill>
                  <a:srgbClr val="663300"/>
                </a:solidFill>
                <a:ea typeface="Calibri"/>
                <a:cs typeface="B Titr" pitchFamily="2" charset="-78"/>
              </a:rPr>
              <a:t>معلمی درپایه پنجم برای غلبه برمشکل تراکم آماری دانش آموز</a:t>
            </a:r>
            <a:endParaRPr lang="en-US" sz="2000" dirty="0" smtClean="0">
              <a:solidFill>
                <a:srgbClr val="663300"/>
              </a:solidFill>
              <a:ea typeface="Calibri"/>
              <a:cs typeface="B Titr" pitchFamily="2" charset="-78"/>
            </a:endParaRPr>
          </a:p>
          <a:p>
            <a:pPr lvl="0" algn="just" rtl="1">
              <a:lnSpc>
                <a:spcPct val="115000"/>
              </a:lnSpc>
              <a:spcAft>
                <a:spcPts val="0"/>
              </a:spcAft>
            </a:pPr>
            <a:r>
              <a:rPr lang="fa-IR" sz="2000" dirty="0" smtClean="0">
                <a:solidFill>
                  <a:srgbClr val="663300"/>
                </a:solidFill>
                <a:ea typeface="Calibri"/>
                <a:cs typeface="B Titr" pitchFamily="2" charset="-78"/>
              </a:rPr>
              <a:t>2- با توجه به تغییر کتب پنجم ابتدایی، برنامه ریزی لازم برای برگزاری دوره های آموزشی درزمان مناسب به عمل آید.</a:t>
            </a:r>
          </a:p>
          <a:p>
            <a:pPr algn="just" rtl="1">
              <a:lnSpc>
                <a:spcPct val="115000"/>
              </a:lnSpc>
            </a:pPr>
            <a:r>
              <a:rPr lang="fa-IR" sz="2000" dirty="0" smtClean="0">
                <a:solidFill>
                  <a:srgbClr val="663300"/>
                </a:solidFill>
                <a:ea typeface="Calibri"/>
                <a:cs typeface="B Titr" pitchFamily="2" charset="-78"/>
              </a:rPr>
              <a:t>3- حساس کردن وآشنا نمودن کلیه معلمان با استعدادهای هشتگانه درغالب برنامه های آموزشی بالاخص دردوره های آموزشی کتاب های جدیدالتالیف پایه پنجم ابتدایی برای سال آینده </a:t>
            </a:r>
          </a:p>
          <a:p>
            <a:pPr algn="just" rtl="1">
              <a:lnSpc>
                <a:spcPct val="115000"/>
              </a:lnSpc>
            </a:pPr>
            <a:r>
              <a:rPr lang="fa-IR" sz="2000" dirty="0" smtClean="0">
                <a:solidFill>
                  <a:srgbClr val="663300"/>
                </a:solidFill>
                <a:ea typeface="Calibri"/>
                <a:cs typeface="B Titr" pitchFamily="2" charset="-78"/>
              </a:rPr>
              <a:t>4-پیش </a:t>
            </a:r>
            <a:r>
              <a:rPr lang="fa-IR" sz="2000" dirty="0">
                <a:solidFill>
                  <a:srgbClr val="663300"/>
                </a:solidFill>
                <a:ea typeface="Calibri"/>
                <a:cs typeface="B Titr" pitchFamily="2" charset="-78"/>
              </a:rPr>
              <a:t>بینی راهکارهای مناسبی برای آگاه وهمراه نمودن اولیاء برای شناسایی وهدایت مناسب  استعدادها و حمایت اولیاءاز معلمان ومدیران تا زمینه تقویت استعداد فراهم شود</a:t>
            </a:r>
            <a:r>
              <a:rPr lang="fa-IR" sz="2000" dirty="0" smtClean="0">
                <a:solidFill>
                  <a:srgbClr val="663300"/>
                </a:solidFill>
                <a:ea typeface="Calibri"/>
                <a:cs typeface="B Titr" pitchFamily="2" charset="-78"/>
              </a:rPr>
              <a:t>.</a:t>
            </a:r>
          </a:p>
          <a:p>
            <a:pPr algn="just" rtl="1">
              <a:lnSpc>
                <a:spcPct val="115000"/>
              </a:lnSpc>
            </a:pPr>
            <a:r>
              <a:rPr lang="fa-IR" sz="2000" dirty="0" smtClean="0">
                <a:solidFill>
                  <a:srgbClr val="663300"/>
                </a:solidFill>
                <a:ea typeface="Calibri"/>
                <a:cs typeface="B Titr" pitchFamily="2" charset="-78"/>
              </a:rPr>
              <a:t>5- درروند اجرا ازخلاقیت منطقی همکاران بها داده شود.</a:t>
            </a:r>
          </a:p>
          <a:p>
            <a:pPr algn="just" rtl="1">
              <a:lnSpc>
                <a:spcPct val="115000"/>
              </a:lnSpc>
            </a:pPr>
            <a:r>
              <a:rPr lang="fa-IR" sz="2000" dirty="0" smtClean="0">
                <a:solidFill>
                  <a:srgbClr val="663300"/>
                </a:solidFill>
                <a:ea typeface="Calibri"/>
                <a:cs typeface="B Titr" pitchFamily="2" charset="-78"/>
              </a:rPr>
              <a:t>6- آشنایی مدرسین با برنامه های آموزش ابتدایی قبل ازشروع دوره</a:t>
            </a:r>
          </a:p>
          <a:p>
            <a:pPr algn="just" rtl="1">
              <a:lnSpc>
                <a:spcPct val="115000"/>
              </a:lnSpc>
            </a:pPr>
            <a:endParaRPr lang="en-US" sz="2000" dirty="0" smtClean="0">
              <a:solidFill>
                <a:srgbClr val="663300"/>
              </a:solidFill>
              <a:ea typeface="Calibri"/>
              <a:cs typeface="B Titr" pitchFamily="2" charset="-78"/>
            </a:endParaRPr>
          </a:p>
          <a:p>
            <a:pPr lvl="0" algn="just" rtl="1">
              <a:lnSpc>
                <a:spcPct val="115000"/>
              </a:lnSpc>
              <a:spcAft>
                <a:spcPts val="0"/>
              </a:spcAft>
            </a:pPr>
            <a:endParaRPr lang="en-US" sz="2000" dirty="0">
              <a:solidFill>
                <a:srgbClr val="663300"/>
              </a:solidFill>
              <a:ea typeface="Calibri"/>
              <a:cs typeface="B Titr" pitchFamily="2" charset="-78"/>
            </a:endParaRPr>
          </a:p>
        </p:txBody>
      </p:sp>
    </p:spTree>
    <p:extLst>
      <p:ext uri="{BB962C8B-B14F-4D97-AF65-F5344CB8AC3E}">
        <p14:creationId xmlns:p14="http://schemas.microsoft.com/office/powerpoint/2010/main" val="191006758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3"/>
          <p:cNvSpPr txBox="1">
            <a:spLocks/>
          </p:cNvSpPr>
          <p:nvPr/>
        </p:nvSpPr>
        <p:spPr>
          <a:xfrm>
            <a:off x="1619672" y="2132856"/>
            <a:ext cx="6910536" cy="1470025"/>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ct val="150000"/>
              </a:lnSpc>
            </a:pPr>
            <a:r>
              <a:rPr lang="fa-IR" sz="5400" b="1" dirty="0" smtClean="0">
                <a:ln w="1905"/>
                <a:solidFill>
                  <a:srgbClr val="FF0000"/>
                </a:solidFill>
                <a:effectLst>
                  <a:glow rad="228600">
                    <a:schemeClr val="accent4">
                      <a:satMod val="175000"/>
                      <a:alpha val="40000"/>
                    </a:schemeClr>
                  </a:glow>
                  <a:innerShdw blurRad="69850" dist="43180" dir="5400000">
                    <a:srgbClr val="000000">
                      <a:alpha val="65000"/>
                    </a:srgbClr>
                  </a:innerShdw>
                </a:effectLst>
                <a:latin typeface="IranNastaliq" pitchFamily="18" charset="0"/>
                <a:cs typeface="B Titr" pitchFamily="2" charset="-78"/>
              </a:rPr>
              <a:t>با آرزوی موفقیت وسلامتی برای شماهمکار گرامی</a:t>
            </a:r>
            <a:r>
              <a:rPr lang="fa-IR" sz="5400" dirty="0" smtClean="0">
                <a:solidFill>
                  <a:srgbClr val="FF0000"/>
                </a:solidFill>
                <a:effectLst>
                  <a:glow rad="228600">
                    <a:schemeClr val="accent4">
                      <a:satMod val="175000"/>
                      <a:alpha val="40000"/>
                    </a:schemeClr>
                  </a:glow>
                </a:effectLst>
                <a:latin typeface="IranNastaliq" pitchFamily="18" charset="0"/>
                <a:cs typeface="B Titr" pitchFamily="2" charset="-78"/>
              </a:rPr>
              <a:t/>
            </a:r>
            <a:br>
              <a:rPr lang="fa-IR" sz="5400" dirty="0" smtClean="0">
                <a:solidFill>
                  <a:srgbClr val="FF0000"/>
                </a:solidFill>
                <a:effectLst>
                  <a:glow rad="228600">
                    <a:schemeClr val="accent4">
                      <a:satMod val="175000"/>
                      <a:alpha val="40000"/>
                    </a:schemeClr>
                  </a:glow>
                </a:effectLst>
                <a:latin typeface="IranNastaliq" pitchFamily="18" charset="0"/>
                <a:cs typeface="B Titr" pitchFamily="2" charset="-78"/>
              </a:rPr>
            </a:br>
            <a:endParaRPr lang="en-US" sz="5400" dirty="0">
              <a:solidFill>
                <a:srgbClr val="000099"/>
              </a:solidFill>
              <a:effectLst>
                <a:glow rad="228600">
                  <a:schemeClr val="accent4">
                    <a:satMod val="175000"/>
                    <a:alpha val="40000"/>
                  </a:schemeClr>
                </a:glow>
              </a:effectLst>
              <a:latin typeface="IranNastaliq" pitchFamily="18" charset="0"/>
              <a:cs typeface="B Titr" pitchFamily="2" charset="-78"/>
            </a:endParaRPr>
          </a:p>
        </p:txBody>
      </p:sp>
    </p:spTree>
    <p:extLst>
      <p:ext uri="{BB962C8B-B14F-4D97-AF65-F5344CB8AC3E}">
        <p14:creationId xmlns:p14="http://schemas.microsoft.com/office/powerpoint/2010/main" val="2496193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1087</TotalTime>
  <Words>1273</Words>
  <Application>Microsoft Office PowerPoint</Application>
  <PresentationFormat>On-screen Show (4:3)</PresentationFormat>
  <Paragraphs>357</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بنام خدا</vt:lpstr>
      <vt:lpstr>گزارش آماری ،تحلیلی  اجرای طرح شهاب  درپایه چهارم  مدارس ابتدایی شهرستان خرم دره</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بهزاد جمادی</dc:creator>
  <cp:lastModifiedBy>Windows User</cp:lastModifiedBy>
  <cp:revision>130</cp:revision>
  <dcterms:created xsi:type="dcterms:W3CDTF">2015-01-12T07:05:35Z</dcterms:created>
  <dcterms:modified xsi:type="dcterms:W3CDTF">2020-04-06T10:57:22Z</dcterms:modified>
</cp:coreProperties>
</file>