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92" r:id="rId2"/>
    <p:sldId id="289" r:id="rId3"/>
    <p:sldId id="256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90" r:id="rId24"/>
    <p:sldId id="277" r:id="rId25"/>
    <p:sldId id="259" r:id="rId26"/>
    <p:sldId id="279" r:id="rId27"/>
    <p:sldId id="280" r:id="rId28"/>
    <p:sldId id="281" r:id="rId29"/>
    <p:sldId id="282" r:id="rId30"/>
    <p:sldId id="285" r:id="rId31"/>
    <p:sldId id="286" r:id="rId32"/>
    <p:sldId id="287" r:id="rId33"/>
    <p:sldId id="288" r:id="rId34"/>
    <p:sldId id="291" r:id="rId35"/>
    <p:sldId id="293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4096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FC10019-FDCE-4B2C-9851-96511692FE8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39827A-23A8-48ED-B6D0-F2F23459F159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18FCF-67AB-454A-B09A-11A7E143E83D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5F6123-65E0-4214-9903-6F58D3030A13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20B01A-3F15-4882-A61C-9B85C563A6C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4FF79C-6CF4-4B05-B3F3-B774CDA52BA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AAC48-9568-4CB5-A893-D3AE1350A49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7E77E-88C7-4B89-B6EB-4A60AE39ED7C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9B507-080F-4E2C-950D-11A681BAE383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6B434C-9ED8-460C-A6DE-F41CB8F00C7E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0F8CF-F821-47FB-8387-A11AD1B0113A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6F18F6D-5632-4316-8EB4-6ED772999DE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r>
              <a:rPr lang="en-US"/>
              <a:t>www.rdaneshmand.com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defRPr>
            </a:lvl1pPr>
          </a:lstStyle>
          <a:p>
            <a:fld id="{9273AFAC-7D22-4498-8C5C-E930B47F6FA0}" type="slidenum">
              <a:rPr lang="ar-SA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www.rdaneshmand.com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633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rtl="1"/>
            <a:r>
              <a:rPr lang="fa-IR" sz="6000" b="1" dirty="0">
                <a:cs typeface="B Zar" pitchFamily="2" charset="-78"/>
              </a:rPr>
              <a:t>داروهاي ضد افسردگي</a:t>
            </a:r>
            <a:endParaRPr lang="en-US" sz="6000" b="1" dirty="0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b="1">
                <a:cs typeface="B Zar" pitchFamily="2" charset="-78"/>
              </a:rPr>
              <a:t>داروهاي ضد افسردگي</a:t>
            </a:r>
            <a:endParaRPr lang="en-US" b="1">
              <a:cs typeface="B Zar" pitchFamily="2" charset="-78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rtl="1">
              <a:lnSpc>
                <a:spcPct val="90000"/>
              </a:lnSpc>
              <a:buFont typeface="Wingdings" pitchFamily="2" charset="2"/>
              <a:buNone/>
            </a:pPr>
            <a:r>
              <a:rPr lang="ar-SA" i="1">
                <a:cs typeface="B Zar" pitchFamily="2" charset="-78"/>
              </a:rPr>
              <a:t>به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نكات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زير در ارتباط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با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داروهاي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ضد افسردگي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توجه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كنيد:</a:t>
            </a:r>
            <a:endParaRPr lang="ar-SA">
              <a:cs typeface="B Zar" pitchFamily="2" charset="-78"/>
            </a:endParaRPr>
          </a:p>
          <a:p>
            <a:pPr algn="just" rtl="1">
              <a:lnSpc>
                <a:spcPct val="90000"/>
              </a:lnSpc>
              <a:buFont typeface="Wingdings" pitchFamily="2" charset="2"/>
              <a:buNone/>
            </a:pPr>
            <a:r>
              <a:rPr lang="ar-SA">
                <a:cs typeface="B Zar" pitchFamily="2" charset="-78"/>
              </a:rPr>
              <a:t>1) داروهاي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ضد افسردگي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در حالت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معمول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باعث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بالا رفتن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خلق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طبيعي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نمي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شوند و در واقع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بر خلاف داروهاي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محرك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آمفتاميني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نشئه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زا نيستند.</a:t>
            </a:r>
          </a:p>
          <a:p>
            <a:pPr algn="just" rtl="1">
              <a:lnSpc>
                <a:spcPct val="90000"/>
              </a:lnSpc>
              <a:buFont typeface="Wingdings" pitchFamily="2" charset="2"/>
              <a:buNone/>
            </a:pPr>
            <a:r>
              <a:rPr lang="ar-SA">
                <a:cs typeface="B Zar" pitchFamily="2" charset="-78"/>
              </a:rPr>
              <a:t>2) داروهاي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ضد افسردگي</a:t>
            </a:r>
            <a:r>
              <a:rPr lang="fa-IR">
                <a:cs typeface="B Zar" pitchFamily="2" charset="-78"/>
              </a:rPr>
              <a:t> معمولاً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کارکرد سروتونين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</a:t>
            </a:r>
            <a:r>
              <a:rPr lang="fa-IR">
                <a:cs typeface="B Zar" pitchFamily="2" charset="-78"/>
              </a:rPr>
              <a:t>و </a:t>
            </a:r>
            <a:r>
              <a:rPr lang="ar-SA">
                <a:cs typeface="B Zar" pitchFamily="2" charset="-78"/>
              </a:rPr>
              <a:t>آدرنالين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را افزايش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دهند.</a:t>
            </a:r>
          </a:p>
          <a:p>
            <a:pPr algn="just" rtl="1">
              <a:lnSpc>
                <a:spcPct val="90000"/>
              </a:lnSpc>
              <a:buFont typeface="Wingdings" pitchFamily="2" charset="2"/>
              <a:buNone/>
            </a:pPr>
            <a:r>
              <a:rPr lang="ar-SA">
                <a:cs typeface="B Zar" pitchFamily="2" charset="-78"/>
              </a:rPr>
              <a:t>3) اثرات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داروهاي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ضد افسردگي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صورت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تأخيري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طي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2 تا 3 هفته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ظاهر 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شود</a:t>
            </a:r>
            <a:r>
              <a:rPr lang="fa-IR">
                <a:cs typeface="B Zar" pitchFamily="2" charset="-78"/>
              </a:rPr>
              <a:t>،</a:t>
            </a:r>
            <a:r>
              <a:rPr lang="ar-SA">
                <a:cs typeface="B Zar" pitchFamily="2" charset="-78"/>
              </a:rPr>
              <a:t> ولي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عوارض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آنها زودتر شروع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شود</a:t>
            </a:r>
            <a:r>
              <a:rPr lang="fa-IR">
                <a:cs typeface="B Zar" pitchFamily="2" charset="-78"/>
              </a:rPr>
              <a:t>.</a:t>
            </a:r>
            <a:r>
              <a:rPr lang="ar-SA">
                <a:cs typeface="B Zar" pitchFamily="2" charset="-78"/>
              </a:rPr>
              <a:t> </a:t>
            </a:r>
            <a:endParaRPr lang="fa-IR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b="1">
                <a:cs typeface="B Zar" pitchFamily="2" charset="-78"/>
              </a:rPr>
              <a:t>داروهاي ضد افسردگي</a:t>
            </a:r>
            <a:endParaRPr lang="en-US" b="1">
              <a:cs typeface="B Zar" pitchFamily="2" charset="-78"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طبقه بندي داروهاي ضد افسردگي:</a:t>
            </a:r>
          </a:p>
          <a:p>
            <a:pPr algn="r" rtl="1"/>
            <a:r>
              <a:rPr lang="fa-IR">
                <a:cs typeface="B Zar" pitchFamily="2" charset="-78"/>
              </a:rPr>
              <a:t>داروهاي ضد افسردگي چند حلقه اي</a:t>
            </a:r>
          </a:p>
          <a:p>
            <a:pPr algn="r" rtl="1"/>
            <a:r>
              <a:rPr lang="fa-IR">
                <a:cs typeface="B Zar" pitchFamily="2" charset="-78"/>
              </a:rPr>
              <a:t>داروهاي مهاركننده اختصاصي بازجذب سروتونين</a:t>
            </a:r>
          </a:p>
          <a:p>
            <a:pPr algn="r" rtl="1"/>
            <a:r>
              <a:rPr lang="fa-IR">
                <a:cs typeface="B Zar" pitchFamily="2" charset="-78"/>
              </a:rPr>
              <a:t>داروهاي مهاركننده آنزيم منوآمين اكسيداز</a:t>
            </a:r>
          </a:p>
          <a:p>
            <a:pPr algn="r" rtl="1"/>
            <a:r>
              <a:rPr lang="fa-IR">
                <a:cs typeface="B Zar" pitchFamily="2" charset="-78"/>
              </a:rPr>
              <a:t>ساير داروها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22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انديكاسيون ها:</a:t>
            </a:r>
          </a:p>
          <a:p>
            <a:pPr algn="just" rtl="1"/>
            <a:r>
              <a:rPr lang="fa-IR">
                <a:cs typeface="B Zar" pitchFamily="2" charset="-78"/>
              </a:rPr>
              <a:t>اختلال افسردگي اساسي</a:t>
            </a:r>
          </a:p>
          <a:p>
            <a:pPr algn="just" rtl="1"/>
            <a:r>
              <a:rPr lang="fa-IR">
                <a:cs typeface="B Zar" pitchFamily="2" charset="-78"/>
              </a:rPr>
              <a:t>اختلال پانيك و آگورافوبيا : ايمي پرامين</a:t>
            </a:r>
          </a:p>
          <a:p>
            <a:pPr algn="just" rtl="1"/>
            <a:r>
              <a:rPr lang="fa-IR">
                <a:cs typeface="B Zar" pitchFamily="2" charset="-78"/>
              </a:rPr>
              <a:t>اختلال اضطرابي منتشر : دوكسپين، ايمي پرامين،آمي تريپ تيلين</a:t>
            </a:r>
          </a:p>
          <a:p>
            <a:pPr algn="just" rtl="1"/>
            <a:r>
              <a:rPr lang="fa-IR">
                <a:cs typeface="B Zar" pitchFamily="2" charset="-78"/>
              </a:rPr>
              <a:t>اختلال وسواسي – جبري: كلومي پرامين</a:t>
            </a:r>
          </a:p>
          <a:p>
            <a:pPr algn="just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انديكاسيون ها:</a:t>
            </a:r>
          </a:p>
          <a:p>
            <a:pPr algn="r" rtl="1"/>
            <a:r>
              <a:rPr lang="fa-IR">
                <a:cs typeface="B Zar" pitchFamily="2" charset="-78"/>
              </a:rPr>
              <a:t>دردهاي نوروپاتيك مزمن وپيشگيري از ميگرن: آمي تريپ تيلين</a:t>
            </a:r>
          </a:p>
          <a:p>
            <a:pPr algn="r" rtl="1"/>
            <a:r>
              <a:rPr lang="fa-IR">
                <a:cs typeface="B Zar" pitchFamily="2" charset="-78"/>
              </a:rPr>
              <a:t>شب ادراري</a:t>
            </a:r>
          </a:p>
          <a:p>
            <a:pPr algn="r" rtl="1"/>
            <a:r>
              <a:rPr lang="fa-IR">
                <a:cs typeface="B Zar" pitchFamily="2" charset="-78"/>
              </a:rPr>
              <a:t>پپتيك اولسر: دوكسپين </a:t>
            </a:r>
          </a:p>
          <a:p>
            <a:pPr algn="r" rtl="1"/>
            <a:r>
              <a:rPr lang="fa-IR">
                <a:cs typeface="B Zar" pitchFamily="2" charset="-78"/>
              </a:rPr>
              <a:t>اختلال استرس پس از سانحه </a:t>
            </a:r>
            <a:r>
              <a:rPr lang="en-US" sz="2400">
                <a:latin typeface="Arial" charset="0"/>
              </a:rPr>
              <a:t>PTSD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عوارض:</a:t>
            </a:r>
          </a:p>
          <a:p>
            <a:pPr algn="r" rtl="1"/>
            <a:r>
              <a:rPr lang="fa-IR">
                <a:cs typeface="B Zar" pitchFamily="2" charset="-78"/>
              </a:rPr>
              <a:t>شيفت مانيك</a:t>
            </a:r>
          </a:p>
          <a:p>
            <a:pPr algn="r" rtl="1"/>
            <a:r>
              <a:rPr lang="fa-IR">
                <a:cs typeface="B Zar" pitchFamily="2" charset="-78"/>
              </a:rPr>
              <a:t>اثرات آنتي كولينرژيك</a:t>
            </a:r>
          </a:p>
          <a:p>
            <a:pPr algn="r" rtl="1"/>
            <a:r>
              <a:rPr lang="fa-IR">
                <a:cs typeface="B Zar" pitchFamily="2" charset="-78"/>
              </a:rPr>
              <a:t>اثرات قلبي</a:t>
            </a:r>
          </a:p>
          <a:p>
            <a:pPr algn="r" rtl="1"/>
            <a:r>
              <a:rPr lang="fa-IR">
                <a:cs typeface="B Zar" pitchFamily="2" charset="-78"/>
              </a:rPr>
              <a:t>هيپوتانسيون ارتوستاتيك</a:t>
            </a:r>
          </a:p>
          <a:p>
            <a:pPr algn="r" rtl="1"/>
            <a:r>
              <a:rPr lang="fa-IR">
                <a:cs typeface="B Zar" pitchFamily="2" charset="-78"/>
              </a:rPr>
              <a:t>خواب آلودگي</a:t>
            </a:r>
          </a:p>
          <a:p>
            <a:pPr algn="r" rtl="1">
              <a:buFont typeface="Wingdings" pitchFamily="2" charset="2"/>
              <a:buNone/>
            </a:pPr>
            <a:endParaRPr lang="en-US">
              <a:cs typeface="B Zar" pitchFamily="2" charset="-78"/>
            </a:endParaRPr>
          </a:p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عوارض:</a:t>
            </a:r>
          </a:p>
          <a:p>
            <a:pPr algn="r" rtl="1"/>
            <a:r>
              <a:rPr lang="fa-IR">
                <a:cs typeface="B Zar" pitchFamily="2" charset="-78"/>
              </a:rPr>
              <a:t>ترمور ظريف</a:t>
            </a:r>
          </a:p>
          <a:p>
            <a:pPr algn="r" rtl="1"/>
            <a:r>
              <a:rPr lang="fa-IR">
                <a:cs typeface="B Zar" pitchFamily="2" charset="-78"/>
              </a:rPr>
              <a:t>پرش هاي عضلاني</a:t>
            </a:r>
          </a:p>
          <a:p>
            <a:pPr algn="r" rtl="1"/>
            <a:r>
              <a:rPr lang="fa-IR">
                <a:cs typeface="B Zar" pitchFamily="2" charset="-78"/>
              </a:rPr>
              <a:t>كاهش آستانه تشنج</a:t>
            </a:r>
          </a:p>
          <a:p>
            <a:pPr algn="r" rtl="1"/>
            <a:r>
              <a:rPr lang="fa-IR">
                <a:cs typeface="B Zar" pitchFamily="2" charset="-78"/>
              </a:rPr>
              <a:t> حساسيت پوستي: ماپروتيلين</a:t>
            </a:r>
          </a:p>
          <a:p>
            <a:pPr algn="r" rtl="1"/>
            <a:r>
              <a:rPr lang="fa-IR">
                <a:cs typeface="B Zar" pitchFamily="2" charset="-78"/>
              </a:rPr>
              <a:t>افزايش آنزيم هاي كبدي</a:t>
            </a:r>
          </a:p>
          <a:p>
            <a:pPr algn="r" rtl="1"/>
            <a:endParaRPr lang="fa-IR">
              <a:cs typeface="B Zar" pitchFamily="2" charset="-78"/>
            </a:endParaRPr>
          </a:p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573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عوارض:</a:t>
            </a:r>
          </a:p>
          <a:p>
            <a:pPr algn="r" rtl="1"/>
            <a:r>
              <a:rPr lang="fa-IR">
                <a:cs typeface="B Zar" pitchFamily="2" charset="-78"/>
              </a:rPr>
              <a:t>افزايش وزن</a:t>
            </a:r>
          </a:p>
          <a:p>
            <a:pPr algn="r" rtl="1"/>
            <a:r>
              <a:rPr lang="fa-IR">
                <a:cs typeface="B Zar" pitchFamily="2" charset="-78"/>
              </a:rPr>
              <a:t>تهوع و استفراغ</a:t>
            </a:r>
          </a:p>
          <a:p>
            <a:pPr algn="r" rtl="1"/>
            <a:r>
              <a:rPr lang="fa-IR">
                <a:cs typeface="B Zar" pitchFamily="2" charset="-78"/>
              </a:rPr>
              <a:t>ايمپوتنس</a:t>
            </a:r>
          </a:p>
          <a:p>
            <a:pPr algn="r" rtl="1"/>
            <a:r>
              <a:rPr lang="fa-IR">
                <a:cs typeface="B Zar" pitchFamily="2" charset="-78"/>
              </a:rPr>
              <a:t>آمنوره</a:t>
            </a:r>
          </a:p>
          <a:p>
            <a:pPr algn="r" rtl="1"/>
            <a:r>
              <a:rPr lang="fa-IR">
                <a:cs typeface="B Zar" pitchFamily="2" charset="-78"/>
              </a:rPr>
              <a:t>ژنيكوماستي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graphicFrame>
        <p:nvGraphicFramePr>
          <p:cNvPr id="59453" name="Group 61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783013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90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ناهنجاري هاي هدايتي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تشنج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هيپوتانسيون ارتوستاتيك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سديشن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اثرات آنتي كولينرژيك</a:t>
                      </a: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آمي تريپتيلين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8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كلومي پرامين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ايمي پرامين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8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Arial Unicode MS" pitchFamily="34" charset="-128"/>
                          <a:cs typeface="Arial Unicode MS" pitchFamily="34" charset="-128"/>
                        </a:rPr>
                        <a:t>+++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نورتريپ تيلين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9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تداخلات دارويي:</a:t>
            </a:r>
          </a:p>
          <a:p>
            <a:pPr algn="just" rtl="1"/>
            <a:r>
              <a:rPr lang="ar-SA">
                <a:cs typeface="B Zar" pitchFamily="2" charset="-78"/>
              </a:rPr>
              <a:t>تشديد افزايش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فشار خون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در مصرف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توأم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باوازوپرسورها مثل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آدرنالين</a:t>
            </a:r>
            <a:r>
              <a:rPr lang="ar-SA"/>
              <a:t>‌</a:t>
            </a:r>
            <a:endParaRPr lang="en-US">
              <a:cs typeface="B Zar" pitchFamily="2" charset="-78"/>
            </a:endParaRPr>
          </a:p>
          <a:p>
            <a:pPr algn="just" rtl="1"/>
            <a:r>
              <a:rPr lang="ar-SA">
                <a:cs typeface="B Zar" pitchFamily="2" charset="-78"/>
              </a:rPr>
              <a:t>تشديد كاهش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فشار خون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در مصرف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توأم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با</a:t>
            </a:r>
            <a:r>
              <a:rPr lang="en-US" sz="2400">
                <a:latin typeface="Arial" charset="0"/>
              </a:rPr>
              <a:t>ACEIs</a:t>
            </a:r>
            <a:r>
              <a:rPr lang="en-US">
                <a:cs typeface="B Zar" pitchFamily="2" charset="-78"/>
              </a:rPr>
              <a:t> </a:t>
            </a:r>
            <a:r>
              <a:rPr lang="fa-IR">
                <a:cs typeface="B Zar" pitchFamily="2" charset="-78"/>
              </a:rPr>
              <a:t> </a:t>
            </a:r>
            <a:r>
              <a:rPr lang="ar-SA">
                <a:cs typeface="B Zar" pitchFamily="2" charset="-78"/>
              </a:rPr>
              <a:t>مثل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كاپتوپريل</a:t>
            </a:r>
            <a:r>
              <a:rPr lang="ar-SA"/>
              <a:t>‌</a:t>
            </a:r>
            <a:r>
              <a:rPr lang="en-US">
                <a:cs typeface="B Zar" pitchFamily="2" charset="-78"/>
              </a:rPr>
              <a:t> </a:t>
            </a:r>
            <a:endParaRPr lang="fa-IR">
              <a:cs typeface="B Zar" pitchFamily="2" charset="-78"/>
            </a:endParaRPr>
          </a:p>
          <a:p>
            <a:pPr algn="just" rtl="1"/>
            <a:r>
              <a:rPr lang="fa-IR">
                <a:cs typeface="B Zar" pitchFamily="2" charset="-78"/>
              </a:rPr>
              <a:t>افزايش سطح داروهاي آنتي سايكوتيك</a:t>
            </a:r>
          </a:p>
          <a:p>
            <a:pPr algn="just" rtl="1"/>
            <a:r>
              <a:rPr lang="fa-IR">
                <a:cs typeface="B Zar" pitchFamily="2" charset="-78"/>
              </a:rPr>
              <a:t>قرص هاي ضد بارداري خوراكي سطح اين داروها را كم مي كنند.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5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5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مديريت درمان:</a:t>
            </a:r>
          </a:p>
          <a:p>
            <a:pPr algn="r" rtl="1"/>
            <a:r>
              <a:rPr lang="fa-IR">
                <a:latin typeface="Arial" charset="0"/>
                <a:cs typeface="B Zar" pitchFamily="2" charset="-78"/>
              </a:rPr>
              <a:t>الكتروكارديوگرافي </a:t>
            </a:r>
            <a:r>
              <a:rPr lang="fa-IR">
                <a:cs typeface="B Zar" pitchFamily="2" charset="-78"/>
              </a:rPr>
              <a:t> سالانه</a:t>
            </a:r>
          </a:p>
          <a:p>
            <a:pPr algn="r" rtl="1"/>
            <a:r>
              <a:rPr lang="fa-IR">
                <a:cs typeface="B Zar" pitchFamily="2" charset="-78"/>
              </a:rPr>
              <a:t>سنجش سطح پلاسمايي داروها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ar-SA" i="1">
                <a:cs typeface="B Zar" pitchFamily="2" charset="-78"/>
              </a:rPr>
              <a:t>كنتراانديكاسيون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ها: </a:t>
            </a:r>
            <a:endParaRPr lang="en-US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آگرانولوسيتوز</a:t>
            </a:r>
            <a:endParaRPr lang="en-US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بعد از سكته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قلبي</a:t>
            </a:r>
            <a:r>
              <a:rPr lang="ar-SA"/>
              <a:t>‌</a:t>
            </a:r>
            <a:endParaRPr lang="en-US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نارسايي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كبدي</a:t>
            </a:r>
            <a:r>
              <a:rPr lang="ar-SA"/>
              <a:t>‌</a:t>
            </a:r>
            <a:endParaRPr lang="en-US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گلوكوم</a:t>
            </a:r>
            <a:r>
              <a:rPr lang="ar-SA"/>
              <a:t>‌</a:t>
            </a:r>
            <a:endParaRPr lang="fa-IR"/>
          </a:p>
          <a:p>
            <a:pPr algn="r" rtl="1"/>
            <a:r>
              <a:rPr lang="fa-IR">
                <a:latin typeface="Arial" charset="0"/>
                <a:cs typeface="B Zar" pitchFamily="2" charset="-78"/>
              </a:rPr>
              <a:t>هايپرتروفي خوش خيم پروستات</a:t>
            </a:r>
            <a:r>
              <a:rPr lang="fa-IR" sz="2400">
                <a:latin typeface="Arial" charset="0"/>
                <a:cs typeface="B Zar" pitchFamily="2" charset="-78"/>
              </a:rPr>
              <a:t> </a:t>
            </a:r>
            <a:r>
              <a:rPr lang="en-US" sz="2400">
                <a:latin typeface="Arial" charset="0"/>
                <a:cs typeface="B Zar" pitchFamily="2" charset="-78"/>
              </a:rPr>
              <a:t>BPH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62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b="1">
                <a:cs typeface="B Zar" pitchFamily="2" charset="-78"/>
              </a:rPr>
              <a:t>داروهاي ضد افسردگي چند حلقه اي</a:t>
            </a:r>
            <a:endParaRPr lang="en-US" b="1">
              <a:cs typeface="B Zar" pitchFamily="2" charset="-78"/>
            </a:endParaRPr>
          </a:p>
        </p:txBody>
      </p:sp>
      <p:graphicFrame>
        <p:nvGraphicFramePr>
          <p:cNvPr id="63518" name="Group 30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773488"/>
        </p:xfrm>
        <a:graphic>
          <a:graphicData uri="http://schemas.openxmlformats.org/drawingml/2006/table">
            <a:tbl>
              <a:tblPr/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5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دوز معمول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اشكال دارويي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           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2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150 – 300 mg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10, 25, 50, 100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آمي تريپتيلين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125 – 250 mg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10, 25, 50, 75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كلومي پرامين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150 – 300 mg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10, 25, 50</a:t>
                      </a:r>
                      <a:r>
                        <a:rPr kumimoji="0" lang="fa-IR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ايمي پرامين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5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50 – 150 mg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10, 25 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نورتريپ تيلين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63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Zar" pitchFamily="2" charset="-78"/>
              </a:rPr>
              <a:t>داروهاي مهاركننده اختصاصي بازجذب سروتونين</a:t>
            </a:r>
            <a:endParaRPr lang="en-US" sz="3600" b="1">
              <a:cs typeface="B Zar" pitchFamily="2" charset="-78"/>
            </a:endParaRP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انديكاسيون ها:</a:t>
            </a:r>
          </a:p>
          <a:p>
            <a:pPr algn="r" rtl="1"/>
            <a:r>
              <a:rPr lang="fa-IR">
                <a:cs typeface="B Zar" pitchFamily="2" charset="-78"/>
              </a:rPr>
              <a:t>افسردگي</a:t>
            </a:r>
          </a:p>
          <a:p>
            <a:pPr algn="r" rtl="1"/>
            <a:r>
              <a:rPr lang="fa-IR">
                <a:cs typeface="B Zar" pitchFamily="2" charset="-78"/>
              </a:rPr>
              <a:t>اختلال وسواسي جبري</a:t>
            </a:r>
          </a:p>
          <a:p>
            <a:pPr algn="r" rtl="1"/>
            <a:r>
              <a:rPr lang="fa-IR">
                <a:cs typeface="B Zar" pitchFamily="2" charset="-78"/>
              </a:rPr>
              <a:t>اختلال پانيك</a:t>
            </a:r>
          </a:p>
          <a:p>
            <a:pPr algn="r" rtl="1"/>
            <a:r>
              <a:rPr lang="fa-IR">
                <a:cs typeface="B Zar" pitchFamily="2" charset="-78"/>
              </a:rPr>
              <a:t>فوبي اجتماعي </a:t>
            </a:r>
          </a:p>
          <a:p>
            <a:pPr algn="r" rtl="1"/>
            <a:r>
              <a:rPr lang="fa-IR">
                <a:cs typeface="B Zar" pitchFamily="2" charset="-78"/>
              </a:rPr>
              <a:t>اختلال استرس پس از سانحه </a:t>
            </a:r>
            <a:r>
              <a:rPr lang="en-US" sz="2400">
                <a:latin typeface="Arial" charset="0"/>
              </a:rPr>
              <a:t>PTSD</a:t>
            </a:r>
            <a:endParaRPr lang="fa-IR" sz="2400">
              <a:latin typeface="Arial" charset="0"/>
            </a:endParaRPr>
          </a:p>
          <a:p>
            <a:pPr algn="r" rtl="1"/>
            <a:r>
              <a:rPr lang="fa-IR">
                <a:cs typeface="B Zar" pitchFamily="2" charset="-78"/>
              </a:rPr>
              <a:t>اختلال اضطرابي منتشر</a:t>
            </a:r>
            <a:endParaRPr lang="en-US" i="1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Zar" pitchFamily="2" charset="-78"/>
              </a:rPr>
              <a:t>داروهاي مهاركننده اختصاصي بازجذب سروتونين</a:t>
            </a:r>
            <a:endParaRPr lang="en-US" sz="3600" b="1">
              <a:cs typeface="B Zar" pitchFamily="2" charset="-78"/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انديكاسيون ها:</a:t>
            </a:r>
          </a:p>
          <a:p>
            <a:pPr algn="r" rtl="1"/>
            <a:r>
              <a:rPr lang="fa-IR">
                <a:cs typeface="B Zar" pitchFamily="2" charset="-78"/>
              </a:rPr>
              <a:t>بوليميا نروزا</a:t>
            </a:r>
          </a:p>
          <a:p>
            <a:pPr algn="r" rtl="1"/>
            <a:r>
              <a:rPr lang="fa-IR">
                <a:cs typeface="B Zar" pitchFamily="2" charset="-78"/>
              </a:rPr>
              <a:t>آنوركسيا تروزا</a:t>
            </a:r>
          </a:p>
          <a:p>
            <a:pPr algn="r" rtl="1"/>
            <a:r>
              <a:rPr lang="fa-IR">
                <a:cs typeface="B Zar" pitchFamily="2" charset="-78"/>
              </a:rPr>
              <a:t>چاقي </a:t>
            </a:r>
          </a:p>
          <a:p>
            <a:pPr algn="r" rtl="1"/>
            <a:r>
              <a:rPr lang="fa-IR">
                <a:cs typeface="B Zar" pitchFamily="2" charset="-78"/>
              </a:rPr>
              <a:t>سندرم پيش از قاعدگي </a:t>
            </a:r>
            <a:r>
              <a:rPr lang="en-US" sz="2400">
                <a:latin typeface="Arial" charset="0"/>
              </a:rPr>
              <a:t>PMS</a:t>
            </a:r>
            <a:endParaRPr lang="fa-IR" sz="2400">
              <a:latin typeface="Arial" charset="0"/>
            </a:endParaRPr>
          </a:p>
          <a:p>
            <a:pPr algn="r" rtl="1"/>
            <a:r>
              <a:rPr lang="fa-IR">
                <a:cs typeface="B Zar" pitchFamily="2" charset="-78"/>
              </a:rPr>
              <a:t>تريكوتيلومانيا</a:t>
            </a:r>
            <a:endParaRPr lang="en-US" i="1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Zar" pitchFamily="2" charset="-78"/>
              </a:rPr>
              <a:t>داروهاي مهاركننده اختصاصي بازجذب سروتونين</a:t>
            </a:r>
            <a:endParaRPr lang="en-US" sz="3600" b="1">
              <a:cs typeface="B Zar" pitchFamily="2" charset="-78"/>
            </a:endParaRP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ar-SA" i="1">
                <a:cs typeface="B Zar" pitchFamily="2" charset="-78"/>
              </a:rPr>
              <a:t>انديكاسيون</a:t>
            </a:r>
            <a:r>
              <a:rPr lang="fa-IR" i="1">
                <a:cs typeface="B Zar" pitchFamily="2" charset="-78"/>
              </a:rPr>
              <a:t> 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ها:</a:t>
            </a:r>
            <a:endParaRPr lang="ar-SA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وجود بيماري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قلبي</a:t>
            </a:r>
            <a:r>
              <a:rPr lang="ar-SA"/>
              <a:t>‌</a:t>
            </a:r>
            <a:endParaRPr lang="ar-SA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وجود خطر خودكشي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</a:t>
            </a:r>
            <a:endParaRPr lang="en-US">
              <a:cs typeface="B Zar" pitchFamily="2" charset="-78"/>
            </a:endParaRPr>
          </a:p>
          <a:p>
            <a:pPr algn="just" rtl="1"/>
            <a:r>
              <a:rPr lang="ar-SA">
                <a:cs typeface="B Zar" pitchFamily="2" charset="-78"/>
              </a:rPr>
              <a:t>عدم تحمل اثرات آنتی کولینرژیک سایر داروها</a:t>
            </a:r>
            <a:r>
              <a:rPr lang="en-US">
                <a:cs typeface="B Zar" pitchFamily="2" charset="-78"/>
              </a:rPr>
              <a:t> </a:t>
            </a:r>
            <a:r>
              <a:rPr lang="ar-SA">
                <a:cs typeface="B Zar" pitchFamily="2" charset="-78"/>
              </a:rPr>
              <a:t>(گلوكوم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، </a:t>
            </a:r>
            <a:r>
              <a:rPr lang="en-US" sz="2400">
                <a:latin typeface="Arial" charset="0"/>
              </a:rPr>
              <a:t>BPH</a:t>
            </a:r>
            <a:r>
              <a:rPr lang="ar-SA">
                <a:cs typeface="B Zar" pitchFamily="2" charset="-78"/>
              </a:rPr>
              <a:t>)</a:t>
            </a:r>
          </a:p>
          <a:p>
            <a:pPr algn="r" rtl="1"/>
            <a:r>
              <a:rPr lang="ar-SA">
                <a:cs typeface="B Zar" pitchFamily="2" charset="-78"/>
              </a:rPr>
              <a:t>افزايش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وزن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زياد ناشي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از داروهای سه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حلقه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اي</a:t>
            </a:r>
            <a:r>
              <a:rPr lang="ar-SA"/>
              <a:t>‌</a:t>
            </a:r>
            <a:endParaRPr lang="en-US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پرهیز از خواب آلودگی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Zar" pitchFamily="2" charset="-78"/>
              </a:rPr>
              <a:t>داروهاي مهاركننده اختصاصي بازجذب سروتونين</a:t>
            </a:r>
            <a:endParaRPr lang="en-US" sz="3600" b="1">
              <a:cs typeface="B Zar" pitchFamily="2" charset="-78"/>
            </a:endParaRP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انديكاسيون هاي تأييد شده فلوكستين:</a:t>
            </a:r>
          </a:p>
          <a:p>
            <a:pPr algn="r" rtl="1"/>
            <a:r>
              <a:rPr lang="fa-IR">
                <a:cs typeface="B Zar" pitchFamily="2" charset="-78"/>
              </a:rPr>
              <a:t>اختلال افسردگي اساسي، بالغين/اطفال</a:t>
            </a:r>
          </a:p>
          <a:p>
            <a:pPr algn="r" rtl="1"/>
            <a:r>
              <a:rPr lang="fa-IR">
                <a:cs typeface="B Zar" pitchFamily="2" charset="-78"/>
              </a:rPr>
              <a:t>اختلال وسواسي – جبري، بالغين/اطفال</a:t>
            </a:r>
          </a:p>
          <a:p>
            <a:pPr algn="r" rtl="1"/>
            <a:r>
              <a:rPr lang="fa-IR">
                <a:cs typeface="B Zar" pitchFamily="2" charset="-78"/>
              </a:rPr>
              <a:t>اختلال پانيك، بالغين </a:t>
            </a:r>
          </a:p>
          <a:p>
            <a:pPr algn="r" rtl="1"/>
            <a:r>
              <a:rPr lang="fa-IR">
                <a:cs typeface="B Zar" pitchFamily="2" charset="-78"/>
              </a:rPr>
              <a:t>سندرم پيش از قاعدگي </a:t>
            </a:r>
            <a:r>
              <a:rPr lang="en-US" sz="2400">
                <a:latin typeface="Arial" charset="0"/>
              </a:rPr>
              <a:t>PMS</a:t>
            </a:r>
            <a:r>
              <a:rPr lang="fa-IR">
                <a:cs typeface="B Zar" pitchFamily="2" charset="-78"/>
              </a:rPr>
              <a:t>، بالغين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Zar" pitchFamily="2" charset="-78"/>
              </a:rPr>
              <a:t>داروهاي مهاركننده اختصاصي بازجذب سروتونين</a:t>
            </a:r>
            <a:endParaRPr lang="en-US" sz="3600" b="1">
              <a:cs typeface="B Zar" pitchFamily="2" charset="-78"/>
            </a:endParaRP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عوارض:</a:t>
            </a:r>
            <a:endParaRPr lang="ar-SA">
              <a:cs typeface="B Zar" pitchFamily="2" charset="-78"/>
            </a:endParaRPr>
          </a:p>
          <a:p>
            <a:pPr algn="r" rtl="1"/>
            <a:r>
              <a:rPr lang="fa-IR">
                <a:cs typeface="B Zar" pitchFamily="2" charset="-78"/>
              </a:rPr>
              <a:t>اختلال كاركرد جنسي</a:t>
            </a:r>
          </a:p>
          <a:p>
            <a:pPr algn="r" rtl="1"/>
            <a:r>
              <a:rPr lang="fa-IR">
                <a:cs typeface="B Zar" pitchFamily="2" charset="-78"/>
              </a:rPr>
              <a:t>ناراحتي هاي گوارشي</a:t>
            </a:r>
          </a:p>
          <a:p>
            <a:pPr algn="r" rtl="1"/>
            <a:r>
              <a:rPr lang="fa-IR">
                <a:cs typeface="B Zar" pitchFamily="2" charset="-78"/>
              </a:rPr>
              <a:t>كاهش وزن: فلوكستين</a:t>
            </a:r>
          </a:p>
          <a:p>
            <a:pPr algn="r" rtl="1"/>
            <a:r>
              <a:rPr lang="fa-IR">
                <a:cs typeface="B Zar" pitchFamily="2" charset="-78"/>
              </a:rPr>
              <a:t>سردرد</a:t>
            </a:r>
          </a:p>
          <a:p>
            <a:pPr algn="r" rtl="1"/>
            <a:r>
              <a:rPr lang="fa-IR">
                <a:cs typeface="B Zar" pitchFamily="2" charset="-78"/>
              </a:rPr>
              <a:t>نشانه هاي اكستراپيراميدال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Zar" pitchFamily="2" charset="-78"/>
              </a:rPr>
              <a:t>داروهاي مهاركننده اختصاصي بازجذب سروتونين</a:t>
            </a:r>
            <a:endParaRPr lang="en-US" sz="3600" b="1">
              <a:cs typeface="B Zar" pitchFamily="2" charset="-78"/>
            </a:endParaRP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عوارض:</a:t>
            </a:r>
            <a:endParaRPr lang="ar-SA">
              <a:cs typeface="B Zar" pitchFamily="2" charset="-78"/>
            </a:endParaRPr>
          </a:p>
          <a:p>
            <a:pPr algn="r" rtl="1"/>
            <a:r>
              <a:rPr lang="fa-IR">
                <a:cs typeface="B Zar" pitchFamily="2" charset="-78"/>
              </a:rPr>
              <a:t>بي خوابي: فلوكستين</a:t>
            </a:r>
          </a:p>
          <a:p>
            <a:pPr algn="r" rtl="1"/>
            <a:r>
              <a:rPr lang="fa-IR">
                <a:cs typeface="B Zar" pitchFamily="2" charset="-78"/>
              </a:rPr>
              <a:t>خواب آلودگي: سيتالوپرام</a:t>
            </a:r>
          </a:p>
          <a:p>
            <a:pPr algn="r" rtl="1"/>
            <a:r>
              <a:rPr lang="fa-IR">
                <a:cs typeface="B Zar" pitchFamily="2" charset="-78"/>
              </a:rPr>
              <a:t>رؤياهاي واضح و كابوس</a:t>
            </a:r>
          </a:p>
          <a:p>
            <a:pPr algn="r" rtl="1"/>
            <a:r>
              <a:rPr lang="fa-IR">
                <a:cs typeface="B Zar" pitchFamily="2" charset="-78"/>
              </a:rPr>
              <a:t>خميازه </a:t>
            </a:r>
          </a:p>
          <a:p>
            <a:pPr algn="r" rtl="1"/>
            <a:r>
              <a:rPr lang="fa-IR">
                <a:cs typeface="B Zar" pitchFamily="2" charset="-78"/>
              </a:rPr>
              <a:t>دندان قروچه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Zar" pitchFamily="2" charset="-78"/>
              </a:rPr>
              <a:t>داروهاي مهاركننده اختصاصي بازجذب سروتونين</a:t>
            </a:r>
            <a:endParaRPr lang="en-US" sz="3600" b="1">
              <a:cs typeface="B Zar" pitchFamily="2" charset="-78"/>
            </a:endParaRP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تداخلات دارويي:</a:t>
            </a:r>
          </a:p>
          <a:p>
            <a:pPr algn="r" rtl="1"/>
            <a:r>
              <a:rPr lang="fa-IR">
                <a:cs typeface="B Zar" pitchFamily="2" charset="-78"/>
              </a:rPr>
              <a:t>كاهش متابوليسم كاربامازپين، فني توئين</a:t>
            </a:r>
          </a:p>
          <a:p>
            <a:pPr algn="r" rtl="1"/>
            <a:r>
              <a:rPr lang="fa-IR">
                <a:cs typeface="B Zar" pitchFamily="2" charset="-78"/>
              </a:rPr>
              <a:t>كاهش متابوليسم  ديازپام (فاقد اهميت باليني)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7" name="Picture 5" descr="antidepressan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5584825" cy="6862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>
                <a:cs typeface="B Zar" pitchFamily="2" charset="-78"/>
              </a:rPr>
              <a:t>داروهاي مهاركننده اختصاصي بازجذب سروتونين</a:t>
            </a:r>
            <a:endParaRPr lang="en-US" sz="3600" b="1">
              <a:cs typeface="B Zar" pitchFamily="2" charset="-78"/>
            </a:endParaRPr>
          </a:p>
        </p:txBody>
      </p:sp>
      <p:graphicFrame>
        <p:nvGraphicFramePr>
          <p:cNvPr id="71697" name="Group 17"/>
          <p:cNvGraphicFramePr>
            <a:graphicFrameLocks noGrp="1"/>
          </p:cNvGraphicFramePr>
          <p:nvPr>
            <p:ph idx="1"/>
          </p:nvPr>
        </p:nvGraphicFramePr>
        <p:xfrm>
          <a:off x="457200" y="2465388"/>
          <a:ext cx="8229600" cy="2438400"/>
        </p:xfrm>
        <a:graphic>
          <a:graphicData uri="http://schemas.openxmlformats.org/drawingml/2006/table">
            <a:tbl>
              <a:tblPr/>
              <a:tblGrid>
                <a:gridCol w="220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0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73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دوز معمول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اشكال دارويي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5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10 – 60 mg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Cap 10, 20 mg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فلوكستين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1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انديكاسيون ها:</a:t>
            </a:r>
          </a:p>
          <a:p>
            <a:pPr algn="r" rtl="1"/>
            <a:r>
              <a:rPr lang="fa-IR">
                <a:cs typeface="B Zar" pitchFamily="2" charset="-78"/>
              </a:rPr>
              <a:t>افسردگي </a:t>
            </a:r>
          </a:p>
          <a:p>
            <a:pPr algn="r" rtl="1"/>
            <a:r>
              <a:rPr lang="fa-IR">
                <a:cs typeface="B Zar" pitchFamily="2" charset="-78"/>
              </a:rPr>
              <a:t>افسردگي آتيپيك</a:t>
            </a:r>
          </a:p>
          <a:p>
            <a:pPr algn="r" rtl="1"/>
            <a:r>
              <a:rPr lang="fa-IR">
                <a:cs typeface="B Zar" pitchFamily="2" charset="-78"/>
              </a:rPr>
              <a:t>اختلال پانيك</a:t>
            </a:r>
          </a:p>
          <a:p>
            <a:pPr algn="r" rtl="1"/>
            <a:r>
              <a:rPr lang="fa-IR">
                <a:cs typeface="B Zar" pitchFamily="2" charset="-78"/>
              </a:rPr>
              <a:t>اختلال استرس پس از سانحه </a:t>
            </a:r>
            <a:r>
              <a:rPr lang="en-US" sz="2400">
                <a:latin typeface="Arial" charset="0"/>
              </a:rPr>
              <a:t>PTSD</a:t>
            </a:r>
            <a:r>
              <a:rPr lang="fa-IR" sz="2400">
                <a:latin typeface="Arial" charset="0"/>
              </a:rPr>
              <a:t> </a:t>
            </a:r>
          </a:p>
          <a:p>
            <a:pPr algn="r" rtl="1"/>
            <a:r>
              <a:rPr lang="fa-IR">
                <a:latin typeface="Arial" charset="0"/>
                <a:cs typeface="B Zar" pitchFamily="2" charset="-78"/>
              </a:rPr>
              <a:t>هراس اجتماعي</a:t>
            </a:r>
            <a:endParaRPr lang="en-US">
              <a:latin typeface="Arial" charset="0"/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3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32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fa-IR" i="1">
                <a:cs typeface="B Zar" pitchFamily="2" charset="-78"/>
              </a:rPr>
              <a:t>عوارض :</a:t>
            </a:r>
          </a:p>
          <a:p>
            <a:pPr algn="r" rtl="1"/>
            <a:r>
              <a:rPr lang="fa-IR">
                <a:cs typeface="B Zar" pitchFamily="2" charset="-78"/>
              </a:rPr>
              <a:t>هيپوتانسيون ارتوستاتيك</a:t>
            </a:r>
          </a:p>
          <a:p>
            <a:pPr algn="r" rtl="1"/>
            <a:r>
              <a:rPr lang="fa-IR">
                <a:cs typeface="B Zar" pitchFamily="2" charset="-78"/>
              </a:rPr>
              <a:t>افزايش وزن</a:t>
            </a:r>
          </a:p>
          <a:p>
            <a:pPr algn="r" rtl="1"/>
            <a:r>
              <a:rPr lang="fa-IR">
                <a:cs typeface="B Zar" pitchFamily="2" charset="-78"/>
              </a:rPr>
              <a:t>اختلال كاركرد جنسي</a:t>
            </a:r>
          </a:p>
          <a:p>
            <a:pPr algn="r" rtl="1"/>
            <a:r>
              <a:rPr lang="fa-IR">
                <a:cs typeface="B Zar" pitchFamily="2" charset="-78"/>
              </a:rPr>
              <a:t>افزايش فشارخون (ترانيل سايپرومين)</a:t>
            </a:r>
          </a:p>
          <a:p>
            <a:pPr algn="r" rtl="1"/>
            <a:r>
              <a:rPr lang="fa-IR">
                <a:cs typeface="B Zar" pitchFamily="2" charset="-78"/>
              </a:rPr>
              <a:t>ميوكلونوس</a:t>
            </a:r>
          </a:p>
          <a:p>
            <a:pPr algn="r" rtl="1"/>
            <a:r>
              <a:rPr lang="fa-IR">
                <a:cs typeface="B Zar" pitchFamily="2" charset="-78"/>
              </a:rPr>
              <a:t>پارستزي</a:t>
            </a:r>
            <a:endParaRPr lang="en-US">
              <a:latin typeface="Arial" charset="0"/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ar-SA" i="1">
                <a:cs typeface="B Zar" pitchFamily="2" charset="-78"/>
              </a:rPr>
              <a:t>تداخلات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دارويي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:</a:t>
            </a:r>
          </a:p>
          <a:p>
            <a:pPr algn="just" rtl="1">
              <a:buFont typeface="Wingdings" pitchFamily="2" charset="2"/>
              <a:buNone/>
            </a:pPr>
            <a:r>
              <a:rPr lang="ar-SA">
                <a:cs typeface="B Zar" pitchFamily="2" charset="-78"/>
              </a:rPr>
              <a:t>1) تداخلات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ناشي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از مهار آنزيم </a:t>
            </a:r>
            <a:r>
              <a:rPr lang="en-US" sz="2400">
                <a:latin typeface="Arial" charset="0"/>
              </a:rPr>
              <a:t>MAO</a:t>
            </a:r>
            <a:r>
              <a:rPr lang="ar-SA">
                <a:cs typeface="B Zar" pitchFamily="2" charset="-78"/>
              </a:rPr>
              <a:t>:  افزايش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سطح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پلاسمايي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افدرين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و نورآدرنالين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و نیز تیرامین موجود در برخی غذاها، اين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حالت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منجر به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بروزبحران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هيپرتانسيو 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ar-SA" i="1">
                <a:cs typeface="B Zar" pitchFamily="2" charset="-78"/>
              </a:rPr>
              <a:t>تداخلات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دارويي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:</a:t>
            </a:r>
          </a:p>
          <a:p>
            <a:pPr algn="just" rtl="1">
              <a:buFont typeface="Wingdings" pitchFamily="2" charset="2"/>
              <a:buNone/>
            </a:pPr>
            <a:r>
              <a:rPr lang="ar-SA">
                <a:cs typeface="B Zar" pitchFamily="2" charset="-78"/>
              </a:rPr>
              <a:t>2) تداخلات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ناشي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از مهار ساير آنزيم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ها: اين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داروهاعلاوه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بر مهار </a:t>
            </a:r>
            <a:r>
              <a:rPr lang="en-US" sz="2400">
                <a:latin typeface="Arial" charset="0"/>
              </a:rPr>
              <a:t>MAO</a:t>
            </a:r>
            <a:r>
              <a:rPr lang="ar-SA">
                <a:cs typeface="B Zar" pitchFamily="2" charset="-78"/>
              </a:rPr>
              <a:t> بعضي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آنزيم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ديگر را نيز مهارمي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كنند، مثلاً آنزيم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متابوليزه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كننده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داروهاي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ضدديابت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خوراكي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، انسولين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، مورفين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و باربيتورات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ها را مهارمي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كنند. مهار آنزيم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متابوليزه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كنندة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قرص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ضدديابت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منجر به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افزايش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حساسيت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نسبت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به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اين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داروها وبروز هيپوگليسمي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ar-SA" i="1">
                <a:cs typeface="B Zar" pitchFamily="2" charset="-78"/>
              </a:rPr>
              <a:t>تداخلات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 دارويي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:</a:t>
            </a:r>
          </a:p>
          <a:p>
            <a:pPr algn="just" rtl="1">
              <a:buFont typeface="Wingdings" pitchFamily="2" charset="2"/>
              <a:buNone/>
            </a:pPr>
            <a:r>
              <a:rPr lang="ar-SA">
                <a:cs typeface="B Zar" pitchFamily="2" charset="-78"/>
              </a:rPr>
              <a:t>3) افزا</a:t>
            </a:r>
            <a:r>
              <a:rPr lang="fa-IR">
                <a:cs typeface="B Zar" pitchFamily="2" charset="-78"/>
              </a:rPr>
              <a:t>ي</a:t>
            </a:r>
            <a:r>
              <a:rPr lang="ar-SA">
                <a:cs typeface="B Zar" pitchFamily="2" charset="-78"/>
              </a:rPr>
              <a:t>ش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</a:t>
            </a:r>
            <a:r>
              <a:rPr lang="fa-IR">
                <a:cs typeface="B Zar" pitchFamily="2" charset="-78"/>
              </a:rPr>
              <a:t>سطح </a:t>
            </a:r>
            <a:r>
              <a:rPr lang="ar-SA">
                <a:cs typeface="B Zar" pitchFamily="2" charset="-78"/>
              </a:rPr>
              <a:t>سروتونين</a:t>
            </a:r>
            <a:r>
              <a:rPr lang="fa-IR">
                <a:cs typeface="B Zar" pitchFamily="2" charset="-78"/>
              </a:rPr>
              <a:t> در حد توكسيك: </a:t>
            </a:r>
            <a:r>
              <a:rPr lang="ar-SA">
                <a:cs typeface="B Zar" pitchFamily="2" charset="-78"/>
              </a:rPr>
              <a:t>مصرف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توأم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با ساير داروهاي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سروتونرژيك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(شامل</a:t>
            </a:r>
            <a:r>
              <a:rPr lang="en-US" sz="2400">
                <a:latin typeface="Arial" charset="0"/>
              </a:rPr>
              <a:t>SSRIs</a:t>
            </a:r>
            <a:r>
              <a:rPr lang="en-US">
                <a:cs typeface="B Zar" pitchFamily="2" charset="-78"/>
              </a:rPr>
              <a:t> </a:t>
            </a:r>
            <a:r>
              <a:rPr lang="fa-IR">
                <a:cs typeface="B Zar" pitchFamily="2" charset="-78"/>
              </a:rPr>
              <a:t>، </a:t>
            </a:r>
            <a:r>
              <a:rPr lang="ar-SA">
                <a:cs typeface="B Zar" pitchFamily="2" charset="-78"/>
              </a:rPr>
              <a:t>كلوميپرامين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، ايمي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پرامين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،  ليتيوم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، بوسپرون، تريپتوفان</a:t>
            </a:r>
            <a:r>
              <a:rPr lang="ar-SA"/>
              <a:t>‌</a:t>
            </a:r>
            <a:r>
              <a:rPr lang="fa-IR"/>
              <a:t> </a:t>
            </a:r>
            <a:r>
              <a:rPr lang="ar-SA">
                <a:cs typeface="B Zar" pitchFamily="2" charset="-78"/>
              </a:rPr>
              <a:t>و</a:t>
            </a:r>
            <a:r>
              <a:rPr lang="fa-IR">
                <a:cs typeface="B Zar" pitchFamily="2" charset="-78"/>
              </a:rPr>
              <a:t> </a:t>
            </a:r>
            <a:r>
              <a:rPr lang="ar-SA">
                <a:cs typeface="B Zar" pitchFamily="2" charset="-78"/>
              </a:rPr>
              <a:t>نيز</a:t>
            </a:r>
            <a:r>
              <a:rPr lang="en-US" sz="2400">
                <a:latin typeface="Arial" charset="0"/>
              </a:rPr>
              <a:t>ECT</a:t>
            </a:r>
            <a:r>
              <a:rPr lang="ar-SA">
                <a:cs typeface="B Zar" pitchFamily="2" charset="-78"/>
              </a:rPr>
              <a:t>) باعث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بروز 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سندرم</a:t>
            </a:r>
            <a:r>
              <a:rPr lang="fa-IR">
                <a:cs typeface="B Zar" pitchFamily="2" charset="-78"/>
              </a:rPr>
              <a:t> مسموميت سروتونين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شود.</a:t>
            </a:r>
            <a:endParaRPr lang="en-US">
              <a:cs typeface="B Zar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graphicFrame>
        <p:nvGraphicFramePr>
          <p:cNvPr id="84218" name="Group 250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48200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1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MAOIs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متداخل با</a:t>
                      </a:r>
                      <a:endParaRPr kumimoji="0" lang="en-US" sz="32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غذاها و داروهاي</a:t>
                      </a:r>
                      <a:endParaRPr kumimoji="0" lang="en-US" sz="32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مصرف با احتياط: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منع مطلق: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غذاهاي حاوي تيرامين: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213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برخي از انواع پنير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725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ماهي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213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سوسيس و كالباس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كله پاچه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نوشابه هاي الكلي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كلم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graphicFrame>
        <p:nvGraphicFramePr>
          <p:cNvPr id="87094" name="Group 5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48200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1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MAOIs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متداخل با</a:t>
                      </a:r>
                      <a:endParaRPr kumimoji="0" lang="en-US" sz="32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غذاها و داروهاي</a:t>
                      </a:r>
                      <a:endParaRPr kumimoji="0" lang="en-US" sz="32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مصرف با احتياط: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منع مطلق: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غذاهاي حاوي تيرامين: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213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داروهاي ضدآسم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برخي از انواع پنير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725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متيل دوپا، لوودوپا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ماهي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213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اوپيوئيدها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سوسيس و كالباس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كلوميپرامين،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SSRIs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كله پاچه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بوسپيرون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نوشابه هاي الكلي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سمپاتوميمتيك ها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كلم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graphicFrame>
        <p:nvGraphicFramePr>
          <p:cNvPr id="88067" name="Group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48200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1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MAOIs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متداخل با</a:t>
                      </a:r>
                      <a:endParaRPr kumimoji="0" lang="en-US" sz="32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32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غذاها و داروهاي</a:t>
                      </a:r>
                      <a:endParaRPr kumimoji="0" lang="en-US" sz="32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مصرف با احتياط: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منع مطلق: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fa-IR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غذاهاي حاوي تيرامين:</a:t>
                      </a:r>
                      <a:endParaRPr kumimoji="0" lang="en-US" sz="28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213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آنتي كولينرژيك ها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داروهاي ضدآسم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برخي از انواع پنير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3725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آنتي هيستامين ها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متيل دوپا، لوودوپا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ماهي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213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هيدرالازين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اوپيوئيدها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سوسيس و كالباس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0550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بروموكريپتين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كلوميپرامين،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SSRIs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كله پاچه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7688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داروهاي سداتيو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بوسپيرون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نوشابه هاي الكلي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9275"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داروهاي چندحلقه اي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سمپاتوميمتيك ها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fa-IR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B Zar" pitchFamily="2" charset="-78"/>
                        </a:rPr>
                        <a:t> كلم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B Zar" pitchFamily="2" charset="-7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www.rdaneshmand.com</a:t>
            </a:r>
          </a:p>
        </p:txBody>
      </p:sp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sz="4000" b="1">
                <a:cs typeface="B Zar" pitchFamily="2" charset="-78"/>
              </a:rPr>
              <a:t>داروهاي مهاركننده آنزيم منوآمين اكسيداز</a:t>
            </a:r>
            <a:endParaRPr lang="en-US" sz="4000" b="1">
              <a:cs typeface="B Zar" pitchFamily="2" charset="-78"/>
            </a:endParaRP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Wingdings" pitchFamily="2" charset="2"/>
              <a:buNone/>
            </a:pPr>
            <a:r>
              <a:rPr lang="ar-SA" i="1">
                <a:cs typeface="B Zar" pitchFamily="2" charset="-78"/>
              </a:rPr>
              <a:t>كنترانديكاسيون</a:t>
            </a:r>
            <a:r>
              <a:rPr lang="ar-SA" i="1"/>
              <a:t>‌</a:t>
            </a:r>
            <a:r>
              <a:rPr lang="ar-SA" i="1">
                <a:cs typeface="B Zar" pitchFamily="2" charset="-78"/>
              </a:rPr>
              <a:t>ها:</a:t>
            </a:r>
          </a:p>
          <a:p>
            <a:pPr algn="r" rtl="1"/>
            <a:r>
              <a:rPr lang="ar-SA">
                <a:cs typeface="B Zar" pitchFamily="2" charset="-78"/>
              </a:rPr>
              <a:t>بیماری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كبدي</a:t>
            </a:r>
            <a:r>
              <a:rPr lang="ar-SA"/>
              <a:t>‌</a:t>
            </a:r>
            <a:endParaRPr lang="ar-SA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فئوكروموسيتوم</a:t>
            </a:r>
            <a:r>
              <a:rPr lang="ar-SA"/>
              <a:t>‌</a:t>
            </a:r>
            <a:endParaRPr lang="ar-SA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نارسايي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احتقاني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قلب</a:t>
            </a:r>
            <a:r>
              <a:rPr lang="ar-SA"/>
              <a:t>‌</a:t>
            </a:r>
            <a:endParaRPr lang="fa-IR"/>
          </a:p>
          <a:p>
            <a:pPr algn="r" rtl="1"/>
            <a:r>
              <a:rPr lang="fa-IR">
                <a:cs typeface="B Zar" pitchFamily="2" charset="-78"/>
              </a:rPr>
              <a:t>هايپرتيروئيدي</a:t>
            </a:r>
            <a:endParaRPr lang="ar-SA">
              <a:cs typeface="B Zar" pitchFamily="2" charset="-78"/>
            </a:endParaRPr>
          </a:p>
          <a:p>
            <a:pPr algn="r" rtl="1"/>
            <a:r>
              <a:rPr lang="ar-SA">
                <a:cs typeface="B Zar" pitchFamily="2" charset="-78"/>
              </a:rPr>
              <a:t>داروها و غذاهاي</a:t>
            </a:r>
            <a:r>
              <a:rPr lang="ar-SA"/>
              <a:t>‌</a:t>
            </a:r>
            <a:r>
              <a:rPr lang="ar-SA">
                <a:cs typeface="B Zar" pitchFamily="2" charset="-78"/>
              </a:rPr>
              <a:t> متداخل</a:t>
            </a:r>
            <a:r>
              <a:rPr lang="en-US">
                <a:cs typeface="B Zar" pitchFamily="2" charset="-7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0" name="Picture 4" descr="cartoon-antidepressa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7200"/>
            <a:ext cx="9140825" cy="594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fa-IR" dirty="0" smtClean="0"/>
              <a:t>پایان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smtClean="0"/>
              <a:t>www.rdaneshmand.com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435142"/>
      </p:ext>
    </p:extLst>
  </p:cSld>
  <p:clrMapOvr>
    <a:masterClrMapping/>
  </p:clrMapOvr>
</p:sld>
</file>

<file path=ppt/theme/theme1.xml><?xml version="1.0" encoding="utf-8"?>
<a:theme xmlns:a="http://schemas.openxmlformats.org/drawingml/2006/main" name="Textured">
  <a:themeElements>
    <a:clrScheme name="Textured 10">
      <a:dk1>
        <a:srgbClr val="080808"/>
      </a:dk1>
      <a:lt1>
        <a:srgbClr val="FFFFFF"/>
      </a:lt1>
      <a:dk2>
        <a:srgbClr val="4D4D4D"/>
      </a:dk2>
      <a:lt2>
        <a:srgbClr val="FFFFFF"/>
      </a:lt2>
      <a:accent1>
        <a:srgbClr val="666699"/>
      </a:accent1>
      <a:accent2>
        <a:srgbClr val="3399FF"/>
      </a:accent2>
      <a:accent3>
        <a:srgbClr val="B2B2B2"/>
      </a:accent3>
      <a:accent4>
        <a:srgbClr val="DADADA"/>
      </a:accent4>
      <a:accent5>
        <a:srgbClr val="B8B8CA"/>
      </a:accent5>
      <a:accent6>
        <a:srgbClr val="2D8AE7"/>
      </a:accent6>
      <a:hlink>
        <a:srgbClr val="FFFFFF"/>
      </a:hlink>
      <a:folHlink>
        <a:srgbClr val="CCCCFF"/>
      </a:folHlink>
    </a:clrScheme>
    <a:fontScheme name="Textured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9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FFFFFF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E7E7E7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10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99FF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8AE7"/>
        </a:accent6>
        <a:hlink>
          <a:srgbClr val="FFFF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212</TotalTime>
  <Words>1049</Words>
  <Application>Microsoft Office PowerPoint</Application>
  <PresentationFormat>On-screen Show (4:3)</PresentationFormat>
  <Paragraphs>282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Arial Unicode MS</vt:lpstr>
      <vt:lpstr>B Zar</vt:lpstr>
      <vt:lpstr>Tahoma</vt:lpstr>
      <vt:lpstr>Wingdings</vt:lpstr>
      <vt:lpstr>Textured</vt:lpstr>
      <vt:lpstr>بنام خدا</vt:lpstr>
      <vt:lpstr>PowerPoint Presentation</vt:lpstr>
      <vt:lpstr>داروهاي ضد افسردگي</vt:lpstr>
      <vt:lpstr>داروهاي ضد افسردگي</vt:lpstr>
      <vt:lpstr>داروهاي ضد افسردگي</vt:lpstr>
      <vt:lpstr>داروهاي ضد افسردگي چند حلقه اي</vt:lpstr>
      <vt:lpstr>داروهاي ضد افسردگي چند حلقه اي</vt:lpstr>
      <vt:lpstr>داروهاي ضد افسردگي چند حلقه اي</vt:lpstr>
      <vt:lpstr>داروهاي ضد افسردگي چند حلقه اي</vt:lpstr>
      <vt:lpstr>داروهاي ضد افسردگي چند حلقه اي</vt:lpstr>
      <vt:lpstr>داروهاي ضد افسردگي چند حلقه اي</vt:lpstr>
      <vt:lpstr>داروهاي ضد افسردگي چند حلقه اي</vt:lpstr>
      <vt:lpstr>داروهاي ضد افسردگي چند حلقه اي</vt:lpstr>
      <vt:lpstr>داروهاي ضد افسردگي چند حلقه اي</vt:lpstr>
      <vt:lpstr>داروهاي ضد افسردگي چند حلقه اي</vt:lpstr>
      <vt:lpstr>داروهاي مهاركننده اختصاصي بازجذب سروتونين</vt:lpstr>
      <vt:lpstr>داروهاي مهاركننده اختصاصي بازجذب سروتونين</vt:lpstr>
      <vt:lpstr>داروهاي مهاركننده اختصاصي بازجذب سروتونين</vt:lpstr>
      <vt:lpstr>داروهاي مهاركننده اختصاصي بازجذب سروتونين</vt:lpstr>
      <vt:lpstr>داروهاي مهاركننده اختصاصي بازجذب سروتونين</vt:lpstr>
      <vt:lpstr>داروهاي مهاركننده اختصاصي بازجذب سروتونين</vt:lpstr>
      <vt:lpstr>داروهاي مهاركننده اختصاصي بازجذب سروتونين</vt:lpstr>
      <vt:lpstr>PowerPoint Presentation</vt:lpstr>
      <vt:lpstr>داروهاي مهاركننده اختصاصي بازجذب سروتونين</vt:lpstr>
      <vt:lpstr>داروهاي مهاركننده آنزيم منوآمين اكسيداز</vt:lpstr>
      <vt:lpstr>داروهاي مهاركننده آنزيم منوآمين اكسيداز</vt:lpstr>
      <vt:lpstr>داروهاي مهاركننده آنزيم منوآمين اكسيداز</vt:lpstr>
      <vt:lpstr>داروهاي مهاركننده آنزيم منوآمين اكسيداز</vt:lpstr>
      <vt:lpstr>داروهاي مهاركننده آنزيم منوآمين اكسيداز</vt:lpstr>
      <vt:lpstr>داروهاي مهاركننده آنزيم منوآمين اكسيداز</vt:lpstr>
      <vt:lpstr>داروهاي مهاركننده آنزيم منوآمين اكسيداز</vt:lpstr>
      <vt:lpstr>داروهاي مهاركننده آنزيم منوآمين اكسيداز</vt:lpstr>
      <vt:lpstr>داروهاي مهاركننده آنزيم منوآمين اكسيداز</vt:lpstr>
      <vt:lpstr>PowerPoint Presentation</vt:lpstr>
      <vt:lpstr>پایان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داروهاي ضد افسردگي</dc:title>
  <dc:creator>Reza</dc:creator>
  <cp:lastModifiedBy>Windows User</cp:lastModifiedBy>
  <cp:revision>20</cp:revision>
  <dcterms:created xsi:type="dcterms:W3CDTF">2008-01-18T09:31:32Z</dcterms:created>
  <dcterms:modified xsi:type="dcterms:W3CDTF">2018-04-28T11:20:39Z</dcterms:modified>
</cp:coreProperties>
</file>