
<file path=[Content_Types].xml><?xml version="1.0" encoding="utf-8"?>
<Types xmlns="http://schemas.openxmlformats.org/package/2006/content-types">
  <Default Extension="jpeg" ContentType="image/jpe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3"/>
  </p:notesMasterIdLst>
  <p:sldIdLst>
    <p:sldId id="303" r:id="rId2"/>
    <p:sldId id="361" r:id="rId3"/>
    <p:sldId id="362" r:id="rId4"/>
    <p:sldId id="363" r:id="rId5"/>
    <p:sldId id="364" r:id="rId6"/>
    <p:sldId id="365" r:id="rId7"/>
    <p:sldId id="366" r:id="rId8"/>
    <p:sldId id="367" r:id="rId9"/>
    <p:sldId id="368" r:id="rId10"/>
    <p:sldId id="416" r:id="rId11"/>
    <p:sldId id="369" r:id="rId12"/>
    <p:sldId id="370" r:id="rId13"/>
    <p:sldId id="371" r:id="rId14"/>
    <p:sldId id="372" r:id="rId15"/>
    <p:sldId id="427" r:id="rId16"/>
    <p:sldId id="428" r:id="rId17"/>
    <p:sldId id="373" r:id="rId18"/>
    <p:sldId id="374" r:id="rId19"/>
    <p:sldId id="375" r:id="rId20"/>
    <p:sldId id="376" r:id="rId21"/>
    <p:sldId id="377" r:id="rId22"/>
    <p:sldId id="406" r:id="rId23"/>
    <p:sldId id="419" r:id="rId24"/>
    <p:sldId id="420" r:id="rId25"/>
    <p:sldId id="421" r:id="rId26"/>
    <p:sldId id="422" r:id="rId27"/>
    <p:sldId id="423" r:id="rId28"/>
    <p:sldId id="424" r:id="rId29"/>
    <p:sldId id="425" r:id="rId30"/>
    <p:sldId id="426" r:id="rId31"/>
    <p:sldId id="387" r:id="rId32"/>
    <p:sldId id="388" r:id="rId33"/>
    <p:sldId id="431" r:id="rId34"/>
    <p:sldId id="389" r:id="rId35"/>
    <p:sldId id="390" r:id="rId36"/>
    <p:sldId id="391" r:id="rId37"/>
    <p:sldId id="432" r:id="rId38"/>
    <p:sldId id="392" r:id="rId39"/>
    <p:sldId id="393" r:id="rId40"/>
    <p:sldId id="394" r:id="rId41"/>
    <p:sldId id="395" r:id="rId42"/>
    <p:sldId id="396" r:id="rId43"/>
    <p:sldId id="397" r:id="rId44"/>
    <p:sldId id="429" r:id="rId45"/>
    <p:sldId id="398" r:id="rId46"/>
    <p:sldId id="399" r:id="rId47"/>
    <p:sldId id="400" r:id="rId48"/>
    <p:sldId id="401" r:id="rId49"/>
    <p:sldId id="402" r:id="rId50"/>
    <p:sldId id="403" r:id="rId51"/>
    <p:sldId id="404"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1618"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651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A54E98DD-3DF9-464C-8B73-B9374D81228E}" type="datetimeFigureOut">
              <a:rPr lang="fa-IR" smtClean="0"/>
              <a:t>13/05/1445</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5E0C27FF-8BD7-40C5-9443-1A8374543800}" type="slidenum">
              <a:rPr lang="fa-IR" smtClean="0"/>
              <a:t>‹#›</a:t>
            </a:fld>
            <a:endParaRPr lang="fa-IR"/>
          </a:p>
        </p:txBody>
      </p:sp>
    </p:spTree>
    <p:extLst>
      <p:ext uri="{BB962C8B-B14F-4D97-AF65-F5344CB8AC3E}">
        <p14:creationId xmlns:p14="http://schemas.microsoft.com/office/powerpoint/2010/main" val="249376696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09D909-56F0-45D8-9DAD-FA1891EE8606}" type="slidenum">
              <a:rPr lang="ar-SA"/>
              <a:pPr/>
              <a:t>33</a:t>
            </a:fld>
            <a:endParaRPr lang="en-US"/>
          </a:p>
        </p:txBody>
      </p:sp>
      <p:sp>
        <p:nvSpPr>
          <p:cNvPr id="177154" name="Rectangle 2"/>
          <p:cNvSpPr>
            <a:spLocks noGrp="1" noRot="1" noChangeAspect="1" noChangeArrowheads="1" noTextEdit="1"/>
          </p:cNvSpPr>
          <p:nvPr>
            <p:ph type="sldImg"/>
          </p:nvPr>
        </p:nvSpPr>
        <p:spPr>
          <a:xfrm>
            <a:off x="1143000" y="685800"/>
            <a:ext cx="4572000" cy="3429000"/>
          </a:xfrm>
          <a:ln/>
        </p:spPr>
      </p:sp>
      <p:sp>
        <p:nvSpPr>
          <p:cNvPr id="177155" name="Rectangle 3"/>
          <p:cNvSpPr>
            <a:spLocks noGrp="1" noChangeArrowheads="1"/>
          </p:cNvSpPr>
          <p:nvPr>
            <p:ph type="body" idx="1"/>
          </p:nvPr>
        </p:nvSpPr>
        <p:spPr>
          <a:xfrm>
            <a:off x="914504" y="4344663"/>
            <a:ext cx="5028994" cy="4114169"/>
          </a:xfrm>
        </p:spPr>
        <p:txBody>
          <a:bodyPr/>
          <a:lstStyle/>
          <a:p>
            <a:r>
              <a:rPr lang="en-US" sz="1000" dirty="0"/>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2034B2-A743-47EB-A52F-BD6F1A53DF08}" type="slidenum">
              <a:rPr lang="ar-SA"/>
              <a:pPr/>
              <a:t>37</a:t>
            </a:fld>
            <a:endParaRPr lang="en-US"/>
          </a:p>
        </p:txBody>
      </p:sp>
      <p:sp>
        <p:nvSpPr>
          <p:cNvPr id="119810" name="Rectangle 2"/>
          <p:cNvSpPr>
            <a:spLocks noGrp="1" noRot="1" noChangeAspect="1" noChangeArrowheads="1" noTextEdit="1"/>
          </p:cNvSpPr>
          <p:nvPr>
            <p:ph type="sldImg"/>
          </p:nvPr>
        </p:nvSpPr>
        <p:spPr>
          <a:xfrm>
            <a:off x="1143000" y="685800"/>
            <a:ext cx="4572000" cy="3429000"/>
          </a:xfrm>
          <a:ln/>
        </p:spPr>
      </p:sp>
      <p:sp>
        <p:nvSpPr>
          <p:cNvPr id="119811" name="Rectangle 3"/>
          <p:cNvSpPr>
            <a:spLocks noGrp="1" noChangeArrowheads="1"/>
          </p:cNvSpPr>
          <p:nvPr>
            <p:ph type="body" idx="1"/>
          </p:nvPr>
        </p:nvSpPr>
        <p:spPr>
          <a:xfrm>
            <a:off x="914504" y="4344663"/>
            <a:ext cx="5028994" cy="4114169"/>
          </a:xfrm>
        </p:spPr>
        <p:txBody>
          <a:bodyP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1D8BD707-D9CF-40AE-B4C6-C98DA3205C09}" type="datetimeFigureOut">
              <a:rPr lang="en-US" smtClean="0"/>
              <a:pPr/>
              <a:t>11/25/2023</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11/25/2023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11/25/2023</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4.w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590800"/>
            <a:ext cx="7851648" cy="1828800"/>
          </a:xfrm>
        </p:spPr>
        <p:txBody>
          <a:bodyPr>
            <a:normAutofit fontScale="90000"/>
          </a:bodyPr>
          <a:lstStyle/>
          <a:p>
            <a:pPr algn="ctr" rtl="1"/>
            <a:r>
              <a:rPr lang="fa-IR" sz="4900" dirty="0">
                <a:solidFill>
                  <a:srgbClr val="FFFF00"/>
                </a:solidFill>
                <a:effectLst/>
              </a:rPr>
              <a:t>به نام خدا</a:t>
            </a:r>
            <a:br>
              <a:rPr lang="fa-IR" dirty="0">
                <a:solidFill>
                  <a:srgbClr val="FFFF00"/>
                </a:solidFill>
                <a:effectLst/>
              </a:rPr>
            </a:br>
            <a:br>
              <a:rPr lang="fa-IR" dirty="0">
                <a:solidFill>
                  <a:srgbClr val="FFFF00"/>
                </a:solidFill>
                <a:effectLst/>
              </a:rPr>
            </a:br>
            <a:r>
              <a:rPr lang="fa-IR" dirty="0">
                <a:solidFill>
                  <a:srgbClr val="FFFF00"/>
                </a:solidFill>
                <a:effectLst/>
              </a:rPr>
              <a:t>دارو درمانی دیابت</a:t>
            </a:r>
            <a:br>
              <a:rPr lang="fa-IR" dirty="0">
                <a:solidFill>
                  <a:srgbClr val="FFFF00"/>
                </a:solidFill>
                <a:effectLst/>
              </a:rPr>
            </a:br>
            <a:br>
              <a:rPr lang="fa-IR" sz="4400" dirty="0">
                <a:solidFill>
                  <a:srgbClr val="FFFF00"/>
                </a:solidFill>
                <a:effectLst/>
              </a:rPr>
            </a:br>
            <a:endParaRPr lang="en-US" sz="4400" dirty="0">
              <a:solidFill>
                <a:srgbClr val="FFFF00"/>
              </a:solidFill>
              <a:effectLst/>
            </a:endParaRPr>
          </a:p>
        </p:txBody>
      </p:sp>
      <p:sp>
        <p:nvSpPr>
          <p:cNvPr id="5" name="Subtitle 4">
            <a:extLst>
              <a:ext uri="{FF2B5EF4-FFF2-40B4-BE49-F238E27FC236}">
                <a16:creationId xmlns:a16="http://schemas.microsoft.com/office/drawing/2014/main" id="{861ACCD8-49EE-41D0-BD50-BE511D69809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10845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a:bodyPr>
          <a:lstStyle/>
          <a:p>
            <a:pPr marL="0" indent="0" algn="ctr" rtl="1">
              <a:buNone/>
            </a:pPr>
            <a:r>
              <a:rPr lang="fa-IR" b="1" dirty="0">
                <a:solidFill>
                  <a:schemeClr val="tx2"/>
                </a:solidFill>
                <a:cs typeface="B Nazanin" pitchFamily="2" charset="-78"/>
              </a:rPr>
              <a:t>اصول تشخیص دیابت:</a:t>
            </a:r>
            <a:endParaRPr lang="en-US" b="1" dirty="0">
              <a:solidFill>
                <a:schemeClr val="tx2"/>
              </a:solidFill>
              <a:cs typeface="B Nazanin" pitchFamily="2" charset="-78"/>
            </a:endParaRPr>
          </a:p>
          <a:p>
            <a:pPr algn="r" rtl="1"/>
            <a:r>
              <a:rPr lang="fa-IR" dirty="0">
                <a:cs typeface="B Nazanin" pitchFamily="2" charset="-78"/>
              </a:rPr>
              <a:t>زمانی که یکی از شرایط زیر وجود داشته باشد تشخیص دیابت گذاشته می شود:</a:t>
            </a:r>
            <a:endParaRPr lang="en-US" dirty="0">
              <a:cs typeface="B Nazanin" pitchFamily="2" charset="-78"/>
            </a:endParaRPr>
          </a:p>
          <a:p>
            <a:pPr marL="850392" lvl="1" indent="-457200" algn="r" rtl="1">
              <a:buFont typeface="+mj-lt"/>
              <a:buAutoNum type="arabicPeriod"/>
            </a:pPr>
            <a:r>
              <a:rPr lang="fa-IR" dirty="0">
                <a:cs typeface="B Nazanin" pitchFamily="2" charset="-78"/>
              </a:rPr>
              <a:t>وجود علائم و نشانه های کلاسیک دیابت (پرنوشی، پرادراری، کاهش وزن سریع و وجود کتون در ادرار) به همراه غلظت پلاسمایی قند در یک نمونه راندوم حداقل </a:t>
            </a:r>
            <a:r>
              <a:rPr lang="en-US" dirty="0">
                <a:cs typeface="B Nazanin" pitchFamily="2" charset="-78"/>
              </a:rPr>
              <a:t>200 mg/</a:t>
            </a:r>
            <a:r>
              <a:rPr lang="en-US" dirty="0" err="1">
                <a:cs typeface="B Nazanin" pitchFamily="2" charset="-78"/>
              </a:rPr>
              <a:t>dL</a:t>
            </a:r>
            <a:endParaRPr lang="en-US" dirty="0">
              <a:cs typeface="B Nazanin" pitchFamily="2" charset="-78"/>
            </a:endParaRPr>
          </a:p>
          <a:p>
            <a:pPr marL="850392" lvl="1" indent="-457200" algn="r" rtl="1">
              <a:buFont typeface="+mj-lt"/>
              <a:buAutoNum type="arabicPeriod"/>
            </a:pPr>
            <a:endParaRPr lang="en-US" dirty="0">
              <a:cs typeface="B Nazanin" pitchFamily="2" charset="-78"/>
            </a:endParaRPr>
          </a:p>
          <a:p>
            <a:pPr marL="850392" lvl="1" indent="-457200" algn="r" rtl="1">
              <a:buFont typeface="+mj-lt"/>
              <a:buAutoNum type="arabicPeriod"/>
            </a:pPr>
            <a:r>
              <a:rPr lang="en-US" dirty="0">
                <a:cs typeface="B Nazanin" pitchFamily="2" charset="-78"/>
              </a:rPr>
              <a:t>FPG≥126 mg/</a:t>
            </a:r>
            <a:r>
              <a:rPr lang="en-US" dirty="0" err="1">
                <a:cs typeface="B Nazanin" pitchFamily="2" charset="-78"/>
              </a:rPr>
              <a:t>dL</a:t>
            </a:r>
            <a:r>
              <a:rPr lang="en-US" dirty="0">
                <a:cs typeface="B Nazanin" pitchFamily="2" charset="-78"/>
              </a:rPr>
              <a:t> </a:t>
            </a:r>
          </a:p>
          <a:p>
            <a:pPr marL="850392" lvl="1" indent="-457200" algn="r" rtl="1">
              <a:buFont typeface="+mj-lt"/>
              <a:buAutoNum type="arabicPeriod"/>
            </a:pPr>
            <a:endParaRPr lang="fa-IR" dirty="0">
              <a:cs typeface="B Nazanin" pitchFamily="2" charset="-78"/>
            </a:endParaRPr>
          </a:p>
          <a:p>
            <a:pPr marL="850392" lvl="1" indent="-457200" algn="r" rtl="1">
              <a:buFont typeface="+mj-lt"/>
              <a:buAutoNum type="arabicPeriod"/>
            </a:pPr>
            <a:r>
              <a:rPr lang="fa-IR" dirty="0">
                <a:cs typeface="B Nazanin" pitchFamily="2" charset="-78"/>
              </a:rPr>
              <a:t>در تست تحمل گلوکز (تجویز </a:t>
            </a:r>
            <a:r>
              <a:rPr lang="en-US" dirty="0">
                <a:cs typeface="B Nazanin" pitchFamily="2" charset="-78"/>
              </a:rPr>
              <a:t>75 g</a:t>
            </a:r>
            <a:r>
              <a:rPr lang="fa-IR" dirty="0">
                <a:cs typeface="B Nazanin" pitchFamily="2" charset="-78"/>
              </a:rPr>
              <a:t> گلوکز): سطح پلاسمایی قند در یکی از زمان های </a:t>
            </a:r>
            <a:r>
              <a:rPr lang="en-US" dirty="0">
                <a:cs typeface="B Nazanin" pitchFamily="2" charset="-78"/>
              </a:rPr>
              <a:t>0.5</a:t>
            </a:r>
            <a:r>
              <a:rPr lang="fa-IR" dirty="0">
                <a:cs typeface="B Nazanin" pitchFamily="2" charset="-78"/>
              </a:rPr>
              <a:t>، </a:t>
            </a:r>
            <a:r>
              <a:rPr lang="en-US" dirty="0">
                <a:cs typeface="B Nazanin" pitchFamily="2" charset="-78"/>
              </a:rPr>
              <a:t>1</a:t>
            </a:r>
            <a:r>
              <a:rPr lang="fa-IR" dirty="0">
                <a:cs typeface="B Nazanin" pitchFamily="2" charset="-78"/>
              </a:rPr>
              <a:t> و </a:t>
            </a:r>
            <a:r>
              <a:rPr lang="en-US" dirty="0">
                <a:cs typeface="B Nazanin" pitchFamily="2" charset="-78"/>
              </a:rPr>
              <a:t>1.5</a:t>
            </a:r>
            <a:r>
              <a:rPr lang="fa-IR" dirty="0">
                <a:cs typeface="B Nazanin" pitchFamily="2" charset="-78"/>
              </a:rPr>
              <a:t> ساعت بعد از تجویز گلوکز، حداقل </a:t>
            </a:r>
            <a:r>
              <a:rPr lang="en-US" dirty="0">
                <a:cs typeface="B Nazanin" pitchFamily="2" charset="-78"/>
              </a:rPr>
              <a:t>200 mg/</a:t>
            </a:r>
            <a:r>
              <a:rPr lang="en-US" dirty="0" err="1">
                <a:cs typeface="B Nazanin" pitchFamily="2" charset="-78"/>
              </a:rPr>
              <a:t>dL</a:t>
            </a:r>
            <a:r>
              <a:rPr lang="fa-IR" dirty="0">
                <a:cs typeface="B Nazanin" pitchFamily="2" charset="-78"/>
              </a:rPr>
              <a:t> بوده و قند خون بعد از </a:t>
            </a:r>
            <a:r>
              <a:rPr lang="en-US" dirty="0">
                <a:cs typeface="B Nazanin" pitchFamily="2" charset="-78"/>
              </a:rPr>
              <a:t>2</a:t>
            </a:r>
            <a:r>
              <a:rPr lang="fa-IR" dirty="0">
                <a:cs typeface="B Nazanin" pitchFamily="2" charset="-78"/>
              </a:rPr>
              <a:t> ساعت نیز بالاتر از </a:t>
            </a:r>
            <a:r>
              <a:rPr lang="en-US" dirty="0">
                <a:cs typeface="B Nazanin" pitchFamily="2" charset="-78"/>
              </a:rPr>
              <a:t>200 mg/</a:t>
            </a:r>
            <a:r>
              <a:rPr lang="en-US" dirty="0" err="1">
                <a:cs typeface="B Nazanin" pitchFamily="2" charset="-78"/>
              </a:rPr>
              <a:t>dL</a:t>
            </a:r>
            <a:r>
              <a:rPr lang="fa-IR" dirty="0">
                <a:cs typeface="B Nazanin" pitchFamily="2" charset="-78"/>
              </a:rPr>
              <a:t> باشد</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26546216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ext uri="{D42A27DB-BD31-4B8C-83A1-F6EECF244321}">
                <p14:modId xmlns:p14="http://schemas.microsoft.com/office/powerpoint/2010/main" val="3260292453"/>
              </p:ext>
            </p:extLst>
          </p:nvPr>
        </p:nvGraphicFramePr>
        <p:xfrm>
          <a:off x="990600" y="1557528"/>
          <a:ext cx="7086600" cy="4767072"/>
        </p:xfrm>
        <a:graphic>
          <a:graphicData uri="http://schemas.openxmlformats.org/drawingml/2006/table">
            <a:tbl>
              <a:tblPr rtl="1" firstRow="1" firstCol="1" bandRow="1"/>
              <a:tblGrid>
                <a:gridCol w="1661160">
                  <a:extLst>
                    <a:ext uri="{9D8B030D-6E8A-4147-A177-3AD203B41FA5}">
                      <a16:colId xmlns:a16="http://schemas.microsoft.com/office/drawing/2014/main" val="20000"/>
                    </a:ext>
                  </a:extLst>
                </a:gridCol>
                <a:gridCol w="2910840">
                  <a:extLst>
                    <a:ext uri="{9D8B030D-6E8A-4147-A177-3AD203B41FA5}">
                      <a16:colId xmlns:a16="http://schemas.microsoft.com/office/drawing/2014/main" val="20001"/>
                    </a:ext>
                  </a:extLst>
                </a:gridCol>
                <a:gridCol w="2514600">
                  <a:extLst>
                    <a:ext uri="{9D8B030D-6E8A-4147-A177-3AD203B41FA5}">
                      <a16:colId xmlns:a16="http://schemas.microsoft.com/office/drawing/2014/main" val="20002"/>
                    </a:ext>
                  </a:extLst>
                </a:gridCol>
              </a:tblGrid>
              <a:tr h="0">
                <a:tc>
                  <a:txBody>
                    <a:bodyPr/>
                    <a:lstStyle/>
                    <a:p>
                      <a:pPr marL="0" marR="0" algn="r" rtl="1">
                        <a:lnSpc>
                          <a:spcPct val="115000"/>
                        </a:lnSpc>
                        <a:spcBef>
                          <a:spcPts val="0"/>
                        </a:spcBef>
                        <a:spcAft>
                          <a:spcPts val="0"/>
                        </a:spcAft>
                      </a:pPr>
                      <a:r>
                        <a:rPr lang="fa-IR" sz="1600" b="1" dirty="0">
                          <a:effectLst/>
                          <a:latin typeface="Calibri"/>
                          <a:ea typeface="Calibri"/>
                          <a:cs typeface="B Nazanin"/>
                        </a:rPr>
                        <a:t>مشخصات</a:t>
                      </a:r>
                      <a:endParaRPr lang="en-US" sz="16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b="1">
                          <a:effectLst/>
                          <a:latin typeface="Calibri"/>
                          <a:ea typeface="Calibri"/>
                          <a:cs typeface="B Nazanin"/>
                        </a:rPr>
                        <a:t>نوع </a:t>
                      </a:r>
                      <a:r>
                        <a:rPr lang="en-US" sz="1600" b="1">
                          <a:effectLst/>
                          <a:latin typeface="Calibri"/>
                          <a:ea typeface="Calibri"/>
                          <a:cs typeface="B Nazanin"/>
                        </a:rPr>
                        <a:t>I</a:t>
                      </a:r>
                      <a:endParaRPr lang="en-US" sz="1600" b="1">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b="1" dirty="0">
                          <a:effectLst/>
                          <a:latin typeface="Calibri"/>
                          <a:ea typeface="Calibri"/>
                          <a:cs typeface="B Nazanin"/>
                        </a:rPr>
                        <a:t>نوع </a:t>
                      </a:r>
                      <a:r>
                        <a:rPr lang="en-US" sz="1600" b="1" dirty="0">
                          <a:effectLst/>
                          <a:latin typeface="Calibri"/>
                          <a:ea typeface="Calibri"/>
                          <a:cs typeface="B Nazanin"/>
                        </a:rPr>
                        <a:t>II</a:t>
                      </a:r>
                      <a:endParaRPr lang="en-US" sz="16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marL="0" marR="0" algn="r" rtl="1">
                        <a:lnSpc>
                          <a:spcPct val="115000"/>
                        </a:lnSpc>
                        <a:spcBef>
                          <a:spcPts val="0"/>
                        </a:spcBef>
                        <a:spcAft>
                          <a:spcPts val="0"/>
                        </a:spcAft>
                      </a:pPr>
                      <a:r>
                        <a:rPr lang="fa-IR" sz="1600" b="1" dirty="0">
                          <a:effectLst/>
                          <a:latin typeface="Calibri"/>
                          <a:ea typeface="Calibri"/>
                          <a:cs typeface="B Nazanin"/>
                        </a:rPr>
                        <a:t>اسامی دیگر</a:t>
                      </a:r>
                      <a:endParaRPr lang="en-US" sz="16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dirty="0">
                          <a:effectLst/>
                          <a:latin typeface="Calibri"/>
                          <a:ea typeface="Calibri"/>
                          <a:cs typeface="B Nazanin"/>
                        </a:rPr>
                        <a:t>دیابت وابسته به انسولین، دیابت دوره جوانی</a:t>
                      </a:r>
                      <a:endParaRPr lang="en-US" sz="16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دیابت غیر وابسته به انسولین، دیابت بالغین</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0" algn="r" rtl="1">
                        <a:lnSpc>
                          <a:spcPct val="115000"/>
                        </a:lnSpc>
                        <a:spcBef>
                          <a:spcPts val="0"/>
                        </a:spcBef>
                        <a:spcAft>
                          <a:spcPts val="0"/>
                        </a:spcAft>
                      </a:pPr>
                      <a:r>
                        <a:rPr lang="fa-IR" sz="1600" b="1" dirty="0">
                          <a:effectLst/>
                          <a:latin typeface="Calibri"/>
                          <a:ea typeface="Calibri"/>
                          <a:cs typeface="B Nazanin"/>
                        </a:rPr>
                        <a:t>در صد شیوع</a:t>
                      </a:r>
                      <a:endParaRPr lang="en-US" sz="16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0">
                        <a:lnSpc>
                          <a:spcPct val="115000"/>
                        </a:lnSpc>
                        <a:spcBef>
                          <a:spcPts val="0"/>
                        </a:spcBef>
                        <a:spcAft>
                          <a:spcPts val="0"/>
                        </a:spcAft>
                      </a:pPr>
                      <a:r>
                        <a:rPr lang="en-US" sz="1600">
                          <a:effectLst/>
                          <a:latin typeface="Calibri"/>
                          <a:ea typeface="Calibri"/>
                          <a:cs typeface="B Nazanin"/>
                        </a:rPr>
                        <a:t>5-10%</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en-US" sz="1600">
                          <a:effectLst/>
                          <a:latin typeface="Calibri"/>
                          <a:ea typeface="Calibri"/>
                          <a:cs typeface="B Nazanin"/>
                        </a:rPr>
                        <a:t>90%</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marL="0" marR="0" algn="r" rtl="1">
                        <a:lnSpc>
                          <a:spcPct val="115000"/>
                        </a:lnSpc>
                        <a:spcBef>
                          <a:spcPts val="0"/>
                        </a:spcBef>
                        <a:spcAft>
                          <a:spcPts val="0"/>
                        </a:spcAft>
                      </a:pPr>
                      <a:r>
                        <a:rPr lang="fa-IR" sz="1600" b="1" dirty="0">
                          <a:effectLst/>
                          <a:latin typeface="Calibri"/>
                          <a:ea typeface="Calibri"/>
                          <a:cs typeface="B Nazanin"/>
                        </a:rPr>
                        <a:t>سن شروع</a:t>
                      </a:r>
                      <a:endParaRPr lang="en-US" sz="16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معمولا کمتر از </a:t>
                      </a:r>
                      <a:r>
                        <a:rPr lang="en-US" sz="1600">
                          <a:effectLst/>
                          <a:latin typeface="Calibri"/>
                          <a:ea typeface="Calibri"/>
                          <a:cs typeface="B Nazanin"/>
                        </a:rPr>
                        <a:t>30</a:t>
                      </a:r>
                      <a:r>
                        <a:rPr lang="fa-IR" sz="1600">
                          <a:effectLst/>
                          <a:latin typeface="Calibri"/>
                          <a:ea typeface="Calibri"/>
                          <a:cs typeface="B Nazanin"/>
                        </a:rPr>
                        <a:t> سال</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معمولا بالای </a:t>
                      </a:r>
                      <a:r>
                        <a:rPr lang="en-US" sz="1600">
                          <a:effectLst/>
                          <a:latin typeface="Calibri"/>
                          <a:ea typeface="Calibri"/>
                          <a:cs typeface="B Nazanin"/>
                        </a:rPr>
                        <a:t>30</a:t>
                      </a:r>
                      <a:r>
                        <a:rPr lang="fa-IR" sz="1600">
                          <a:effectLst/>
                          <a:latin typeface="Calibri"/>
                          <a:ea typeface="Calibri"/>
                          <a:cs typeface="B Nazanin"/>
                        </a:rPr>
                        <a:t> سال</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pPr marL="0" marR="0" algn="r" rtl="1">
                        <a:lnSpc>
                          <a:spcPct val="115000"/>
                        </a:lnSpc>
                        <a:spcBef>
                          <a:spcPts val="0"/>
                        </a:spcBef>
                        <a:spcAft>
                          <a:spcPts val="0"/>
                        </a:spcAft>
                      </a:pPr>
                      <a:r>
                        <a:rPr lang="fa-IR" sz="1600" b="1" dirty="0">
                          <a:effectLst/>
                          <a:latin typeface="Calibri"/>
                          <a:ea typeface="Calibri"/>
                          <a:cs typeface="B Nazanin"/>
                        </a:rPr>
                        <a:t>وضعیت پانکراس</a:t>
                      </a:r>
                      <a:endParaRPr lang="en-US" sz="16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غیر فعال (عدم وجود انسولین)</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میزان انسولین کم، طبیعی یا حتی بیشتر از میزان طبیعی</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0">
                <a:tc>
                  <a:txBody>
                    <a:bodyPr/>
                    <a:lstStyle/>
                    <a:p>
                      <a:pPr marL="0" marR="0" algn="r" rtl="1">
                        <a:lnSpc>
                          <a:spcPct val="115000"/>
                        </a:lnSpc>
                        <a:spcBef>
                          <a:spcPts val="0"/>
                        </a:spcBef>
                        <a:spcAft>
                          <a:spcPts val="0"/>
                        </a:spcAft>
                      </a:pPr>
                      <a:r>
                        <a:rPr lang="fa-IR" sz="1600" b="1" dirty="0">
                          <a:effectLst/>
                          <a:latin typeface="Calibri"/>
                          <a:ea typeface="Calibri"/>
                          <a:cs typeface="B Nazanin"/>
                        </a:rPr>
                        <a:t>پاتوژنز</a:t>
                      </a:r>
                      <a:endParaRPr lang="en-US" sz="16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وجود آنتی بادی های علیه سلول های انسولین ساز</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نقص در ترشح انسولین یا مقاومت به انسولین، افزایش تولید گلوکز</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0">
                <a:tc>
                  <a:txBody>
                    <a:bodyPr/>
                    <a:lstStyle/>
                    <a:p>
                      <a:pPr marL="0" marR="0" algn="r" rtl="1">
                        <a:lnSpc>
                          <a:spcPct val="115000"/>
                        </a:lnSpc>
                        <a:spcBef>
                          <a:spcPts val="0"/>
                        </a:spcBef>
                        <a:spcAft>
                          <a:spcPts val="0"/>
                        </a:spcAft>
                      </a:pPr>
                      <a:r>
                        <a:rPr lang="fa-IR" sz="1600" b="1" dirty="0">
                          <a:effectLst/>
                          <a:latin typeface="Calibri"/>
                          <a:ea typeface="Calibri"/>
                          <a:cs typeface="B Nazanin"/>
                        </a:rPr>
                        <a:t>سابقه خانوادگی</a:t>
                      </a:r>
                      <a:endParaRPr lang="en-US" sz="16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معمولا وجود ندارد</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معمولا وجود دارد</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0">
                <a:tc>
                  <a:txBody>
                    <a:bodyPr/>
                    <a:lstStyle/>
                    <a:p>
                      <a:pPr marL="0" marR="0" algn="r" rtl="1">
                        <a:lnSpc>
                          <a:spcPct val="115000"/>
                        </a:lnSpc>
                        <a:spcBef>
                          <a:spcPts val="0"/>
                        </a:spcBef>
                        <a:spcAft>
                          <a:spcPts val="0"/>
                        </a:spcAft>
                      </a:pPr>
                      <a:r>
                        <a:rPr lang="fa-IR" sz="1600" b="1" dirty="0">
                          <a:effectLst/>
                          <a:latin typeface="Calibri"/>
                          <a:ea typeface="Calibri"/>
                          <a:cs typeface="B Nazanin"/>
                        </a:rPr>
                        <a:t>چاقی</a:t>
                      </a:r>
                      <a:endParaRPr lang="en-US" sz="16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غیر شایع</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شایع (</a:t>
                      </a:r>
                      <a:r>
                        <a:rPr lang="en-US" sz="1600">
                          <a:effectLst/>
                          <a:latin typeface="Calibri"/>
                          <a:ea typeface="Calibri"/>
                          <a:cs typeface="B Nazanin"/>
                        </a:rPr>
                        <a:t>60-90%</a:t>
                      </a:r>
                      <a:r>
                        <a:rPr lang="fa-IR" sz="1600">
                          <a:effectLst/>
                          <a:latin typeface="Calibri"/>
                          <a:ea typeface="Calibri"/>
                          <a:cs typeface="B Nazanin"/>
                        </a:rPr>
                        <a:t>)</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0">
                <a:tc>
                  <a:txBody>
                    <a:bodyPr/>
                    <a:lstStyle/>
                    <a:p>
                      <a:pPr marL="0" marR="0" algn="r" rtl="1">
                        <a:lnSpc>
                          <a:spcPct val="115000"/>
                        </a:lnSpc>
                        <a:spcBef>
                          <a:spcPts val="0"/>
                        </a:spcBef>
                        <a:spcAft>
                          <a:spcPts val="0"/>
                        </a:spcAft>
                      </a:pPr>
                      <a:r>
                        <a:rPr lang="fa-IR" sz="1600" b="1" dirty="0">
                          <a:effectLst/>
                          <a:latin typeface="Calibri"/>
                          <a:ea typeface="Calibri"/>
                          <a:cs typeface="B Nazanin"/>
                        </a:rPr>
                        <a:t>سابقه کتواسیدوز</a:t>
                      </a:r>
                      <a:endParaRPr lang="en-US" sz="16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dirty="0">
                          <a:effectLst/>
                          <a:latin typeface="Calibri"/>
                          <a:ea typeface="Calibri"/>
                          <a:cs typeface="B Nazanin"/>
                        </a:rPr>
                        <a:t>اغلب وجود دارد</a:t>
                      </a:r>
                      <a:endParaRPr lang="en-US" sz="16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نادر</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0">
                <a:tc>
                  <a:txBody>
                    <a:bodyPr/>
                    <a:lstStyle/>
                    <a:p>
                      <a:pPr marL="0" marR="0" algn="r" rtl="1">
                        <a:lnSpc>
                          <a:spcPct val="115000"/>
                        </a:lnSpc>
                        <a:spcBef>
                          <a:spcPts val="0"/>
                        </a:spcBef>
                        <a:spcAft>
                          <a:spcPts val="0"/>
                        </a:spcAft>
                      </a:pPr>
                      <a:r>
                        <a:rPr lang="fa-IR" sz="1600" b="1" dirty="0">
                          <a:effectLst/>
                          <a:latin typeface="Calibri"/>
                          <a:ea typeface="Calibri"/>
                          <a:cs typeface="B Nazanin"/>
                        </a:rPr>
                        <a:t>علائم بالینی</a:t>
                      </a:r>
                      <a:endParaRPr lang="en-US" sz="16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علائم متوسط تا شدید که نسبتا سریع پیشرفت می کند به پرنوشی، پرادراری، خستگی، کاهش وزن و کتواسیدوز</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پرادراری خفیف، خستگی، معمولا به صورت اتفاقی تشخیص داده می شود.</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0">
                <a:tc>
                  <a:txBody>
                    <a:bodyPr/>
                    <a:lstStyle/>
                    <a:p>
                      <a:pPr marL="0" marR="0" algn="r" rtl="1">
                        <a:lnSpc>
                          <a:spcPct val="115000"/>
                        </a:lnSpc>
                        <a:spcBef>
                          <a:spcPts val="0"/>
                        </a:spcBef>
                        <a:spcAft>
                          <a:spcPts val="0"/>
                        </a:spcAft>
                      </a:pPr>
                      <a:r>
                        <a:rPr lang="fa-IR" sz="1600" b="1" dirty="0">
                          <a:effectLst/>
                          <a:latin typeface="Calibri"/>
                          <a:ea typeface="Calibri"/>
                          <a:cs typeface="B Nazanin"/>
                        </a:rPr>
                        <a:t>درمان (به ترتیب اولویت)</a:t>
                      </a:r>
                      <a:endParaRPr lang="en-US" sz="16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a:effectLst/>
                          <a:latin typeface="Calibri"/>
                          <a:ea typeface="Calibri"/>
                          <a:cs typeface="B Nazanin"/>
                        </a:rPr>
                        <a:t>انسولین، رژیم غذایی، ورزش</a:t>
                      </a:r>
                      <a:endParaRPr lang="en-US" sz="16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15000"/>
                        </a:lnSpc>
                        <a:spcBef>
                          <a:spcPts val="0"/>
                        </a:spcBef>
                        <a:spcAft>
                          <a:spcPts val="0"/>
                        </a:spcAft>
                      </a:pPr>
                      <a:r>
                        <a:rPr lang="fa-IR" sz="1600" dirty="0">
                          <a:effectLst/>
                          <a:latin typeface="Calibri"/>
                          <a:ea typeface="Calibri"/>
                          <a:cs typeface="B Nazanin"/>
                        </a:rPr>
                        <a:t>رژیم غذایی، ورزش، دارو های پایین آورنده خوراکی قند، انسولین</a:t>
                      </a:r>
                      <a:endParaRPr lang="en-US" sz="16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bl>
          </a:graphicData>
        </a:graphic>
      </p:graphicFrame>
      <p:sp>
        <p:nvSpPr>
          <p:cNvPr id="3" name="Rectangle 2"/>
          <p:cNvSpPr/>
          <p:nvPr/>
        </p:nvSpPr>
        <p:spPr>
          <a:xfrm>
            <a:off x="2825152" y="772180"/>
            <a:ext cx="3804248" cy="523220"/>
          </a:xfrm>
          <a:prstGeom prst="rect">
            <a:avLst/>
          </a:prstGeom>
        </p:spPr>
        <p:txBody>
          <a:bodyPr wrap="none">
            <a:spAutoFit/>
          </a:bodyPr>
          <a:lstStyle/>
          <a:p>
            <a:pPr algn="ctr" rtl="1"/>
            <a:r>
              <a:rPr lang="fa-IR" sz="2800" b="1" dirty="0">
                <a:solidFill>
                  <a:schemeClr val="tx2"/>
                </a:solidFill>
                <a:cs typeface="B Nazanin" pitchFamily="2" charset="-78"/>
              </a:rPr>
              <a:t>انواع دیابت و مشخصات آن ها</a:t>
            </a:r>
          </a:p>
        </p:txBody>
      </p:sp>
    </p:spTree>
    <p:extLst>
      <p:ext uri="{BB962C8B-B14F-4D97-AF65-F5344CB8AC3E}">
        <p14:creationId xmlns:p14="http://schemas.microsoft.com/office/powerpoint/2010/main" val="40500784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a:bodyPr>
          <a:lstStyle/>
          <a:p>
            <a:pPr marL="0" indent="0" algn="ctr" rtl="1">
              <a:buNone/>
            </a:pPr>
            <a:r>
              <a:rPr lang="fa-IR" b="1" dirty="0">
                <a:solidFill>
                  <a:schemeClr val="tx2"/>
                </a:solidFill>
                <a:cs typeface="B Nazanin" pitchFamily="2" charset="-78"/>
              </a:rPr>
              <a:t>چه نکاتی به بیماران دیابتی آموزش داده شود؟</a:t>
            </a:r>
          </a:p>
          <a:p>
            <a:pPr algn="r" rtl="1"/>
            <a:endParaRPr lang="en-US" dirty="0">
              <a:cs typeface="B Nazanin" pitchFamily="2" charset="-78"/>
            </a:endParaRPr>
          </a:p>
          <a:p>
            <a:pPr algn="r" rtl="1"/>
            <a:r>
              <a:rPr lang="fa-IR" dirty="0">
                <a:cs typeface="B Nazanin" pitchFamily="2" charset="-78"/>
              </a:rPr>
              <a:t>عوارض ناشی از عدم همکاری با درمان به بیمار توضیح داده شود (عوارض قلبی، عروقی، کلیوی و غیره)</a:t>
            </a:r>
          </a:p>
          <a:p>
            <a:pPr algn="r" rtl="1"/>
            <a:endParaRPr lang="en-US" dirty="0">
              <a:cs typeface="B Nazanin" pitchFamily="2" charset="-78"/>
            </a:endParaRPr>
          </a:p>
          <a:p>
            <a:pPr algn="r" rtl="1"/>
            <a:r>
              <a:rPr lang="fa-IR" dirty="0">
                <a:cs typeface="B Nazanin" pitchFamily="2" charset="-78"/>
              </a:rPr>
              <a:t>علائم بالا بودن قند خون (عدم کنترل قند خون) توضیح داده شود (پرادراری، پر نوشی، خستگی و غیره)</a:t>
            </a:r>
          </a:p>
          <a:p>
            <a:pPr algn="r" rtl="1"/>
            <a:endParaRPr lang="en-US" dirty="0">
              <a:cs typeface="B Nazanin" pitchFamily="2" charset="-78"/>
            </a:endParaRPr>
          </a:p>
          <a:p>
            <a:pPr algn="r" rtl="1"/>
            <a:r>
              <a:rPr lang="fa-IR" dirty="0">
                <a:cs typeface="B Nazanin" pitchFamily="2" charset="-78"/>
              </a:rPr>
              <a:t>علائم کتواسیدوز (خطرناک) برای بیمار بیان شود (بوی تنفس شبیه میوه گندیده، تنفس عمیق و مشکل، خشکی دهان، خشکی پوست، خستگی شدید، تهوع، استفراغ، درد شکم و کاهش اشتها)</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449970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algn="r" rtl="1"/>
            <a:r>
              <a:rPr lang="fa-IR" sz="2800" dirty="0">
                <a:cs typeface="B Nazanin" pitchFamily="2" charset="-78"/>
              </a:rPr>
              <a:t>رژیم غذایی مناسب:</a:t>
            </a:r>
            <a:endParaRPr lang="en-US" sz="2000" dirty="0">
              <a:cs typeface="B Nazanin" pitchFamily="2" charset="-78"/>
            </a:endParaRPr>
          </a:p>
          <a:p>
            <a:pPr lvl="1" algn="r" rtl="1"/>
            <a:endParaRPr lang="fa-IR" dirty="0">
              <a:cs typeface="B Nazanin" pitchFamily="2" charset="-78"/>
            </a:endParaRPr>
          </a:p>
          <a:p>
            <a:pPr lvl="1" algn="r" rtl="1"/>
            <a:r>
              <a:rPr lang="fa-IR" dirty="0">
                <a:cs typeface="B Nazanin" pitchFamily="2" charset="-78"/>
              </a:rPr>
              <a:t>محدود کردن میزان کالری دریافتی (</a:t>
            </a:r>
            <a:r>
              <a:rPr lang="en-US" dirty="0">
                <a:cs typeface="B Nazanin" pitchFamily="2" charset="-78"/>
              </a:rPr>
              <a:t>20-25 kcal/kg/d</a:t>
            </a:r>
            <a:r>
              <a:rPr lang="fa-IR" dirty="0">
                <a:cs typeface="B Nazanin" pitchFamily="2" charset="-78"/>
              </a:rPr>
              <a:t>)</a:t>
            </a:r>
            <a:endParaRPr lang="en-US" sz="1800" dirty="0">
              <a:cs typeface="B Nazanin" pitchFamily="2" charset="-78"/>
            </a:endParaRPr>
          </a:p>
          <a:p>
            <a:pPr lvl="1" algn="r" rtl="1"/>
            <a:endParaRPr lang="fa-IR" dirty="0">
              <a:cs typeface="B Nazanin" pitchFamily="2" charset="-78"/>
            </a:endParaRPr>
          </a:p>
          <a:p>
            <a:pPr lvl="1" algn="r" rtl="1"/>
            <a:r>
              <a:rPr lang="fa-IR" dirty="0">
                <a:cs typeface="B Nazanin" pitchFamily="2" charset="-78"/>
              </a:rPr>
              <a:t>استفاده از قند های کمپلکس به جای قند های ساده</a:t>
            </a:r>
          </a:p>
          <a:p>
            <a:pPr lvl="1" algn="r" rtl="1"/>
            <a:endParaRPr lang="fa-IR" dirty="0">
              <a:cs typeface="B Nazanin" pitchFamily="2" charset="-78"/>
            </a:endParaRPr>
          </a:p>
          <a:p>
            <a:pPr lvl="1" algn="r" rtl="1"/>
            <a:r>
              <a:rPr lang="fa-IR" dirty="0">
                <a:cs typeface="B Nazanin" pitchFamily="2" charset="-78"/>
              </a:rPr>
              <a:t>مصرف فیبر به علت: 1- کمک در کنترل کلسترول </a:t>
            </a:r>
            <a:r>
              <a:rPr lang="en-US" dirty="0">
                <a:cs typeface="B Nazanin" pitchFamily="2" charset="-78"/>
              </a:rPr>
              <a:t>LDL</a:t>
            </a:r>
            <a:r>
              <a:rPr lang="fa-IR" dirty="0">
                <a:cs typeface="B Nazanin" pitchFamily="2" charset="-78"/>
              </a:rPr>
              <a:t> و 2- کند کردن سرعت جذب قند از دستگاه گوارش</a:t>
            </a:r>
          </a:p>
          <a:p>
            <a:pPr lvl="1" algn="r" rtl="1"/>
            <a:endParaRPr lang="en-US" dirty="0">
              <a:cs typeface="B Nazanin" pitchFamily="2" charset="-78"/>
            </a:endParaRPr>
          </a:p>
          <a:p>
            <a:pPr lvl="1" algn="r" rtl="1"/>
            <a:r>
              <a:rPr lang="fa-IR" dirty="0">
                <a:cs typeface="B Nazanin" pitchFamily="2" charset="-78"/>
              </a:rPr>
              <a:t>مصرف شیرین کننده های مصنوعی که فاقد ارزش غذایی هستند (ساخارین و آسپارتام) و آن ها که دارای ارزش غذایی هستند (سوربیتول و فروکتوز)</a:t>
            </a:r>
            <a:endParaRPr lang="en-US" sz="1800" dirty="0">
              <a:cs typeface="B Nazanin" pitchFamily="2" charset="-78"/>
            </a:endParaRPr>
          </a:p>
          <a:p>
            <a:pPr marL="514350" indent="-514350" algn="r" rtl="1">
              <a:buFont typeface="+mj-lt"/>
              <a:buAutoNum type="arabicPeriod"/>
            </a:pPr>
            <a:endParaRPr lang="en-US" dirty="0">
              <a:cs typeface="B Nazanin" pitchFamily="2" charset="-78"/>
            </a:endParaRPr>
          </a:p>
        </p:txBody>
      </p:sp>
    </p:spTree>
    <p:extLst>
      <p:ext uri="{BB962C8B-B14F-4D97-AF65-F5344CB8AC3E}">
        <p14:creationId xmlns:p14="http://schemas.microsoft.com/office/powerpoint/2010/main" val="10487472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a:bodyPr>
          <a:lstStyle/>
          <a:p>
            <a:pPr marL="457200" lvl="1" indent="-457200" algn="r" rtl="1">
              <a:buClr>
                <a:schemeClr val="accent3"/>
              </a:buClr>
              <a:buSzPct val="95000"/>
            </a:pPr>
            <a:r>
              <a:rPr lang="fa-IR" dirty="0">
                <a:cs typeface="B Nazanin" pitchFamily="2" charset="-78"/>
              </a:rPr>
              <a:t>علائم هیپوگلیسمی (کاهش قند خون):</a:t>
            </a:r>
          </a:p>
          <a:p>
            <a:pPr marL="731520" lvl="2" indent="-457200" algn="r" rtl="1">
              <a:buClr>
                <a:schemeClr val="accent3"/>
              </a:buClr>
              <a:buSzPct val="95000"/>
            </a:pPr>
            <a:r>
              <a:rPr lang="fa-IR" dirty="0">
                <a:cs typeface="B Nazanin" pitchFamily="2" charset="-78"/>
              </a:rPr>
              <a:t>کدورت بینایی، تعریق، احساس گرسنگی، لرزش، گیجی، اضطراب و کاهش قند خون در شب (کابوس، بی قراری در خواب، تعریق شدید)</a:t>
            </a:r>
          </a:p>
          <a:p>
            <a:pPr marL="457200" lvl="1" indent="-457200" algn="r" rtl="1">
              <a:buClr>
                <a:schemeClr val="accent3"/>
              </a:buClr>
              <a:buSzPct val="95000"/>
            </a:pPr>
            <a:endParaRPr lang="fa-IR" dirty="0">
              <a:cs typeface="B Nazanin" pitchFamily="2" charset="-78"/>
            </a:endParaRPr>
          </a:p>
          <a:p>
            <a:pPr algn="r" rtl="1"/>
            <a:r>
              <a:rPr lang="fa-IR" dirty="0">
                <a:cs typeface="B Nazanin" pitchFamily="2" charset="-78"/>
              </a:rPr>
              <a:t>بیماران دیابتی در صورت ابتلا به نوروپاتی محیطی ممکن است رفتن جسم خارجی به داخل پای خود را حس نکنند؛</a:t>
            </a:r>
          </a:p>
          <a:p>
            <a:pPr algn="r" rtl="1"/>
            <a:endParaRPr lang="fa-IR" sz="2200" dirty="0">
              <a:cs typeface="B Nazanin" pitchFamily="2" charset="-78"/>
            </a:endParaRPr>
          </a:p>
          <a:p>
            <a:pPr lvl="1" algn="r" rtl="1"/>
            <a:r>
              <a:rPr lang="fa-IR" sz="2200" dirty="0">
                <a:cs typeface="B Nazanin" pitchFamily="2" charset="-78"/>
              </a:rPr>
              <a:t>بررسی روزانه پا ها (بین انگشتان) از نظر وجود زخم</a:t>
            </a:r>
            <a:endParaRPr lang="en-US" sz="2200" dirty="0">
              <a:cs typeface="B Nazanin" pitchFamily="2" charset="-78"/>
            </a:endParaRPr>
          </a:p>
          <a:p>
            <a:pPr lvl="1" algn="r" rtl="1"/>
            <a:endParaRPr lang="fa-IR" sz="2200" dirty="0">
              <a:cs typeface="B Nazanin" pitchFamily="2" charset="-78"/>
            </a:endParaRPr>
          </a:p>
          <a:p>
            <a:pPr lvl="1" algn="r" rtl="1"/>
            <a:r>
              <a:rPr lang="fa-IR" sz="2200" dirty="0">
                <a:cs typeface="B Nazanin" pitchFamily="2" charset="-78"/>
              </a:rPr>
              <a:t>عدم استفاده از کفش تنگ</a:t>
            </a:r>
            <a:endParaRPr lang="en-US" sz="2200" dirty="0">
              <a:cs typeface="B Nazanin" pitchFamily="2" charset="-78"/>
            </a:endParaRPr>
          </a:p>
          <a:p>
            <a:pPr lvl="1" algn="r" rtl="1"/>
            <a:endParaRPr lang="fa-IR" sz="2200" dirty="0">
              <a:cs typeface="B Nazanin" pitchFamily="2" charset="-78"/>
            </a:endParaRPr>
          </a:p>
          <a:p>
            <a:pPr lvl="1" algn="r" rtl="1"/>
            <a:r>
              <a:rPr lang="fa-IR" sz="2200" dirty="0">
                <a:cs typeface="B Nazanin" pitchFamily="2" charset="-78"/>
              </a:rPr>
              <a:t>در هنگام کوتاه کردن ناخن ها مراقب باشند باعث آسیب بافتی نشوند</a:t>
            </a:r>
            <a:endParaRPr lang="en-US" sz="2200" dirty="0">
              <a:cs typeface="B Nazanin" pitchFamily="2" charset="-78"/>
            </a:endParaRPr>
          </a:p>
          <a:p>
            <a:pPr marL="457200" lvl="1" indent="-457200" algn="r" rtl="1">
              <a:buClr>
                <a:schemeClr val="accent3"/>
              </a:buClr>
              <a:buSzPct val="95000"/>
            </a:pPr>
            <a:endParaRPr lang="fa-IR" dirty="0">
              <a:cs typeface="B Nazanin" pitchFamily="2" charset="-78"/>
            </a:endParaRPr>
          </a:p>
          <a:p>
            <a:pPr marL="731520" lvl="2" indent="-457200" algn="r" rtl="1">
              <a:buClr>
                <a:schemeClr val="accent3"/>
              </a:buClr>
              <a:buSzPct val="95000"/>
            </a:pPr>
            <a:endParaRPr lang="en-US" dirty="0">
              <a:cs typeface="B Nazanin" pitchFamily="2" charset="-78"/>
            </a:endParaRPr>
          </a:p>
          <a:p>
            <a:pPr marL="457200" lvl="1" indent="-457200" algn="r" rtl="1">
              <a:buClr>
                <a:schemeClr val="accent3"/>
              </a:buClr>
              <a:buSzPct val="95000"/>
            </a:pPr>
            <a:endParaRPr lang="en-US" dirty="0">
              <a:cs typeface="B Nazanin" pitchFamily="2" charset="-78"/>
            </a:endParaRPr>
          </a:p>
        </p:txBody>
      </p:sp>
    </p:spTree>
    <p:extLst>
      <p:ext uri="{BB962C8B-B14F-4D97-AF65-F5344CB8AC3E}">
        <p14:creationId xmlns:p14="http://schemas.microsoft.com/office/powerpoint/2010/main" val="1682154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fontScale="92500" lnSpcReduction="10000"/>
          </a:bodyPr>
          <a:lstStyle/>
          <a:p>
            <a:pPr marL="0" indent="0" algn="ctr" rtl="1">
              <a:buNone/>
            </a:pPr>
            <a:r>
              <a:rPr lang="fa-IR" sz="3000" b="1" dirty="0">
                <a:solidFill>
                  <a:schemeClr val="tx2"/>
                </a:solidFill>
                <a:cs typeface="B Nazanin" pitchFamily="2" charset="-78"/>
              </a:rPr>
              <a:t>هیپوگلیسمی</a:t>
            </a:r>
          </a:p>
          <a:p>
            <a:pPr marL="0" indent="0" algn="ctr" rtl="1">
              <a:buNone/>
            </a:pPr>
            <a:endParaRPr lang="en-US" dirty="0">
              <a:solidFill>
                <a:schemeClr val="tx2"/>
              </a:solidFill>
              <a:cs typeface="B Nazanin" pitchFamily="2" charset="-78"/>
            </a:endParaRPr>
          </a:p>
          <a:p>
            <a:pPr algn="r" rtl="1"/>
            <a:r>
              <a:rPr lang="fa-IR" dirty="0">
                <a:cs typeface="B Nazanin" pitchFamily="2" charset="-78"/>
              </a:rPr>
              <a:t>به قند خون کمتر از </a:t>
            </a:r>
            <a:r>
              <a:rPr lang="en-US" dirty="0">
                <a:cs typeface="B Nazanin" pitchFamily="2" charset="-78"/>
              </a:rPr>
              <a:t>50 mg/</a:t>
            </a:r>
            <a:r>
              <a:rPr lang="en-US" dirty="0" err="1">
                <a:cs typeface="B Nazanin" pitchFamily="2" charset="-78"/>
              </a:rPr>
              <a:t>dL</a:t>
            </a:r>
            <a:r>
              <a:rPr lang="fa-IR" dirty="0">
                <a:cs typeface="B Nazanin" pitchFamily="2" charset="-78"/>
              </a:rPr>
              <a:t> هیپوگلیسمی گفته می شود که بیمار ممکن است علامت دار یا بدون علامت باشد</a:t>
            </a:r>
          </a:p>
          <a:p>
            <a:pPr marL="708660" lvl="1" indent="-342900" algn="r" rtl="1"/>
            <a:r>
              <a:rPr lang="fa-IR" dirty="0">
                <a:cs typeface="B Nazanin" pitchFamily="2" charset="-78"/>
              </a:rPr>
              <a:t>در قند خون کمتر از </a:t>
            </a:r>
            <a:r>
              <a:rPr lang="en-US" dirty="0">
                <a:cs typeface="B Nazanin" pitchFamily="2" charset="-78"/>
              </a:rPr>
              <a:t>40</a:t>
            </a:r>
            <a:r>
              <a:rPr lang="fa-IR" dirty="0">
                <a:cs typeface="B Nazanin" pitchFamily="2" charset="-78"/>
              </a:rPr>
              <a:t> معمولا بیمار علامت دار است</a:t>
            </a:r>
          </a:p>
          <a:p>
            <a:pPr marL="708660" lvl="1" indent="-342900" algn="r" rtl="1"/>
            <a:r>
              <a:rPr lang="fa-IR" dirty="0">
                <a:cs typeface="B Nazanin" pitchFamily="2" charset="-78"/>
              </a:rPr>
              <a:t> در قند کمتر از </a:t>
            </a:r>
            <a:r>
              <a:rPr lang="en-US" dirty="0">
                <a:cs typeface="B Nazanin" pitchFamily="2" charset="-78"/>
              </a:rPr>
              <a:t>20</a:t>
            </a:r>
            <a:r>
              <a:rPr lang="fa-IR" dirty="0">
                <a:cs typeface="B Nazanin" pitchFamily="2" charset="-78"/>
              </a:rPr>
              <a:t> می تواند همراه با تشنج و کما باشد</a:t>
            </a:r>
          </a:p>
          <a:p>
            <a:pPr marL="342900" indent="-342900" algn="r" rtl="1"/>
            <a:endParaRPr lang="fa-IR" dirty="0">
              <a:cs typeface="B Nazanin" pitchFamily="2" charset="-78"/>
            </a:endParaRPr>
          </a:p>
          <a:p>
            <a:pPr algn="r" rtl="1"/>
            <a:r>
              <a:rPr lang="fa-IR" dirty="0">
                <a:cs typeface="B Nazanin" pitchFamily="2" charset="-78"/>
              </a:rPr>
              <a:t>علل هیپوگلیسمی در بیماران دیابتی:</a:t>
            </a:r>
            <a:endParaRPr lang="en-US" dirty="0">
              <a:cs typeface="B Nazanin" pitchFamily="2" charset="-78"/>
            </a:endParaRPr>
          </a:p>
          <a:p>
            <a:pPr lvl="1" algn="r" rtl="1"/>
            <a:r>
              <a:rPr lang="fa-IR" dirty="0">
                <a:cs typeface="B Nazanin" pitchFamily="2" charset="-78"/>
              </a:rPr>
              <a:t>رژیم غذایی نامنظم</a:t>
            </a:r>
            <a:endParaRPr lang="en-US" dirty="0">
              <a:cs typeface="B Nazanin" pitchFamily="2" charset="-78"/>
            </a:endParaRPr>
          </a:p>
          <a:p>
            <a:pPr lvl="1" algn="r" rtl="1"/>
            <a:r>
              <a:rPr lang="fa-IR" dirty="0">
                <a:cs typeface="B Nazanin" pitchFamily="2" charset="-78"/>
              </a:rPr>
              <a:t>افزایش فعالیت بدنی و ورزش</a:t>
            </a:r>
            <a:endParaRPr lang="en-US" dirty="0">
              <a:cs typeface="B Nazanin" pitchFamily="2" charset="-78"/>
            </a:endParaRPr>
          </a:p>
          <a:p>
            <a:pPr lvl="1" algn="r" rtl="1"/>
            <a:r>
              <a:rPr lang="fa-IR" dirty="0">
                <a:cs typeface="B Nazanin" pitchFamily="2" charset="-78"/>
              </a:rPr>
              <a:t>گاستروپارزی (فلج معده ای)، کندی تخلیه معده</a:t>
            </a:r>
            <a:endParaRPr lang="en-US" dirty="0">
              <a:cs typeface="B Nazanin" pitchFamily="2" charset="-78"/>
            </a:endParaRPr>
          </a:p>
          <a:p>
            <a:pPr lvl="1" algn="r" rtl="1"/>
            <a:r>
              <a:rPr lang="fa-IR" dirty="0">
                <a:cs typeface="B Nazanin" pitchFamily="2" charset="-78"/>
              </a:rPr>
              <a:t>نقص در پاسخ هورمون های تنظیم کننده قند خون</a:t>
            </a:r>
            <a:endParaRPr lang="en-US" dirty="0">
              <a:cs typeface="B Nazanin" pitchFamily="2" charset="-78"/>
            </a:endParaRPr>
          </a:p>
          <a:p>
            <a:pPr lvl="1" algn="r" rtl="1"/>
            <a:r>
              <a:rPr lang="fa-IR" dirty="0">
                <a:cs typeface="B Nazanin" pitchFamily="2" charset="-78"/>
              </a:rPr>
              <a:t>مصرف بیش از حد سولفونیل اوره ها و انسولین</a:t>
            </a:r>
            <a:endParaRPr lang="en-US" dirty="0">
              <a:cs typeface="B Nazanin" pitchFamily="2" charset="-78"/>
            </a:endParaRPr>
          </a:p>
          <a:p>
            <a:pPr lvl="1" algn="r" rtl="1"/>
            <a:r>
              <a:rPr lang="fa-IR" dirty="0">
                <a:cs typeface="B Nazanin" pitchFamily="2" charset="-78"/>
              </a:rPr>
              <a:t>دارو ها</a:t>
            </a:r>
            <a:endParaRPr lang="en-US" dirty="0">
              <a:cs typeface="B Nazanin" pitchFamily="2" charset="-78"/>
            </a:endParaRPr>
          </a:p>
          <a:p>
            <a:pPr marL="342900" indent="-342900" algn="r" rtl="1"/>
            <a:endParaRPr lang="en-US" dirty="0">
              <a:cs typeface="B Nazanin" pitchFamily="2" charset="-78"/>
            </a:endParaRPr>
          </a:p>
          <a:p>
            <a:pPr marL="0" indent="0" algn="r" rtl="1">
              <a:buNone/>
            </a:pPr>
            <a:endParaRPr lang="en-US" dirty="0">
              <a:cs typeface="B Nazanin" pitchFamily="2" charset="-78"/>
            </a:endParaRPr>
          </a:p>
        </p:txBody>
      </p:sp>
    </p:spTree>
    <p:extLst>
      <p:ext uri="{BB962C8B-B14F-4D97-AF65-F5344CB8AC3E}">
        <p14:creationId xmlns:p14="http://schemas.microsoft.com/office/powerpoint/2010/main" val="306797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marL="0" indent="0" algn="ctr" rtl="1">
              <a:buNone/>
            </a:pPr>
            <a:r>
              <a:rPr lang="fa-IR" sz="2800" b="1" dirty="0">
                <a:solidFill>
                  <a:schemeClr val="tx2"/>
                </a:solidFill>
                <a:cs typeface="B Nazanin" pitchFamily="2" charset="-78"/>
              </a:rPr>
              <a:t>درمان هیپوگلیسمی</a:t>
            </a:r>
          </a:p>
          <a:p>
            <a:pPr marL="0" indent="0" algn="ctr" rtl="1">
              <a:buNone/>
            </a:pPr>
            <a:endParaRPr lang="en-US" dirty="0">
              <a:solidFill>
                <a:schemeClr val="tx2"/>
              </a:solidFill>
              <a:cs typeface="B Nazanin" pitchFamily="2" charset="-78"/>
            </a:endParaRPr>
          </a:p>
          <a:p>
            <a:pPr marL="484632" indent="-457200" algn="r" rtl="1">
              <a:buFont typeface="+mj-lt"/>
              <a:buAutoNum type="arabicPeriod"/>
            </a:pPr>
            <a:r>
              <a:rPr lang="fa-IR" dirty="0">
                <a:cs typeface="B Nazanin" pitchFamily="2" charset="-78"/>
              </a:rPr>
              <a:t>در صورت هوشیاری بیمار:</a:t>
            </a:r>
          </a:p>
          <a:p>
            <a:pPr lvl="1" algn="r" rtl="1"/>
            <a:r>
              <a:rPr lang="fa-IR" dirty="0">
                <a:cs typeface="B Nazanin" pitchFamily="2" charset="-78"/>
              </a:rPr>
              <a:t> </a:t>
            </a:r>
            <a:r>
              <a:rPr lang="en-US" dirty="0">
                <a:cs typeface="B Nazanin" pitchFamily="2" charset="-78"/>
              </a:rPr>
              <a:t>10-20</a:t>
            </a:r>
            <a:r>
              <a:rPr lang="fa-IR" dirty="0">
                <a:cs typeface="B Nazanin" pitchFamily="2" charset="-78"/>
              </a:rPr>
              <a:t> گرم قندی که سریع جذب شود (گلوکز-ساکاروز) و تکرار هر </a:t>
            </a:r>
            <a:r>
              <a:rPr lang="en-US" dirty="0">
                <a:cs typeface="B Nazanin" pitchFamily="2" charset="-78"/>
              </a:rPr>
              <a:t>15-20</a:t>
            </a:r>
            <a:r>
              <a:rPr lang="fa-IR" dirty="0">
                <a:cs typeface="B Nazanin" pitchFamily="2" charset="-78"/>
              </a:rPr>
              <a:t> دقیقه</a:t>
            </a:r>
          </a:p>
          <a:p>
            <a:pPr marL="484632" indent="-457200" algn="r" rtl="1">
              <a:buFont typeface="+mj-lt"/>
              <a:buAutoNum type="arabicPeriod"/>
            </a:pPr>
            <a:endParaRPr lang="fa-IR" dirty="0">
              <a:cs typeface="B Nazanin" pitchFamily="2" charset="-78"/>
            </a:endParaRPr>
          </a:p>
          <a:p>
            <a:pPr marL="484632" indent="-457200" algn="r" rtl="1">
              <a:buFont typeface="+mj-lt"/>
              <a:buAutoNum type="arabicPeriod"/>
            </a:pPr>
            <a:r>
              <a:rPr lang="fa-IR" dirty="0">
                <a:cs typeface="B Nazanin" pitchFamily="2" charset="-78"/>
              </a:rPr>
              <a:t>در صورت عدم هوشیاری:</a:t>
            </a:r>
          </a:p>
          <a:p>
            <a:pPr lvl="1" algn="r" rtl="1"/>
            <a:r>
              <a:rPr lang="fa-IR" dirty="0">
                <a:cs typeface="B Nazanin" pitchFamily="2" charset="-78"/>
              </a:rPr>
              <a:t>آمپول گلوکاگن </a:t>
            </a:r>
            <a:r>
              <a:rPr lang="en-US" dirty="0">
                <a:cs typeface="B Nazanin" pitchFamily="2" charset="-78"/>
              </a:rPr>
              <a:t>1 mg</a:t>
            </a:r>
            <a:r>
              <a:rPr lang="fa-IR" dirty="0">
                <a:cs typeface="B Nazanin" pitchFamily="2" charset="-78"/>
              </a:rPr>
              <a:t> زیر جلدی، عضلانی یا وریدی (متوسط زمان پاسخ دهی </a:t>
            </a:r>
            <a:r>
              <a:rPr lang="en-US" dirty="0">
                <a:cs typeface="B Nazanin" pitchFamily="2" charset="-78"/>
              </a:rPr>
              <a:t>6.5</a:t>
            </a:r>
            <a:r>
              <a:rPr lang="fa-IR" dirty="0">
                <a:cs typeface="B Nazanin" pitchFamily="2" charset="-78"/>
              </a:rPr>
              <a:t> دقیقه) و یا انفوزیون وریدی گلوکز</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3132974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867400"/>
          </a:xfrm>
        </p:spPr>
        <p:txBody>
          <a:bodyPr>
            <a:normAutofit fontScale="92500" lnSpcReduction="10000"/>
          </a:bodyPr>
          <a:lstStyle/>
          <a:p>
            <a:pPr marL="0" indent="0" algn="ctr" rtl="1">
              <a:buNone/>
            </a:pPr>
            <a:r>
              <a:rPr lang="fa-IR" b="1" dirty="0">
                <a:solidFill>
                  <a:schemeClr val="tx2"/>
                </a:solidFill>
                <a:cs typeface="B Nazanin" pitchFamily="2" charset="-78"/>
              </a:rPr>
              <a:t>دارو های ضد دیابت - انسولین</a:t>
            </a:r>
          </a:p>
          <a:p>
            <a:pPr algn="r" rtl="1"/>
            <a:endParaRPr lang="fa-IR" dirty="0">
              <a:cs typeface="B Nazanin" pitchFamily="2" charset="-78"/>
            </a:endParaRPr>
          </a:p>
          <a:p>
            <a:pPr algn="r" rtl="1"/>
            <a:endParaRPr lang="fa-IR" dirty="0">
              <a:cs typeface="B Nazanin" pitchFamily="2" charset="-78"/>
            </a:endParaRPr>
          </a:p>
          <a:p>
            <a:pPr algn="r" rtl="1"/>
            <a:endParaRPr lang="fa-IR" dirty="0">
              <a:cs typeface="B Nazanin" pitchFamily="2" charset="-78"/>
            </a:endParaRPr>
          </a:p>
          <a:p>
            <a:pPr algn="r" rtl="1"/>
            <a:endParaRPr lang="fa-IR" dirty="0">
              <a:cs typeface="B Nazanin" pitchFamily="2" charset="-78"/>
            </a:endParaRPr>
          </a:p>
          <a:p>
            <a:pPr algn="r" rtl="1"/>
            <a:endParaRPr lang="fa-IR" dirty="0">
              <a:cs typeface="B Nazanin" pitchFamily="2" charset="-78"/>
            </a:endParaRPr>
          </a:p>
          <a:p>
            <a:pPr algn="r" rtl="1"/>
            <a:endParaRPr lang="fa-IR" dirty="0">
              <a:cs typeface="B Nazanin" pitchFamily="2" charset="-78"/>
            </a:endParaRPr>
          </a:p>
          <a:p>
            <a:pPr algn="r" rtl="1"/>
            <a:endParaRPr lang="fa-IR" dirty="0">
              <a:cs typeface="B Nazanin" pitchFamily="2" charset="-78"/>
            </a:endParaRPr>
          </a:p>
          <a:p>
            <a:pPr algn="r" rtl="1"/>
            <a:endParaRPr lang="fa-IR" dirty="0">
              <a:cs typeface="B Nazanin" pitchFamily="2" charset="-78"/>
            </a:endParaRPr>
          </a:p>
          <a:p>
            <a:pPr lvl="1" algn="r" rtl="1"/>
            <a:endParaRPr lang="fa-IR" dirty="0">
              <a:cs typeface="B Nazanin" pitchFamily="2" charset="-78"/>
            </a:endParaRPr>
          </a:p>
          <a:p>
            <a:pPr lvl="1" algn="r" rtl="1"/>
            <a:r>
              <a:rPr lang="fa-IR" dirty="0">
                <a:cs typeface="B Nazanin" pitchFamily="2" charset="-78"/>
              </a:rPr>
              <a:t>گلارژین نباید با انسولین های دیگر مخلوط شده و یا وریدی تجویز شود</a:t>
            </a:r>
          </a:p>
          <a:p>
            <a:pPr lvl="1" algn="r" rtl="1"/>
            <a:endParaRPr lang="fa-IR" dirty="0">
              <a:cs typeface="B Nazanin" pitchFamily="2" charset="-78"/>
            </a:endParaRPr>
          </a:p>
          <a:p>
            <a:pPr lvl="1" algn="r" rtl="1"/>
            <a:r>
              <a:rPr lang="fa-IR" dirty="0">
                <a:cs typeface="B Nazanin" pitchFamily="2" charset="-78"/>
              </a:rPr>
              <a:t>شروع اثر:  </a:t>
            </a:r>
            <a:r>
              <a:rPr lang="en-US" dirty="0">
                <a:solidFill>
                  <a:schemeClr val="accent1"/>
                </a:solidFill>
                <a:cs typeface="B Nazanin" pitchFamily="2" charset="-78"/>
              </a:rPr>
              <a:t>IV&gt;IM&gt;SC</a:t>
            </a:r>
          </a:p>
          <a:p>
            <a:pPr lvl="1" algn="r" rtl="1"/>
            <a:r>
              <a:rPr lang="fa-IR" dirty="0">
                <a:cs typeface="B Nazanin" pitchFamily="2" charset="-78"/>
              </a:rPr>
              <a:t>طول اثر:   </a:t>
            </a:r>
            <a:r>
              <a:rPr lang="en-US" dirty="0">
                <a:cs typeface="B Nazanin" pitchFamily="2" charset="-78"/>
              </a:rPr>
              <a:t> </a:t>
            </a:r>
            <a:r>
              <a:rPr lang="en-US" dirty="0">
                <a:solidFill>
                  <a:schemeClr val="accent1"/>
                </a:solidFill>
                <a:cs typeface="B Nazanin" pitchFamily="2" charset="-78"/>
              </a:rPr>
              <a:t>SC&gt;IM&gt;IV</a:t>
            </a:r>
          </a:p>
          <a:p>
            <a:pPr algn="r" rtl="1"/>
            <a:endParaRPr lang="fa-IR" dirty="0">
              <a:cs typeface="B Nazanin" pitchFamily="2" charset="-78"/>
            </a:endParaRPr>
          </a:p>
          <a:p>
            <a:pPr algn="r" rtl="1"/>
            <a:endParaRPr lang="en-US" dirty="0">
              <a:cs typeface="B Nazanin"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2144667117"/>
              </p:ext>
            </p:extLst>
          </p:nvPr>
        </p:nvGraphicFramePr>
        <p:xfrm>
          <a:off x="990600" y="1371600"/>
          <a:ext cx="7010401" cy="3352800"/>
        </p:xfrm>
        <a:graphic>
          <a:graphicData uri="http://schemas.openxmlformats.org/drawingml/2006/table">
            <a:tbl>
              <a:tblPr rtl="1" firstRow="1" firstCol="1" bandRow="1"/>
              <a:tblGrid>
                <a:gridCol w="1001269">
                  <a:extLst>
                    <a:ext uri="{9D8B030D-6E8A-4147-A177-3AD203B41FA5}">
                      <a16:colId xmlns:a16="http://schemas.microsoft.com/office/drawing/2014/main" val="20000"/>
                    </a:ext>
                  </a:extLst>
                </a:gridCol>
                <a:gridCol w="1005827">
                  <a:extLst>
                    <a:ext uri="{9D8B030D-6E8A-4147-A177-3AD203B41FA5}">
                      <a16:colId xmlns:a16="http://schemas.microsoft.com/office/drawing/2014/main" val="20001"/>
                    </a:ext>
                  </a:extLst>
                </a:gridCol>
                <a:gridCol w="1005827">
                  <a:extLst>
                    <a:ext uri="{9D8B030D-6E8A-4147-A177-3AD203B41FA5}">
                      <a16:colId xmlns:a16="http://schemas.microsoft.com/office/drawing/2014/main" val="20002"/>
                    </a:ext>
                  </a:extLst>
                </a:gridCol>
                <a:gridCol w="1005827">
                  <a:extLst>
                    <a:ext uri="{9D8B030D-6E8A-4147-A177-3AD203B41FA5}">
                      <a16:colId xmlns:a16="http://schemas.microsoft.com/office/drawing/2014/main" val="20003"/>
                    </a:ext>
                  </a:extLst>
                </a:gridCol>
                <a:gridCol w="1005827">
                  <a:extLst>
                    <a:ext uri="{9D8B030D-6E8A-4147-A177-3AD203B41FA5}">
                      <a16:colId xmlns:a16="http://schemas.microsoft.com/office/drawing/2014/main" val="20004"/>
                    </a:ext>
                  </a:extLst>
                </a:gridCol>
                <a:gridCol w="992912">
                  <a:extLst>
                    <a:ext uri="{9D8B030D-6E8A-4147-A177-3AD203B41FA5}">
                      <a16:colId xmlns:a16="http://schemas.microsoft.com/office/drawing/2014/main" val="20005"/>
                    </a:ext>
                  </a:extLst>
                </a:gridCol>
                <a:gridCol w="992912">
                  <a:extLst>
                    <a:ext uri="{9D8B030D-6E8A-4147-A177-3AD203B41FA5}">
                      <a16:colId xmlns:a16="http://schemas.microsoft.com/office/drawing/2014/main" val="20006"/>
                    </a:ext>
                  </a:extLst>
                </a:gridCol>
              </a:tblGrid>
              <a:tr h="716788">
                <a:tc>
                  <a:txBody>
                    <a:bodyPr/>
                    <a:lstStyle/>
                    <a:p>
                      <a:pPr marL="0" marR="0" algn="ctr" rtl="1">
                        <a:lnSpc>
                          <a:spcPct val="115000"/>
                        </a:lnSpc>
                        <a:spcBef>
                          <a:spcPts val="0"/>
                        </a:spcBef>
                        <a:spcAft>
                          <a:spcPts val="0"/>
                        </a:spcAft>
                      </a:pPr>
                      <a:r>
                        <a:rPr lang="fa-IR" sz="1800" b="1" dirty="0">
                          <a:effectLst/>
                          <a:latin typeface="Calibri"/>
                          <a:ea typeface="Calibri"/>
                          <a:cs typeface="B Nazanin"/>
                        </a:rPr>
                        <a:t>نام دسته</a:t>
                      </a:r>
                      <a:endParaRPr lang="en-US" sz="18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b="1">
                          <a:effectLst/>
                          <a:latin typeface="Calibri"/>
                          <a:ea typeface="Calibri"/>
                          <a:cs typeface="B Nazanin"/>
                        </a:rPr>
                        <a:t>فرآورده ها</a:t>
                      </a:r>
                      <a:endParaRPr lang="en-US" sz="1800" b="1">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b="1">
                          <a:effectLst/>
                          <a:latin typeface="Calibri"/>
                          <a:ea typeface="Calibri"/>
                          <a:cs typeface="B Nazanin"/>
                        </a:rPr>
                        <a:t>شروع اثر (ساعت)</a:t>
                      </a:r>
                      <a:endParaRPr lang="en-US" sz="1800" b="1">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b="1">
                          <a:effectLst/>
                          <a:latin typeface="Calibri"/>
                          <a:ea typeface="Calibri"/>
                          <a:cs typeface="B Nazanin"/>
                        </a:rPr>
                        <a:t>پیک اثر (ساعت)</a:t>
                      </a:r>
                      <a:endParaRPr lang="en-US" sz="1800" b="1">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b="1">
                          <a:effectLst/>
                          <a:latin typeface="Calibri"/>
                          <a:ea typeface="Calibri"/>
                          <a:cs typeface="B Nazanin"/>
                        </a:rPr>
                        <a:t>طول اثر (ساعت)</a:t>
                      </a:r>
                      <a:endParaRPr lang="en-US" sz="1800" b="1">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b="1">
                          <a:effectLst/>
                          <a:latin typeface="Calibri"/>
                          <a:ea typeface="Calibri"/>
                          <a:cs typeface="B Nazanin"/>
                        </a:rPr>
                        <a:t>ظاهر</a:t>
                      </a:r>
                      <a:endParaRPr lang="en-US" sz="1800" b="1">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b="1" dirty="0">
                          <a:effectLst/>
                          <a:latin typeface="Calibri"/>
                          <a:ea typeface="Calibri"/>
                          <a:cs typeface="B Nazanin"/>
                        </a:rPr>
                        <a:t>راه تزریق</a:t>
                      </a:r>
                      <a:endParaRPr lang="en-US" sz="18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22021">
                <a:tc rowSpan="2">
                  <a:txBody>
                    <a:bodyPr/>
                    <a:lstStyle/>
                    <a:p>
                      <a:pPr marL="0" marR="0" algn="ctr" rtl="1">
                        <a:lnSpc>
                          <a:spcPct val="115000"/>
                        </a:lnSpc>
                        <a:spcBef>
                          <a:spcPts val="0"/>
                        </a:spcBef>
                        <a:spcAft>
                          <a:spcPts val="0"/>
                        </a:spcAft>
                      </a:pPr>
                      <a:r>
                        <a:rPr lang="fa-IR" sz="1800" b="1" dirty="0">
                          <a:effectLst/>
                          <a:latin typeface="Calibri"/>
                          <a:ea typeface="Calibri"/>
                          <a:cs typeface="B Nazanin"/>
                        </a:rPr>
                        <a:t>شروع اثر سریع</a:t>
                      </a:r>
                      <a:endParaRPr lang="en-US" sz="18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b="1" dirty="0" err="1">
                          <a:solidFill>
                            <a:srgbClr val="C00000"/>
                          </a:solidFill>
                          <a:effectLst/>
                          <a:latin typeface="Calibri"/>
                          <a:ea typeface="Calibri"/>
                          <a:cs typeface="B Nazanin"/>
                        </a:rPr>
                        <a:t>Lispro</a:t>
                      </a:r>
                      <a:endParaRPr lang="en-US" sz="1800" b="1" dirty="0">
                        <a:solidFill>
                          <a:srgbClr val="C0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a:effectLst/>
                          <a:latin typeface="Calibri"/>
                          <a:ea typeface="Calibri"/>
                          <a:cs typeface="B Nazanin"/>
                        </a:rPr>
                        <a:t>0.25</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dirty="0">
                          <a:effectLst/>
                          <a:latin typeface="Calibri"/>
                          <a:ea typeface="Calibri"/>
                          <a:cs typeface="B Nazanin"/>
                        </a:rPr>
                        <a:t>0.5-1.5</a:t>
                      </a:r>
                      <a:endParaRPr lang="en-US" sz="18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4-5</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a:effectLst/>
                          <a:latin typeface="Calibri"/>
                          <a:ea typeface="Calibri"/>
                          <a:cs typeface="B Nazanin"/>
                        </a:rPr>
                        <a:t>شفاف</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a:effectLst/>
                          <a:latin typeface="Calibri"/>
                          <a:ea typeface="Calibri"/>
                          <a:cs typeface="B Nazanin"/>
                        </a:rPr>
                        <a:t>SC, IV</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22021">
                <a:tc vMerge="1">
                  <a:txBody>
                    <a:bodyPr/>
                    <a:lstStyle/>
                    <a:p>
                      <a:pPr rtl="1"/>
                      <a:endParaRPr lang="fa-IR"/>
                    </a:p>
                  </a:txBody>
                  <a:tcPr/>
                </a:tc>
                <a:tc>
                  <a:txBody>
                    <a:bodyPr/>
                    <a:lstStyle/>
                    <a:p>
                      <a:pPr marL="0" marR="0" algn="ctr" rtl="1">
                        <a:lnSpc>
                          <a:spcPct val="115000"/>
                        </a:lnSpc>
                        <a:spcBef>
                          <a:spcPts val="0"/>
                        </a:spcBef>
                        <a:spcAft>
                          <a:spcPts val="0"/>
                        </a:spcAft>
                      </a:pPr>
                      <a:r>
                        <a:rPr lang="en-US" sz="1800" b="1" dirty="0" err="1">
                          <a:solidFill>
                            <a:srgbClr val="C00000"/>
                          </a:solidFill>
                          <a:effectLst/>
                          <a:latin typeface="Calibri"/>
                          <a:ea typeface="Calibri"/>
                          <a:cs typeface="B Nazanin"/>
                        </a:rPr>
                        <a:t>Aspart</a:t>
                      </a:r>
                      <a:endParaRPr lang="en-US" sz="1800" b="1" dirty="0">
                        <a:solidFill>
                          <a:srgbClr val="C0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a:effectLst/>
                          <a:latin typeface="Calibri"/>
                          <a:ea typeface="Calibri"/>
                          <a:cs typeface="B Nazanin"/>
                        </a:rPr>
                        <a:t>5-10 min</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a:effectLst/>
                          <a:latin typeface="Calibri"/>
                          <a:ea typeface="Calibri"/>
                          <a:cs typeface="B Nazanin"/>
                        </a:rPr>
                        <a:t>1-3</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a:effectLst/>
                          <a:latin typeface="Calibri"/>
                          <a:ea typeface="Calibri"/>
                          <a:cs typeface="B Nazanin"/>
                        </a:rPr>
                        <a:t>3-5</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a:effectLst/>
                          <a:latin typeface="Calibri"/>
                          <a:ea typeface="Calibri"/>
                          <a:cs typeface="B Nazanin"/>
                        </a:rPr>
                        <a:t>شفاف</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a:effectLst/>
                          <a:latin typeface="Calibri"/>
                          <a:ea typeface="Calibri"/>
                          <a:cs typeface="B Nazanin"/>
                        </a:rPr>
                        <a:t>SC, IV</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58394">
                <a:tc>
                  <a:txBody>
                    <a:bodyPr/>
                    <a:lstStyle/>
                    <a:p>
                      <a:pPr marL="0" marR="0" algn="ctr" rtl="1">
                        <a:lnSpc>
                          <a:spcPct val="115000"/>
                        </a:lnSpc>
                        <a:spcBef>
                          <a:spcPts val="0"/>
                        </a:spcBef>
                        <a:spcAft>
                          <a:spcPts val="0"/>
                        </a:spcAft>
                      </a:pPr>
                      <a:r>
                        <a:rPr lang="fa-IR" sz="1800" b="1" dirty="0">
                          <a:effectLst/>
                          <a:latin typeface="Calibri"/>
                          <a:ea typeface="Calibri"/>
                          <a:cs typeface="B Nazanin"/>
                        </a:rPr>
                        <a:t>کوتاه اثر</a:t>
                      </a:r>
                      <a:endParaRPr lang="en-US" sz="18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b="1" dirty="0">
                          <a:solidFill>
                            <a:srgbClr val="C00000"/>
                          </a:solidFill>
                          <a:effectLst/>
                          <a:latin typeface="Calibri"/>
                          <a:ea typeface="Calibri"/>
                          <a:cs typeface="B Nazanin"/>
                        </a:rPr>
                        <a:t>Regular</a:t>
                      </a:r>
                      <a:endParaRPr lang="en-US" sz="1800" b="1" dirty="0">
                        <a:solidFill>
                          <a:srgbClr val="C0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0.5-1</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2-4</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5-7</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a:effectLst/>
                          <a:latin typeface="Calibri"/>
                          <a:ea typeface="Calibri"/>
                          <a:cs typeface="B Nazanin"/>
                        </a:rPr>
                        <a:t>شفاف</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a:effectLst/>
                          <a:latin typeface="Calibri"/>
                          <a:ea typeface="Calibri"/>
                          <a:cs typeface="B Nazanin"/>
                        </a:rPr>
                        <a:t>SC, IV</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58394">
                <a:tc rowSpan="2">
                  <a:txBody>
                    <a:bodyPr/>
                    <a:lstStyle/>
                    <a:p>
                      <a:pPr marL="0" marR="0" algn="ctr" rtl="1">
                        <a:lnSpc>
                          <a:spcPct val="115000"/>
                        </a:lnSpc>
                        <a:spcBef>
                          <a:spcPts val="0"/>
                        </a:spcBef>
                        <a:spcAft>
                          <a:spcPts val="0"/>
                        </a:spcAft>
                      </a:pPr>
                      <a:r>
                        <a:rPr lang="fa-IR" sz="1800" b="1">
                          <a:effectLst/>
                          <a:latin typeface="Calibri"/>
                          <a:ea typeface="Calibri"/>
                          <a:cs typeface="B Nazanin"/>
                        </a:rPr>
                        <a:t>متوسط اثر</a:t>
                      </a:r>
                      <a:endParaRPr lang="en-US" sz="1800" b="1">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b="1" dirty="0">
                          <a:solidFill>
                            <a:srgbClr val="C00000"/>
                          </a:solidFill>
                          <a:effectLst/>
                          <a:latin typeface="Calibri"/>
                          <a:ea typeface="Calibri"/>
                          <a:cs typeface="B Nazanin"/>
                        </a:rPr>
                        <a:t>NPH</a:t>
                      </a:r>
                      <a:endParaRPr lang="en-US" sz="1800" b="1" dirty="0">
                        <a:solidFill>
                          <a:srgbClr val="C0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1-2</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6-14</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24</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a:effectLst/>
                          <a:latin typeface="Calibri"/>
                          <a:ea typeface="Calibri"/>
                          <a:cs typeface="B Nazanin"/>
                        </a:rPr>
                        <a:t>کدر</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a:effectLst/>
                          <a:latin typeface="Calibri"/>
                          <a:ea typeface="Calibri"/>
                          <a:cs typeface="B Nazanin"/>
                        </a:rPr>
                        <a:t>SC</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58394">
                <a:tc vMerge="1">
                  <a:txBody>
                    <a:bodyPr/>
                    <a:lstStyle/>
                    <a:p>
                      <a:pPr rtl="1"/>
                      <a:endParaRPr lang="fa-IR"/>
                    </a:p>
                  </a:txBody>
                  <a:tcPr/>
                </a:tc>
                <a:tc>
                  <a:txBody>
                    <a:bodyPr/>
                    <a:lstStyle/>
                    <a:p>
                      <a:pPr marL="0" marR="0" algn="ctr" rtl="1">
                        <a:lnSpc>
                          <a:spcPct val="115000"/>
                        </a:lnSpc>
                        <a:spcBef>
                          <a:spcPts val="0"/>
                        </a:spcBef>
                        <a:spcAft>
                          <a:spcPts val="0"/>
                        </a:spcAft>
                      </a:pPr>
                      <a:r>
                        <a:rPr lang="en-US" sz="1800" b="1" dirty="0">
                          <a:solidFill>
                            <a:srgbClr val="C00000"/>
                          </a:solidFill>
                          <a:effectLst/>
                          <a:latin typeface="Calibri"/>
                          <a:ea typeface="Calibri"/>
                          <a:cs typeface="B Nazanin"/>
                        </a:rPr>
                        <a:t>Lent</a:t>
                      </a:r>
                      <a:endParaRPr lang="en-US" sz="1800" b="1" dirty="0">
                        <a:solidFill>
                          <a:srgbClr val="C0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1-3</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6-14</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14</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a:effectLst/>
                          <a:latin typeface="Calibri"/>
                          <a:ea typeface="Calibri"/>
                          <a:cs typeface="B Nazanin"/>
                        </a:rPr>
                        <a:t>کدر</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a:effectLst/>
                          <a:latin typeface="Calibri"/>
                          <a:ea typeface="Calibri"/>
                          <a:cs typeface="B Nazanin"/>
                        </a:rPr>
                        <a:t>SC</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58394">
                <a:tc rowSpan="2">
                  <a:txBody>
                    <a:bodyPr/>
                    <a:lstStyle/>
                    <a:p>
                      <a:pPr marL="0" marR="0" algn="ctr" rtl="1">
                        <a:lnSpc>
                          <a:spcPct val="115000"/>
                        </a:lnSpc>
                        <a:spcBef>
                          <a:spcPts val="0"/>
                        </a:spcBef>
                        <a:spcAft>
                          <a:spcPts val="0"/>
                        </a:spcAft>
                      </a:pPr>
                      <a:r>
                        <a:rPr lang="fa-IR" sz="1800" b="1">
                          <a:effectLst/>
                          <a:latin typeface="Calibri"/>
                          <a:ea typeface="Calibri"/>
                          <a:cs typeface="B Nazanin"/>
                        </a:rPr>
                        <a:t>طولانی اثر</a:t>
                      </a:r>
                      <a:endParaRPr lang="en-US" sz="1800" b="1">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b="1" dirty="0" err="1">
                          <a:solidFill>
                            <a:srgbClr val="C00000"/>
                          </a:solidFill>
                          <a:effectLst/>
                          <a:latin typeface="Calibri"/>
                          <a:ea typeface="Calibri"/>
                          <a:cs typeface="B Nazanin"/>
                        </a:rPr>
                        <a:t>Ultralent</a:t>
                      </a:r>
                      <a:endParaRPr lang="en-US" sz="1800" b="1" dirty="0">
                        <a:solidFill>
                          <a:srgbClr val="C0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6</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18-24</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36</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a:effectLst/>
                          <a:latin typeface="Calibri"/>
                          <a:ea typeface="Calibri"/>
                          <a:cs typeface="B Nazanin"/>
                        </a:rPr>
                        <a:t>کدر</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dirty="0">
                          <a:effectLst/>
                          <a:latin typeface="Calibri"/>
                          <a:ea typeface="Calibri"/>
                          <a:cs typeface="B Nazanin"/>
                        </a:rPr>
                        <a:t>SC</a:t>
                      </a:r>
                      <a:endParaRPr lang="en-US" sz="18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58394">
                <a:tc vMerge="1">
                  <a:txBody>
                    <a:bodyPr/>
                    <a:lstStyle/>
                    <a:p>
                      <a:pPr rtl="1"/>
                      <a:endParaRPr lang="fa-IR"/>
                    </a:p>
                  </a:txBody>
                  <a:tcPr/>
                </a:tc>
                <a:tc>
                  <a:txBody>
                    <a:bodyPr/>
                    <a:lstStyle/>
                    <a:p>
                      <a:pPr marL="0" marR="0" algn="ctr" rtl="1">
                        <a:lnSpc>
                          <a:spcPct val="115000"/>
                        </a:lnSpc>
                        <a:spcBef>
                          <a:spcPts val="0"/>
                        </a:spcBef>
                        <a:spcAft>
                          <a:spcPts val="0"/>
                        </a:spcAft>
                      </a:pPr>
                      <a:r>
                        <a:rPr lang="en-US" sz="1800" b="1" dirty="0" err="1">
                          <a:solidFill>
                            <a:srgbClr val="C00000"/>
                          </a:solidFill>
                          <a:effectLst/>
                          <a:latin typeface="Calibri"/>
                          <a:ea typeface="Calibri"/>
                          <a:cs typeface="B Nazanin"/>
                        </a:rPr>
                        <a:t>Glargine</a:t>
                      </a:r>
                      <a:endParaRPr lang="en-US" sz="1800" b="1" dirty="0">
                        <a:solidFill>
                          <a:srgbClr val="C0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a:effectLst/>
                          <a:latin typeface="Calibri"/>
                          <a:ea typeface="Calibri"/>
                          <a:cs typeface="B Nazanin"/>
                        </a:rPr>
                        <a:t>-</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a:effectLst/>
                          <a:latin typeface="Calibri"/>
                          <a:ea typeface="Calibri"/>
                          <a:cs typeface="B Nazanin"/>
                        </a:rPr>
                        <a:t>-</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1800">
                          <a:effectLst/>
                          <a:latin typeface="Calibri"/>
                          <a:ea typeface="Calibri"/>
                          <a:cs typeface="B Nazanin"/>
                        </a:rPr>
                        <a:t>24</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a:effectLst/>
                          <a:latin typeface="Calibri"/>
                          <a:ea typeface="Calibri"/>
                          <a:cs typeface="B Nazanin"/>
                        </a:rPr>
                        <a:t>شفاف</a:t>
                      </a:r>
                      <a:endParaRPr lang="en-US" sz="18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dirty="0">
                          <a:effectLst/>
                          <a:latin typeface="Calibri"/>
                          <a:ea typeface="Calibri"/>
                          <a:cs typeface="B Nazanin"/>
                        </a:rPr>
                        <a:t>SC</a:t>
                      </a:r>
                      <a:endParaRPr lang="en-US" sz="18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148378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229600" cy="1143000"/>
          </a:xfrm>
        </p:spPr>
        <p:txBody>
          <a:bodyPr>
            <a:normAutofit/>
          </a:bodyPr>
          <a:lstStyle/>
          <a:p>
            <a:pPr algn="ctr" rtl="1"/>
            <a:r>
              <a:rPr lang="fa-IR" sz="3600" dirty="0">
                <a:cs typeface="B Nazanin" pitchFamily="2" charset="-78"/>
              </a:rPr>
              <a:t>مقایسه شروع و طول اثر انواع انسولین </a:t>
            </a:r>
          </a:p>
        </p:txBody>
      </p:sp>
      <p:pic>
        <p:nvPicPr>
          <p:cNvPr id="4" name="Picture 2" descr="C:\Users\SONY\Desktop\ins.JPG"/>
          <p:cNvPicPr>
            <a:picLocks noGrp="1" noChangeAspect="1" noChangeArrowheads="1"/>
          </p:cNvPicPr>
          <p:nvPr>
            <p:ph idx="1"/>
          </p:nvPr>
        </p:nvPicPr>
        <p:blipFill>
          <a:blip r:embed="rId2"/>
          <a:srcRect/>
          <a:stretch>
            <a:fillRect/>
          </a:stretch>
        </p:blipFill>
        <p:spPr bwMode="auto">
          <a:xfrm>
            <a:off x="609600" y="1981200"/>
            <a:ext cx="7915533" cy="4156869"/>
          </a:xfrm>
          <a:prstGeom prst="rect">
            <a:avLst/>
          </a:prstGeom>
          <a:ln w="88900" cap="sq" cmpd="thickThin">
            <a:solidFill>
              <a:schemeClr val="tx2">
                <a:lumMod val="75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936401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36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marL="0" indent="0" algn="ctr" rtl="1">
              <a:buNone/>
            </a:pPr>
            <a:r>
              <a:rPr lang="fa-IR" b="1" dirty="0">
                <a:solidFill>
                  <a:schemeClr val="tx2"/>
                </a:solidFill>
                <a:cs typeface="B Nazanin" pitchFamily="2" charset="-78"/>
              </a:rPr>
              <a:t>دارو های ضد قند خوراکی</a:t>
            </a:r>
          </a:p>
          <a:p>
            <a:pPr algn="r" rtl="1"/>
            <a:endParaRPr lang="fa-IR" dirty="0">
              <a:cs typeface="B Nazanin" pitchFamily="2" charset="-78"/>
            </a:endParaRPr>
          </a:p>
          <a:p>
            <a:pPr algn="r" rtl="1"/>
            <a:endParaRPr lang="en-US" dirty="0">
              <a:cs typeface="B Nazanin" pitchFamily="2" charset="-78"/>
            </a:endParaRPr>
          </a:p>
        </p:txBody>
      </p:sp>
      <p:graphicFrame>
        <p:nvGraphicFramePr>
          <p:cNvPr id="6" name="Table 5"/>
          <p:cNvGraphicFramePr>
            <a:graphicFrameLocks noGrp="1"/>
          </p:cNvGraphicFramePr>
          <p:nvPr>
            <p:extLst>
              <p:ext uri="{D42A27DB-BD31-4B8C-83A1-F6EECF244321}">
                <p14:modId xmlns:p14="http://schemas.microsoft.com/office/powerpoint/2010/main" val="3506414789"/>
              </p:ext>
            </p:extLst>
          </p:nvPr>
        </p:nvGraphicFramePr>
        <p:xfrm>
          <a:off x="533400" y="1600200"/>
          <a:ext cx="8153400" cy="3737610"/>
        </p:xfrm>
        <a:graphic>
          <a:graphicData uri="http://schemas.openxmlformats.org/drawingml/2006/table">
            <a:tbl>
              <a:tblPr rtl="1" firstRow="1" firstCol="1" bandRow="1"/>
              <a:tblGrid>
                <a:gridCol w="2019301">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308348">
                  <a:extLst>
                    <a:ext uri="{9D8B030D-6E8A-4147-A177-3AD203B41FA5}">
                      <a16:colId xmlns:a16="http://schemas.microsoft.com/office/drawing/2014/main" val="20002"/>
                    </a:ext>
                  </a:extLst>
                </a:gridCol>
                <a:gridCol w="3454151">
                  <a:extLst>
                    <a:ext uri="{9D8B030D-6E8A-4147-A177-3AD203B41FA5}">
                      <a16:colId xmlns:a16="http://schemas.microsoft.com/office/drawing/2014/main" val="20003"/>
                    </a:ext>
                  </a:extLst>
                </a:gridCol>
              </a:tblGrid>
              <a:tr h="447675">
                <a:tc>
                  <a:txBody>
                    <a:bodyPr/>
                    <a:lstStyle/>
                    <a:p>
                      <a:pPr marL="0" marR="0" algn="ctr" rtl="1">
                        <a:lnSpc>
                          <a:spcPct val="115000"/>
                        </a:lnSpc>
                        <a:spcBef>
                          <a:spcPts val="0"/>
                        </a:spcBef>
                        <a:spcAft>
                          <a:spcPts val="0"/>
                        </a:spcAft>
                      </a:pPr>
                      <a:r>
                        <a:rPr lang="fa-IR" sz="2000" b="1" dirty="0">
                          <a:effectLst/>
                          <a:latin typeface="Calibri"/>
                          <a:ea typeface="Calibri"/>
                          <a:cs typeface="B Nazanin"/>
                        </a:rPr>
                        <a:t>دسته دارویی</a:t>
                      </a:r>
                      <a:endParaRPr lang="en-US" sz="2000" b="1"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a:effectLst/>
                          <a:latin typeface="Calibri"/>
                          <a:ea typeface="Calibri"/>
                          <a:cs typeface="B Nazanin"/>
                        </a:rPr>
                        <a:t>نام دارو (ژنریک)</a:t>
                      </a:r>
                      <a:endParaRPr lang="en-US" sz="2000" b="1">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a:effectLst/>
                          <a:latin typeface="Calibri"/>
                          <a:ea typeface="Calibri"/>
                          <a:cs typeface="B Nazanin"/>
                        </a:rPr>
                        <a:t>نام تجاری</a:t>
                      </a:r>
                      <a:endParaRPr lang="en-US" sz="2000" b="1">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dirty="0">
                          <a:effectLst/>
                          <a:latin typeface="Calibri"/>
                          <a:ea typeface="Calibri"/>
                          <a:cs typeface="B Nazanin"/>
                        </a:rPr>
                        <a:t>توضیحات</a:t>
                      </a:r>
                      <a:endParaRPr lang="en-US" sz="2000" b="1"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895350">
                <a:tc rowSpan="2">
                  <a:txBody>
                    <a:bodyPr/>
                    <a:lstStyle/>
                    <a:p>
                      <a:pPr marL="0" marR="0" algn="ctr" rtl="1">
                        <a:lnSpc>
                          <a:spcPct val="115000"/>
                        </a:lnSpc>
                        <a:spcBef>
                          <a:spcPts val="0"/>
                        </a:spcBef>
                        <a:spcAft>
                          <a:spcPts val="0"/>
                        </a:spcAft>
                      </a:pPr>
                      <a:r>
                        <a:rPr lang="en-US" sz="2000" b="1">
                          <a:effectLst/>
                          <a:latin typeface="Calibri"/>
                          <a:ea typeface="Calibri"/>
                          <a:cs typeface="Calibri"/>
                        </a:rPr>
                        <a:t>α-glucosidase inhibitor</a:t>
                      </a:r>
                      <a:endParaRPr lang="en-US" sz="2000" b="1">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2000" b="1" dirty="0" err="1">
                          <a:solidFill>
                            <a:srgbClr val="C00000"/>
                          </a:solidFill>
                          <a:effectLst/>
                          <a:latin typeface="Calibri"/>
                          <a:ea typeface="Calibri"/>
                          <a:cs typeface="B Nazanin"/>
                        </a:rPr>
                        <a:t>Acarbose</a:t>
                      </a:r>
                      <a:endParaRPr lang="en-US" sz="2000" b="1" dirty="0">
                        <a:solidFill>
                          <a:srgbClr val="C00000"/>
                        </a:solidFill>
                        <a:effectLst/>
                        <a:latin typeface="Calibri"/>
                        <a:ea typeface="Calibri"/>
                        <a:cs typeface="Arial"/>
                      </a:endParaRPr>
                    </a:p>
                    <a:p>
                      <a:pPr marL="0" marR="0" algn="ctr" rtl="1">
                        <a:lnSpc>
                          <a:spcPct val="115000"/>
                        </a:lnSpc>
                        <a:spcBef>
                          <a:spcPts val="0"/>
                        </a:spcBef>
                        <a:spcAft>
                          <a:spcPts val="0"/>
                        </a:spcAft>
                      </a:pPr>
                      <a:r>
                        <a:rPr lang="fa-IR" sz="2000" b="1" dirty="0">
                          <a:solidFill>
                            <a:srgbClr val="C00000"/>
                          </a:solidFill>
                          <a:effectLst/>
                          <a:latin typeface="Calibri"/>
                          <a:ea typeface="Calibri"/>
                          <a:cs typeface="B Nazanin"/>
                        </a:rPr>
                        <a:t> </a:t>
                      </a:r>
                      <a:endParaRPr lang="en-US" sz="2000" b="1" dirty="0">
                        <a:solidFill>
                          <a:srgbClr val="C00000"/>
                        </a:solidFill>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2000">
                          <a:effectLst/>
                          <a:latin typeface="Calibri"/>
                          <a:ea typeface="Calibri"/>
                          <a:cs typeface="B Nazanin"/>
                        </a:rPr>
                        <a:t>Glucoby </a:t>
                      </a:r>
                      <a:endParaRPr lang="en-US" sz="200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rtl="1">
                        <a:lnSpc>
                          <a:spcPct val="115000"/>
                        </a:lnSpc>
                        <a:spcBef>
                          <a:spcPts val="0"/>
                        </a:spcBef>
                        <a:spcAft>
                          <a:spcPts val="0"/>
                        </a:spcAft>
                      </a:pPr>
                      <a:endParaRPr lang="fa-IR" sz="2000" dirty="0">
                        <a:effectLst/>
                        <a:latin typeface="Calibri"/>
                        <a:ea typeface="Calibri"/>
                        <a:cs typeface="B Nazanin"/>
                      </a:endParaRPr>
                    </a:p>
                    <a:p>
                      <a:pPr marL="0" marR="0" algn="ctr" rtl="1">
                        <a:lnSpc>
                          <a:spcPct val="115000"/>
                        </a:lnSpc>
                        <a:spcBef>
                          <a:spcPts val="0"/>
                        </a:spcBef>
                        <a:spcAft>
                          <a:spcPts val="0"/>
                        </a:spcAft>
                      </a:pPr>
                      <a:r>
                        <a:rPr lang="fa-IR" sz="2000" dirty="0">
                          <a:effectLst/>
                          <a:latin typeface="Calibri"/>
                          <a:ea typeface="Calibri"/>
                          <a:cs typeface="B Nazanin"/>
                        </a:rPr>
                        <a:t>شروع با دوز کم، قبل از شروع غذا مصرف می شود</a:t>
                      </a:r>
                      <a:endParaRPr lang="en-US" sz="2000"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47675">
                <a:tc vMerge="1">
                  <a:txBody>
                    <a:bodyPr/>
                    <a:lstStyle/>
                    <a:p>
                      <a:pPr rtl="1"/>
                      <a:endParaRPr lang="fa-IR"/>
                    </a:p>
                  </a:txBody>
                  <a:tcPr/>
                </a:tc>
                <a:tc>
                  <a:txBody>
                    <a:bodyPr/>
                    <a:lstStyle/>
                    <a:p>
                      <a:pPr marL="0" marR="0" algn="ctr" rtl="1">
                        <a:lnSpc>
                          <a:spcPct val="115000"/>
                        </a:lnSpc>
                        <a:spcBef>
                          <a:spcPts val="0"/>
                        </a:spcBef>
                        <a:spcAft>
                          <a:spcPts val="0"/>
                        </a:spcAft>
                      </a:pPr>
                      <a:r>
                        <a:rPr lang="en-US" sz="2000" b="1">
                          <a:solidFill>
                            <a:srgbClr val="C00000"/>
                          </a:solidFill>
                          <a:effectLst/>
                          <a:latin typeface="Calibri"/>
                          <a:ea typeface="Calibri"/>
                          <a:cs typeface="B Nazanin"/>
                        </a:rPr>
                        <a:t>Miglitol</a:t>
                      </a:r>
                      <a:endParaRPr lang="en-US" sz="2000" b="1">
                        <a:solidFill>
                          <a:srgbClr val="C00000"/>
                        </a:solidFill>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2000" dirty="0" err="1">
                          <a:effectLst/>
                          <a:latin typeface="Calibri"/>
                          <a:ea typeface="Calibri"/>
                          <a:cs typeface="B Nazanin"/>
                        </a:rPr>
                        <a:t>Glyset</a:t>
                      </a:r>
                      <a:endParaRPr lang="en-US" sz="2000"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marL="0" marR="0" algn="ctr" rtl="1">
                        <a:lnSpc>
                          <a:spcPct val="115000"/>
                        </a:lnSpc>
                        <a:spcBef>
                          <a:spcPts val="0"/>
                        </a:spcBef>
                        <a:spcAft>
                          <a:spcPts val="0"/>
                        </a:spcAft>
                      </a:pPr>
                      <a:endParaRPr lang="en-US" sz="2000"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895350">
                <a:tc>
                  <a:txBody>
                    <a:bodyPr/>
                    <a:lstStyle/>
                    <a:p>
                      <a:pPr marL="0" marR="0" algn="ctr" rtl="1">
                        <a:lnSpc>
                          <a:spcPct val="115000"/>
                        </a:lnSpc>
                        <a:spcBef>
                          <a:spcPts val="0"/>
                        </a:spcBef>
                        <a:spcAft>
                          <a:spcPts val="0"/>
                        </a:spcAft>
                      </a:pPr>
                      <a:r>
                        <a:rPr lang="en-US" sz="2000" b="1">
                          <a:effectLst/>
                          <a:latin typeface="Calibri"/>
                          <a:ea typeface="Calibri"/>
                          <a:cs typeface="B Nazanin"/>
                        </a:rPr>
                        <a:t>Biguanides</a:t>
                      </a:r>
                      <a:endParaRPr lang="en-US" sz="2000" b="1">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2000" b="1" dirty="0">
                          <a:solidFill>
                            <a:srgbClr val="C00000"/>
                          </a:solidFill>
                          <a:effectLst/>
                          <a:latin typeface="Calibri"/>
                          <a:ea typeface="Calibri"/>
                          <a:cs typeface="B Nazanin"/>
                        </a:rPr>
                        <a:t>Metformin</a:t>
                      </a:r>
                      <a:endParaRPr lang="en-US" sz="2000" b="1" dirty="0">
                        <a:solidFill>
                          <a:srgbClr val="C00000"/>
                        </a:solidFill>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2000">
                          <a:effectLst/>
                          <a:latin typeface="Calibri"/>
                          <a:ea typeface="Calibri"/>
                          <a:cs typeface="B Nazanin"/>
                        </a:rPr>
                        <a:t>Glucophage</a:t>
                      </a:r>
                      <a:endParaRPr lang="en-US" sz="200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dirty="0">
                          <a:effectLst/>
                          <a:latin typeface="Calibri"/>
                          <a:ea typeface="Calibri"/>
                          <a:cs typeface="B Nazanin"/>
                        </a:rPr>
                        <a:t>در بیماران با نارسایی کلیوی، قلبی-تنفسی و کبدی شدید مصرف نشود</a:t>
                      </a:r>
                      <a:endParaRPr lang="en-US" sz="2000"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895350">
                <a:tc>
                  <a:txBody>
                    <a:bodyPr/>
                    <a:lstStyle/>
                    <a:p>
                      <a:pPr marL="0" marR="0" algn="ctr" rtl="1">
                        <a:lnSpc>
                          <a:spcPct val="115000"/>
                        </a:lnSpc>
                        <a:spcBef>
                          <a:spcPts val="0"/>
                        </a:spcBef>
                        <a:spcAft>
                          <a:spcPts val="0"/>
                        </a:spcAft>
                      </a:pPr>
                      <a:r>
                        <a:rPr lang="en-US" sz="2000" b="1" dirty="0">
                          <a:effectLst/>
                          <a:latin typeface="Calibri"/>
                          <a:ea typeface="Calibri"/>
                          <a:cs typeface="B Nazanin"/>
                        </a:rPr>
                        <a:t>Meglitinides </a:t>
                      </a:r>
                      <a:endParaRPr lang="en-US" sz="2000" b="1"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2000" b="1" dirty="0" err="1">
                          <a:solidFill>
                            <a:srgbClr val="C00000"/>
                          </a:solidFill>
                          <a:effectLst/>
                          <a:latin typeface="Calibri"/>
                          <a:ea typeface="Calibri"/>
                          <a:cs typeface="B Nazanin"/>
                        </a:rPr>
                        <a:t>Repaglinide</a:t>
                      </a:r>
                      <a:endParaRPr lang="en-US" sz="2000" b="1" dirty="0">
                        <a:solidFill>
                          <a:srgbClr val="C00000"/>
                        </a:solidFill>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2000" dirty="0" err="1">
                          <a:effectLst/>
                          <a:latin typeface="Calibri"/>
                          <a:ea typeface="Calibri"/>
                          <a:cs typeface="B Nazanin"/>
                        </a:rPr>
                        <a:t>Prandin</a:t>
                      </a:r>
                      <a:endParaRPr lang="en-US" sz="2000"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dirty="0">
                          <a:effectLst/>
                          <a:latin typeface="Calibri"/>
                          <a:ea typeface="Calibri"/>
                          <a:cs typeface="B Nazanin"/>
                        </a:rPr>
                        <a:t>همراه غذا استفاده شود</a:t>
                      </a:r>
                    </a:p>
                    <a:p>
                      <a:pPr marL="0" marR="0" algn="ctr" rtl="1">
                        <a:lnSpc>
                          <a:spcPct val="115000"/>
                        </a:lnSpc>
                        <a:spcBef>
                          <a:spcPts val="0"/>
                        </a:spcBef>
                        <a:spcAft>
                          <a:spcPts val="0"/>
                        </a:spcAft>
                      </a:pPr>
                      <a:r>
                        <a:rPr lang="fa-IR" sz="2000" dirty="0">
                          <a:effectLst/>
                          <a:latin typeface="Calibri"/>
                          <a:ea typeface="Calibri"/>
                          <a:cs typeface="B Nazanin"/>
                        </a:rPr>
                        <a:t> در</a:t>
                      </a:r>
                      <a:r>
                        <a:rPr lang="fa-IR" sz="2000" baseline="0" dirty="0">
                          <a:effectLst/>
                          <a:latin typeface="Calibri"/>
                          <a:ea typeface="Calibri"/>
                          <a:cs typeface="B Nazanin"/>
                        </a:rPr>
                        <a:t> صورت عدم مصرف وعده غذایی</a:t>
                      </a:r>
                      <a:r>
                        <a:rPr lang="fa-IR" sz="2000" dirty="0">
                          <a:effectLst/>
                          <a:latin typeface="Calibri"/>
                          <a:ea typeface="Calibri"/>
                          <a:cs typeface="B Nazanin"/>
                        </a:rPr>
                        <a:t>، دارو در آن وعده مصرف نشود</a:t>
                      </a:r>
                      <a:endParaRPr lang="en-US" sz="2000"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588002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marL="0" indent="0" algn="ctr" rtl="1">
              <a:buNone/>
            </a:pPr>
            <a:r>
              <a:rPr lang="fa-IR" b="1" dirty="0">
                <a:solidFill>
                  <a:schemeClr val="tx2"/>
                </a:solidFill>
                <a:cs typeface="B Nazanin" pitchFamily="2" charset="-78"/>
              </a:rPr>
              <a:t>دارو های ضد قند خوراکی</a:t>
            </a:r>
          </a:p>
        </p:txBody>
      </p:sp>
      <p:graphicFrame>
        <p:nvGraphicFramePr>
          <p:cNvPr id="6" name="Table 5"/>
          <p:cNvGraphicFramePr>
            <a:graphicFrameLocks noGrp="1"/>
          </p:cNvGraphicFramePr>
          <p:nvPr>
            <p:extLst>
              <p:ext uri="{D42A27DB-BD31-4B8C-83A1-F6EECF244321}">
                <p14:modId xmlns:p14="http://schemas.microsoft.com/office/powerpoint/2010/main" val="687431754"/>
              </p:ext>
            </p:extLst>
          </p:nvPr>
        </p:nvGraphicFramePr>
        <p:xfrm>
          <a:off x="685801" y="1447800"/>
          <a:ext cx="7848599" cy="4731886"/>
        </p:xfrm>
        <a:graphic>
          <a:graphicData uri="http://schemas.openxmlformats.org/drawingml/2006/table">
            <a:tbl>
              <a:tblPr rtl="1" firstRow="1" firstCol="1" bandRow="1"/>
              <a:tblGrid>
                <a:gridCol w="1524000">
                  <a:extLst>
                    <a:ext uri="{9D8B030D-6E8A-4147-A177-3AD203B41FA5}">
                      <a16:colId xmlns:a16="http://schemas.microsoft.com/office/drawing/2014/main" val="20000"/>
                    </a:ext>
                  </a:extLst>
                </a:gridCol>
                <a:gridCol w="1562100">
                  <a:extLst>
                    <a:ext uri="{9D8B030D-6E8A-4147-A177-3AD203B41FA5}">
                      <a16:colId xmlns:a16="http://schemas.microsoft.com/office/drawing/2014/main" val="20001"/>
                    </a:ext>
                  </a:extLst>
                </a:gridCol>
                <a:gridCol w="962584">
                  <a:extLst>
                    <a:ext uri="{9D8B030D-6E8A-4147-A177-3AD203B41FA5}">
                      <a16:colId xmlns:a16="http://schemas.microsoft.com/office/drawing/2014/main" val="20002"/>
                    </a:ext>
                  </a:extLst>
                </a:gridCol>
                <a:gridCol w="3799915">
                  <a:extLst>
                    <a:ext uri="{9D8B030D-6E8A-4147-A177-3AD203B41FA5}">
                      <a16:colId xmlns:a16="http://schemas.microsoft.com/office/drawing/2014/main" val="20003"/>
                    </a:ext>
                  </a:extLst>
                </a:gridCol>
              </a:tblGrid>
              <a:tr h="313597">
                <a:tc>
                  <a:txBody>
                    <a:bodyPr/>
                    <a:lstStyle/>
                    <a:p>
                      <a:pPr marL="0" marR="0" algn="ctr" rtl="1">
                        <a:lnSpc>
                          <a:spcPct val="115000"/>
                        </a:lnSpc>
                        <a:spcBef>
                          <a:spcPts val="0"/>
                        </a:spcBef>
                        <a:spcAft>
                          <a:spcPts val="0"/>
                        </a:spcAft>
                      </a:pPr>
                      <a:r>
                        <a:rPr lang="fa-IR" sz="1800" b="1" dirty="0">
                          <a:effectLst/>
                          <a:latin typeface="Calibri"/>
                          <a:ea typeface="Calibri"/>
                          <a:cs typeface="B Nazanin"/>
                        </a:rPr>
                        <a:t>دسته دارویی</a:t>
                      </a:r>
                      <a:endParaRPr lang="en-US" sz="1800" b="1"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b="1">
                          <a:effectLst/>
                          <a:latin typeface="Calibri"/>
                          <a:ea typeface="Calibri"/>
                          <a:cs typeface="B Nazanin"/>
                        </a:rPr>
                        <a:t>نام دارو (ژنریک)</a:t>
                      </a:r>
                      <a:endParaRPr lang="en-US" sz="1800" b="1">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b="1">
                          <a:effectLst/>
                          <a:latin typeface="Calibri"/>
                          <a:ea typeface="Calibri"/>
                          <a:cs typeface="B Nazanin"/>
                        </a:rPr>
                        <a:t>نام تجاری</a:t>
                      </a:r>
                      <a:endParaRPr lang="en-US" sz="1800" b="1">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b="1" dirty="0">
                          <a:effectLst/>
                          <a:latin typeface="Calibri"/>
                          <a:ea typeface="Calibri"/>
                          <a:cs typeface="B Nazanin"/>
                        </a:rPr>
                        <a:t>توضیحات</a:t>
                      </a:r>
                      <a:endParaRPr lang="en-US" sz="1800" b="1"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902031">
                <a:tc>
                  <a:txBody>
                    <a:bodyPr/>
                    <a:lstStyle/>
                    <a:p>
                      <a:pPr marL="0" marR="0" algn="ctr" rtl="1">
                        <a:lnSpc>
                          <a:spcPct val="115000"/>
                        </a:lnSpc>
                        <a:spcBef>
                          <a:spcPts val="0"/>
                        </a:spcBef>
                        <a:spcAft>
                          <a:spcPts val="0"/>
                        </a:spcAft>
                      </a:pPr>
                      <a:r>
                        <a:rPr lang="fa-IR" sz="1800" b="1" dirty="0">
                          <a:effectLst/>
                          <a:latin typeface="Calibri"/>
                          <a:ea typeface="Calibri"/>
                          <a:cs typeface="B Nazanin"/>
                        </a:rPr>
                        <a:t>سولفونیل اوره نسل اول</a:t>
                      </a:r>
                      <a:endParaRPr lang="en-US" sz="1800" b="1"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b="1" dirty="0" err="1">
                          <a:solidFill>
                            <a:srgbClr val="C00000"/>
                          </a:solidFill>
                          <a:effectLst/>
                          <a:latin typeface="Calibri"/>
                          <a:ea typeface="Calibri"/>
                          <a:cs typeface="B Nazanin"/>
                        </a:rPr>
                        <a:t>Chlorpropamide</a:t>
                      </a:r>
                      <a:endParaRPr lang="en-US" sz="1800" b="1" dirty="0">
                        <a:solidFill>
                          <a:srgbClr val="C00000"/>
                        </a:solidFill>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a:effectLst/>
                          <a:latin typeface="Calibri"/>
                          <a:ea typeface="Calibri"/>
                          <a:cs typeface="B Nazanin"/>
                        </a:rPr>
                        <a:t>Diabinese</a:t>
                      </a:r>
                      <a:endParaRPr lang="en-US" sz="180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dirty="0">
                          <a:effectLst/>
                          <a:latin typeface="Calibri"/>
                          <a:ea typeface="Calibri"/>
                          <a:cs typeface="B Nazanin"/>
                        </a:rPr>
                        <a:t>بیشترین عوارض (هیپوگلیسمی) نسبت به سایر سولفون اوره ها</a:t>
                      </a:r>
                      <a:endParaRPr lang="en-US" sz="1800"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40790">
                <a:tc rowSpan="3">
                  <a:txBody>
                    <a:bodyPr/>
                    <a:lstStyle/>
                    <a:p>
                      <a:pPr marL="0" marR="0" algn="ctr" rtl="1">
                        <a:lnSpc>
                          <a:spcPct val="115000"/>
                        </a:lnSpc>
                        <a:spcBef>
                          <a:spcPts val="0"/>
                        </a:spcBef>
                        <a:spcAft>
                          <a:spcPts val="0"/>
                        </a:spcAft>
                      </a:pPr>
                      <a:r>
                        <a:rPr lang="fa-IR" sz="1800" b="1" dirty="0">
                          <a:effectLst/>
                          <a:latin typeface="Calibri"/>
                          <a:ea typeface="Calibri"/>
                          <a:cs typeface="B Nazanin"/>
                        </a:rPr>
                        <a:t>سولفونیل اوره نسل دوم</a:t>
                      </a:r>
                      <a:endParaRPr lang="en-US" sz="1800" b="1"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b="1" dirty="0" err="1">
                          <a:solidFill>
                            <a:srgbClr val="C00000"/>
                          </a:solidFill>
                          <a:effectLst/>
                          <a:latin typeface="Calibri"/>
                          <a:ea typeface="Calibri"/>
                          <a:cs typeface="B Nazanin"/>
                        </a:rPr>
                        <a:t>Glimepride</a:t>
                      </a:r>
                      <a:endParaRPr lang="en-US" sz="1800" b="1" dirty="0">
                        <a:solidFill>
                          <a:srgbClr val="C00000"/>
                        </a:solidFill>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a:effectLst/>
                          <a:latin typeface="Calibri"/>
                          <a:ea typeface="Calibri"/>
                          <a:cs typeface="B Nazanin"/>
                        </a:rPr>
                        <a:t>Amaryl</a:t>
                      </a:r>
                      <a:endParaRPr lang="en-US" sz="180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dirty="0">
                          <a:effectLst/>
                          <a:latin typeface="Calibri"/>
                          <a:ea typeface="Calibri"/>
                          <a:cs typeface="B Nazanin"/>
                        </a:rPr>
                        <a:t>احتمالا در بیماران با مشکل کلیوی، ایمن است. </a:t>
                      </a:r>
                      <a:endParaRPr lang="en-US" sz="1800"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40790">
                <a:tc vMerge="1">
                  <a:txBody>
                    <a:bodyPr/>
                    <a:lstStyle/>
                    <a:p>
                      <a:pPr rtl="1"/>
                      <a:endParaRPr lang="fa-IR"/>
                    </a:p>
                  </a:txBody>
                  <a:tcPr/>
                </a:tc>
                <a:tc>
                  <a:txBody>
                    <a:bodyPr/>
                    <a:lstStyle/>
                    <a:p>
                      <a:pPr marL="0" marR="0" algn="ctr" rtl="0">
                        <a:lnSpc>
                          <a:spcPct val="115000"/>
                        </a:lnSpc>
                        <a:spcBef>
                          <a:spcPts val="0"/>
                        </a:spcBef>
                        <a:spcAft>
                          <a:spcPts val="0"/>
                        </a:spcAft>
                      </a:pPr>
                      <a:r>
                        <a:rPr lang="en-US" sz="1800" b="1" dirty="0">
                          <a:solidFill>
                            <a:srgbClr val="C00000"/>
                          </a:solidFill>
                          <a:effectLst/>
                          <a:latin typeface="Calibri"/>
                          <a:ea typeface="Calibri"/>
                          <a:cs typeface="B Nazanin"/>
                        </a:rPr>
                        <a:t>Glyburide</a:t>
                      </a:r>
                    </a:p>
                    <a:p>
                      <a:pPr marL="0" marR="0" algn="ctr" rtl="0">
                        <a:lnSpc>
                          <a:spcPct val="115000"/>
                        </a:lnSpc>
                        <a:spcBef>
                          <a:spcPts val="0"/>
                        </a:spcBef>
                        <a:spcAft>
                          <a:spcPts val="0"/>
                        </a:spcAft>
                      </a:pPr>
                      <a:r>
                        <a:rPr lang="en-US" sz="1800" b="1" dirty="0">
                          <a:solidFill>
                            <a:srgbClr val="C00000"/>
                          </a:solidFill>
                          <a:effectLst/>
                          <a:latin typeface="Calibri"/>
                          <a:ea typeface="Calibri"/>
                          <a:cs typeface="B Nazanin"/>
                        </a:rPr>
                        <a:t>(</a:t>
                      </a:r>
                      <a:r>
                        <a:rPr lang="en-US" sz="1800" b="1" dirty="0" err="1">
                          <a:solidFill>
                            <a:srgbClr val="C00000"/>
                          </a:solidFill>
                          <a:effectLst/>
                          <a:latin typeface="Calibri"/>
                          <a:ea typeface="Calibri"/>
                          <a:cs typeface="B Nazanin"/>
                        </a:rPr>
                        <a:t>Glibenclamide</a:t>
                      </a:r>
                      <a:r>
                        <a:rPr lang="en-US" sz="1800" b="1" dirty="0">
                          <a:solidFill>
                            <a:srgbClr val="C00000"/>
                          </a:solidFill>
                          <a:effectLst/>
                          <a:latin typeface="Calibri"/>
                          <a:ea typeface="Calibri"/>
                          <a:cs typeface="B Nazanin"/>
                        </a:rPr>
                        <a:t>)</a:t>
                      </a:r>
                      <a:endParaRPr lang="en-US" sz="1800" b="1" dirty="0">
                        <a:solidFill>
                          <a:srgbClr val="C00000"/>
                        </a:solidFill>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a:effectLst/>
                          <a:latin typeface="Calibri"/>
                          <a:ea typeface="Calibri"/>
                          <a:cs typeface="B Nazanin"/>
                        </a:rPr>
                        <a:t>Daonil</a:t>
                      </a:r>
                      <a:endParaRPr lang="en-US" sz="180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dirty="0">
                          <a:effectLst/>
                          <a:latin typeface="Calibri"/>
                          <a:ea typeface="Calibri"/>
                          <a:cs typeface="B Nazanin"/>
                        </a:rPr>
                        <a:t> دوز های بالاتر از </a:t>
                      </a:r>
                      <a:r>
                        <a:rPr lang="en-US" sz="1800" dirty="0">
                          <a:effectLst/>
                          <a:latin typeface="Calibri"/>
                          <a:ea typeface="Calibri"/>
                          <a:cs typeface="B Nazanin"/>
                        </a:rPr>
                        <a:t>10 mg</a:t>
                      </a:r>
                      <a:r>
                        <a:rPr lang="fa-IR" sz="1800" dirty="0">
                          <a:effectLst/>
                          <a:latin typeface="Calibri"/>
                          <a:ea typeface="Calibri"/>
                          <a:cs typeface="B Nazanin"/>
                        </a:rPr>
                        <a:t> در روز به صورت منقسم استفاده شود</a:t>
                      </a:r>
                    </a:p>
                    <a:p>
                      <a:pPr marL="0" marR="0" algn="ctr" rtl="1">
                        <a:lnSpc>
                          <a:spcPct val="115000"/>
                        </a:lnSpc>
                        <a:spcBef>
                          <a:spcPts val="0"/>
                        </a:spcBef>
                        <a:spcAft>
                          <a:spcPts val="0"/>
                        </a:spcAft>
                      </a:pPr>
                      <a:r>
                        <a:rPr lang="fa-IR" sz="1800" dirty="0">
                          <a:effectLst/>
                          <a:latin typeface="Calibri"/>
                          <a:ea typeface="Calibri"/>
                          <a:cs typeface="B Nazanin"/>
                        </a:rPr>
                        <a:t>نیم ساعت قبل از غذا مصرف شود</a:t>
                      </a:r>
                      <a:endParaRPr lang="en-US" sz="1800"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27193">
                <a:tc vMerge="1">
                  <a:txBody>
                    <a:bodyPr/>
                    <a:lstStyle/>
                    <a:p>
                      <a:pPr rtl="1"/>
                      <a:endParaRPr lang="fa-IR"/>
                    </a:p>
                  </a:txBody>
                  <a:tcPr/>
                </a:tc>
                <a:tc>
                  <a:txBody>
                    <a:bodyPr/>
                    <a:lstStyle/>
                    <a:p>
                      <a:pPr marL="0" marR="0" algn="ctr" rtl="1">
                        <a:lnSpc>
                          <a:spcPct val="115000"/>
                        </a:lnSpc>
                        <a:spcBef>
                          <a:spcPts val="0"/>
                        </a:spcBef>
                        <a:spcAft>
                          <a:spcPts val="0"/>
                        </a:spcAft>
                      </a:pPr>
                      <a:r>
                        <a:rPr lang="en-US" sz="1800" b="1" dirty="0" err="1">
                          <a:solidFill>
                            <a:srgbClr val="C00000"/>
                          </a:solidFill>
                          <a:effectLst/>
                          <a:latin typeface="Calibri"/>
                          <a:ea typeface="Calibri"/>
                          <a:cs typeface="B Nazanin"/>
                        </a:rPr>
                        <a:t>Glipizide</a:t>
                      </a:r>
                      <a:endParaRPr lang="en-US" sz="1800" b="1" dirty="0">
                        <a:solidFill>
                          <a:srgbClr val="C00000"/>
                        </a:solidFill>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1800">
                          <a:effectLst/>
                          <a:latin typeface="Calibri"/>
                          <a:ea typeface="Calibri"/>
                          <a:cs typeface="B Nazanin"/>
                        </a:rPr>
                        <a:t>Glucotrol</a:t>
                      </a:r>
                      <a:endParaRPr lang="en-US" sz="180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dirty="0">
                          <a:effectLst/>
                          <a:latin typeface="Calibri"/>
                          <a:ea typeface="Calibri"/>
                          <a:cs typeface="Arial"/>
                        </a:rPr>
                        <a:t>-</a:t>
                      </a:r>
                      <a:endParaRPr lang="en-US" sz="1800"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4223647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marL="0" indent="0" algn="ctr" rtl="1">
              <a:buNone/>
            </a:pPr>
            <a:r>
              <a:rPr lang="fa-IR" b="1" dirty="0">
                <a:solidFill>
                  <a:schemeClr val="tx2"/>
                </a:solidFill>
                <a:cs typeface="B Nazanin" pitchFamily="2" charset="-78"/>
              </a:rPr>
              <a:t>دارو های ضد قند خوراکی</a:t>
            </a:r>
          </a:p>
        </p:txBody>
      </p:sp>
      <p:graphicFrame>
        <p:nvGraphicFramePr>
          <p:cNvPr id="6" name="Table 5"/>
          <p:cNvGraphicFramePr>
            <a:graphicFrameLocks noGrp="1"/>
          </p:cNvGraphicFramePr>
          <p:nvPr>
            <p:extLst>
              <p:ext uri="{D42A27DB-BD31-4B8C-83A1-F6EECF244321}">
                <p14:modId xmlns:p14="http://schemas.microsoft.com/office/powerpoint/2010/main" val="1437079314"/>
              </p:ext>
            </p:extLst>
          </p:nvPr>
        </p:nvGraphicFramePr>
        <p:xfrm>
          <a:off x="533399" y="1600200"/>
          <a:ext cx="8420101" cy="2895600"/>
        </p:xfrm>
        <a:graphic>
          <a:graphicData uri="http://schemas.openxmlformats.org/drawingml/2006/table">
            <a:tbl>
              <a:tblPr rtl="1" firstRow="1" firstCol="1" bandRow="1"/>
              <a:tblGrid>
                <a:gridCol w="2066083">
                  <a:extLst>
                    <a:ext uri="{9D8B030D-6E8A-4147-A177-3AD203B41FA5}">
                      <a16:colId xmlns:a16="http://schemas.microsoft.com/office/drawing/2014/main" val="20000"/>
                    </a:ext>
                  </a:extLst>
                </a:gridCol>
                <a:gridCol w="1429602">
                  <a:extLst>
                    <a:ext uri="{9D8B030D-6E8A-4147-A177-3AD203B41FA5}">
                      <a16:colId xmlns:a16="http://schemas.microsoft.com/office/drawing/2014/main" val="20001"/>
                    </a:ext>
                  </a:extLst>
                </a:gridCol>
                <a:gridCol w="1173249">
                  <a:extLst>
                    <a:ext uri="{9D8B030D-6E8A-4147-A177-3AD203B41FA5}">
                      <a16:colId xmlns:a16="http://schemas.microsoft.com/office/drawing/2014/main" val="20002"/>
                    </a:ext>
                  </a:extLst>
                </a:gridCol>
                <a:gridCol w="3751167">
                  <a:extLst>
                    <a:ext uri="{9D8B030D-6E8A-4147-A177-3AD203B41FA5}">
                      <a16:colId xmlns:a16="http://schemas.microsoft.com/office/drawing/2014/main" val="20003"/>
                    </a:ext>
                  </a:extLst>
                </a:gridCol>
              </a:tblGrid>
              <a:tr h="723900">
                <a:tc>
                  <a:txBody>
                    <a:bodyPr/>
                    <a:lstStyle/>
                    <a:p>
                      <a:pPr marL="0" marR="0" algn="ctr" rtl="1">
                        <a:lnSpc>
                          <a:spcPct val="115000"/>
                        </a:lnSpc>
                        <a:spcBef>
                          <a:spcPts val="0"/>
                        </a:spcBef>
                        <a:spcAft>
                          <a:spcPts val="0"/>
                        </a:spcAft>
                      </a:pPr>
                      <a:r>
                        <a:rPr lang="fa-IR" sz="2000" b="1" dirty="0">
                          <a:effectLst/>
                          <a:latin typeface="Calibri"/>
                          <a:ea typeface="Calibri"/>
                          <a:cs typeface="B Nazanin"/>
                        </a:rPr>
                        <a:t>دسته دارویی</a:t>
                      </a:r>
                      <a:endParaRPr lang="en-US" sz="2000" b="1"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dirty="0">
                          <a:effectLst/>
                          <a:latin typeface="Calibri"/>
                          <a:ea typeface="Calibri"/>
                          <a:cs typeface="B Nazanin"/>
                        </a:rPr>
                        <a:t>نام دارو (ژنریک)</a:t>
                      </a:r>
                      <a:endParaRPr lang="en-US" sz="2000" b="1"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a:effectLst/>
                          <a:latin typeface="Calibri"/>
                          <a:ea typeface="Calibri"/>
                          <a:cs typeface="B Nazanin"/>
                        </a:rPr>
                        <a:t>نام تجاری</a:t>
                      </a:r>
                      <a:endParaRPr lang="en-US" sz="2000" b="1">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dirty="0">
                          <a:effectLst/>
                          <a:latin typeface="Calibri"/>
                          <a:ea typeface="Calibri"/>
                          <a:cs typeface="B Nazanin"/>
                        </a:rPr>
                        <a:t>توضیحات</a:t>
                      </a:r>
                      <a:endParaRPr lang="en-US" sz="2000" b="1"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47800">
                <a:tc rowSpan="2">
                  <a:txBody>
                    <a:bodyPr/>
                    <a:lstStyle/>
                    <a:p>
                      <a:pPr marL="0" marR="0" algn="ctr" rtl="1">
                        <a:lnSpc>
                          <a:spcPct val="115000"/>
                        </a:lnSpc>
                        <a:spcBef>
                          <a:spcPts val="0"/>
                        </a:spcBef>
                        <a:spcAft>
                          <a:spcPts val="0"/>
                        </a:spcAft>
                      </a:pPr>
                      <a:r>
                        <a:rPr lang="en-US" sz="2000" b="1" dirty="0" err="1">
                          <a:effectLst/>
                          <a:latin typeface="Calibri"/>
                          <a:ea typeface="Calibri"/>
                          <a:cs typeface="B Nazanin"/>
                        </a:rPr>
                        <a:t>Tiazolidinediones</a:t>
                      </a:r>
                      <a:endParaRPr lang="en-US" sz="2000" b="1"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2000" b="1" dirty="0">
                          <a:solidFill>
                            <a:srgbClr val="C00000"/>
                          </a:solidFill>
                          <a:effectLst/>
                          <a:latin typeface="Calibri"/>
                          <a:ea typeface="Calibri"/>
                          <a:cs typeface="B Nazanin"/>
                        </a:rPr>
                        <a:t>Rosiglitazone</a:t>
                      </a:r>
                      <a:endParaRPr lang="en-US" sz="2000" b="1" dirty="0">
                        <a:solidFill>
                          <a:srgbClr val="C00000"/>
                        </a:solidFill>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2000">
                          <a:effectLst/>
                          <a:latin typeface="Calibri"/>
                          <a:ea typeface="Calibri"/>
                          <a:cs typeface="B Nazanin"/>
                        </a:rPr>
                        <a:t>Avendia</a:t>
                      </a:r>
                      <a:endParaRPr lang="en-US" sz="200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2000" dirty="0">
                          <a:solidFill>
                            <a:srgbClr val="FF0000"/>
                          </a:solidFill>
                          <a:effectLst/>
                          <a:latin typeface="Calibri"/>
                          <a:ea typeface="Calibri"/>
                          <a:cs typeface="B Nazanin"/>
                        </a:rPr>
                        <a:t>x</a:t>
                      </a:r>
                      <a:endParaRPr lang="en-US" sz="2000" dirty="0">
                        <a:solidFill>
                          <a:srgbClr val="FF0000"/>
                        </a:solidFill>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23900">
                <a:tc vMerge="1">
                  <a:txBody>
                    <a:bodyPr/>
                    <a:lstStyle/>
                    <a:p>
                      <a:pPr rtl="1"/>
                      <a:endParaRPr lang="fa-IR"/>
                    </a:p>
                  </a:txBody>
                  <a:tcPr/>
                </a:tc>
                <a:tc>
                  <a:txBody>
                    <a:bodyPr/>
                    <a:lstStyle/>
                    <a:p>
                      <a:pPr marL="0" marR="0" algn="ctr" rtl="1">
                        <a:lnSpc>
                          <a:spcPct val="115000"/>
                        </a:lnSpc>
                        <a:spcBef>
                          <a:spcPts val="0"/>
                        </a:spcBef>
                        <a:spcAft>
                          <a:spcPts val="0"/>
                        </a:spcAft>
                      </a:pPr>
                      <a:r>
                        <a:rPr lang="en-US" sz="2000" b="1" dirty="0">
                          <a:solidFill>
                            <a:srgbClr val="C00000"/>
                          </a:solidFill>
                          <a:effectLst/>
                          <a:latin typeface="Calibri"/>
                          <a:ea typeface="Calibri"/>
                          <a:cs typeface="B Nazanin"/>
                        </a:rPr>
                        <a:t>Pioglitazone</a:t>
                      </a:r>
                      <a:endParaRPr lang="en-US" sz="2000" b="1" dirty="0">
                        <a:solidFill>
                          <a:srgbClr val="C00000"/>
                        </a:solidFill>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2000" dirty="0" err="1">
                          <a:effectLst/>
                          <a:latin typeface="Calibri"/>
                          <a:ea typeface="Calibri"/>
                          <a:cs typeface="B Nazanin"/>
                        </a:rPr>
                        <a:t>Glutazone</a:t>
                      </a:r>
                      <a:endParaRPr lang="en-US" sz="2000"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dirty="0">
                          <a:effectLst/>
                          <a:latin typeface="Calibri"/>
                          <a:ea typeface="Calibri"/>
                          <a:cs typeface="B Nazanin"/>
                        </a:rPr>
                        <a:t>در نارسایی کلیوی تعدیل دوز نمی خواهد</a:t>
                      </a:r>
                      <a:endParaRPr lang="en-US" sz="2000" dirty="0">
                        <a:effectLst/>
                        <a:latin typeface="Calibri"/>
                        <a:ea typeface="Calibri"/>
                        <a:cs typeface="Arial"/>
                      </a:endParaRPr>
                    </a:p>
                  </a:txBody>
                  <a:tcPr marL="9021" marR="90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8604529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marL="0" indent="0" algn="ctr" rtl="1">
              <a:buNone/>
            </a:pPr>
            <a:r>
              <a:rPr lang="fa-IR" b="1" dirty="0">
                <a:solidFill>
                  <a:schemeClr val="tx2"/>
                </a:solidFill>
                <a:cs typeface="B Nazanin" pitchFamily="2" charset="-78"/>
              </a:rPr>
              <a:t>اثرات فارماکولوژیک و جایگاه درمانی دارو های ضد دیابت</a:t>
            </a:r>
            <a:endParaRPr lang="en-US" b="1" dirty="0">
              <a:solidFill>
                <a:schemeClr val="tx2"/>
              </a:solidFill>
              <a:cs typeface="B Nazanin" pitchFamily="2" charset="-78"/>
            </a:endParaRPr>
          </a:p>
          <a:p>
            <a:pPr algn="r" rtl="1"/>
            <a:endParaRPr lang="en-US" dirty="0">
              <a:cs typeface="B Nazanin"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906073984"/>
              </p:ext>
            </p:extLst>
          </p:nvPr>
        </p:nvGraphicFramePr>
        <p:xfrm>
          <a:off x="228600" y="1676400"/>
          <a:ext cx="8686800" cy="3855720"/>
        </p:xfrm>
        <a:graphic>
          <a:graphicData uri="http://schemas.openxmlformats.org/drawingml/2006/table">
            <a:tbl>
              <a:tblPr rtl="1" firstRow="1" firstCol="1" bandRow="1"/>
              <a:tblGrid>
                <a:gridCol w="917872">
                  <a:extLst>
                    <a:ext uri="{9D8B030D-6E8A-4147-A177-3AD203B41FA5}">
                      <a16:colId xmlns:a16="http://schemas.microsoft.com/office/drawing/2014/main" val="20000"/>
                    </a:ext>
                  </a:extLst>
                </a:gridCol>
                <a:gridCol w="1415280">
                  <a:extLst>
                    <a:ext uri="{9D8B030D-6E8A-4147-A177-3AD203B41FA5}">
                      <a16:colId xmlns:a16="http://schemas.microsoft.com/office/drawing/2014/main" val="20001"/>
                    </a:ext>
                  </a:extLst>
                </a:gridCol>
                <a:gridCol w="2357886">
                  <a:extLst>
                    <a:ext uri="{9D8B030D-6E8A-4147-A177-3AD203B41FA5}">
                      <a16:colId xmlns:a16="http://schemas.microsoft.com/office/drawing/2014/main" val="20002"/>
                    </a:ext>
                  </a:extLst>
                </a:gridCol>
                <a:gridCol w="2340595">
                  <a:extLst>
                    <a:ext uri="{9D8B030D-6E8A-4147-A177-3AD203B41FA5}">
                      <a16:colId xmlns:a16="http://schemas.microsoft.com/office/drawing/2014/main" val="20003"/>
                    </a:ext>
                  </a:extLst>
                </a:gridCol>
                <a:gridCol w="1655167">
                  <a:extLst>
                    <a:ext uri="{9D8B030D-6E8A-4147-A177-3AD203B41FA5}">
                      <a16:colId xmlns:a16="http://schemas.microsoft.com/office/drawing/2014/main" val="20004"/>
                    </a:ext>
                  </a:extLst>
                </a:gridCol>
              </a:tblGrid>
              <a:tr h="542607">
                <a:tc>
                  <a:txBody>
                    <a:bodyPr/>
                    <a:lstStyle/>
                    <a:p>
                      <a:pPr marL="0" marR="0" algn="ctr" rtl="1">
                        <a:lnSpc>
                          <a:spcPct val="115000"/>
                        </a:lnSpc>
                        <a:spcBef>
                          <a:spcPts val="0"/>
                        </a:spcBef>
                        <a:spcAft>
                          <a:spcPts val="0"/>
                        </a:spcAft>
                      </a:pPr>
                      <a:r>
                        <a:rPr lang="fa-IR" sz="2000" b="1" dirty="0">
                          <a:effectLst/>
                          <a:latin typeface="Calibri"/>
                          <a:ea typeface="Calibri"/>
                          <a:cs typeface="B Nazanin"/>
                        </a:rPr>
                        <a:t> دارو</a:t>
                      </a:r>
                      <a:endParaRPr lang="en-US" sz="2000" b="1"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a:effectLst/>
                          <a:latin typeface="Calibri"/>
                          <a:ea typeface="Calibri"/>
                          <a:cs typeface="B Nazanin"/>
                        </a:rPr>
                        <a:t>مکانیسم اثر اصلی</a:t>
                      </a:r>
                      <a:endParaRPr lang="en-US" sz="2000" b="1">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a:effectLst/>
                          <a:latin typeface="Calibri"/>
                          <a:ea typeface="Calibri"/>
                          <a:cs typeface="B Nazanin"/>
                        </a:rPr>
                        <a:t>اندیکاسیون مورد تصویب </a:t>
                      </a:r>
                      <a:r>
                        <a:rPr lang="en-US" sz="2000" b="1">
                          <a:effectLst/>
                          <a:latin typeface="Calibri"/>
                          <a:ea typeface="Calibri"/>
                          <a:cs typeface="B Nazanin"/>
                        </a:rPr>
                        <a:t>FDA</a:t>
                      </a:r>
                      <a:endParaRPr lang="en-US" sz="2000" b="1">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a:effectLst/>
                          <a:latin typeface="Calibri"/>
                          <a:ea typeface="Calibri"/>
                          <a:cs typeface="B Nazanin"/>
                        </a:rPr>
                        <a:t>عوارض جانبی</a:t>
                      </a:r>
                      <a:endParaRPr lang="en-US" sz="2000" b="1">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dirty="0">
                          <a:effectLst/>
                          <a:latin typeface="Calibri"/>
                          <a:ea typeface="Calibri"/>
                          <a:cs typeface="B Nazanin"/>
                        </a:rPr>
                        <a:t>توضیحات</a:t>
                      </a:r>
                      <a:endParaRPr lang="en-US" sz="2000" b="1"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170430">
                <a:tc>
                  <a:txBody>
                    <a:bodyPr/>
                    <a:lstStyle/>
                    <a:p>
                      <a:pPr marL="0" marR="0" algn="ctr" rtl="1">
                        <a:lnSpc>
                          <a:spcPct val="115000"/>
                        </a:lnSpc>
                        <a:spcBef>
                          <a:spcPts val="0"/>
                        </a:spcBef>
                        <a:spcAft>
                          <a:spcPts val="0"/>
                        </a:spcAft>
                      </a:pPr>
                      <a:r>
                        <a:rPr lang="en-US" sz="2000" b="1" dirty="0">
                          <a:solidFill>
                            <a:srgbClr val="C00000"/>
                          </a:solidFill>
                          <a:effectLst/>
                          <a:latin typeface="Calibri"/>
                          <a:ea typeface="Calibri"/>
                          <a:cs typeface="B Nazanin"/>
                        </a:rPr>
                        <a:t>Insulin </a:t>
                      </a:r>
                      <a:endParaRPr lang="en-US" sz="2000" b="1" dirty="0">
                        <a:solidFill>
                          <a:srgbClr val="C00000"/>
                        </a:solidFill>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dirty="0">
                          <a:effectLst/>
                          <a:latin typeface="Calibri"/>
                          <a:ea typeface="Calibri"/>
                          <a:cs typeface="B Nazanin"/>
                        </a:rPr>
                        <a:t>نقش جایگزینی دارد</a:t>
                      </a:r>
                      <a:endParaRPr lang="en-US" sz="20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dirty="0">
                          <a:effectLst/>
                          <a:latin typeface="Calibri"/>
                          <a:ea typeface="Calibri"/>
                          <a:cs typeface="B Nazanin"/>
                        </a:rPr>
                        <a:t>مونوتراپی یا همراه دارو های خوراکی</a:t>
                      </a:r>
                      <a:endParaRPr lang="en-US" sz="20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dirty="0">
                          <a:effectLst/>
                          <a:latin typeface="Calibri"/>
                          <a:ea typeface="Calibri"/>
                          <a:cs typeface="B Nazanin"/>
                        </a:rPr>
                        <a:t>هیپوگلیسمی، افزایش وزن، واکنش های پوستی</a:t>
                      </a:r>
                      <a:endParaRPr lang="en-US" sz="20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dirty="0">
                          <a:effectLst/>
                          <a:latin typeface="Calibri"/>
                          <a:ea typeface="Calibri"/>
                          <a:cs typeface="B Nazanin"/>
                        </a:rPr>
                        <a:t>در مواردی که بیمار به دارو های خوراکی پاسخ ندهد، انتخابی است</a:t>
                      </a:r>
                    </a:p>
                    <a:p>
                      <a:pPr marL="0" marR="0" algn="ctr" rtl="1">
                        <a:lnSpc>
                          <a:spcPct val="115000"/>
                        </a:lnSpc>
                        <a:spcBef>
                          <a:spcPts val="0"/>
                        </a:spcBef>
                        <a:spcAft>
                          <a:spcPts val="0"/>
                        </a:spcAft>
                      </a:pPr>
                      <a:r>
                        <a:rPr lang="fa-IR" sz="2000" dirty="0">
                          <a:effectLst/>
                          <a:latin typeface="Calibri"/>
                          <a:ea typeface="Calibri"/>
                          <a:cs typeface="B Nazanin"/>
                        </a:rPr>
                        <a:t>شروع اثر سریع دارد</a:t>
                      </a:r>
                    </a:p>
                    <a:p>
                      <a:pPr marL="0" marR="0" algn="ctr" rtl="1">
                        <a:lnSpc>
                          <a:spcPct val="115000"/>
                        </a:lnSpc>
                        <a:spcBef>
                          <a:spcPts val="0"/>
                        </a:spcBef>
                        <a:spcAft>
                          <a:spcPts val="0"/>
                        </a:spcAft>
                      </a:pPr>
                      <a:endParaRPr lang="fa-IR" sz="2000" dirty="0">
                        <a:effectLst/>
                        <a:latin typeface="Calibri"/>
                        <a:ea typeface="Calibri"/>
                        <a:cs typeface="B Nazanin"/>
                      </a:endParaRPr>
                    </a:p>
                    <a:p>
                      <a:pPr marL="0" marR="0" algn="ctr" rtl="1">
                        <a:lnSpc>
                          <a:spcPct val="115000"/>
                        </a:lnSpc>
                        <a:spcBef>
                          <a:spcPts val="0"/>
                        </a:spcBef>
                        <a:spcAft>
                          <a:spcPts val="0"/>
                        </a:spcAft>
                      </a:pPr>
                      <a:r>
                        <a:rPr lang="fa-IR" sz="2000" dirty="0">
                          <a:effectLst/>
                          <a:latin typeface="Calibri"/>
                          <a:ea typeface="Calibri"/>
                          <a:cs typeface="B Nazanin"/>
                        </a:rPr>
                        <a:t> ایمن در بارداری، نارسایی کلیوی و کبدی</a:t>
                      </a:r>
                      <a:endParaRPr lang="en-US" sz="20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54506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marL="0" indent="0" algn="ctr" rtl="1">
              <a:buNone/>
            </a:pPr>
            <a:r>
              <a:rPr lang="fa-IR" sz="3200" dirty="0">
                <a:solidFill>
                  <a:schemeClr val="accent1"/>
                </a:solidFill>
                <a:cs typeface="B Nazanin" pitchFamily="2" charset="-78"/>
              </a:rPr>
              <a:t>اهداف درمانی در تجویز انسولین</a:t>
            </a:r>
          </a:p>
          <a:p>
            <a:pPr algn="r" rtl="1"/>
            <a:endParaRPr lang="en-US" dirty="0">
              <a:cs typeface="B Nazanin"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138561212"/>
              </p:ext>
            </p:extLst>
          </p:nvPr>
        </p:nvGraphicFramePr>
        <p:xfrm>
          <a:off x="1371600" y="1600200"/>
          <a:ext cx="6019800" cy="3768090"/>
        </p:xfrm>
        <a:graphic>
          <a:graphicData uri="http://schemas.openxmlformats.org/drawingml/2006/table">
            <a:tbl>
              <a:tblPr rtl="1" firstRow="1" firstCol="1" bandRow="1"/>
              <a:tblGrid>
                <a:gridCol w="2006600">
                  <a:extLst>
                    <a:ext uri="{9D8B030D-6E8A-4147-A177-3AD203B41FA5}">
                      <a16:colId xmlns:a16="http://schemas.microsoft.com/office/drawing/2014/main" val="20000"/>
                    </a:ext>
                  </a:extLst>
                </a:gridCol>
                <a:gridCol w="2006600">
                  <a:extLst>
                    <a:ext uri="{9D8B030D-6E8A-4147-A177-3AD203B41FA5}">
                      <a16:colId xmlns:a16="http://schemas.microsoft.com/office/drawing/2014/main" val="20001"/>
                    </a:ext>
                  </a:extLst>
                </a:gridCol>
                <a:gridCol w="2006600">
                  <a:extLst>
                    <a:ext uri="{9D8B030D-6E8A-4147-A177-3AD203B41FA5}">
                      <a16:colId xmlns:a16="http://schemas.microsoft.com/office/drawing/2014/main" val="20002"/>
                    </a:ext>
                  </a:extLst>
                </a:gridCol>
              </a:tblGrid>
              <a:tr h="438150">
                <a:tc>
                  <a:txBody>
                    <a:bodyPr/>
                    <a:lstStyle/>
                    <a:p>
                      <a:pPr marL="0" marR="0" algn="ctr" rtl="1">
                        <a:lnSpc>
                          <a:spcPct val="115000"/>
                        </a:lnSpc>
                        <a:spcBef>
                          <a:spcPts val="0"/>
                        </a:spcBef>
                        <a:spcAft>
                          <a:spcPts val="0"/>
                        </a:spcAft>
                      </a:pPr>
                      <a:r>
                        <a:rPr lang="fa-IR" sz="2000" b="1" dirty="0">
                          <a:effectLst/>
                          <a:latin typeface="Calibri"/>
                          <a:ea typeface="Calibri"/>
                          <a:cs typeface="B Nazanin"/>
                        </a:rPr>
                        <a:t>غلظت قند خون مورد نظر</a:t>
                      </a:r>
                      <a:endParaRPr lang="en-US" sz="20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dirty="0">
                          <a:effectLst/>
                          <a:latin typeface="Calibri"/>
                          <a:ea typeface="Calibri"/>
                          <a:cs typeface="B Nazanin"/>
                        </a:rPr>
                        <a:t>قابل قبول(</a:t>
                      </a:r>
                      <a:r>
                        <a:rPr lang="en-US" sz="2000" b="1" dirty="0">
                          <a:effectLst/>
                          <a:latin typeface="Calibri"/>
                          <a:ea typeface="Calibri"/>
                          <a:cs typeface="B Nazanin"/>
                        </a:rPr>
                        <a:t>mg/</a:t>
                      </a:r>
                      <a:r>
                        <a:rPr lang="en-US" sz="2000" b="1" dirty="0" err="1">
                          <a:effectLst/>
                          <a:latin typeface="Calibri"/>
                          <a:ea typeface="Calibri"/>
                          <a:cs typeface="B Nazanin"/>
                        </a:rPr>
                        <a:t>dL</a:t>
                      </a:r>
                      <a:r>
                        <a:rPr lang="fa-IR" sz="2000" b="1" dirty="0">
                          <a:effectLst/>
                          <a:latin typeface="Calibri"/>
                          <a:ea typeface="Calibri"/>
                          <a:cs typeface="B Nazanin"/>
                        </a:rPr>
                        <a:t>)</a:t>
                      </a:r>
                      <a:endParaRPr lang="en-US" sz="20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dirty="0">
                          <a:effectLst/>
                          <a:latin typeface="Calibri"/>
                          <a:ea typeface="Calibri"/>
                          <a:cs typeface="B Nazanin"/>
                        </a:rPr>
                        <a:t>حاملگی(</a:t>
                      </a:r>
                      <a:r>
                        <a:rPr lang="en-US" sz="2000" b="1" dirty="0">
                          <a:effectLst/>
                          <a:latin typeface="Calibri"/>
                          <a:ea typeface="Calibri"/>
                          <a:cs typeface="B Nazanin"/>
                        </a:rPr>
                        <a:t>mg/</a:t>
                      </a:r>
                      <a:r>
                        <a:rPr lang="en-US" sz="2000" b="1" dirty="0" err="1">
                          <a:effectLst/>
                          <a:latin typeface="Calibri"/>
                          <a:ea typeface="Calibri"/>
                          <a:cs typeface="B Nazanin"/>
                        </a:rPr>
                        <a:t>dL</a:t>
                      </a:r>
                      <a:r>
                        <a:rPr lang="fa-IR" sz="2000" b="1" dirty="0">
                          <a:effectLst/>
                          <a:latin typeface="Calibri"/>
                          <a:ea typeface="Calibri"/>
                          <a:cs typeface="B Nazanin"/>
                        </a:rPr>
                        <a:t>)</a:t>
                      </a:r>
                      <a:endParaRPr lang="en-US" sz="20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38150">
                <a:tc>
                  <a:txBody>
                    <a:bodyPr/>
                    <a:lstStyle/>
                    <a:p>
                      <a:pPr marL="0" marR="0" algn="ctr" rtl="1">
                        <a:lnSpc>
                          <a:spcPct val="115000"/>
                        </a:lnSpc>
                        <a:spcBef>
                          <a:spcPts val="0"/>
                        </a:spcBef>
                        <a:spcAft>
                          <a:spcPts val="0"/>
                        </a:spcAft>
                      </a:pPr>
                      <a:r>
                        <a:rPr lang="fa-IR" sz="2000" b="1" dirty="0">
                          <a:effectLst/>
                          <a:latin typeface="Calibri"/>
                          <a:ea typeface="Calibri"/>
                          <a:cs typeface="B Nazanin"/>
                        </a:rPr>
                        <a:t>ناشتا</a:t>
                      </a:r>
                      <a:endParaRPr lang="en-US" sz="20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2000">
                          <a:effectLst/>
                          <a:latin typeface="Calibri"/>
                          <a:ea typeface="Calibri"/>
                          <a:cs typeface="B Nazanin"/>
                        </a:rPr>
                        <a:t>70-140</a:t>
                      </a:r>
                      <a:endParaRPr lang="en-US" sz="20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en-US" sz="2000">
                          <a:effectLst/>
                          <a:latin typeface="Calibri"/>
                          <a:ea typeface="Calibri"/>
                          <a:cs typeface="B Nazanin"/>
                        </a:rPr>
                        <a:t>60-90</a:t>
                      </a:r>
                      <a:endParaRPr lang="en-US" sz="20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38150">
                <a:tc>
                  <a:txBody>
                    <a:bodyPr/>
                    <a:lstStyle/>
                    <a:p>
                      <a:pPr marL="0" marR="0" algn="ctr" rtl="1">
                        <a:lnSpc>
                          <a:spcPct val="115000"/>
                        </a:lnSpc>
                        <a:spcBef>
                          <a:spcPts val="0"/>
                        </a:spcBef>
                        <a:spcAft>
                          <a:spcPts val="0"/>
                        </a:spcAft>
                      </a:pPr>
                      <a:r>
                        <a:rPr lang="fa-IR" sz="2000" b="1" dirty="0">
                          <a:effectLst/>
                          <a:latin typeface="Calibri"/>
                          <a:ea typeface="Calibri"/>
                          <a:cs typeface="B Nazanin"/>
                        </a:rPr>
                        <a:t>قبل از غذا</a:t>
                      </a:r>
                      <a:endParaRPr lang="en-US" sz="20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000" dirty="0">
                          <a:effectLst/>
                          <a:latin typeface="Calibri"/>
                          <a:ea typeface="Calibri"/>
                          <a:cs typeface="B Nazanin"/>
                        </a:rPr>
                        <a:t>70-</a:t>
                      </a:r>
                      <a:r>
                        <a:rPr lang="en-US" sz="2000" b="1" dirty="0">
                          <a:solidFill>
                            <a:srgbClr val="FF0000"/>
                          </a:solidFill>
                          <a:effectLst/>
                          <a:latin typeface="Calibri"/>
                          <a:ea typeface="Calibri"/>
                          <a:cs typeface="B Nazanin"/>
                        </a:rPr>
                        <a:t>130</a:t>
                      </a:r>
                      <a:endParaRPr lang="en-US" sz="2000" b="1" dirty="0">
                        <a:solidFill>
                          <a:srgbClr val="FF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000">
                          <a:effectLst/>
                          <a:latin typeface="Calibri"/>
                          <a:ea typeface="Calibri"/>
                          <a:cs typeface="B Nazanin"/>
                        </a:rPr>
                        <a:t>60-105</a:t>
                      </a:r>
                      <a:endParaRPr lang="en-US" sz="20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38150">
                <a:tc>
                  <a:txBody>
                    <a:bodyPr/>
                    <a:lstStyle/>
                    <a:p>
                      <a:pPr marL="0" marR="0" algn="ctr" rtl="1">
                        <a:lnSpc>
                          <a:spcPct val="115000"/>
                        </a:lnSpc>
                        <a:spcBef>
                          <a:spcPts val="0"/>
                        </a:spcBef>
                        <a:spcAft>
                          <a:spcPts val="0"/>
                        </a:spcAft>
                      </a:pPr>
                      <a:r>
                        <a:rPr lang="fa-IR" sz="2000" b="1" dirty="0">
                          <a:effectLst/>
                          <a:latin typeface="Calibri"/>
                          <a:ea typeface="Calibri"/>
                          <a:cs typeface="B Nazanin"/>
                        </a:rPr>
                        <a:t>یک ساعت بعد از غذا</a:t>
                      </a:r>
                      <a:endParaRPr lang="en-US" sz="20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000" dirty="0">
                          <a:effectLst/>
                          <a:latin typeface="Calibri"/>
                          <a:ea typeface="Calibri"/>
                          <a:cs typeface="B Nazanin"/>
                        </a:rPr>
                        <a:t>100-</a:t>
                      </a:r>
                      <a:r>
                        <a:rPr lang="en-US" sz="2000" b="1" dirty="0">
                          <a:solidFill>
                            <a:srgbClr val="FF0000"/>
                          </a:solidFill>
                          <a:effectLst/>
                          <a:latin typeface="Calibri"/>
                          <a:ea typeface="Calibri"/>
                          <a:cs typeface="B Nazanin"/>
                        </a:rPr>
                        <a:t>180</a:t>
                      </a:r>
                      <a:endParaRPr lang="en-US" sz="2000" b="1" dirty="0">
                        <a:solidFill>
                          <a:srgbClr val="FF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000">
                          <a:effectLst/>
                          <a:latin typeface="Calibri"/>
                          <a:ea typeface="Calibri"/>
                          <a:cs typeface="B Nazanin"/>
                        </a:rPr>
                        <a:t>110-130</a:t>
                      </a:r>
                      <a:endParaRPr lang="en-US" sz="20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38150">
                <a:tc>
                  <a:txBody>
                    <a:bodyPr/>
                    <a:lstStyle/>
                    <a:p>
                      <a:pPr marL="0" marR="0" algn="ctr" rtl="1">
                        <a:lnSpc>
                          <a:spcPct val="115000"/>
                        </a:lnSpc>
                        <a:spcBef>
                          <a:spcPts val="0"/>
                        </a:spcBef>
                        <a:spcAft>
                          <a:spcPts val="0"/>
                        </a:spcAft>
                      </a:pPr>
                      <a:r>
                        <a:rPr lang="fa-IR" sz="2000" b="1" dirty="0">
                          <a:effectLst/>
                          <a:latin typeface="Calibri"/>
                          <a:ea typeface="Calibri"/>
                          <a:cs typeface="B Nazanin"/>
                        </a:rPr>
                        <a:t>دو ساعت بعد از غذا</a:t>
                      </a:r>
                      <a:endParaRPr lang="en-US" sz="20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000" dirty="0">
                          <a:effectLst/>
                          <a:latin typeface="Calibri"/>
                          <a:ea typeface="Calibri"/>
                          <a:cs typeface="B Nazanin"/>
                        </a:rPr>
                        <a:t>80-150</a:t>
                      </a:r>
                      <a:endParaRPr lang="en-US" sz="20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000" dirty="0">
                          <a:effectLst/>
                          <a:latin typeface="Calibri"/>
                          <a:ea typeface="Calibri"/>
                          <a:cs typeface="B Nazanin"/>
                        </a:rPr>
                        <a:t>90-120</a:t>
                      </a:r>
                      <a:endParaRPr lang="en-US" sz="20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438150">
                <a:tc>
                  <a:txBody>
                    <a:bodyPr/>
                    <a:lstStyle/>
                    <a:p>
                      <a:pPr marL="0" marR="0" algn="ctr" rtl="1">
                        <a:lnSpc>
                          <a:spcPct val="115000"/>
                        </a:lnSpc>
                        <a:spcBef>
                          <a:spcPts val="0"/>
                        </a:spcBef>
                        <a:spcAft>
                          <a:spcPts val="0"/>
                        </a:spcAft>
                      </a:pPr>
                      <a:r>
                        <a:rPr lang="en-US" sz="2000" b="1" dirty="0">
                          <a:effectLst/>
                          <a:latin typeface="Calibri"/>
                          <a:ea typeface="Calibri"/>
                          <a:cs typeface="B Nazanin"/>
                        </a:rPr>
                        <a:t>2-4 AM</a:t>
                      </a:r>
                      <a:endParaRPr lang="en-US" sz="20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000">
                          <a:effectLst/>
                          <a:latin typeface="Calibri"/>
                          <a:ea typeface="Calibri"/>
                          <a:cs typeface="B Nazanin"/>
                        </a:rPr>
                        <a:t>70-120</a:t>
                      </a:r>
                      <a:endParaRPr lang="en-US" sz="20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000">
                          <a:effectLst/>
                          <a:latin typeface="Calibri"/>
                          <a:ea typeface="Calibri"/>
                          <a:cs typeface="B Nazanin"/>
                        </a:rPr>
                        <a:t>&gt;60</a:t>
                      </a:r>
                      <a:endParaRPr lang="en-US" sz="20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438150">
                <a:tc>
                  <a:txBody>
                    <a:bodyPr/>
                    <a:lstStyle/>
                    <a:p>
                      <a:pPr marL="0" marR="0" algn="ctr" rtl="1">
                        <a:lnSpc>
                          <a:spcPct val="115000"/>
                        </a:lnSpc>
                        <a:spcBef>
                          <a:spcPts val="0"/>
                        </a:spcBef>
                        <a:spcAft>
                          <a:spcPts val="0"/>
                        </a:spcAft>
                      </a:pPr>
                      <a:r>
                        <a:rPr lang="en-US" sz="2000" b="1" dirty="0">
                          <a:effectLst/>
                          <a:latin typeface="Calibri"/>
                          <a:ea typeface="Calibri"/>
                          <a:cs typeface="B Nazanin"/>
                        </a:rPr>
                        <a:t>HbA1C</a:t>
                      </a:r>
                      <a:endParaRPr lang="en-US" sz="20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000" b="1" dirty="0">
                          <a:solidFill>
                            <a:srgbClr val="FF0000"/>
                          </a:solidFill>
                          <a:effectLst/>
                          <a:latin typeface="Calibri"/>
                          <a:ea typeface="Calibri"/>
                          <a:cs typeface="Calibri"/>
                        </a:rPr>
                        <a:t>≤</a:t>
                      </a:r>
                      <a:r>
                        <a:rPr lang="en-US" sz="2000" b="1" dirty="0">
                          <a:solidFill>
                            <a:srgbClr val="FF0000"/>
                          </a:solidFill>
                          <a:effectLst/>
                          <a:latin typeface="Calibri"/>
                          <a:ea typeface="Calibri"/>
                          <a:cs typeface="B Nazanin"/>
                        </a:rPr>
                        <a:t>7-8%</a:t>
                      </a:r>
                      <a:endParaRPr lang="en-US" sz="2000" b="1" dirty="0">
                        <a:solidFill>
                          <a:srgbClr val="FF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000">
                          <a:effectLst/>
                          <a:latin typeface="Calibri"/>
                          <a:ea typeface="Calibri"/>
                          <a:cs typeface="B Nazanin"/>
                        </a:rPr>
                        <a:t>&lt;6%</a:t>
                      </a:r>
                      <a:endParaRPr lang="en-US" sz="20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438150">
                <a:tc>
                  <a:txBody>
                    <a:bodyPr/>
                    <a:lstStyle/>
                    <a:p>
                      <a:pPr marL="0" marR="0" algn="ctr" rtl="1">
                        <a:lnSpc>
                          <a:spcPct val="115000"/>
                        </a:lnSpc>
                        <a:spcBef>
                          <a:spcPts val="0"/>
                        </a:spcBef>
                        <a:spcAft>
                          <a:spcPts val="0"/>
                        </a:spcAft>
                      </a:pPr>
                      <a:r>
                        <a:rPr lang="fa-IR" sz="2000" b="1" dirty="0">
                          <a:effectLst/>
                          <a:latin typeface="Calibri"/>
                          <a:ea typeface="Calibri"/>
                          <a:cs typeface="B Nazanin"/>
                        </a:rPr>
                        <a:t>کتون در ادرار</a:t>
                      </a:r>
                      <a:endParaRPr lang="en-US" sz="20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a:effectLst/>
                          <a:latin typeface="Calibri"/>
                          <a:ea typeface="Calibri"/>
                          <a:cs typeface="B Nazanin"/>
                        </a:rPr>
                        <a:t>بندرت</a:t>
                      </a:r>
                      <a:endParaRPr lang="en-US" sz="20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dirty="0">
                          <a:effectLst/>
                          <a:latin typeface="Calibri"/>
                          <a:ea typeface="Calibri"/>
                          <a:cs typeface="B Nazanin"/>
                        </a:rPr>
                        <a:t>بندرت</a:t>
                      </a:r>
                      <a:endParaRPr lang="en-US" sz="20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8705987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marL="0" indent="0" algn="ctr" rtl="1">
              <a:buNone/>
            </a:pPr>
            <a:r>
              <a:rPr lang="fa-IR" b="1" dirty="0">
                <a:solidFill>
                  <a:schemeClr val="accent1"/>
                </a:solidFill>
                <a:cs typeface="B Nazanin" pitchFamily="2" charset="-78"/>
              </a:rPr>
              <a:t>متوسط دوز انسولین مورد نیاز بدن</a:t>
            </a:r>
          </a:p>
          <a:p>
            <a:pPr algn="r" rtl="1"/>
            <a:endParaRPr lang="en-US" dirty="0">
              <a:cs typeface="B Nazanin"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155269607"/>
              </p:ext>
            </p:extLst>
          </p:nvPr>
        </p:nvGraphicFramePr>
        <p:xfrm>
          <a:off x="1295400" y="1752600"/>
          <a:ext cx="6781800" cy="2944368"/>
        </p:xfrm>
        <a:graphic>
          <a:graphicData uri="http://schemas.openxmlformats.org/drawingml/2006/table">
            <a:tbl>
              <a:tblPr rtl="1" firstRow="1" firstCol="1" bandRow="1"/>
              <a:tblGrid>
                <a:gridCol w="3390900">
                  <a:extLst>
                    <a:ext uri="{9D8B030D-6E8A-4147-A177-3AD203B41FA5}">
                      <a16:colId xmlns:a16="http://schemas.microsoft.com/office/drawing/2014/main" val="20000"/>
                    </a:ext>
                  </a:extLst>
                </a:gridCol>
                <a:gridCol w="3390900">
                  <a:extLst>
                    <a:ext uri="{9D8B030D-6E8A-4147-A177-3AD203B41FA5}">
                      <a16:colId xmlns:a16="http://schemas.microsoft.com/office/drawing/2014/main" val="20001"/>
                    </a:ext>
                  </a:extLst>
                </a:gridCol>
              </a:tblGrid>
              <a:tr h="381000">
                <a:tc>
                  <a:txBody>
                    <a:bodyPr/>
                    <a:lstStyle/>
                    <a:p>
                      <a:pPr marL="0" marR="0" algn="ctr" rtl="1">
                        <a:lnSpc>
                          <a:spcPct val="115000"/>
                        </a:lnSpc>
                        <a:spcBef>
                          <a:spcPts val="0"/>
                        </a:spcBef>
                        <a:spcAft>
                          <a:spcPts val="0"/>
                        </a:spcAft>
                      </a:pPr>
                      <a:r>
                        <a:rPr lang="fa-IR" sz="2400" b="1" dirty="0">
                          <a:effectLst/>
                          <a:latin typeface="Calibri"/>
                          <a:ea typeface="Calibri"/>
                          <a:cs typeface="B Nazanin"/>
                        </a:rPr>
                        <a:t>دیابت نوع </a:t>
                      </a:r>
                      <a:r>
                        <a:rPr lang="en-US" sz="2400" b="1" dirty="0">
                          <a:effectLst/>
                          <a:latin typeface="Calibri"/>
                          <a:ea typeface="Calibri"/>
                          <a:cs typeface="B Nazanin"/>
                        </a:rPr>
                        <a:t>I</a:t>
                      </a:r>
                      <a:endParaRPr lang="en-US" sz="24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400">
                          <a:effectLst/>
                          <a:latin typeface="Calibri"/>
                          <a:ea typeface="Calibri"/>
                          <a:cs typeface="B Nazanin"/>
                        </a:rPr>
                        <a:t> </a:t>
                      </a:r>
                      <a:endParaRPr lang="en-US" sz="24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81000">
                <a:tc>
                  <a:txBody>
                    <a:bodyPr/>
                    <a:lstStyle/>
                    <a:p>
                      <a:pPr marL="0" marR="0" algn="ctr" rtl="1">
                        <a:lnSpc>
                          <a:spcPct val="115000"/>
                        </a:lnSpc>
                        <a:spcBef>
                          <a:spcPts val="0"/>
                        </a:spcBef>
                        <a:spcAft>
                          <a:spcPts val="0"/>
                        </a:spcAft>
                      </a:pPr>
                      <a:r>
                        <a:rPr lang="fa-IR" sz="2400">
                          <a:effectLst/>
                          <a:latin typeface="Calibri"/>
                          <a:ea typeface="Calibri"/>
                          <a:cs typeface="B Nazanin"/>
                        </a:rPr>
                        <a:t>دوز اولیه</a:t>
                      </a:r>
                      <a:endParaRPr lang="en-US" sz="24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400" b="1">
                          <a:solidFill>
                            <a:srgbClr val="C00000"/>
                          </a:solidFill>
                          <a:effectLst/>
                          <a:latin typeface="Calibri"/>
                          <a:ea typeface="Calibri"/>
                          <a:cs typeface="B Nazanin"/>
                        </a:rPr>
                        <a:t>0.5-0.8 U/kg</a:t>
                      </a:r>
                      <a:endParaRPr lang="en-US" sz="2400" b="1">
                        <a:solidFill>
                          <a:srgbClr val="C0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81000">
                <a:tc>
                  <a:txBody>
                    <a:bodyPr/>
                    <a:lstStyle/>
                    <a:p>
                      <a:pPr marL="0" marR="0" algn="ctr" rtl="1">
                        <a:lnSpc>
                          <a:spcPct val="115000"/>
                        </a:lnSpc>
                        <a:spcBef>
                          <a:spcPts val="0"/>
                        </a:spcBef>
                        <a:spcAft>
                          <a:spcPts val="0"/>
                        </a:spcAft>
                      </a:pPr>
                      <a:r>
                        <a:rPr lang="fa-IR" sz="2400" dirty="0">
                          <a:effectLst/>
                          <a:latin typeface="Calibri"/>
                          <a:ea typeface="Calibri"/>
                          <a:cs typeface="B Nazanin"/>
                        </a:rPr>
                        <a:t>دوز فاز ماه عسل</a:t>
                      </a:r>
                    </a:p>
                    <a:p>
                      <a:pPr marL="0" marR="0" algn="ctr" rtl="1">
                        <a:lnSpc>
                          <a:spcPct val="115000"/>
                        </a:lnSpc>
                        <a:spcBef>
                          <a:spcPts val="0"/>
                        </a:spcBef>
                        <a:spcAft>
                          <a:spcPts val="0"/>
                        </a:spcAft>
                      </a:pPr>
                      <a:r>
                        <a:rPr lang="fa-IR" sz="2400" dirty="0">
                          <a:effectLst/>
                          <a:latin typeface="Calibri"/>
                          <a:ea typeface="Calibri"/>
                          <a:cs typeface="B Nazanin"/>
                        </a:rPr>
                        <a:t> (</a:t>
                      </a:r>
                      <a:r>
                        <a:rPr lang="en-US" sz="2400" dirty="0">
                          <a:effectLst/>
                          <a:latin typeface="Calibri"/>
                          <a:ea typeface="Calibri"/>
                          <a:cs typeface="B Nazanin"/>
                        </a:rPr>
                        <a:t>Honey moon</a:t>
                      </a:r>
                      <a:r>
                        <a:rPr lang="fa-IR" sz="2400" dirty="0">
                          <a:effectLst/>
                          <a:latin typeface="Calibri"/>
                          <a:ea typeface="Calibri"/>
                          <a:cs typeface="B Nazanin"/>
                        </a:rPr>
                        <a:t>)</a:t>
                      </a:r>
                      <a:endParaRPr lang="en-US" sz="24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400" b="1">
                          <a:solidFill>
                            <a:srgbClr val="C00000"/>
                          </a:solidFill>
                          <a:effectLst/>
                          <a:latin typeface="Calibri"/>
                          <a:ea typeface="Calibri"/>
                          <a:cs typeface="B Nazanin"/>
                        </a:rPr>
                        <a:t>0.2-0.5 U/kg</a:t>
                      </a:r>
                      <a:endParaRPr lang="en-US" sz="2400" b="1">
                        <a:solidFill>
                          <a:srgbClr val="C0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81000">
                <a:tc>
                  <a:txBody>
                    <a:bodyPr/>
                    <a:lstStyle/>
                    <a:p>
                      <a:pPr marL="0" marR="0" algn="ctr" rtl="1">
                        <a:lnSpc>
                          <a:spcPct val="115000"/>
                        </a:lnSpc>
                        <a:spcBef>
                          <a:spcPts val="0"/>
                        </a:spcBef>
                        <a:spcAft>
                          <a:spcPts val="0"/>
                        </a:spcAft>
                      </a:pPr>
                      <a:r>
                        <a:rPr lang="fa-IR" sz="2400">
                          <a:effectLst/>
                          <a:latin typeface="Calibri"/>
                          <a:ea typeface="Calibri"/>
                          <a:cs typeface="B Nazanin"/>
                        </a:rPr>
                        <a:t>دوز فاز کتوز، بیماری یا رشد</a:t>
                      </a:r>
                      <a:endParaRPr lang="en-US" sz="24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400" b="1">
                          <a:solidFill>
                            <a:srgbClr val="C00000"/>
                          </a:solidFill>
                          <a:effectLst/>
                          <a:latin typeface="Calibri"/>
                          <a:ea typeface="Calibri"/>
                          <a:cs typeface="B Nazanin"/>
                        </a:rPr>
                        <a:t>1-1.5 U/kg</a:t>
                      </a:r>
                      <a:endParaRPr lang="en-US" sz="2400" b="1">
                        <a:solidFill>
                          <a:srgbClr val="C0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81000">
                <a:tc>
                  <a:txBody>
                    <a:bodyPr/>
                    <a:lstStyle/>
                    <a:p>
                      <a:pPr marL="0" marR="0" algn="ctr" rtl="1">
                        <a:lnSpc>
                          <a:spcPct val="115000"/>
                        </a:lnSpc>
                        <a:spcBef>
                          <a:spcPts val="0"/>
                        </a:spcBef>
                        <a:spcAft>
                          <a:spcPts val="0"/>
                        </a:spcAft>
                      </a:pPr>
                      <a:r>
                        <a:rPr lang="fa-IR" sz="2400" b="1" dirty="0">
                          <a:effectLst/>
                          <a:latin typeface="Calibri"/>
                          <a:ea typeface="Calibri"/>
                          <a:cs typeface="B Nazanin"/>
                        </a:rPr>
                        <a:t>دیابت نوع </a:t>
                      </a:r>
                      <a:r>
                        <a:rPr lang="en-US" sz="2400" b="1" dirty="0">
                          <a:effectLst/>
                          <a:latin typeface="Calibri"/>
                          <a:ea typeface="Calibri"/>
                          <a:cs typeface="B Nazanin"/>
                        </a:rPr>
                        <a:t>II</a:t>
                      </a:r>
                      <a:endParaRPr lang="en-US" sz="24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400" b="1" dirty="0">
                          <a:solidFill>
                            <a:srgbClr val="C00000"/>
                          </a:solidFill>
                          <a:effectLst/>
                          <a:latin typeface="Calibri"/>
                          <a:ea typeface="Calibri"/>
                          <a:cs typeface="B Nazanin"/>
                        </a:rPr>
                        <a:t> </a:t>
                      </a:r>
                      <a:endParaRPr lang="en-US" sz="2400" b="1" dirty="0">
                        <a:solidFill>
                          <a:srgbClr val="C0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81000">
                <a:tc>
                  <a:txBody>
                    <a:bodyPr/>
                    <a:lstStyle/>
                    <a:p>
                      <a:pPr marL="0" marR="0" algn="ctr" rtl="1">
                        <a:lnSpc>
                          <a:spcPct val="115000"/>
                        </a:lnSpc>
                        <a:spcBef>
                          <a:spcPts val="0"/>
                        </a:spcBef>
                        <a:spcAft>
                          <a:spcPts val="0"/>
                        </a:spcAft>
                      </a:pPr>
                      <a:r>
                        <a:rPr lang="fa-IR" sz="2400">
                          <a:effectLst/>
                          <a:latin typeface="Calibri"/>
                          <a:ea typeface="Calibri"/>
                          <a:cs typeface="B Nazanin"/>
                        </a:rPr>
                        <a:t>دوز زمان مقاومت به انسولین</a:t>
                      </a:r>
                      <a:endParaRPr lang="en-US" sz="24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15000"/>
                        </a:lnSpc>
                        <a:spcBef>
                          <a:spcPts val="0"/>
                        </a:spcBef>
                        <a:spcAft>
                          <a:spcPts val="0"/>
                        </a:spcAft>
                      </a:pPr>
                      <a:r>
                        <a:rPr lang="en-US" sz="2400" b="1" dirty="0">
                          <a:solidFill>
                            <a:srgbClr val="C00000"/>
                          </a:solidFill>
                          <a:effectLst/>
                          <a:latin typeface="Calibri"/>
                          <a:ea typeface="Calibri"/>
                          <a:cs typeface="B Nazanin"/>
                        </a:rPr>
                        <a:t>0.7-1.5 U/kg</a:t>
                      </a:r>
                      <a:endParaRPr lang="en-US" sz="2400" b="1" dirty="0">
                        <a:solidFill>
                          <a:srgbClr val="C00000"/>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9621375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marL="0" indent="0" algn="ctr" rtl="1">
              <a:buNone/>
            </a:pPr>
            <a:r>
              <a:rPr lang="fa-IR" sz="2800" b="1" dirty="0">
                <a:solidFill>
                  <a:schemeClr val="tx2"/>
                </a:solidFill>
                <a:cs typeface="B Nazanin" pitchFamily="2" charset="-78"/>
              </a:rPr>
              <a:t>اثرات فارماکولوژیک و جایگاه درمانی دارو های ضد دیابت</a:t>
            </a:r>
            <a:endParaRPr lang="en-US" sz="2800" b="1" dirty="0">
              <a:solidFill>
                <a:schemeClr val="tx2"/>
              </a:solidFill>
              <a:cs typeface="B Nazanin" pitchFamily="2" charset="-78"/>
            </a:endParaRPr>
          </a:p>
          <a:p>
            <a:pPr algn="r" rtl="1"/>
            <a:endParaRPr lang="en-US" dirty="0">
              <a:cs typeface="B Nazanin"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1507659376"/>
              </p:ext>
            </p:extLst>
          </p:nvPr>
        </p:nvGraphicFramePr>
        <p:xfrm>
          <a:off x="609601" y="1600200"/>
          <a:ext cx="8077199" cy="4661916"/>
        </p:xfrm>
        <a:graphic>
          <a:graphicData uri="http://schemas.openxmlformats.org/drawingml/2006/table">
            <a:tbl>
              <a:tblPr rtl="1" firstRow="1" firstCol="1" bandRow="1"/>
              <a:tblGrid>
                <a:gridCol w="1485900">
                  <a:extLst>
                    <a:ext uri="{9D8B030D-6E8A-4147-A177-3AD203B41FA5}">
                      <a16:colId xmlns:a16="http://schemas.microsoft.com/office/drawing/2014/main" val="20000"/>
                    </a:ext>
                  </a:extLst>
                </a:gridCol>
                <a:gridCol w="1335914">
                  <a:extLst>
                    <a:ext uri="{9D8B030D-6E8A-4147-A177-3AD203B41FA5}">
                      <a16:colId xmlns:a16="http://schemas.microsoft.com/office/drawing/2014/main" val="20001"/>
                    </a:ext>
                  </a:extLst>
                </a:gridCol>
                <a:gridCol w="2164209">
                  <a:extLst>
                    <a:ext uri="{9D8B030D-6E8A-4147-A177-3AD203B41FA5}">
                      <a16:colId xmlns:a16="http://schemas.microsoft.com/office/drawing/2014/main" val="20002"/>
                    </a:ext>
                  </a:extLst>
                </a:gridCol>
                <a:gridCol w="1552161">
                  <a:extLst>
                    <a:ext uri="{9D8B030D-6E8A-4147-A177-3AD203B41FA5}">
                      <a16:colId xmlns:a16="http://schemas.microsoft.com/office/drawing/2014/main" val="20003"/>
                    </a:ext>
                  </a:extLst>
                </a:gridCol>
                <a:gridCol w="1539015">
                  <a:extLst>
                    <a:ext uri="{9D8B030D-6E8A-4147-A177-3AD203B41FA5}">
                      <a16:colId xmlns:a16="http://schemas.microsoft.com/office/drawing/2014/main" val="20004"/>
                    </a:ext>
                  </a:extLst>
                </a:gridCol>
              </a:tblGrid>
              <a:tr h="464757">
                <a:tc>
                  <a:txBody>
                    <a:bodyPr/>
                    <a:lstStyle/>
                    <a:p>
                      <a:pPr marL="0" marR="0" algn="ctr" rtl="1">
                        <a:lnSpc>
                          <a:spcPct val="115000"/>
                        </a:lnSpc>
                        <a:spcBef>
                          <a:spcPts val="0"/>
                        </a:spcBef>
                        <a:spcAft>
                          <a:spcPts val="0"/>
                        </a:spcAft>
                      </a:pPr>
                      <a:r>
                        <a:rPr lang="fa-IR" sz="1900" b="1" dirty="0">
                          <a:effectLst/>
                          <a:latin typeface="Calibri"/>
                          <a:ea typeface="Calibri"/>
                          <a:cs typeface="B Nazanin"/>
                        </a:rPr>
                        <a:t>دسته دارویی</a:t>
                      </a:r>
                      <a:endParaRPr lang="en-US" sz="1900" b="1"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900" b="1">
                          <a:effectLst/>
                          <a:latin typeface="Calibri"/>
                          <a:ea typeface="Calibri"/>
                          <a:cs typeface="B Nazanin"/>
                        </a:rPr>
                        <a:t>مکانیسم اثر اصلی</a:t>
                      </a:r>
                      <a:endParaRPr lang="en-US" sz="1900" b="1">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900" b="1">
                          <a:effectLst/>
                          <a:latin typeface="Calibri"/>
                          <a:ea typeface="Calibri"/>
                          <a:cs typeface="B Nazanin"/>
                        </a:rPr>
                        <a:t>اندیکاسیون مورد تصویب </a:t>
                      </a:r>
                      <a:r>
                        <a:rPr lang="en-US" sz="1900" b="1">
                          <a:effectLst/>
                          <a:latin typeface="Calibri"/>
                          <a:ea typeface="Calibri"/>
                          <a:cs typeface="B Nazanin"/>
                        </a:rPr>
                        <a:t>FDA</a:t>
                      </a:r>
                      <a:endParaRPr lang="en-US" sz="1900" b="1">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900" b="1">
                          <a:effectLst/>
                          <a:latin typeface="Calibri"/>
                          <a:ea typeface="Calibri"/>
                          <a:cs typeface="B Nazanin"/>
                        </a:rPr>
                        <a:t>عوارض جانبی</a:t>
                      </a:r>
                      <a:endParaRPr lang="en-US" sz="1900" b="1">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900" b="1" dirty="0">
                          <a:effectLst/>
                          <a:latin typeface="Calibri"/>
                          <a:ea typeface="Calibri"/>
                          <a:cs typeface="B Nazanin"/>
                        </a:rPr>
                        <a:t>توضیحات</a:t>
                      </a:r>
                      <a:endParaRPr lang="en-US" sz="1900" b="1"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295552">
                <a:tc>
                  <a:txBody>
                    <a:bodyPr/>
                    <a:lstStyle/>
                    <a:p>
                      <a:pPr marL="0" marR="0" algn="ctr" rtl="1">
                        <a:lnSpc>
                          <a:spcPct val="115000"/>
                        </a:lnSpc>
                        <a:spcBef>
                          <a:spcPts val="0"/>
                        </a:spcBef>
                        <a:spcAft>
                          <a:spcPts val="0"/>
                        </a:spcAft>
                      </a:pPr>
                      <a:r>
                        <a:rPr lang="en-US" sz="1900" b="1" dirty="0">
                          <a:solidFill>
                            <a:srgbClr val="C00000"/>
                          </a:solidFill>
                          <a:effectLst/>
                          <a:latin typeface="Calibri"/>
                          <a:ea typeface="Calibri"/>
                          <a:cs typeface="B Nazanin"/>
                        </a:rPr>
                        <a:t>Meglitinides</a:t>
                      </a:r>
                      <a:endParaRPr lang="en-US" sz="1900" b="1" dirty="0">
                        <a:solidFill>
                          <a:srgbClr val="C00000"/>
                        </a:solidFill>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900" dirty="0">
                          <a:effectLst/>
                          <a:latin typeface="Calibri"/>
                          <a:ea typeface="Calibri"/>
                          <a:cs typeface="B Nazanin"/>
                        </a:rPr>
                        <a:t>افزایش ترشح انسولین</a:t>
                      </a:r>
                      <a:endParaRPr lang="en-US" sz="19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900" dirty="0">
                          <a:effectLst/>
                          <a:latin typeface="Calibri"/>
                          <a:ea typeface="Calibri"/>
                          <a:cs typeface="B Nazanin"/>
                        </a:rPr>
                        <a:t>مونوتراپی یا همراه با متفورمین</a:t>
                      </a:r>
                      <a:endParaRPr lang="en-US" sz="19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900" dirty="0">
                          <a:effectLst/>
                          <a:latin typeface="Calibri"/>
                          <a:ea typeface="Calibri"/>
                          <a:cs typeface="B Nazanin"/>
                        </a:rPr>
                        <a:t>هیپوگلیسمی، افزایش وزن</a:t>
                      </a:r>
                      <a:endParaRPr lang="en-US" sz="19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900">
                          <a:effectLst/>
                          <a:latin typeface="Calibri"/>
                          <a:ea typeface="Calibri"/>
                          <a:cs typeface="B Nazanin"/>
                        </a:rPr>
                        <a:t>تنها همرا غذا مصرف شود، شروع اثر سریع، ایمن در نارسایی کلیوی و کبدی</a:t>
                      </a:r>
                      <a:endParaRPr lang="en-US" sz="190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943328">
                <a:tc>
                  <a:txBody>
                    <a:bodyPr/>
                    <a:lstStyle/>
                    <a:p>
                      <a:pPr marL="0" marR="0" algn="ctr" rtl="1">
                        <a:lnSpc>
                          <a:spcPct val="115000"/>
                        </a:lnSpc>
                        <a:spcBef>
                          <a:spcPts val="0"/>
                        </a:spcBef>
                        <a:spcAft>
                          <a:spcPts val="0"/>
                        </a:spcAft>
                      </a:pPr>
                      <a:r>
                        <a:rPr lang="en-US" sz="1900" b="1" dirty="0">
                          <a:solidFill>
                            <a:srgbClr val="C00000"/>
                          </a:solidFill>
                          <a:effectLst/>
                          <a:latin typeface="Calibri"/>
                          <a:ea typeface="Calibri"/>
                          <a:cs typeface="B Nazanin"/>
                        </a:rPr>
                        <a:t>Sulfonylureas</a:t>
                      </a:r>
                      <a:endParaRPr lang="en-US" sz="1900" b="1" dirty="0">
                        <a:solidFill>
                          <a:srgbClr val="C00000"/>
                        </a:solidFill>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900" dirty="0">
                          <a:effectLst/>
                          <a:latin typeface="Calibri"/>
                          <a:ea typeface="Calibri"/>
                          <a:cs typeface="B Nazanin"/>
                        </a:rPr>
                        <a:t>افزایش ترشح انسولین</a:t>
                      </a:r>
                      <a:endParaRPr lang="en-US" sz="19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900">
                          <a:effectLst/>
                          <a:latin typeface="Calibri"/>
                          <a:ea typeface="Calibri"/>
                          <a:cs typeface="B Nazanin"/>
                        </a:rPr>
                        <a:t>مونوتراپی، همراه با انسولین یا متفورمین</a:t>
                      </a:r>
                      <a:endParaRPr lang="en-US" sz="190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900">
                          <a:effectLst/>
                          <a:latin typeface="Calibri"/>
                          <a:ea typeface="Calibri"/>
                          <a:cs typeface="B Nazanin"/>
                        </a:rPr>
                        <a:t>هیپوگلیسمی، افزایش وزن، راش جلدی، سمیت کبدی، هیپوناترمی</a:t>
                      </a:r>
                      <a:endParaRPr lang="en-US" sz="190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900" dirty="0">
                          <a:effectLst/>
                          <a:latin typeface="Calibri"/>
                          <a:ea typeface="Calibri"/>
                          <a:cs typeface="B Nazanin"/>
                        </a:rPr>
                        <a:t>شروع اثر سریع (یک هفته بعد)، بسیار موثر (ولی با افزایش ترشح انسولین ممکن است باعث هیپوگلیسمی یا افزایش وزن شود)</a:t>
                      </a:r>
                      <a:endParaRPr lang="en-US" sz="19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25229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638800"/>
          </a:xfrm>
        </p:spPr>
        <p:txBody>
          <a:bodyPr/>
          <a:lstStyle/>
          <a:p>
            <a:pPr marL="0" indent="0" algn="ctr" rtl="1">
              <a:buNone/>
            </a:pPr>
            <a:r>
              <a:rPr lang="fa-IR" sz="2800" b="1" dirty="0">
                <a:solidFill>
                  <a:schemeClr val="tx2"/>
                </a:solidFill>
                <a:cs typeface="B Nazanin" pitchFamily="2" charset="-78"/>
              </a:rPr>
              <a:t>اثرات فارماکولوژیک و جایگاه درمانی دارو های ضد دیابت</a:t>
            </a:r>
            <a:endParaRPr lang="en-US" sz="2800" b="1" dirty="0">
              <a:solidFill>
                <a:schemeClr val="tx2"/>
              </a:solidFill>
              <a:cs typeface="B Nazanin" pitchFamily="2" charset="-78"/>
            </a:endParaRPr>
          </a:p>
          <a:p>
            <a:pPr algn="r" rtl="1"/>
            <a:endParaRPr lang="en-US" dirty="0">
              <a:cs typeface="B Nazanin"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1353186388"/>
              </p:ext>
            </p:extLst>
          </p:nvPr>
        </p:nvGraphicFramePr>
        <p:xfrm>
          <a:off x="609601" y="1676400"/>
          <a:ext cx="8000999" cy="4556760"/>
        </p:xfrm>
        <a:graphic>
          <a:graphicData uri="http://schemas.openxmlformats.org/drawingml/2006/table">
            <a:tbl>
              <a:tblPr rtl="1" firstRow="1" firstCol="1" bandRow="1"/>
              <a:tblGrid>
                <a:gridCol w="1993303">
                  <a:extLst>
                    <a:ext uri="{9D8B030D-6E8A-4147-A177-3AD203B41FA5}">
                      <a16:colId xmlns:a16="http://schemas.microsoft.com/office/drawing/2014/main" val="20000"/>
                    </a:ext>
                  </a:extLst>
                </a:gridCol>
                <a:gridCol w="1456780">
                  <a:extLst>
                    <a:ext uri="{9D8B030D-6E8A-4147-A177-3AD203B41FA5}">
                      <a16:colId xmlns:a16="http://schemas.microsoft.com/office/drawing/2014/main" val="20001"/>
                    </a:ext>
                  </a:extLst>
                </a:gridCol>
                <a:gridCol w="1488902">
                  <a:extLst>
                    <a:ext uri="{9D8B030D-6E8A-4147-A177-3AD203B41FA5}">
                      <a16:colId xmlns:a16="http://schemas.microsoft.com/office/drawing/2014/main" val="20002"/>
                    </a:ext>
                  </a:extLst>
                </a:gridCol>
                <a:gridCol w="1537518">
                  <a:extLst>
                    <a:ext uri="{9D8B030D-6E8A-4147-A177-3AD203B41FA5}">
                      <a16:colId xmlns:a16="http://schemas.microsoft.com/office/drawing/2014/main" val="20003"/>
                    </a:ext>
                  </a:extLst>
                </a:gridCol>
                <a:gridCol w="1524496">
                  <a:extLst>
                    <a:ext uri="{9D8B030D-6E8A-4147-A177-3AD203B41FA5}">
                      <a16:colId xmlns:a16="http://schemas.microsoft.com/office/drawing/2014/main" val="20004"/>
                    </a:ext>
                  </a:extLst>
                </a:gridCol>
              </a:tblGrid>
              <a:tr h="590261">
                <a:tc>
                  <a:txBody>
                    <a:bodyPr/>
                    <a:lstStyle/>
                    <a:p>
                      <a:pPr marL="0" marR="0" algn="ctr" rtl="1">
                        <a:lnSpc>
                          <a:spcPct val="115000"/>
                        </a:lnSpc>
                        <a:spcBef>
                          <a:spcPts val="0"/>
                        </a:spcBef>
                        <a:spcAft>
                          <a:spcPts val="0"/>
                        </a:spcAft>
                      </a:pPr>
                      <a:r>
                        <a:rPr lang="fa-IR" sz="2000" b="1" dirty="0">
                          <a:effectLst/>
                          <a:latin typeface="Calibri"/>
                          <a:ea typeface="Calibri"/>
                          <a:cs typeface="B Nazanin"/>
                        </a:rPr>
                        <a:t>دسته دارویی</a:t>
                      </a:r>
                      <a:endParaRPr lang="en-US" sz="2000" b="1"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a:effectLst/>
                          <a:latin typeface="Calibri"/>
                          <a:ea typeface="Calibri"/>
                          <a:cs typeface="B Nazanin"/>
                        </a:rPr>
                        <a:t>مکانیسم اثر اصلی</a:t>
                      </a:r>
                      <a:endParaRPr lang="en-US" sz="2000" b="1">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a:effectLst/>
                          <a:latin typeface="Calibri"/>
                          <a:ea typeface="Calibri"/>
                          <a:cs typeface="B Nazanin"/>
                        </a:rPr>
                        <a:t>اندیکاسیون مورد تصویب </a:t>
                      </a:r>
                      <a:r>
                        <a:rPr lang="en-US" sz="2000" b="1">
                          <a:effectLst/>
                          <a:latin typeface="Calibri"/>
                          <a:ea typeface="Calibri"/>
                          <a:cs typeface="B Nazanin"/>
                        </a:rPr>
                        <a:t>FDA</a:t>
                      </a:r>
                      <a:endParaRPr lang="en-US" sz="2000" b="1">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a:effectLst/>
                          <a:latin typeface="Calibri"/>
                          <a:ea typeface="Calibri"/>
                          <a:cs typeface="B Nazanin"/>
                        </a:rPr>
                        <a:t>عوارض جانبی</a:t>
                      </a:r>
                      <a:endParaRPr lang="en-US" sz="2000" b="1">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b="1" dirty="0">
                          <a:effectLst/>
                          <a:latin typeface="Calibri"/>
                          <a:ea typeface="Calibri"/>
                          <a:cs typeface="B Nazanin"/>
                        </a:rPr>
                        <a:t>توضیحات</a:t>
                      </a:r>
                      <a:endParaRPr lang="en-US" sz="2000" b="1"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656176">
                <a:tc>
                  <a:txBody>
                    <a:bodyPr/>
                    <a:lstStyle/>
                    <a:p>
                      <a:pPr marL="0" marR="0" algn="ctr" rtl="1">
                        <a:lnSpc>
                          <a:spcPct val="115000"/>
                        </a:lnSpc>
                        <a:spcBef>
                          <a:spcPts val="0"/>
                        </a:spcBef>
                        <a:spcAft>
                          <a:spcPts val="0"/>
                        </a:spcAft>
                      </a:pPr>
                      <a:r>
                        <a:rPr lang="en-US" sz="2000" b="1" dirty="0">
                          <a:solidFill>
                            <a:srgbClr val="C00000"/>
                          </a:solidFill>
                          <a:effectLst/>
                          <a:latin typeface="Calibri"/>
                          <a:ea typeface="Calibri"/>
                          <a:cs typeface="Calibri"/>
                        </a:rPr>
                        <a:t>α</a:t>
                      </a:r>
                      <a:r>
                        <a:rPr lang="en-US" sz="2000" b="1" dirty="0">
                          <a:solidFill>
                            <a:srgbClr val="C00000"/>
                          </a:solidFill>
                          <a:effectLst/>
                          <a:latin typeface="Calibri"/>
                          <a:ea typeface="Calibri"/>
                          <a:cs typeface="B Nazanin"/>
                        </a:rPr>
                        <a:t>-glycosidase inhibitor</a:t>
                      </a:r>
                      <a:endParaRPr lang="en-US" sz="2000" b="1" dirty="0">
                        <a:solidFill>
                          <a:srgbClr val="C00000"/>
                        </a:solidFill>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dirty="0">
                          <a:effectLst/>
                          <a:latin typeface="Calibri"/>
                          <a:ea typeface="Calibri"/>
                          <a:cs typeface="B Nazanin"/>
                        </a:rPr>
                        <a:t>مهار تبدیل</a:t>
                      </a:r>
                      <a:r>
                        <a:rPr lang="fa-IR" sz="2000" baseline="0" dirty="0">
                          <a:effectLst/>
                          <a:latin typeface="Calibri"/>
                          <a:ea typeface="Calibri"/>
                          <a:cs typeface="B Nazanin"/>
                        </a:rPr>
                        <a:t> پلی ساکارید و دی ساکارید به مونوساکارید</a:t>
                      </a:r>
                      <a:endParaRPr lang="en-US" sz="20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dirty="0">
                          <a:effectLst/>
                          <a:latin typeface="Calibri"/>
                          <a:ea typeface="Calibri"/>
                          <a:cs typeface="B Nazanin"/>
                        </a:rPr>
                        <a:t>مونو تراپی، همراه با سولفونیل اوره ها</a:t>
                      </a:r>
                      <a:endParaRPr lang="en-US" sz="20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dirty="0">
                          <a:effectLst/>
                          <a:latin typeface="Calibri"/>
                          <a:ea typeface="Calibri"/>
                          <a:cs typeface="B Nazanin"/>
                        </a:rPr>
                        <a:t>نفخ، اسهال، افزایش آنزیم های کبدی در دوز های بالای </a:t>
                      </a:r>
                      <a:r>
                        <a:rPr lang="en-US" sz="2000" dirty="0">
                          <a:effectLst/>
                          <a:latin typeface="Calibri"/>
                          <a:ea typeface="Calibri"/>
                          <a:cs typeface="B Nazanin"/>
                        </a:rPr>
                        <a:t>50 mg TID</a:t>
                      </a:r>
                      <a:r>
                        <a:rPr lang="fa-IR" sz="2000" dirty="0">
                          <a:effectLst/>
                          <a:latin typeface="Calibri"/>
                          <a:ea typeface="Calibri"/>
                          <a:cs typeface="B Nazanin"/>
                        </a:rPr>
                        <a:t>، مانیتورینگ آنزیم های کبدی هر سه ماه برای آکاربوز</a:t>
                      </a:r>
                      <a:endParaRPr lang="en-US" sz="20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000" dirty="0">
                          <a:effectLst/>
                          <a:latin typeface="Calibri"/>
                          <a:ea typeface="Calibri"/>
                          <a:cs typeface="B Nazanin"/>
                        </a:rPr>
                        <a:t>برای کاهش عوارض گوارشی با دوز کم شروع شود. باعث هیپوگلیسمی و افزایش وزن نمی شود.</a:t>
                      </a:r>
                      <a:endParaRPr lang="en-US" sz="2000" dirty="0">
                        <a:effectLst/>
                        <a:latin typeface="Calibri"/>
                        <a:ea typeface="Calibri"/>
                        <a:cs typeface="B Nazanin"/>
                      </a:endParaRPr>
                    </a:p>
                    <a:p>
                      <a:pPr marL="0" marR="0" algn="ctr" rtl="1">
                        <a:lnSpc>
                          <a:spcPct val="115000"/>
                        </a:lnSpc>
                        <a:spcBef>
                          <a:spcPts val="0"/>
                        </a:spcBef>
                        <a:spcAft>
                          <a:spcPts val="0"/>
                        </a:spcAft>
                      </a:pPr>
                      <a:r>
                        <a:rPr lang="fa-IR" sz="2000" dirty="0">
                          <a:effectLst/>
                          <a:latin typeface="Calibri"/>
                          <a:ea typeface="Calibri"/>
                          <a:cs typeface="B Nazanin"/>
                        </a:rPr>
                        <a:t> در صورت بروز هیپوگلیسمی (مصرف با سایر دارو ها) درمان تنها با گلوکز انجام شود.</a:t>
                      </a:r>
                      <a:endParaRPr lang="en-US" sz="20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197090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638800"/>
          </a:xfrm>
        </p:spPr>
        <p:txBody>
          <a:bodyPr>
            <a:normAutofit/>
          </a:bodyPr>
          <a:lstStyle/>
          <a:p>
            <a:pPr marL="0" indent="0" algn="ctr" rtl="1">
              <a:buNone/>
            </a:pPr>
            <a:r>
              <a:rPr lang="fa-IR" b="1" dirty="0">
                <a:solidFill>
                  <a:schemeClr val="tx2"/>
                </a:solidFill>
                <a:cs typeface="B Nazanin" pitchFamily="2" charset="-78"/>
              </a:rPr>
              <a:t>اثرات فارماکولوژیک و جایگاه درمانی دارو های ضد دیابت</a:t>
            </a:r>
            <a:endParaRPr lang="en-US" b="1" dirty="0">
              <a:solidFill>
                <a:schemeClr val="tx2"/>
              </a:solidFill>
              <a:cs typeface="B Nazanin"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1122306597"/>
              </p:ext>
            </p:extLst>
          </p:nvPr>
        </p:nvGraphicFramePr>
        <p:xfrm>
          <a:off x="609600" y="1676400"/>
          <a:ext cx="8191500" cy="4101084"/>
        </p:xfrm>
        <a:graphic>
          <a:graphicData uri="http://schemas.openxmlformats.org/drawingml/2006/table">
            <a:tbl>
              <a:tblPr rtl="1" firstRow="1" firstCol="1" bandRow="1"/>
              <a:tblGrid>
                <a:gridCol w="1840523">
                  <a:extLst>
                    <a:ext uri="{9D8B030D-6E8A-4147-A177-3AD203B41FA5}">
                      <a16:colId xmlns:a16="http://schemas.microsoft.com/office/drawing/2014/main" val="20000"/>
                    </a:ext>
                  </a:extLst>
                </a:gridCol>
                <a:gridCol w="1398233">
                  <a:extLst>
                    <a:ext uri="{9D8B030D-6E8A-4147-A177-3AD203B41FA5}">
                      <a16:colId xmlns:a16="http://schemas.microsoft.com/office/drawing/2014/main" val="20001"/>
                    </a:ext>
                  </a:extLst>
                </a:gridCol>
                <a:gridCol w="1890730">
                  <a:extLst>
                    <a:ext uri="{9D8B030D-6E8A-4147-A177-3AD203B41FA5}">
                      <a16:colId xmlns:a16="http://schemas.microsoft.com/office/drawing/2014/main" val="20002"/>
                    </a:ext>
                  </a:extLst>
                </a:gridCol>
                <a:gridCol w="1537518">
                  <a:extLst>
                    <a:ext uri="{9D8B030D-6E8A-4147-A177-3AD203B41FA5}">
                      <a16:colId xmlns:a16="http://schemas.microsoft.com/office/drawing/2014/main" val="20003"/>
                    </a:ext>
                  </a:extLst>
                </a:gridCol>
                <a:gridCol w="1524496">
                  <a:extLst>
                    <a:ext uri="{9D8B030D-6E8A-4147-A177-3AD203B41FA5}">
                      <a16:colId xmlns:a16="http://schemas.microsoft.com/office/drawing/2014/main" val="20004"/>
                    </a:ext>
                  </a:extLst>
                </a:gridCol>
              </a:tblGrid>
              <a:tr h="496433">
                <a:tc>
                  <a:txBody>
                    <a:bodyPr/>
                    <a:lstStyle/>
                    <a:p>
                      <a:pPr marL="0" marR="0" algn="ctr" rtl="1">
                        <a:lnSpc>
                          <a:spcPct val="115000"/>
                        </a:lnSpc>
                        <a:spcBef>
                          <a:spcPts val="0"/>
                        </a:spcBef>
                        <a:spcAft>
                          <a:spcPts val="0"/>
                        </a:spcAft>
                      </a:pPr>
                      <a:r>
                        <a:rPr lang="fa-IR" sz="1800" b="1" dirty="0">
                          <a:effectLst/>
                          <a:latin typeface="Calibri"/>
                          <a:ea typeface="Calibri"/>
                          <a:cs typeface="B Nazanin"/>
                        </a:rPr>
                        <a:t>دسته دارویی</a:t>
                      </a:r>
                      <a:endParaRPr lang="en-US" sz="1800" b="1"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b="1">
                          <a:effectLst/>
                          <a:latin typeface="Calibri"/>
                          <a:ea typeface="Calibri"/>
                          <a:cs typeface="B Nazanin"/>
                        </a:rPr>
                        <a:t>مکانیسم اثر اصلی</a:t>
                      </a:r>
                      <a:endParaRPr lang="en-US" sz="1800" b="1">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b="1">
                          <a:effectLst/>
                          <a:latin typeface="Calibri"/>
                          <a:ea typeface="Calibri"/>
                          <a:cs typeface="B Nazanin"/>
                        </a:rPr>
                        <a:t>اندیکاسیون مورد تصویب </a:t>
                      </a:r>
                      <a:r>
                        <a:rPr lang="en-US" sz="1800" b="1">
                          <a:effectLst/>
                          <a:latin typeface="Calibri"/>
                          <a:ea typeface="Calibri"/>
                          <a:cs typeface="B Nazanin"/>
                        </a:rPr>
                        <a:t>FDA</a:t>
                      </a:r>
                      <a:endParaRPr lang="en-US" sz="1800" b="1">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b="1">
                          <a:effectLst/>
                          <a:latin typeface="Calibri"/>
                          <a:ea typeface="Calibri"/>
                          <a:cs typeface="B Nazanin"/>
                        </a:rPr>
                        <a:t>عوارض جانبی</a:t>
                      </a:r>
                      <a:endParaRPr lang="en-US" sz="1800" b="1">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b="1" dirty="0">
                          <a:effectLst/>
                          <a:latin typeface="Calibri"/>
                          <a:ea typeface="Calibri"/>
                          <a:cs typeface="B Nazanin"/>
                        </a:rPr>
                        <a:t>توضیحات</a:t>
                      </a:r>
                      <a:endParaRPr lang="en-US" sz="1800" b="1"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44652">
                <a:tc>
                  <a:txBody>
                    <a:bodyPr/>
                    <a:lstStyle/>
                    <a:p>
                      <a:pPr marL="0" marR="0" algn="ctr" rtl="1">
                        <a:lnSpc>
                          <a:spcPct val="115000"/>
                        </a:lnSpc>
                        <a:spcBef>
                          <a:spcPts val="0"/>
                        </a:spcBef>
                        <a:spcAft>
                          <a:spcPts val="0"/>
                        </a:spcAft>
                      </a:pPr>
                      <a:r>
                        <a:rPr lang="en-US" sz="1800" b="1" dirty="0">
                          <a:solidFill>
                            <a:srgbClr val="C00000"/>
                          </a:solidFill>
                          <a:effectLst/>
                          <a:latin typeface="Calibri"/>
                          <a:ea typeface="Calibri"/>
                          <a:cs typeface="B Nazanin"/>
                        </a:rPr>
                        <a:t>Metformin</a:t>
                      </a:r>
                      <a:endParaRPr lang="en-US" sz="1800" b="1" dirty="0">
                        <a:solidFill>
                          <a:srgbClr val="C00000"/>
                        </a:solidFill>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a:effectLst/>
                          <a:latin typeface="Calibri"/>
                          <a:ea typeface="Calibri"/>
                          <a:cs typeface="B Nazanin"/>
                        </a:rPr>
                        <a:t>حساس کننده گیرنده انسولین</a:t>
                      </a:r>
                      <a:endParaRPr lang="en-US" sz="180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dirty="0">
                          <a:effectLst/>
                          <a:latin typeface="Calibri"/>
                          <a:ea typeface="Calibri"/>
                          <a:cs typeface="B Nazanin"/>
                        </a:rPr>
                        <a:t>مونوتراپی یا همراه با سولفونیل اوره ها</a:t>
                      </a:r>
                      <a:endParaRPr lang="en-US" sz="18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a:effectLst/>
                          <a:latin typeface="Calibri"/>
                          <a:ea typeface="Calibri"/>
                          <a:cs typeface="B Nazanin"/>
                        </a:rPr>
                        <a:t>کرامپ شکمی، اسهال، لاکتیک اسیدوز</a:t>
                      </a:r>
                      <a:endParaRPr lang="en-US" sz="180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a:effectLst/>
                          <a:latin typeface="Calibri"/>
                          <a:ea typeface="Calibri"/>
                          <a:cs typeface="B Nazanin"/>
                        </a:rPr>
                        <a:t>شروع با دوز کم، عدم افزایش وزن و هیپوگلیسمی</a:t>
                      </a:r>
                      <a:endParaRPr lang="en-US" sz="180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233953">
                <a:tc>
                  <a:txBody>
                    <a:bodyPr/>
                    <a:lstStyle/>
                    <a:p>
                      <a:pPr marL="0" marR="0" algn="ctr" rtl="1">
                        <a:lnSpc>
                          <a:spcPct val="115000"/>
                        </a:lnSpc>
                        <a:spcBef>
                          <a:spcPts val="0"/>
                        </a:spcBef>
                        <a:spcAft>
                          <a:spcPts val="0"/>
                        </a:spcAft>
                      </a:pPr>
                      <a:r>
                        <a:rPr lang="en-US" sz="1800" b="1" dirty="0" err="1">
                          <a:solidFill>
                            <a:srgbClr val="C00000"/>
                          </a:solidFill>
                          <a:effectLst/>
                          <a:latin typeface="Calibri"/>
                          <a:ea typeface="Calibri"/>
                          <a:cs typeface="B Nazanin"/>
                        </a:rPr>
                        <a:t>Thiazolidinediones</a:t>
                      </a:r>
                      <a:endParaRPr lang="en-US" sz="1800" b="1" dirty="0">
                        <a:solidFill>
                          <a:srgbClr val="C00000"/>
                        </a:solidFill>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a:effectLst/>
                          <a:latin typeface="Calibri"/>
                          <a:ea typeface="Calibri"/>
                          <a:cs typeface="B Nazanin"/>
                        </a:rPr>
                        <a:t>حساس کننده گیرنده انسولین</a:t>
                      </a:r>
                      <a:endParaRPr lang="en-US" sz="180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dirty="0">
                          <a:effectLst/>
                          <a:latin typeface="Calibri"/>
                          <a:ea typeface="Calibri"/>
                          <a:cs typeface="B Nazanin"/>
                        </a:rPr>
                        <a:t>مونوتراپی یا همراه با متفورمین یا انسولین</a:t>
                      </a:r>
                      <a:endParaRPr lang="en-US" sz="18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dirty="0">
                          <a:effectLst/>
                          <a:latin typeface="Calibri"/>
                          <a:ea typeface="Calibri"/>
                          <a:cs typeface="B Nazanin"/>
                        </a:rPr>
                        <a:t>آنمی خفیف، ادم خفیف تا متوسط، افزایش وزن</a:t>
                      </a:r>
                      <a:endParaRPr lang="en-US" sz="18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1800" dirty="0">
                          <a:effectLst/>
                          <a:latin typeface="Calibri"/>
                          <a:ea typeface="Calibri"/>
                          <a:cs typeface="B Nazanin"/>
                        </a:rPr>
                        <a:t>اندازه گیری آنزیم های کبدی در ابتدای درمان و بعد هر دو ماه در سال اول، شروع اثر آهسته داشته و در نارسایی کلیوی قابل استفاده هستند</a:t>
                      </a:r>
                      <a:endParaRPr lang="en-US" sz="1800" dirty="0">
                        <a:effectLst/>
                        <a:latin typeface="Calibri"/>
                        <a:ea typeface="Calibri"/>
                        <a:cs typeface="Arial"/>
                      </a:endParaRPr>
                    </a:p>
                  </a:txBody>
                  <a:tcPr marL="26671" marR="266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7451344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638800"/>
          </a:xfrm>
        </p:spPr>
        <p:txBody>
          <a:bodyPr/>
          <a:lstStyle/>
          <a:p>
            <a:pPr marL="0" indent="0" algn="ctr" rtl="1">
              <a:buNone/>
            </a:pPr>
            <a:r>
              <a:rPr lang="fa-IR" b="1" dirty="0">
                <a:solidFill>
                  <a:srgbClr val="C00000"/>
                </a:solidFill>
                <a:cs typeface="B Nazanin" pitchFamily="2" charset="-78"/>
              </a:rPr>
              <a:t>انتخاب دارویی در دیابت نوع </a:t>
            </a:r>
            <a:r>
              <a:rPr lang="en-US" b="1" dirty="0">
                <a:solidFill>
                  <a:srgbClr val="C00000"/>
                </a:solidFill>
                <a:cs typeface="B Nazanin" pitchFamily="2" charset="-78"/>
              </a:rPr>
              <a:t>II</a:t>
            </a:r>
            <a:r>
              <a:rPr lang="fa-IR" b="1" dirty="0">
                <a:solidFill>
                  <a:srgbClr val="C00000"/>
                </a:solidFill>
                <a:cs typeface="B Nazanin" pitchFamily="2" charset="-78"/>
              </a:rPr>
              <a:t> همراه با بیماری های زمینه ای</a:t>
            </a:r>
          </a:p>
          <a:p>
            <a:pPr algn="r" rtl="1"/>
            <a:endParaRPr lang="en-US" dirty="0">
              <a:cs typeface="B Nazanin"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3694686166"/>
              </p:ext>
            </p:extLst>
          </p:nvPr>
        </p:nvGraphicFramePr>
        <p:xfrm>
          <a:off x="533400" y="1676400"/>
          <a:ext cx="8001000" cy="4261770"/>
        </p:xfrm>
        <a:graphic>
          <a:graphicData uri="http://schemas.openxmlformats.org/drawingml/2006/table">
            <a:tbl>
              <a:tblPr rtl="1" firstRow="1" firstCol="1" bandRow="1"/>
              <a:tblGrid>
                <a:gridCol w="4114800">
                  <a:extLst>
                    <a:ext uri="{9D8B030D-6E8A-4147-A177-3AD203B41FA5}">
                      <a16:colId xmlns:a16="http://schemas.microsoft.com/office/drawing/2014/main" val="20000"/>
                    </a:ext>
                  </a:extLst>
                </a:gridCol>
                <a:gridCol w="3886200">
                  <a:extLst>
                    <a:ext uri="{9D8B030D-6E8A-4147-A177-3AD203B41FA5}">
                      <a16:colId xmlns:a16="http://schemas.microsoft.com/office/drawing/2014/main" val="20001"/>
                    </a:ext>
                  </a:extLst>
                </a:gridCol>
              </a:tblGrid>
              <a:tr h="690340">
                <a:tc>
                  <a:txBody>
                    <a:bodyPr/>
                    <a:lstStyle/>
                    <a:p>
                      <a:pPr marL="0" marR="0" algn="ctr" rtl="1">
                        <a:lnSpc>
                          <a:spcPct val="115000"/>
                        </a:lnSpc>
                        <a:spcBef>
                          <a:spcPts val="0"/>
                        </a:spcBef>
                        <a:spcAft>
                          <a:spcPts val="0"/>
                        </a:spcAft>
                      </a:pPr>
                      <a:r>
                        <a:rPr lang="fa-IR" sz="2500" b="1" dirty="0">
                          <a:effectLst/>
                          <a:latin typeface="Calibri"/>
                          <a:ea typeface="Calibri"/>
                          <a:cs typeface="B Nazanin"/>
                        </a:rPr>
                        <a:t>شرایط ویژه</a:t>
                      </a:r>
                      <a:endParaRPr lang="en-US" sz="25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500" b="1" dirty="0">
                          <a:effectLst/>
                          <a:latin typeface="Calibri"/>
                          <a:ea typeface="Calibri"/>
                          <a:cs typeface="B Nazanin"/>
                        </a:rPr>
                        <a:t>دارو های انتخابی</a:t>
                      </a:r>
                      <a:endParaRPr lang="en-US" sz="25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90340">
                <a:tc>
                  <a:txBody>
                    <a:bodyPr/>
                    <a:lstStyle/>
                    <a:p>
                      <a:pPr marL="0" marR="0" algn="ctr" rtl="1">
                        <a:lnSpc>
                          <a:spcPct val="115000"/>
                        </a:lnSpc>
                        <a:spcBef>
                          <a:spcPts val="0"/>
                        </a:spcBef>
                        <a:spcAft>
                          <a:spcPts val="0"/>
                        </a:spcAft>
                      </a:pPr>
                      <a:r>
                        <a:rPr lang="fa-IR" sz="2500" b="1" dirty="0">
                          <a:solidFill>
                            <a:schemeClr val="tx2"/>
                          </a:solidFill>
                          <a:effectLst/>
                          <a:latin typeface="Calibri"/>
                          <a:ea typeface="Calibri"/>
                          <a:cs typeface="B Nazanin"/>
                        </a:rPr>
                        <a:t>نارسایی کلیوی</a:t>
                      </a:r>
                      <a:endParaRPr lang="en-US" sz="2500" b="1" dirty="0">
                        <a:solidFill>
                          <a:schemeClr val="tx2"/>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500" dirty="0">
                          <a:effectLst/>
                          <a:latin typeface="Calibri"/>
                          <a:ea typeface="Calibri"/>
                          <a:cs typeface="B Nazanin"/>
                        </a:rPr>
                        <a:t>گلیپیزاید، گلیمیپراید، انسولین، تیازولیدون دیون ها، رپاگلیناید</a:t>
                      </a:r>
                      <a:endParaRPr lang="en-US" sz="25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90340">
                <a:tc>
                  <a:txBody>
                    <a:bodyPr/>
                    <a:lstStyle/>
                    <a:p>
                      <a:pPr marL="0" marR="0" algn="ctr" rtl="1">
                        <a:lnSpc>
                          <a:spcPct val="115000"/>
                        </a:lnSpc>
                        <a:spcBef>
                          <a:spcPts val="0"/>
                        </a:spcBef>
                        <a:spcAft>
                          <a:spcPts val="0"/>
                        </a:spcAft>
                      </a:pPr>
                      <a:r>
                        <a:rPr lang="fa-IR" sz="2500" b="1" dirty="0">
                          <a:solidFill>
                            <a:schemeClr val="tx2"/>
                          </a:solidFill>
                          <a:effectLst/>
                          <a:latin typeface="Calibri"/>
                          <a:ea typeface="Calibri"/>
                          <a:cs typeface="B Nazanin"/>
                        </a:rPr>
                        <a:t>نارسایی کبدی</a:t>
                      </a:r>
                      <a:endParaRPr lang="en-US" sz="2500" b="1" dirty="0">
                        <a:solidFill>
                          <a:schemeClr val="tx2"/>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500">
                          <a:effectLst/>
                          <a:latin typeface="Calibri"/>
                          <a:ea typeface="Calibri"/>
                          <a:cs typeface="B Nazanin"/>
                        </a:rPr>
                        <a:t>انسولین، رپاگلیناید، میگلیتول</a:t>
                      </a:r>
                      <a:endParaRPr lang="en-US" sz="25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90340">
                <a:tc>
                  <a:txBody>
                    <a:bodyPr/>
                    <a:lstStyle/>
                    <a:p>
                      <a:pPr marL="0" marR="0" algn="ctr" rtl="1">
                        <a:lnSpc>
                          <a:spcPct val="115000"/>
                        </a:lnSpc>
                        <a:spcBef>
                          <a:spcPts val="0"/>
                        </a:spcBef>
                        <a:spcAft>
                          <a:spcPts val="0"/>
                        </a:spcAft>
                      </a:pPr>
                      <a:r>
                        <a:rPr lang="fa-IR" sz="2500" b="1" dirty="0">
                          <a:solidFill>
                            <a:schemeClr val="tx2"/>
                          </a:solidFill>
                          <a:effectLst/>
                          <a:latin typeface="Calibri"/>
                          <a:ea typeface="Calibri"/>
                          <a:cs typeface="B Nazanin"/>
                        </a:rPr>
                        <a:t>بیماران چاق یا دارای مشکل اضافه وزن</a:t>
                      </a:r>
                      <a:endParaRPr lang="en-US" sz="2500" b="1" dirty="0">
                        <a:solidFill>
                          <a:schemeClr val="tx2"/>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500" dirty="0">
                          <a:effectLst/>
                          <a:latin typeface="Calibri"/>
                          <a:ea typeface="Calibri"/>
                          <a:cs typeface="B Nazanin"/>
                        </a:rPr>
                        <a:t>آکاربوز، متفورمین</a:t>
                      </a:r>
                      <a:endParaRPr lang="en-US" sz="25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90340">
                <a:tc>
                  <a:txBody>
                    <a:bodyPr/>
                    <a:lstStyle/>
                    <a:p>
                      <a:pPr marL="0" marR="0" algn="ctr" rtl="1">
                        <a:lnSpc>
                          <a:spcPct val="115000"/>
                        </a:lnSpc>
                        <a:spcBef>
                          <a:spcPts val="0"/>
                        </a:spcBef>
                        <a:spcAft>
                          <a:spcPts val="0"/>
                        </a:spcAft>
                      </a:pPr>
                      <a:r>
                        <a:rPr lang="fa-IR" sz="2500" b="1" dirty="0">
                          <a:solidFill>
                            <a:schemeClr val="tx2"/>
                          </a:solidFill>
                          <a:effectLst/>
                          <a:latin typeface="Calibri"/>
                          <a:ea typeface="Calibri"/>
                          <a:cs typeface="B Nazanin"/>
                        </a:rPr>
                        <a:t>بیماران با سابقه هیپوگلیسمی به علت رژیم غذایی</a:t>
                      </a:r>
                    </a:p>
                    <a:p>
                      <a:pPr marL="0" marR="0" algn="ctr" rtl="1">
                        <a:lnSpc>
                          <a:spcPct val="115000"/>
                        </a:lnSpc>
                        <a:spcBef>
                          <a:spcPts val="0"/>
                        </a:spcBef>
                        <a:spcAft>
                          <a:spcPts val="0"/>
                        </a:spcAft>
                      </a:pPr>
                      <a:r>
                        <a:rPr lang="fa-IR" sz="2500" b="1" dirty="0">
                          <a:solidFill>
                            <a:schemeClr val="tx2"/>
                          </a:solidFill>
                          <a:effectLst/>
                          <a:latin typeface="Calibri"/>
                          <a:ea typeface="Calibri"/>
                          <a:cs typeface="B Nazanin"/>
                        </a:rPr>
                        <a:t> نا منظم</a:t>
                      </a:r>
                      <a:endParaRPr lang="en-US" sz="2500" b="1" dirty="0">
                        <a:solidFill>
                          <a:schemeClr val="tx2"/>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15000"/>
                        </a:lnSpc>
                        <a:spcBef>
                          <a:spcPts val="0"/>
                        </a:spcBef>
                        <a:spcAft>
                          <a:spcPts val="0"/>
                        </a:spcAft>
                      </a:pPr>
                      <a:r>
                        <a:rPr lang="fa-IR" sz="2500" dirty="0">
                          <a:effectLst/>
                          <a:latin typeface="Calibri"/>
                          <a:ea typeface="Calibri"/>
                          <a:cs typeface="B Nazanin"/>
                        </a:rPr>
                        <a:t>آکاربوز، متفورمین</a:t>
                      </a:r>
                      <a:endParaRPr lang="en-US" sz="25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6224513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638800"/>
          </a:xfrm>
        </p:spPr>
        <p:txBody>
          <a:bodyPr>
            <a:normAutofit/>
          </a:bodyPr>
          <a:lstStyle/>
          <a:p>
            <a:pPr marL="0" indent="0" algn="ctr" rtl="1">
              <a:buNone/>
            </a:pPr>
            <a:r>
              <a:rPr lang="fa-IR" sz="2800" b="1" dirty="0">
                <a:solidFill>
                  <a:srgbClr val="C00000"/>
                </a:solidFill>
                <a:cs typeface="B Nazanin" pitchFamily="2" charset="-78"/>
              </a:rPr>
              <a:t>داروهایی که باعث تغییر غلظت قند خون می شوند</a:t>
            </a:r>
          </a:p>
          <a:p>
            <a:pPr marL="0" indent="0" algn="ctr" rtl="1">
              <a:buNone/>
            </a:pPr>
            <a:endParaRPr lang="en-US" sz="2800" b="1" dirty="0">
              <a:solidFill>
                <a:srgbClr val="C00000"/>
              </a:solidFill>
              <a:cs typeface="B Nazanin" pitchFamily="2" charset="-78"/>
            </a:endParaRPr>
          </a:p>
        </p:txBody>
      </p:sp>
      <p:graphicFrame>
        <p:nvGraphicFramePr>
          <p:cNvPr id="4" name="Table 3"/>
          <p:cNvGraphicFramePr>
            <a:graphicFrameLocks noGrp="1"/>
          </p:cNvGraphicFramePr>
          <p:nvPr>
            <p:extLst>
              <p:ext uri="{D42A27DB-BD31-4B8C-83A1-F6EECF244321}">
                <p14:modId xmlns:p14="http://schemas.microsoft.com/office/powerpoint/2010/main" val="1016964394"/>
              </p:ext>
            </p:extLst>
          </p:nvPr>
        </p:nvGraphicFramePr>
        <p:xfrm>
          <a:off x="647700" y="1752600"/>
          <a:ext cx="7772400" cy="3785616"/>
        </p:xfrm>
        <a:graphic>
          <a:graphicData uri="http://schemas.openxmlformats.org/drawingml/2006/table">
            <a:tbl>
              <a:tblPr rtl="1" firstRow="1" firstCol="1" bandRow="1"/>
              <a:tblGrid>
                <a:gridCol w="3848100">
                  <a:extLst>
                    <a:ext uri="{9D8B030D-6E8A-4147-A177-3AD203B41FA5}">
                      <a16:colId xmlns:a16="http://schemas.microsoft.com/office/drawing/2014/main" val="20000"/>
                    </a:ext>
                  </a:extLst>
                </a:gridCol>
                <a:gridCol w="3924300">
                  <a:extLst>
                    <a:ext uri="{9D8B030D-6E8A-4147-A177-3AD203B41FA5}">
                      <a16:colId xmlns:a16="http://schemas.microsoft.com/office/drawing/2014/main" val="20001"/>
                    </a:ext>
                  </a:extLst>
                </a:gridCol>
              </a:tblGrid>
              <a:tr h="0">
                <a:tc>
                  <a:txBody>
                    <a:bodyPr/>
                    <a:lstStyle/>
                    <a:p>
                      <a:pPr algn="ctr" rtl="1">
                        <a:lnSpc>
                          <a:spcPct val="115000"/>
                        </a:lnSpc>
                        <a:spcAft>
                          <a:spcPts val="0"/>
                        </a:spcAft>
                      </a:pPr>
                      <a:r>
                        <a:rPr lang="fa-IR" sz="2400" b="1" dirty="0">
                          <a:effectLst/>
                          <a:latin typeface="Calibri"/>
                          <a:ea typeface="Calibri"/>
                          <a:cs typeface="B Nazanin"/>
                        </a:rPr>
                        <a:t>دارو هایی که باعث افزایش قند خون می شوند</a:t>
                      </a:r>
                      <a:endParaRPr lang="en-US" sz="24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2400" b="1" dirty="0">
                          <a:effectLst/>
                          <a:latin typeface="Calibri"/>
                          <a:ea typeface="Calibri"/>
                          <a:cs typeface="B Nazanin"/>
                        </a:rPr>
                        <a:t>دارو هایی که باعث کاهش قند خون می شوند</a:t>
                      </a:r>
                      <a:endParaRPr lang="en-US" sz="24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rtl="1">
                        <a:lnSpc>
                          <a:spcPct val="115000"/>
                        </a:lnSpc>
                        <a:spcAft>
                          <a:spcPts val="0"/>
                        </a:spcAft>
                      </a:pPr>
                      <a:r>
                        <a:rPr lang="fa-IR" sz="2400" b="1" dirty="0">
                          <a:solidFill>
                            <a:schemeClr val="tx2"/>
                          </a:solidFill>
                          <a:effectLst/>
                          <a:latin typeface="Calibri"/>
                          <a:ea typeface="Calibri"/>
                          <a:cs typeface="B Nazanin"/>
                        </a:rPr>
                        <a:t>بتا بلوکر ها</a:t>
                      </a:r>
                      <a:endParaRPr lang="en-US" sz="2400" b="1" dirty="0">
                        <a:solidFill>
                          <a:schemeClr val="tx2"/>
                        </a:solidFill>
                        <a:effectLst/>
                        <a:latin typeface="Calibri"/>
                        <a:ea typeface="Calibri"/>
                        <a:cs typeface="Arial"/>
                      </a:endParaRPr>
                    </a:p>
                    <a:p>
                      <a:pPr algn="ctr" rtl="1">
                        <a:lnSpc>
                          <a:spcPct val="115000"/>
                        </a:lnSpc>
                        <a:spcAft>
                          <a:spcPts val="0"/>
                        </a:spcAft>
                      </a:pPr>
                      <a:r>
                        <a:rPr lang="fa-IR" sz="2400" b="1" dirty="0">
                          <a:solidFill>
                            <a:schemeClr val="tx2"/>
                          </a:solidFill>
                          <a:effectLst/>
                          <a:latin typeface="Calibri"/>
                          <a:ea typeface="Calibri"/>
                          <a:cs typeface="B Nazanin"/>
                        </a:rPr>
                        <a:t>کورتیکواستروئید ها</a:t>
                      </a:r>
                      <a:endParaRPr lang="en-US" sz="2400" b="1" dirty="0">
                        <a:solidFill>
                          <a:schemeClr val="tx2"/>
                        </a:solidFill>
                        <a:effectLst/>
                        <a:latin typeface="Calibri"/>
                        <a:ea typeface="Calibri"/>
                        <a:cs typeface="Arial"/>
                      </a:endParaRPr>
                    </a:p>
                    <a:p>
                      <a:pPr algn="ctr" rtl="1">
                        <a:lnSpc>
                          <a:spcPct val="115000"/>
                        </a:lnSpc>
                        <a:spcAft>
                          <a:spcPts val="0"/>
                        </a:spcAft>
                      </a:pPr>
                      <a:r>
                        <a:rPr lang="fa-IR" sz="2400" b="1" dirty="0">
                          <a:solidFill>
                            <a:schemeClr val="tx2"/>
                          </a:solidFill>
                          <a:effectLst/>
                          <a:latin typeface="Calibri"/>
                          <a:ea typeface="Calibri"/>
                          <a:cs typeface="B Nazanin"/>
                        </a:rPr>
                        <a:t>سیکلوسپورین</a:t>
                      </a:r>
                      <a:endParaRPr lang="en-US" sz="2400" b="1" dirty="0">
                        <a:solidFill>
                          <a:schemeClr val="tx2"/>
                        </a:solidFill>
                        <a:effectLst/>
                        <a:latin typeface="Calibri"/>
                        <a:ea typeface="Calibri"/>
                        <a:cs typeface="Arial"/>
                      </a:endParaRPr>
                    </a:p>
                    <a:p>
                      <a:pPr algn="ctr" rtl="1">
                        <a:lnSpc>
                          <a:spcPct val="115000"/>
                        </a:lnSpc>
                        <a:spcAft>
                          <a:spcPts val="0"/>
                        </a:spcAft>
                      </a:pPr>
                      <a:r>
                        <a:rPr lang="fa-IR" sz="2400" b="1" dirty="0">
                          <a:solidFill>
                            <a:schemeClr val="tx2"/>
                          </a:solidFill>
                          <a:effectLst/>
                          <a:latin typeface="Calibri"/>
                          <a:ea typeface="Calibri"/>
                          <a:cs typeface="B Nazanin"/>
                        </a:rPr>
                        <a:t>دیورتیک ها</a:t>
                      </a:r>
                      <a:endParaRPr lang="en-US" sz="2400" b="1" dirty="0">
                        <a:solidFill>
                          <a:schemeClr val="tx2"/>
                        </a:solidFill>
                        <a:effectLst/>
                        <a:latin typeface="Calibri"/>
                        <a:ea typeface="Calibri"/>
                        <a:cs typeface="Arial"/>
                      </a:endParaRPr>
                    </a:p>
                    <a:p>
                      <a:pPr algn="ctr" rtl="1">
                        <a:lnSpc>
                          <a:spcPct val="115000"/>
                        </a:lnSpc>
                        <a:spcAft>
                          <a:spcPts val="0"/>
                        </a:spcAft>
                      </a:pPr>
                      <a:r>
                        <a:rPr lang="en-US" sz="2400" b="1" dirty="0">
                          <a:solidFill>
                            <a:schemeClr val="tx2"/>
                          </a:solidFill>
                          <a:effectLst/>
                          <a:latin typeface="Calibri"/>
                          <a:ea typeface="Calibri"/>
                          <a:cs typeface="B Nazanin"/>
                        </a:rPr>
                        <a:t>OCPs</a:t>
                      </a:r>
                      <a:endParaRPr lang="en-US" sz="2400" b="1" dirty="0">
                        <a:solidFill>
                          <a:schemeClr val="tx2"/>
                        </a:solidFill>
                        <a:effectLst/>
                        <a:latin typeface="Calibri"/>
                        <a:ea typeface="Calibri"/>
                        <a:cs typeface="Arial"/>
                      </a:endParaRPr>
                    </a:p>
                    <a:p>
                      <a:pPr algn="ctr" rtl="1">
                        <a:lnSpc>
                          <a:spcPct val="115000"/>
                        </a:lnSpc>
                        <a:spcAft>
                          <a:spcPts val="0"/>
                        </a:spcAft>
                      </a:pPr>
                      <a:r>
                        <a:rPr lang="fa-IR" sz="2400" b="1" dirty="0">
                          <a:solidFill>
                            <a:schemeClr val="tx2"/>
                          </a:solidFill>
                          <a:effectLst/>
                          <a:latin typeface="Calibri"/>
                          <a:ea typeface="Calibri"/>
                          <a:cs typeface="B Nazanin"/>
                        </a:rPr>
                        <a:t>فنی توئین</a:t>
                      </a:r>
                      <a:endParaRPr lang="en-US" sz="2400" b="1" dirty="0">
                        <a:solidFill>
                          <a:schemeClr val="tx2"/>
                        </a:solidFill>
                        <a:effectLst/>
                        <a:latin typeface="Calibri"/>
                        <a:ea typeface="Calibri"/>
                        <a:cs typeface="Arial"/>
                      </a:endParaRPr>
                    </a:p>
                    <a:p>
                      <a:pPr algn="ctr" rtl="1">
                        <a:lnSpc>
                          <a:spcPct val="115000"/>
                        </a:lnSpc>
                        <a:spcAft>
                          <a:spcPts val="0"/>
                        </a:spcAft>
                      </a:pPr>
                      <a:r>
                        <a:rPr lang="fa-IR" sz="2400" b="1" dirty="0">
                          <a:solidFill>
                            <a:schemeClr val="tx2"/>
                          </a:solidFill>
                          <a:effectLst/>
                          <a:latin typeface="Calibri"/>
                          <a:ea typeface="Calibri"/>
                          <a:cs typeface="B Nazanin"/>
                        </a:rPr>
                        <a:t>تاکرولیموس</a:t>
                      </a:r>
                      <a:endParaRPr lang="en-US" sz="2400" b="1" dirty="0">
                        <a:solidFill>
                          <a:schemeClr val="tx2"/>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2400" b="1" dirty="0">
                          <a:solidFill>
                            <a:schemeClr val="tx2"/>
                          </a:solidFill>
                          <a:effectLst/>
                          <a:latin typeface="Calibri"/>
                          <a:ea typeface="Calibri"/>
                          <a:cs typeface="B Nazanin"/>
                        </a:rPr>
                        <a:t>بتا بلوکر ها</a:t>
                      </a:r>
                      <a:endParaRPr lang="en-US" sz="2400" b="1" dirty="0">
                        <a:solidFill>
                          <a:schemeClr val="tx2"/>
                        </a:solidFill>
                        <a:effectLst/>
                        <a:latin typeface="Calibri"/>
                        <a:ea typeface="Calibri"/>
                        <a:cs typeface="Arial"/>
                      </a:endParaRPr>
                    </a:p>
                    <a:p>
                      <a:pPr algn="ctr" rtl="1">
                        <a:lnSpc>
                          <a:spcPct val="115000"/>
                        </a:lnSpc>
                        <a:spcAft>
                          <a:spcPts val="0"/>
                        </a:spcAft>
                      </a:pPr>
                      <a:r>
                        <a:rPr lang="fa-IR" sz="2400" b="1" dirty="0">
                          <a:solidFill>
                            <a:schemeClr val="tx2"/>
                          </a:solidFill>
                          <a:effectLst/>
                          <a:latin typeface="Calibri"/>
                          <a:ea typeface="Calibri"/>
                          <a:cs typeface="B Nazanin"/>
                        </a:rPr>
                        <a:t>اتانول</a:t>
                      </a:r>
                      <a:endParaRPr lang="en-US" sz="2400" b="1" dirty="0">
                        <a:solidFill>
                          <a:schemeClr val="tx2"/>
                        </a:solidFill>
                        <a:effectLst/>
                        <a:latin typeface="Calibri"/>
                        <a:ea typeface="Calibri"/>
                        <a:cs typeface="Arial"/>
                      </a:endParaRPr>
                    </a:p>
                    <a:p>
                      <a:pPr algn="ctr" rtl="1">
                        <a:lnSpc>
                          <a:spcPct val="115000"/>
                        </a:lnSpc>
                        <a:spcAft>
                          <a:spcPts val="0"/>
                        </a:spcAft>
                      </a:pPr>
                      <a:r>
                        <a:rPr lang="fa-IR" sz="2400" b="1" dirty="0">
                          <a:solidFill>
                            <a:schemeClr val="tx2"/>
                          </a:solidFill>
                          <a:effectLst/>
                          <a:latin typeface="Calibri"/>
                          <a:ea typeface="Calibri"/>
                          <a:cs typeface="B Nazanin"/>
                        </a:rPr>
                        <a:t>انسولین</a:t>
                      </a:r>
                      <a:endParaRPr lang="en-US" sz="2400" b="1" dirty="0">
                        <a:solidFill>
                          <a:schemeClr val="tx2"/>
                        </a:solidFill>
                        <a:effectLst/>
                        <a:latin typeface="Calibri"/>
                        <a:ea typeface="Calibri"/>
                        <a:cs typeface="Arial"/>
                      </a:endParaRPr>
                    </a:p>
                    <a:p>
                      <a:pPr algn="ctr" rtl="1">
                        <a:lnSpc>
                          <a:spcPct val="115000"/>
                        </a:lnSpc>
                        <a:spcAft>
                          <a:spcPts val="0"/>
                        </a:spcAft>
                      </a:pPr>
                      <a:r>
                        <a:rPr lang="fa-IR" sz="2400" b="1" dirty="0">
                          <a:solidFill>
                            <a:schemeClr val="tx2"/>
                          </a:solidFill>
                          <a:effectLst/>
                          <a:latin typeface="Calibri"/>
                          <a:ea typeface="Calibri"/>
                          <a:cs typeface="B Nazanin"/>
                        </a:rPr>
                        <a:t>کینیدین</a:t>
                      </a:r>
                      <a:endParaRPr lang="en-US" sz="2400" b="1" dirty="0">
                        <a:solidFill>
                          <a:schemeClr val="tx2"/>
                        </a:solidFill>
                        <a:effectLst/>
                        <a:latin typeface="Calibri"/>
                        <a:ea typeface="Calibri"/>
                        <a:cs typeface="Arial"/>
                      </a:endParaRPr>
                    </a:p>
                    <a:p>
                      <a:pPr algn="ctr" rtl="1">
                        <a:lnSpc>
                          <a:spcPct val="115000"/>
                        </a:lnSpc>
                        <a:spcAft>
                          <a:spcPts val="0"/>
                        </a:spcAft>
                      </a:pPr>
                      <a:r>
                        <a:rPr lang="fa-IR" sz="2400" b="1" dirty="0">
                          <a:solidFill>
                            <a:schemeClr val="tx2"/>
                          </a:solidFill>
                          <a:effectLst/>
                          <a:latin typeface="Calibri"/>
                          <a:ea typeface="Calibri"/>
                          <a:cs typeface="B Nazanin"/>
                        </a:rPr>
                        <a:t>سالیسیلات</a:t>
                      </a:r>
                      <a:endParaRPr lang="en-US" sz="2400" b="1" dirty="0">
                        <a:solidFill>
                          <a:schemeClr val="tx2"/>
                        </a:solidFill>
                        <a:effectLst/>
                        <a:latin typeface="Calibri"/>
                        <a:ea typeface="Calibri"/>
                        <a:cs typeface="Arial"/>
                      </a:endParaRPr>
                    </a:p>
                    <a:p>
                      <a:pPr algn="ctr" rtl="1">
                        <a:lnSpc>
                          <a:spcPct val="115000"/>
                        </a:lnSpc>
                        <a:spcAft>
                          <a:spcPts val="0"/>
                        </a:spcAft>
                      </a:pPr>
                      <a:r>
                        <a:rPr lang="fa-IR" sz="2400" b="1" dirty="0">
                          <a:solidFill>
                            <a:schemeClr val="tx2"/>
                          </a:solidFill>
                          <a:effectLst/>
                          <a:latin typeface="Calibri"/>
                          <a:ea typeface="Calibri"/>
                          <a:cs typeface="B Nazanin"/>
                        </a:rPr>
                        <a:t>سولفونیل اوره ها</a:t>
                      </a:r>
                      <a:endParaRPr lang="en-US" sz="2400" b="1" dirty="0">
                        <a:solidFill>
                          <a:schemeClr val="tx2"/>
                        </a:solidFill>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6806665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638800"/>
          </a:xfrm>
        </p:spPr>
        <p:txBody>
          <a:bodyPr>
            <a:normAutofit/>
          </a:bodyPr>
          <a:lstStyle/>
          <a:p>
            <a:pPr marL="0" indent="0" algn="ctr" rtl="1">
              <a:buNone/>
            </a:pPr>
            <a:r>
              <a:rPr lang="fa-IR" sz="2800" b="1" dirty="0">
                <a:solidFill>
                  <a:schemeClr val="tx2"/>
                </a:solidFill>
                <a:cs typeface="B Nazanin" pitchFamily="2" charset="-78"/>
              </a:rPr>
              <a:t>نقش ویتامین ها و مینرال ها در بیماران دیابتی</a:t>
            </a:r>
          </a:p>
          <a:p>
            <a:pPr marL="0" indent="0" algn="ctr" rtl="1">
              <a:buNone/>
            </a:pPr>
            <a:endParaRPr lang="en-US" b="1" dirty="0">
              <a:solidFill>
                <a:schemeClr val="tx2"/>
              </a:solidFill>
              <a:cs typeface="B Nazanin" pitchFamily="2" charset="-78"/>
            </a:endParaRPr>
          </a:p>
          <a:p>
            <a:pPr lvl="1" algn="r" rtl="1"/>
            <a:r>
              <a:rPr lang="fa-IR" dirty="0">
                <a:cs typeface="B Nazanin" pitchFamily="2" charset="-78"/>
              </a:rPr>
              <a:t>مصرف مکمل های روی (به میزان </a:t>
            </a:r>
            <a:r>
              <a:rPr lang="en-US" dirty="0">
                <a:cs typeface="B Nazanin" pitchFamily="2" charset="-78"/>
              </a:rPr>
              <a:t>70 mg</a:t>
            </a:r>
            <a:r>
              <a:rPr lang="fa-IR" dirty="0">
                <a:cs typeface="B Nazanin" pitchFamily="2" charset="-78"/>
              </a:rPr>
              <a:t> روی عنصری سه بار در روز) به مدت سه ماه برای بیماران دیابتی مبتلا به مشکل پای دیابتی و یا زخم های دیر ترمیم یابنده، توصیه شده است</a:t>
            </a:r>
          </a:p>
          <a:p>
            <a:pPr lvl="1" algn="r" rtl="1"/>
            <a:endParaRPr lang="en-US" dirty="0">
              <a:cs typeface="B Nazanin" pitchFamily="2" charset="-78"/>
            </a:endParaRPr>
          </a:p>
          <a:p>
            <a:pPr lvl="1" algn="r" rtl="1"/>
            <a:r>
              <a:rPr lang="fa-IR" dirty="0">
                <a:cs typeface="B Nazanin" pitchFamily="2" charset="-78"/>
              </a:rPr>
              <a:t>در بیماران دیابتی که دچار شکنندگی عروق هستند مصرف </a:t>
            </a:r>
            <a:r>
              <a:rPr lang="en-US" dirty="0">
                <a:cs typeface="B Nazanin" pitchFamily="2" charset="-78"/>
              </a:rPr>
              <a:t>0.5-1 g</a:t>
            </a:r>
            <a:r>
              <a:rPr lang="fa-IR" dirty="0">
                <a:cs typeface="B Nazanin" pitchFamily="2" charset="-78"/>
              </a:rPr>
              <a:t> ویتامین </a:t>
            </a:r>
            <a:r>
              <a:rPr lang="en-US" dirty="0">
                <a:cs typeface="B Nazanin" pitchFamily="2" charset="-78"/>
              </a:rPr>
              <a:t>C</a:t>
            </a:r>
            <a:r>
              <a:rPr lang="fa-IR" dirty="0">
                <a:cs typeface="B Nazanin" pitchFamily="2" charset="-78"/>
              </a:rPr>
              <a:t> توصیه شده است</a:t>
            </a:r>
          </a:p>
          <a:p>
            <a:pPr lvl="1" algn="r" rtl="1"/>
            <a:endParaRPr lang="en-US" dirty="0">
              <a:cs typeface="B Nazanin" pitchFamily="2" charset="-78"/>
            </a:endParaRPr>
          </a:p>
          <a:p>
            <a:pPr lvl="1" algn="r" rtl="1"/>
            <a:r>
              <a:rPr lang="fa-IR" dirty="0">
                <a:cs typeface="B Nazanin" pitchFamily="2" charset="-78"/>
              </a:rPr>
              <a:t>در نوروپاتی دیابتی، مصرف </a:t>
            </a:r>
            <a:r>
              <a:rPr lang="en-US" dirty="0">
                <a:cs typeface="B Nazanin" pitchFamily="2" charset="-78"/>
              </a:rPr>
              <a:t>B1</a:t>
            </a:r>
            <a:r>
              <a:rPr lang="fa-IR" dirty="0">
                <a:cs typeface="B Nazanin" pitchFamily="2" charset="-78"/>
              </a:rPr>
              <a:t> و </a:t>
            </a:r>
            <a:r>
              <a:rPr lang="en-US" dirty="0">
                <a:cs typeface="B Nazanin" pitchFamily="2" charset="-78"/>
              </a:rPr>
              <a:t>B6</a:t>
            </a:r>
            <a:r>
              <a:rPr lang="fa-IR" dirty="0">
                <a:cs typeface="B Nazanin" pitchFamily="2" charset="-78"/>
              </a:rPr>
              <a:t> به مدت دو ماه توصیه شده است</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4376457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a:bodyPr>
          <a:lstStyle/>
          <a:p>
            <a:pPr marL="0" indent="0" algn="ctr" rtl="1">
              <a:buNone/>
            </a:pPr>
            <a:r>
              <a:rPr lang="fa-IR" sz="3000" b="1" dirty="0">
                <a:solidFill>
                  <a:schemeClr val="tx2"/>
                </a:solidFill>
                <a:cs typeface="B Nazanin" pitchFamily="2" charset="-78"/>
              </a:rPr>
              <a:t>نکاتی درباره انسولین</a:t>
            </a:r>
          </a:p>
          <a:p>
            <a:pPr lvl="0" algn="r" rtl="1"/>
            <a:endParaRPr lang="fa-IR" dirty="0">
              <a:cs typeface="B Nazanin" pitchFamily="2" charset="-78"/>
            </a:endParaRPr>
          </a:p>
          <a:p>
            <a:pPr lvl="0" algn="r" rtl="1"/>
            <a:r>
              <a:rPr lang="fa-IR" dirty="0">
                <a:cs typeface="B Nazanin" pitchFamily="2" charset="-78"/>
              </a:rPr>
              <a:t>انسولین مترشحه داخلی بیشتر توسط کبد متابولیزه می شود، ولی انسولین تزریقی بیشتر از طریق کلیه دفع می شود، بنابراین در نارسایی کلیوی دفع انسولین کاهش یافته و نیمه عمر آن افزایش می یابد</a:t>
            </a:r>
            <a:endParaRPr lang="en-US" dirty="0">
              <a:cs typeface="B Nazanin" pitchFamily="2" charset="-78"/>
            </a:endParaRPr>
          </a:p>
          <a:p>
            <a:pPr lvl="0" algn="r" rtl="1"/>
            <a:endParaRPr lang="fa-IR" dirty="0">
              <a:cs typeface="B Nazanin" pitchFamily="2" charset="-78"/>
            </a:endParaRPr>
          </a:p>
          <a:p>
            <a:pPr lvl="0" algn="r" rtl="1"/>
            <a:r>
              <a:rPr lang="fa-IR" dirty="0">
                <a:cs typeface="B Nazanin" pitchFamily="2" charset="-78"/>
              </a:rPr>
              <a:t>سرعت جذب بر اساس محل تزریق:</a:t>
            </a:r>
          </a:p>
          <a:p>
            <a:pPr lvl="1" algn="r" rtl="1"/>
            <a:r>
              <a:rPr lang="fa-IR" dirty="0">
                <a:cs typeface="B Nazanin" pitchFamily="2" charset="-78"/>
              </a:rPr>
              <a:t>شکم &gt; بازو  &gt; ران</a:t>
            </a:r>
          </a:p>
          <a:p>
            <a:pPr lvl="1" algn="r" rtl="1"/>
            <a:endParaRPr lang="fa-IR" dirty="0">
              <a:cs typeface="B Nazanin" pitchFamily="2" charset="-78"/>
            </a:endParaRPr>
          </a:p>
          <a:p>
            <a:pPr algn="r" rtl="1"/>
            <a:r>
              <a:rPr lang="fa-IR" dirty="0">
                <a:cs typeface="B Nazanin" pitchFamily="2" charset="-78"/>
              </a:rPr>
              <a:t>ماساژ موضع و ورزش باعث افزایش سرعت جذب انسولین می شوند</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1217915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a:bodyPr>
          <a:lstStyle/>
          <a:p>
            <a:pPr marL="0" indent="0" algn="ctr" rtl="1">
              <a:buNone/>
            </a:pPr>
            <a:r>
              <a:rPr lang="fa-IR" sz="2800" b="1" dirty="0">
                <a:solidFill>
                  <a:schemeClr val="tx2"/>
                </a:solidFill>
                <a:cs typeface="B Nazanin" pitchFamily="2" charset="-78"/>
              </a:rPr>
              <a:t>نکاتی درباره انسولین</a:t>
            </a:r>
          </a:p>
          <a:p>
            <a:pPr algn="r" rtl="1"/>
            <a:endParaRPr lang="fa-IR" dirty="0">
              <a:cs typeface="B Nazanin" pitchFamily="2" charset="-78"/>
            </a:endParaRPr>
          </a:p>
          <a:p>
            <a:pPr algn="r" rtl="1"/>
            <a:r>
              <a:rPr lang="fa-IR" dirty="0">
                <a:cs typeface="B Nazanin" pitchFamily="2" charset="-78"/>
              </a:rPr>
              <a:t>انسولین های موجود در بازار می تواند انسانی یا حیوانی باشد</a:t>
            </a:r>
          </a:p>
          <a:p>
            <a:pPr algn="r" rtl="1"/>
            <a:endParaRPr lang="en-US" dirty="0">
              <a:cs typeface="B Nazanin" pitchFamily="2" charset="-78"/>
            </a:endParaRPr>
          </a:p>
          <a:p>
            <a:pPr algn="r" rtl="1"/>
            <a:r>
              <a:rPr lang="fa-IR" dirty="0">
                <a:cs typeface="B Nazanin" pitchFamily="2" charset="-78"/>
              </a:rPr>
              <a:t>هر ویال انسولین حاوی </a:t>
            </a:r>
            <a:r>
              <a:rPr lang="en-US" dirty="0">
                <a:cs typeface="B Nazanin" pitchFamily="2" charset="-78"/>
              </a:rPr>
              <a:t>10 mL</a:t>
            </a:r>
            <a:r>
              <a:rPr lang="fa-IR" dirty="0">
                <a:cs typeface="B Nazanin" pitchFamily="2" charset="-78"/>
              </a:rPr>
              <a:t> انسولین بوده که هر میلی لیتر معادل </a:t>
            </a:r>
            <a:r>
              <a:rPr lang="en-US" dirty="0">
                <a:cs typeface="B Nazanin" pitchFamily="2" charset="-78"/>
              </a:rPr>
              <a:t>100</a:t>
            </a:r>
            <a:r>
              <a:rPr lang="fa-IR" dirty="0">
                <a:cs typeface="B Nazanin" pitchFamily="2" charset="-78"/>
              </a:rPr>
              <a:t> واحد است (یک ویال= هزار واحد)</a:t>
            </a:r>
          </a:p>
          <a:p>
            <a:pPr algn="r" rtl="1"/>
            <a:endParaRPr lang="en-US" dirty="0">
              <a:cs typeface="B Nazanin" pitchFamily="2" charset="-78"/>
            </a:endParaRPr>
          </a:p>
          <a:p>
            <a:pPr algn="r" rtl="1"/>
            <a:r>
              <a:rPr lang="fa-IR" dirty="0">
                <a:cs typeface="B Nazanin" pitchFamily="2" charset="-78"/>
              </a:rPr>
              <a:t>حجم سرنگ های انسولین </a:t>
            </a:r>
            <a:r>
              <a:rPr lang="en-US" dirty="0">
                <a:cs typeface="B Nazanin" pitchFamily="2" charset="-78"/>
              </a:rPr>
              <a:t>1 mL</a:t>
            </a:r>
            <a:r>
              <a:rPr lang="fa-IR" dirty="0">
                <a:cs typeface="B Nazanin" pitchFamily="2" charset="-78"/>
              </a:rPr>
              <a:t> است که به </a:t>
            </a:r>
            <a:r>
              <a:rPr lang="en-US" dirty="0">
                <a:cs typeface="B Nazanin" pitchFamily="2" charset="-78"/>
              </a:rPr>
              <a:t>50</a:t>
            </a:r>
            <a:r>
              <a:rPr lang="fa-IR" dirty="0">
                <a:cs typeface="B Nazanin" pitchFamily="2" charset="-78"/>
              </a:rPr>
              <a:t> قسمت مساوی تقسیم شده و هر قسمت معادل دو واحد است</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12394587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marL="0" indent="0" algn="ctr" rtl="1">
              <a:buNone/>
            </a:pPr>
            <a:r>
              <a:rPr lang="fa-IR" sz="2800" b="1" dirty="0">
                <a:solidFill>
                  <a:schemeClr val="tx2"/>
                </a:solidFill>
                <a:cs typeface="B Nazanin" pitchFamily="2" charset="-78"/>
              </a:rPr>
              <a:t>نکاتی درباره انسولین</a:t>
            </a:r>
          </a:p>
          <a:p>
            <a:pPr algn="r" rtl="1"/>
            <a:endParaRPr lang="fa-IR" dirty="0">
              <a:cs typeface="B Nazanin" pitchFamily="2" charset="-78"/>
            </a:endParaRPr>
          </a:p>
          <a:p>
            <a:pPr algn="r" rtl="1"/>
            <a:r>
              <a:rPr lang="fa-IR" dirty="0">
                <a:cs typeface="B Nazanin" pitchFamily="2" charset="-78"/>
              </a:rPr>
              <a:t>ویال انسولین بعد از باز شدن به مدت </a:t>
            </a:r>
            <a:r>
              <a:rPr lang="en-US" dirty="0">
                <a:cs typeface="B Nazanin" pitchFamily="2" charset="-78"/>
              </a:rPr>
              <a:t>1-2</a:t>
            </a:r>
            <a:r>
              <a:rPr lang="fa-IR" dirty="0">
                <a:cs typeface="B Nazanin" pitchFamily="2" charset="-78"/>
              </a:rPr>
              <a:t> ماه در دمای زیر </a:t>
            </a:r>
            <a:r>
              <a:rPr lang="en-US" dirty="0">
                <a:cs typeface="B Nazanin" pitchFamily="2" charset="-78"/>
              </a:rPr>
              <a:t>25</a:t>
            </a:r>
            <a:r>
              <a:rPr lang="fa-IR" dirty="0">
                <a:cs typeface="B Nazanin" pitchFamily="2" charset="-78"/>
              </a:rPr>
              <a:t> درجه قابل نگهداری می باشد و لزوما نباید در یخچال نگهداری شود (ولی قبل از باز شدن، باید در یخچال نگهداری شود)</a:t>
            </a:r>
          </a:p>
          <a:p>
            <a:pPr algn="r" rtl="1"/>
            <a:endParaRPr lang="fa-IR" dirty="0">
              <a:cs typeface="B Nazanin" pitchFamily="2" charset="-78"/>
            </a:endParaRPr>
          </a:p>
          <a:p>
            <a:pPr algn="r" rtl="1"/>
            <a:r>
              <a:rPr lang="fa-IR" dirty="0">
                <a:cs typeface="B Nazanin" pitchFamily="2" charset="-78"/>
              </a:rPr>
              <a:t>تزریق انسولین سرد باعث درد شدید در موضع تزریق می شود (بنابراین توصیه می شود قبل از تزریق در صورت نگهداری در یخچال، با حرکات چرخشی بین کف دست (و نه تکان دادن) ویال انسولین گرم شود</a:t>
            </a:r>
            <a:endParaRPr lang="en-US" dirty="0">
              <a:cs typeface="B Nazanin" pitchFamily="2" charset="-78"/>
            </a:endParaRPr>
          </a:p>
          <a:p>
            <a:pPr algn="r" rtl="1"/>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12686204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6019800"/>
          </a:xfrm>
        </p:spPr>
        <p:txBody>
          <a:bodyPr>
            <a:normAutofit lnSpcReduction="10000"/>
          </a:bodyPr>
          <a:lstStyle/>
          <a:p>
            <a:pPr marL="0" indent="0" algn="ctr" rtl="1">
              <a:buNone/>
            </a:pPr>
            <a:r>
              <a:rPr lang="fa-IR" sz="2800" b="1" dirty="0">
                <a:solidFill>
                  <a:schemeClr val="tx2"/>
                </a:solidFill>
                <a:cs typeface="B Nazanin" pitchFamily="2" charset="-78"/>
              </a:rPr>
              <a:t>نکاتی درباره انسولین</a:t>
            </a:r>
          </a:p>
          <a:p>
            <a:pPr marL="514350" lvl="0" indent="-514350" algn="r" rtl="1"/>
            <a:endParaRPr lang="fa-IR" dirty="0">
              <a:cs typeface="B Nazanin" pitchFamily="2" charset="-78"/>
            </a:endParaRPr>
          </a:p>
          <a:p>
            <a:pPr marL="514350" lvl="0" indent="-514350" algn="r" rtl="1"/>
            <a:r>
              <a:rPr lang="fa-IR" dirty="0">
                <a:cs typeface="B Nazanin" pitchFamily="2" charset="-78"/>
              </a:rPr>
              <a:t>نکات کشیدن انسولین داخل سرنگ</a:t>
            </a:r>
          </a:p>
          <a:p>
            <a:pPr marL="514350" lvl="0" indent="-514350" algn="r" rtl="1"/>
            <a:endParaRPr lang="fa-IR" dirty="0">
              <a:cs typeface="B Nazanin" pitchFamily="2" charset="-78"/>
            </a:endParaRPr>
          </a:p>
          <a:p>
            <a:pPr marL="880110" lvl="1" indent="-514350" algn="r" rtl="1"/>
            <a:r>
              <a:rPr lang="fa-IR" dirty="0">
                <a:cs typeface="B Nazanin" pitchFamily="2" charset="-78"/>
              </a:rPr>
              <a:t>به همان مقداری که قرار است کشیده شود، ابتدا هوا داخل سرنگ کشیده شده و داخل ویال انسولین تزریق شود (جهت جلوگیری از ایجاد خلا در داخل ویال و آسان کشیده شدن دارو به داخل سرنگ)</a:t>
            </a:r>
          </a:p>
          <a:p>
            <a:pPr marL="880110" lvl="1" indent="-514350" algn="r" rtl="1"/>
            <a:endParaRPr lang="fa-IR" sz="1600" dirty="0">
              <a:cs typeface="B Nazanin" pitchFamily="2" charset="-78"/>
            </a:endParaRPr>
          </a:p>
          <a:p>
            <a:pPr marL="880110" lvl="1" indent="-514350" algn="r" rtl="1"/>
            <a:r>
              <a:rPr lang="fa-IR" dirty="0">
                <a:cs typeface="B Nazanin" pitchFamily="2" charset="-78"/>
              </a:rPr>
              <a:t>ویال را وارونه گرفته و مقدار مشخص شده انسولین کشیده شود</a:t>
            </a:r>
          </a:p>
          <a:p>
            <a:pPr marL="880110" lvl="1" indent="-514350" algn="r" rtl="1"/>
            <a:endParaRPr lang="fa-IR" sz="1800" dirty="0">
              <a:cs typeface="B Nazanin" pitchFamily="2" charset="-78"/>
            </a:endParaRPr>
          </a:p>
          <a:p>
            <a:pPr marL="880110" lvl="1" indent="-514350" algn="r" rtl="1"/>
            <a:r>
              <a:rPr lang="fa-IR" dirty="0">
                <a:cs typeface="B Nazanin" pitchFamily="2" charset="-78"/>
              </a:rPr>
              <a:t>در صورت نیاز به مخلوط کردن انسولین رگولار و </a:t>
            </a:r>
            <a:r>
              <a:rPr lang="en-US" dirty="0">
                <a:cs typeface="B Nazanin" pitchFamily="2" charset="-78"/>
              </a:rPr>
              <a:t>NPH</a:t>
            </a:r>
            <a:r>
              <a:rPr lang="fa-IR" dirty="0">
                <a:cs typeface="B Nazanin" pitchFamily="2" charset="-78"/>
              </a:rPr>
              <a:t>، ابتدا انسولین رگولار داخل سرنگ کشیده شده و بعد </a:t>
            </a:r>
            <a:r>
              <a:rPr lang="en-US" dirty="0">
                <a:cs typeface="B Nazanin" pitchFamily="2" charset="-78"/>
              </a:rPr>
              <a:t>NPH</a:t>
            </a:r>
            <a:r>
              <a:rPr lang="fa-IR" dirty="0">
                <a:cs typeface="B Nazanin" pitchFamily="2" charset="-78"/>
              </a:rPr>
              <a:t> کشیده  می شود</a:t>
            </a:r>
          </a:p>
          <a:p>
            <a:pPr marL="880110" lvl="1" indent="-514350" algn="r" rtl="1"/>
            <a:endParaRPr lang="fa-IR" dirty="0">
              <a:cs typeface="B Nazanin" pitchFamily="2" charset="-78"/>
            </a:endParaRPr>
          </a:p>
          <a:p>
            <a:pPr marL="880110" lvl="1" indent="-514350" algn="r" rtl="1"/>
            <a:r>
              <a:rPr lang="fa-IR" dirty="0">
                <a:cs typeface="B Nazanin" pitchFamily="2" charset="-78"/>
              </a:rPr>
              <a:t>در صورت تشکیل کریستال و یا رسوب در داخل ویال آن را مصرف ننموده و با داروساز مشورت نماید</a:t>
            </a:r>
            <a:endParaRPr lang="en-US" dirty="0">
              <a:cs typeface="B Nazanin" pitchFamily="2" charset="-78"/>
            </a:endParaRPr>
          </a:p>
          <a:p>
            <a:pPr marL="880110" lvl="1" indent="-514350" algn="r" rtl="1"/>
            <a:endParaRPr lang="en-US" sz="1800"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6351527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lnSpcReduction="10000"/>
          </a:bodyPr>
          <a:lstStyle/>
          <a:p>
            <a:pPr marL="0" indent="0" algn="ctr" rtl="1">
              <a:buNone/>
            </a:pPr>
            <a:r>
              <a:rPr lang="fa-IR" sz="2800" b="1" dirty="0">
                <a:solidFill>
                  <a:schemeClr val="tx2"/>
                </a:solidFill>
                <a:cs typeface="B Nazanin" pitchFamily="2" charset="-78"/>
              </a:rPr>
              <a:t>نکاتی درباره انسولین</a:t>
            </a:r>
          </a:p>
          <a:p>
            <a:pPr marL="514350" lvl="0" indent="-514350" algn="r" rtl="1"/>
            <a:endParaRPr lang="fa-IR" dirty="0">
              <a:cs typeface="B Nazanin" pitchFamily="2" charset="-78"/>
            </a:endParaRPr>
          </a:p>
          <a:p>
            <a:pPr marL="514350" lvl="0" indent="-514350" algn="r" rtl="1"/>
            <a:r>
              <a:rPr lang="fa-IR" dirty="0">
                <a:cs typeface="B Nazanin" pitchFamily="2" charset="-78"/>
              </a:rPr>
              <a:t>نکات کشیدن انسولین داخل سرنگ</a:t>
            </a:r>
          </a:p>
          <a:p>
            <a:pPr marL="514350" lvl="0" indent="-514350" algn="r" rtl="1"/>
            <a:endParaRPr lang="fa-IR" dirty="0">
              <a:cs typeface="B Nazanin" pitchFamily="2" charset="-78"/>
            </a:endParaRPr>
          </a:p>
          <a:p>
            <a:pPr lvl="1" algn="r" rtl="1"/>
            <a:r>
              <a:rPr lang="fa-IR" dirty="0">
                <a:cs typeface="B Nazanin" pitchFamily="2" charset="-78"/>
              </a:rPr>
              <a:t>در بیماران دیابتی ناتوان و یا دچار مشکل بینایی می توان انسولین مورد نیاز آن ها را در سرنگ کشیده و برای مصرف بعدی آن ها آماده نمود و در یخچال نگهداری کرد</a:t>
            </a:r>
          </a:p>
          <a:p>
            <a:pPr lvl="1" algn="r" rtl="1"/>
            <a:endParaRPr lang="en-US" dirty="0">
              <a:cs typeface="B Nazanin" pitchFamily="2" charset="-78"/>
            </a:endParaRPr>
          </a:p>
          <a:p>
            <a:pPr lvl="1" algn="r" rtl="1"/>
            <a:r>
              <a:rPr lang="fa-IR" dirty="0">
                <a:cs typeface="B Nazanin" pitchFamily="2" charset="-78"/>
              </a:rPr>
              <a:t>انسولین </a:t>
            </a:r>
            <a:r>
              <a:rPr lang="en-US" dirty="0">
                <a:cs typeface="B Nazanin" pitchFamily="2" charset="-78"/>
              </a:rPr>
              <a:t>Lent</a:t>
            </a:r>
            <a:r>
              <a:rPr lang="fa-IR" dirty="0">
                <a:cs typeface="B Nazanin" pitchFamily="2" charset="-78"/>
              </a:rPr>
              <a:t> را نمی توان با رگولار مخلوط نمود</a:t>
            </a:r>
          </a:p>
          <a:p>
            <a:pPr lvl="1" algn="r" rtl="1"/>
            <a:endParaRPr lang="en-US" dirty="0">
              <a:cs typeface="B Nazanin" pitchFamily="2" charset="-78"/>
            </a:endParaRPr>
          </a:p>
          <a:p>
            <a:pPr lvl="1" algn="r" rtl="1"/>
            <a:r>
              <a:rPr lang="fa-IR" dirty="0">
                <a:cs typeface="B Nazanin" pitchFamily="2" charset="-78"/>
              </a:rPr>
              <a:t>در صورتی که بیمار جهت آماده نمودن انسولین جهت تزریق رعایت نکات بهداشتی را نماید (شستن دست ها با صابون، پاک کردن درپوش ویال انسولین با پنبه آغشته به الکل) می تواند از یک سرنگ انسولین برای چند بار تزریق استفاده نماید</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26578435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a:bodyPr>
          <a:lstStyle/>
          <a:p>
            <a:pPr algn="r" rtl="1"/>
            <a:r>
              <a:rPr lang="fa-IR" dirty="0">
                <a:cs typeface="B Nazanin" pitchFamily="2" charset="-78"/>
              </a:rPr>
              <a:t>بیمار از شما سوال می کند اگر دچار سرماخوردگی، عفونت و یا بیماری دیگری شد آیا مصرف انسولین را قطع کند؟</a:t>
            </a:r>
          </a:p>
          <a:p>
            <a:pPr algn="r" rtl="1"/>
            <a:endParaRPr lang="en-US" dirty="0">
              <a:cs typeface="B Nazanin" pitchFamily="2" charset="-78"/>
            </a:endParaRPr>
          </a:p>
          <a:p>
            <a:pPr lvl="1" algn="r" rtl="1"/>
            <a:r>
              <a:rPr lang="fa-IR" dirty="0">
                <a:cs typeface="B Nazanin" pitchFamily="2" charset="-78"/>
              </a:rPr>
              <a:t>حتی در صورتی که نمی تواند خوب غذا بخورد و یا تهوع و استفراغ دارد، دوز پایه انسولین خود را استفاده نماید</a:t>
            </a:r>
          </a:p>
          <a:p>
            <a:pPr lvl="1" algn="r" rtl="1"/>
            <a:endParaRPr lang="en-US" dirty="0">
              <a:cs typeface="B Nazanin" pitchFamily="2" charset="-78"/>
            </a:endParaRPr>
          </a:p>
          <a:p>
            <a:pPr lvl="1" algn="r" rtl="1"/>
            <a:r>
              <a:rPr lang="fa-IR" dirty="0">
                <a:cs typeface="B Nazanin" pitchFamily="2" charset="-78"/>
              </a:rPr>
              <a:t>قند خون خود را با تواتر بیشتری کنترل نماید (هر </a:t>
            </a:r>
            <a:r>
              <a:rPr lang="en-US" dirty="0">
                <a:cs typeface="B Nazanin" pitchFamily="2" charset="-78"/>
              </a:rPr>
              <a:t>3-4</a:t>
            </a:r>
            <a:r>
              <a:rPr lang="fa-IR" dirty="0">
                <a:cs typeface="B Nazanin" pitchFamily="2" charset="-78"/>
              </a:rPr>
              <a:t> ساعت)</a:t>
            </a:r>
          </a:p>
          <a:p>
            <a:pPr lvl="1" algn="r" rtl="1"/>
            <a:endParaRPr lang="en-US" dirty="0">
              <a:cs typeface="B Nazanin" pitchFamily="2" charset="-78"/>
            </a:endParaRPr>
          </a:p>
          <a:p>
            <a:pPr lvl="1" algn="r" rtl="1"/>
            <a:r>
              <a:rPr lang="fa-IR" dirty="0">
                <a:cs typeface="B Nazanin" pitchFamily="2" charset="-78"/>
              </a:rPr>
              <a:t>در قند خون بالای </a:t>
            </a:r>
            <a:r>
              <a:rPr lang="en-US" dirty="0">
                <a:cs typeface="B Nazanin" pitchFamily="2" charset="-78"/>
              </a:rPr>
              <a:t>300 mg/</a:t>
            </a:r>
            <a:r>
              <a:rPr lang="en-US" dirty="0" err="1">
                <a:cs typeface="B Nazanin" pitchFamily="2" charset="-78"/>
              </a:rPr>
              <a:t>dL</a:t>
            </a:r>
            <a:r>
              <a:rPr lang="fa-IR" dirty="0">
                <a:cs typeface="B Nazanin" pitchFamily="2" charset="-78"/>
              </a:rPr>
              <a:t>، در صورت نیاز می توان به ازای هر </a:t>
            </a:r>
            <a:r>
              <a:rPr lang="en-US" dirty="0">
                <a:cs typeface="B Nazanin" pitchFamily="2" charset="-78"/>
              </a:rPr>
              <a:t>30-50 mg/</a:t>
            </a:r>
            <a:r>
              <a:rPr lang="en-US" dirty="0" err="1">
                <a:cs typeface="B Nazanin" pitchFamily="2" charset="-78"/>
              </a:rPr>
              <a:t>dL</a:t>
            </a:r>
            <a:r>
              <a:rPr lang="fa-IR" dirty="0">
                <a:cs typeface="B Nazanin" pitchFamily="2" charset="-78"/>
              </a:rPr>
              <a:t> بالا بودن قند خون </a:t>
            </a:r>
            <a:r>
              <a:rPr lang="en-US" dirty="0">
                <a:cs typeface="B Nazanin" pitchFamily="2" charset="-78"/>
              </a:rPr>
              <a:t>1-2</a:t>
            </a:r>
            <a:r>
              <a:rPr lang="fa-IR" dirty="0">
                <a:cs typeface="B Nazanin" pitchFamily="2" charset="-78"/>
              </a:rPr>
              <a:t> واحد انسولین به مقدار پایه اضافه کرد</a:t>
            </a:r>
          </a:p>
          <a:p>
            <a:pPr lvl="1" algn="r" rtl="1"/>
            <a:endParaRPr lang="en-US" dirty="0">
              <a:cs typeface="B Nazanin" pitchFamily="2" charset="-78"/>
            </a:endParaRPr>
          </a:p>
          <a:p>
            <a:pPr lvl="1" algn="r" rtl="1"/>
            <a:r>
              <a:rPr lang="fa-IR" dirty="0">
                <a:cs typeface="B Nazanin" pitchFamily="2" charset="-78"/>
              </a:rPr>
              <a:t>مصرف مایعات را فراموش نکند</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25334353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638800"/>
          </a:xfrm>
        </p:spPr>
        <p:txBody>
          <a:bodyPr>
            <a:normAutofit fontScale="92500" lnSpcReduction="10000"/>
          </a:bodyPr>
          <a:lstStyle/>
          <a:p>
            <a:pPr marL="457200" lvl="1" indent="-457200" algn="r" rtl="1">
              <a:buClr>
                <a:schemeClr val="accent3"/>
              </a:buClr>
              <a:buSzPct val="95000"/>
            </a:pPr>
            <a:endParaRPr lang="fa-IR" dirty="0">
              <a:cs typeface="B Nazanin" pitchFamily="2" charset="-78"/>
            </a:endParaRPr>
          </a:p>
          <a:p>
            <a:pPr marL="0" indent="0" algn="ctr" rtl="1">
              <a:buNone/>
            </a:pPr>
            <a:r>
              <a:rPr lang="fa-IR" sz="3500" b="1" dirty="0">
                <a:solidFill>
                  <a:schemeClr val="tx2"/>
                </a:solidFill>
                <a:cs typeface="B Nazanin" pitchFamily="2" charset="-78"/>
              </a:rPr>
              <a:t>نکاتی درباره مصرف انسولین در ورزش</a:t>
            </a:r>
          </a:p>
          <a:p>
            <a:pPr marL="0" indent="-365760" algn="r" rtl="1"/>
            <a:endParaRPr lang="fa-IR" dirty="0">
              <a:cs typeface="B Nazanin" pitchFamily="2" charset="-78"/>
            </a:endParaRPr>
          </a:p>
          <a:p>
            <a:pPr marL="0" indent="-365760" algn="r" rtl="1"/>
            <a:r>
              <a:rPr lang="fa-IR" dirty="0">
                <a:cs typeface="B Nazanin" pitchFamily="2" charset="-78"/>
              </a:rPr>
              <a:t>جهت به حداقل رساندن اثر ورزش بر روی جذب انسولین، باید تزریق در ناحیه شکم انجام شود یا </a:t>
            </a:r>
            <a:r>
              <a:rPr lang="en-US" dirty="0">
                <a:cs typeface="B Nazanin" pitchFamily="2" charset="-78"/>
              </a:rPr>
              <a:t>0.5-1</a:t>
            </a:r>
            <a:r>
              <a:rPr lang="fa-IR" dirty="0">
                <a:cs typeface="B Nazanin" pitchFamily="2" charset="-78"/>
              </a:rPr>
              <a:t> ساعت بعد از تزریق شروع به ورزش نمود</a:t>
            </a:r>
          </a:p>
          <a:p>
            <a:pPr marL="0" indent="-365760" algn="r" rtl="1"/>
            <a:endParaRPr lang="en-US" dirty="0">
              <a:cs typeface="B Nazanin" pitchFamily="2" charset="-78"/>
            </a:endParaRPr>
          </a:p>
          <a:p>
            <a:pPr marL="0" indent="-365760" algn="r" rtl="1"/>
            <a:r>
              <a:rPr lang="fa-IR" dirty="0">
                <a:cs typeface="B Nazanin" pitchFamily="2" charset="-78"/>
              </a:rPr>
              <a:t>هیپوگلیسمی به دنبال ورزش کردن در بیمارانی که انسولین دریافت می کنند، شایع تر از سولفونیل اورها است</a:t>
            </a:r>
          </a:p>
          <a:p>
            <a:pPr marL="0" indent="-365760" algn="r" rtl="1"/>
            <a:endParaRPr lang="en-US" dirty="0">
              <a:cs typeface="B Nazanin" pitchFamily="2" charset="-78"/>
            </a:endParaRPr>
          </a:p>
          <a:p>
            <a:pPr marL="0" indent="-365760" algn="r" rtl="1"/>
            <a:r>
              <a:rPr lang="fa-IR" dirty="0">
                <a:cs typeface="B Nazanin" pitchFamily="2" charset="-78"/>
              </a:rPr>
              <a:t>خطر هیپوگلیسمی تا </a:t>
            </a:r>
            <a:r>
              <a:rPr lang="en-US" dirty="0">
                <a:cs typeface="B Nazanin" pitchFamily="2" charset="-78"/>
              </a:rPr>
              <a:t>8-15</a:t>
            </a:r>
            <a:r>
              <a:rPr lang="fa-IR" dirty="0">
                <a:cs typeface="B Nazanin" pitchFamily="2" charset="-78"/>
              </a:rPr>
              <a:t> ساعت بعد از ورزش کردن وجود دارد</a:t>
            </a:r>
          </a:p>
          <a:p>
            <a:pPr marL="0" indent="-365760" algn="r" rtl="1"/>
            <a:endParaRPr lang="en-US" dirty="0">
              <a:cs typeface="B Nazanin" pitchFamily="2" charset="-78"/>
            </a:endParaRPr>
          </a:p>
          <a:p>
            <a:pPr marL="0" indent="-365760" algn="r" rtl="1"/>
            <a:r>
              <a:rPr lang="fa-IR" dirty="0">
                <a:cs typeface="B Nazanin" pitchFamily="2" charset="-78"/>
              </a:rPr>
              <a:t>بیمارانی که علیرغم درمان، گلوکز بالای </a:t>
            </a:r>
            <a:r>
              <a:rPr lang="en-US" dirty="0">
                <a:cs typeface="B Nazanin" pitchFamily="2" charset="-78"/>
              </a:rPr>
              <a:t>240-300 mg</a:t>
            </a:r>
            <a:r>
              <a:rPr lang="fa-IR" dirty="0">
                <a:cs typeface="B Nazanin" pitchFamily="2" charset="-78"/>
              </a:rPr>
              <a:t> دارند، نباید ورزش کنند (این بیماران مستعد هیپرگلیسمی به دنبال ورزش کردن، به علت کمبود شدید انسولین هستند)</a:t>
            </a:r>
            <a:endParaRPr lang="en-US" dirty="0">
              <a:cs typeface="B Nazanin" pitchFamily="2" charset="-78"/>
            </a:endParaRPr>
          </a:p>
          <a:p>
            <a:pPr marL="0" lvl="1" indent="0" algn="r" rtl="1">
              <a:buClr>
                <a:schemeClr val="accent3"/>
              </a:buClr>
              <a:buSzPct val="95000"/>
              <a:buNone/>
            </a:pPr>
            <a:endParaRPr lang="fa-IR" dirty="0">
              <a:cs typeface="B Nazanin" pitchFamily="2" charset="-78"/>
            </a:endParaRPr>
          </a:p>
          <a:p>
            <a:pPr marL="731520" lvl="2" indent="-457200" algn="r" rtl="1">
              <a:buClr>
                <a:schemeClr val="accent3"/>
              </a:buClr>
              <a:buSzPct val="95000"/>
            </a:pPr>
            <a:endParaRPr lang="fa-IR"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3710564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638800"/>
          </a:xfrm>
        </p:spPr>
        <p:txBody>
          <a:bodyPr/>
          <a:lstStyle/>
          <a:p>
            <a:pPr marL="0" lvl="0" indent="0" algn="ctr" rtl="1">
              <a:buNone/>
            </a:pPr>
            <a:r>
              <a:rPr lang="fa-IR" sz="2800" b="1" dirty="0">
                <a:solidFill>
                  <a:schemeClr val="tx2"/>
                </a:solidFill>
                <a:cs typeface="B Nazanin" pitchFamily="2" charset="-78"/>
              </a:rPr>
              <a:t>تاثیر اختلالات تیروئید بر فارماکولوژی انسولین</a:t>
            </a:r>
          </a:p>
          <a:p>
            <a:pPr marL="0" lvl="0" indent="0" algn="ctr" rtl="1">
              <a:buNone/>
            </a:pPr>
            <a:endParaRPr lang="fa-IR" b="1" dirty="0">
              <a:solidFill>
                <a:schemeClr val="tx2"/>
              </a:solidFill>
              <a:cs typeface="B Nazanin" pitchFamily="2" charset="-78"/>
            </a:endParaRPr>
          </a:p>
          <a:p>
            <a:pPr lvl="0" algn="r" rtl="1"/>
            <a:r>
              <a:rPr lang="fa-IR" dirty="0">
                <a:cs typeface="B Nazanin" pitchFamily="2" charset="-78"/>
              </a:rPr>
              <a:t>هم هیپرتیروئیدی و هم هیپوتیروئیدی باعث اختلال در کنتیک و اثر بخشی انسولین می شوند</a:t>
            </a:r>
          </a:p>
          <a:p>
            <a:pPr lvl="0" algn="r" rtl="1"/>
            <a:endParaRPr lang="fa-IR" dirty="0">
              <a:cs typeface="B Nazanin" pitchFamily="2" charset="-78"/>
            </a:endParaRPr>
          </a:p>
          <a:p>
            <a:pPr lvl="1" algn="r" rtl="1"/>
            <a:r>
              <a:rPr lang="fa-IR" dirty="0">
                <a:cs typeface="B Nazanin" pitchFamily="2" charset="-78"/>
              </a:rPr>
              <a:t> هیپرتیروئیدی، کلیرانس انسولین را افزایش می دهد ولی از طرف دیگر اثر انسولین را نیز زیاد می کند</a:t>
            </a:r>
          </a:p>
          <a:p>
            <a:pPr lvl="1" algn="r" rtl="1"/>
            <a:endParaRPr lang="fa-IR" dirty="0">
              <a:cs typeface="B Nazanin" pitchFamily="2" charset="-78"/>
            </a:endParaRPr>
          </a:p>
          <a:p>
            <a:pPr lvl="1" algn="r" rtl="1"/>
            <a:r>
              <a:rPr lang="fa-IR" dirty="0">
                <a:cs typeface="B Nazanin" pitchFamily="2" charset="-78"/>
              </a:rPr>
              <a:t>هیپوتیروئیدی، متابولیسم انسولین را کاهش داده ولی باعث کاهش پاسخ دهی به انسولین نیز می شود</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32797855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algn="r" rtl="1"/>
            <a:r>
              <a:rPr lang="fa-IR" dirty="0">
                <a:cs typeface="B Nazanin" pitchFamily="2" charset="-78"/>
              </a:rPr>
              <a:t>بیمار آقای </a:t>
            </a:r>
            <a:r>
              <a:rPr lang="en-US" dirty="0">
                <a:cs typeface="B Nazanin" pitchFamily="2" charset="-78"/>
              </a:rPr>
              <a:t>44</a:t>
            </a:r>
            <a:r>
              <a:rPr lang="fa-IR" dirty="0">
                <a:cs typeface="B Nazanin" pitchFamily="2" charset="-78"/>
              </a:rPr>
              <a:t> ساله مبتلا به دیابت نوع </a:t>
            </a:r>
            <a:r>
              <a:rPr lang="en-US" dirty="0">
                <a:cs typeface="B Nazanin" pitchFamily="2" charset="-78"/>
              </a:rPr>
              <a:t>I</a:t>
            </a:r>
            <a:r>
              <a:rPr lang="fa-IR" dirty="0">
                <a:cs typeface="B Nazanin" pitchFamily="2" charset="-78"/>
              </a:rPr>
              <a:t> بوده که </a:t>
            </a:r>
            <a:r>
              <a:rPr lang="en-US" dirty="0">
                <a:cs typeface="B Nazanin" pitchFamily="2" charset="-78"/>
              </a:rPr>
              <a:t>10</a:t>
            </a:r>
            <a:r>
              <a:rPr lang="fa-IR" dirty="0">
                <a:cs typeface="B Nazanin" pitchFamily="2" charset="-78"/>
              </a:rPr>
              <a:t> سال است از انسولین استفاده می کند</a:t>
            </a:r>
            <a:endParaRPr lang="en-US" dirty="0">
              <a:cs typeface="B Nazanin" pitchFamily="2" charset="-78"/>
            </a:endParaRPr>
          </a:p>
          <a:p>
            <a:pPr algn="r" rtl="1"/>
            <a:endParaRPr lang="en-US" dirty="0">
              <a:cs typeface="B Nazanin"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2040940969"/>
              </p:ext>
            </p:extLst>
          </p:nvPr>
        </p:nvGraphicFramePr>
        <p:xfrm>
          <a:off x="1371600" y="2190910"/>
          <a:ext cx="6439534" cy="2076290"/>
        </p:xfrm>
        <a:graphic>
          <a:graphicData uri="http://schemas.openxmlformats.org/drawingml/2006/table">
            <a:tbl>
              <a:tblPr firstRow="1" firstCol="1" bandRow="1">
                <a:tableStyleId>{5C22544A-7EE6-4342-B048-85BDC9FD1C3A}</a:tableStyleId>
              </a:tblPr>
              <a:tblGrid>
                <a:gridCol w="1287628">
                  <a:extLst>
                    <a:ext uri="{9D8B030D-6E8A-4147-A177-3AD203B41FA5}">
                      <a16:colId xmlns:a16="http://schemas.microsoft.com/office/drawing/2014/main" val="20000"/>
                    </a:ext>
                  </a:extLst>
                </a:gridCol>
                <a:gridCol w="1951507">
                  <a:extLst>
                    <a:ext uri="{9D8B030D-6E8A-4147-A177-3AD203B41FA5}">
                      <a16:colId xmlns:a16="http://schemas.microsoft.com/office/drawing/2014/main" val="20001"/>
                    </a:ext>
                  </a:extLst>
                </a:gridCol>
                <a:gridCol w="623749">
                  <a:extLst>
                    <a:ext uri="{9D8B030D-6E8A-4147-A177-3AD203B41FA5}">
                      <a16:colId xmlns:a16="http://schemas.microsoft.com/office/drawing/2014/main" val="20002"/>
                    </a:ext>
                  </a:extLst>
                </a:gridCol>
                <a:gridCol w="1288325">
                  <a:extLst>
                    <a:ext uri="{9D8B030D-6E8A-4147-A177-3AD203B41FA5}">
                      <a16:colId xmlns:a16="http://schemas.microsoft.com/office/drawing/2014/main" val="20003"/>
                    </a:ext>
                  </a:extLst>
                </a:gridCol>
                <a:gridCol w="1288325">
                  <a:extLst>
                    <a:ext uri="{9D8B030D-6E8A-4147-A177-3AD203B41FA5}">
                      <a16:colId xmlns:a16="http://schemas.microsoft.com/office/drawing/2014/main" val="20004"/>
                    </a:ext>
                  </a:extLst>
                </a:gridCol>
              </a:tblGrid>
              <a:tr h="415258">
                <a:tc>
                  <a:txBody>
                    <a:bodyPr/>
                    <a:lstStyle/>
                    <a:p>
                      <a:pPr marL="0" marR="0">
                        <a:lnSpc>
                          <a:spcPct val="115000"/>
                        </a:lnSpc>
                        <a:spcBef>
                          <a:spcPts val="0"/>
                        </a:spcBef>
                        <a:spcAft>
                          <a:spcPts val="0"/>
                        </a:spcAft>
                      </a:pPr>
                      <a:r>
                        <a:rPr lang="en-US" sz="1600" dirty="0">
                          <a:effectLst/>
                        </a:rPr>
                        <a:t>Rx</a:t>
                      </a:r>
                      <a:endParaRPr lang="en-US" sz="16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extLst>
                  <a:ext uri="{0D108BD9-81ED-4DB2-BD59-A6C34878D82A}">
                    <a16:rowId xmlns:a16="http://schemas.microsoft.com/office/drawing/2014/main" val="10000"/>
                  </a:ext>
                </a:extLst>
              </a:tr>
              <a:tr h="830516">
                <a:tc>
                  <a:txBody>
                    <a:bodyPr/>
                    <a:lstStyle/>
                    <a:p>
                      <a:pPr marL="0" marR="0">
                        <a:lnSpc>
                          <a:spcPct val="115000"/>
                        </a:lnSpc>
                        <a:spcBef>
                          <a:spcPts val="0"/>
                        </a:spcBef>
                        <a:spcAft>
                          <a:spcPts val="0"/>
                        </a:spcAft>
                      </a:pPr>
                      <a:r>
                        <a:rPr lang="en-US" sz="1600">
                          <a:effectLst/>
                        </a:rPr>
                        <a:t>1) Vial</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Insulin Regular Beef</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dirty="0">
                          <a:effectLst/>
                        </a:rPr>
                        <a:t> </a:t>
                      </a:r>
                      <a:endParaRPr lang="en-US" sz="16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N=2</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600">
                          <a:effectLst/>
                        </a:rPr>
                        <a:t>طبق دستور</a:t>
                      </a:r>
                      <a:endParaRPr lang="en-US" sz="1600">
                        <a:effectLst/>
                        <a:latin typeface="Calibri"/>
                        <a:ea typeface="Calibri"/>
                        <a:cs typeface="Arial"/>
                      </a:endParaRPr>
                    </a:p>
                  </a:txBody>
                  <a:tcPr marL="68580" marR="68580" marT="0" marB="0"/>
                </a:tc>
                <a:extLst>
                  <a:ext uri="{0D108BD9-81ED-4DB2-BD59-A6C34878D82A}">
                    <a16:rowId xmlns:a16="http://schemas.microsoft.com/office/drawing/2014/main" val="10001"/>
                  </a:ext>
                </a:extLst>
              </a:tr>
              <a:tr h="830516">
                <a:tc>
                  <a:txBody>
                    <a:bodyPr/>
                    <a:lstStyle/>
                    <a:p>
                      <a:pPr marL="0" marR="0">
                        <a:lnSpc>
                          <a:spcPct val="115000"/>
                        </a:lnSpc>
                        <a:spcBef>
                          <a:spcPts val="0"/>
                        </a:spcBef>
                        <a:spcAft>
                          <a:spcPts val="0"/>
                        </a:spcAft>
                      </a:pPr>
                      <a:r>
                        <a:rPr lang="en-US" sz="1600" dirty="0">
                          <a:effectLst/>
                        </a:rPr>
                        <a:t>2) Vial</a:t>
                      </a:r>
                      <a:endParaRPr lang="en-US" sz="16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dirty="0">
                          <a:effectLst/>
                        </a:rPr>
                        <a:t>Insulin NPH Beef</a:t>
                      </a:r>
                      <a:endParaRPr lang="en-US" sz="16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N=1</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600" dirty="0">
                          <a:effectLst/>
                        </a:rPr>
                        <a:t>طبق دستور</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4525538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algn="r" rtl="1"/>
            <a:endParaRPr lang="fa-IR" dirty="0">
              <a:cs typeface="B Nazanin" pitchFamily="2" charset="-78"/>
            </a:endParaRPr>
          </a:p>
          <a:p>
            <a:pPr algn="r" rtl="1"/>
            <a:r>
              <a:rPr lang="fa-IR" dirty="0">
                <a:cs typeface="B Nazanin" pitchFamily="2" charset="-78"/>
              </a:rPr>
              <a:t>رایج ترین روش دوز کردن انسولین، روش </a:t>
            </a:r>
            <a:r>
              <a:rPr lang="en-US" dirty="0">
                <a:cs typeface="B Nazanin" pitchFamily="2" charset="-78"/>
              </a:rPr>
              <a:t>1/3 </a:t>
            </a:r>
            <a:r>
              <a:rPr lang="fa-IR" dirty="0">
                <a:cs typeface="B Nazanin" pitchFamily="2" charset="-78"/>
              </a:rPr>
              <a:t>، </a:t>
            </a:r>
            <a:r>
              <a:rPr lang="en-US" dirty="0">
                <a:cs typeface="B Nazanin" pitchFamily="2" charset="-78"/>
              </a:rPr>
              <a:t>2/3</a:t>
            </a:r>
            <a:r>
              <a:rPr lang="fa-IR" dirty="0">
                <a:cs typeface="B Nazanin" pitchFamily="2" charset="-78"/>
              </a:rPr>
              <a:t> می باشد</a:t>
            </a:r>
          </a:p>
          <a:p>
            <a:pPr algn="r" rtl="1"/>
            <a:endParaRPr lang="fa-IR" dirty="0">
              <a:cs typeface="B Nazanin" pitchFamily="2" charset="-78"/>
            </a:endParaRPr>
          </a:p>
          <a:p>
            <a:pPr lvl="1" algn="r" rtl="1"/>
            <a:r>
              <a:rPr lang="fa-IR" dirty="0">
                <a:cs typeface="B Nazanin" pitchFamily="2" charset="-78"/>
              </a:rPr>
              <a:t> </a:t>
            </a:r>
            <a:r>
              <a:rPr lang="en-US" dirty="0">
                <a:cs typeface="B Nazanin" pitchFamily="2" charset="-78"/>
              </a:rPr>
              <a:t>1/3</a:t>
            </a:r>
            <a:r>
              <a:rPr lang="fa-IR" dirty="0">
                <a:cs typeface="B Nazanin" pitchFamily="2" charset="-78"/>
              </a:rPr>
              <a:t> انسولین مورد نیاز از نوع رگولار و </a:t>
            </a:r>
            <a:r>
              <a:rPr lang="en-US" dirty="0">
                <a:cs typeface="B Nazanin" pitchFamily="2" charset="-78"/>
              </a:rPr>
              <a:t>2/3</a:t>
            </a:r>
            <a:r>
              <a:rPr lang="fa-IR" dirty="0">
                <a:cs typeface="B Nazanin" pitchFamily="2" charset="-78"/>
              </a:rPr>
              <a:t> از نوع </a:t>
            </a:r>
            <a:r>
              <a:rPr lang="en-US" dirty="0">
                <a:cs typeface="B Nazanin" pitchFamily="2" charset="-78"/>
              </a:rPr>
              <a:t>NPH</a:t>
            </a:r>
          </a:p>
          <a:p>
            <a:pPr lvl="1" algn="r" rtl="1"/>
            <a:endParaRPr lang="fa-IR" dirty="0">
              <a:cs typeface="B Nazanin" pitchFamily="2" charset="-78"/>
            </a:endParaRPr>
          </a:p>
          <a:p>
            <a:pPr lvl="1" algn="r" rtl="1"/>
            <a:r>
              <a:rPr lang="fa-IR" dirty="0">
                <a:cs typeface="B Nazanin" pitchFamily="2" charset="-78"/>
              </a:rPr>
              <a:t>تجویز </a:t>
            </a:r>
            <a:r>
              <a:rPr lang="en-US" dirty="0">
                <a:cs typeface="B Nazanin" pitchFamily="2" charset="-78"/>
              </a:rPr>
              <a:t>2/3</a:t>
            </a:r>
            <a:r>
              <a:rPr lang="fa-IR" dirty="0">
                <a:cs typeface="B Nazanin" pitchFamily="2" charset="-78"/>
              </a:rPr>
              <a:t> دوز کل صبح ها و </a:t>
            </a:r>
            <a:r>
              <a:rPr lang="en-US" dirty="0">
                <a:cs typeface="B Nazanin" pitchFamily="2" charset="-78"/>
              </a:rPr>
              <a:t>1/3</a:t>
            </a:r>
            <a:r>
              <a:rPr lang="fa-IR" dirty="0">
                <a:cs typeface="B Nazanin" pitchFamily="2" charset="-78"/>
              </a:rPr>
              <a:t> آن شب ها</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35289961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a:xfrm>
            <a:off x="1219200" y="274320"/>
            <a:ext cx="8001000" cy="1143000"/>
          </a:xfrm>
        </p:spPr>
        <p:txBody>
          <a:bodyPr>
            <a:normAutofit fontScale="90000"/>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2000" b="1" u="sng" dirty="0">
                <a:ln w="11430">
                  <a:solidFill>
                    <a:schemeClr val="tx2">
                      <a:lumMod val="75000"/>
                    </a:schemeClr>
                  </a:solidFill>
                </a:ln>
                <a:blipFill>
                  <a:blip r:embed="rId3"/>
                  <a:tile tx="0" ty="0" sx="100000" sy="100000" flip="none" algn="tl"/>
                </a:blipFill>
                <a:effectLst>
                  <a:outerShdw blurRad="50800" dist="39000" dir="5460000" algn="tl">
                    <a:srgbClr val="000000">
                      <a:alpha val="38000"/>
                    </a:srgbClr>
                  </a:outerShdw>
                </a:effectLst>
              </a:rPr>
              <a:t>INSULIN TACTICS </a:t>
            </a:r>
            <a:br>
              <a:rPr lang="en-US" sz="1800" b="1" u="sng" dirty="0">
                <a:ln w="11430">
                  <a:solidFill>
                    <a:schemeClr val="tx2">
                      <a:lumMod val="75000"/>
                    </a:schemeClr>
                  </a:solidFill>
                </a:ln>
                <a:blipFill>
                  <a:blip r:embed="rId3"/>
                  <a:tile tx="0" ty="0" sx="100000" sy="100000" flip="none" algn="tl"/>
                </a:blipFill>
                <a:effectLst>
                  <a:outerShdw blurRad="50800" dist="39000" dir="5460000" algn="tl">
                    <a:srgbClr val="000000">
                      <a:alpha val="38000"/>
                    </a:srgbClr>
                  </a:outerShdw>
                </a:effectLst>
              </a:rPr>
            </a:br>
            <a:r>
              <a:rPr lang="en-US" b="1" dirty="0">
                <a:ln w="11430">
                  <a:solidFill>
                    <a:schemeClr val="tx2">
                      <a:lumMod val="75000"/>
                    </a:schemeClr>
                  </a:solidFill>
                </a:ln>
                <a:blipFill>
                  <a:blip r:embed="rId3"/>
                  <a:tile tx="0" ty="0" sx="100000" sy="100000" flip="none" algn="tl"/>
                </a:blipFill>
                <a:effectLst>
                  <a:outerShdw blurRad="50800" dist="39000" dir="5460000" algn="tl">
                    <a:srgbClr val="000000">
                      <a:alpha val="38000"/>
                    </a:srgbClr>
                  </a:outerShdw>
                </a:effectLst>
              </a:rPr>
              <a:t>Twice-daily Split-mixed Regimens</a:t>
            </a:r>
          </a:p>
        </p:txBody>
      </p:sp>
      <p:pic>
        <p:nvPicPr>
          <p:cNvPr id="176131" name="Picture 3"/>
          <p:cNvPicPr>
            <a:picLocks noChangeAspect="1" noChangeArrowheads="1"/>
          </p:cNvPicPr>
          <p:nvPr/>
        </p:nvPicPr>
        <p:blipFill>
          <a:blip r:embed="rId4" cstate="print"/>
          <a:srcRect/>
          <a:stretch>
            <a:fillRect/>
          </a:stretch>
        </p:blipFill>
        <p:spPr bwMode="ltGray">
          <a:xfrm>
            <a:off x="1935163" y="1800225"/>
            <a:ext cx="5359400" cy="3213100"/>
          </a:xfrm>
          <a:prstGeom prst="rect">
            <a:avLst/>
          </a:prstGeom>
          <a:noFill/>
        </p:spPr>
      </p:pic>
      <p:sp>
        <p:nvSpPr>
          <p:cNvPr id="176132" name="Arc 4"/>
          <p:cNvSpPr>
            <a:spLocks/>
          </p:cNvSpPr>
          <p:nvPr/>
        </p:nvSpPr>
        <p:spPr bwMode="auto">
          <a:xfrm>
            <a:off x="1966072" y="4625787"/>
            <a:ext cx="1530163" cy="516965"/>
          </a:xfrm>
          <a:custGeom>
            <a:avLst/>
            <a:gdLst>
              <a:gd name="G0" fmla="+- 21599 0 0"/>
              <a:gd name="G1" fmla="+- 21600 0 0"/>
              <a:gd name="G2" fmla="+- 21600 0 0"/>
              <a:gd name="T0" fmla="*/ 0 w 43198"/>
              <a:gd name="T1" fmla="*/ 21546 h 21600"/>
              <a:gd name="T2" fmla="*/ 43198 w 43198"/>
              <a:gd name="T3" fmla="*/ 21462 h 21600"/>
              <a:gd name="T4" fmla="*/ 21599 w 43198"/>
              <a:gd name="T5" fmla="*/ 21600 h 21600"/>
            </a:gdLst>
            <a:ahLst/>
            <a:cxnLst>
              <a:cxn ang="0">
                <a:pos x="T0" y="T1"/>
              </a:cxn>
              <a:cxn ang="0">
                <a:pos x="T2" y="T3"/>
              </a:cxn>
              <a:cxn ang="0">
                <a:pos x="T4" y="T5"/>
              </a:cxn>
            </a:cxnLst>
            <a:rect l="0" t="0" r="r" b="b"/>
            <a:pathLst>
              <a:path w="43198" h="21600" fill="none" extrusionOk="0">
                <a:moveTo>
                  <a:pt x="-1" y="21545"/>
                </a:moveTo>
                <a:cubicBezTo>
                  <a:pt x="28" y="9637"/>
                  <a:pt x="9690" y="-1"/>
                  <a:pt x="21599" y="0"/>
                </a:cubicBezTo>
                <a:cubicBezTo>
                  <a:pt x="33474" y="0"/>
                  <a:pt x="43122" y="9586"/>
                  <a:pt x="43198" y="21461"/>
                </a:cubicBezTo>
              </a:path>
              <a:path w="43198" h="21600" stroke="0" extrusionOk="0">
                <a:moveTo>
                  <a:pt x="-1" y="21545"/>
                </a:moveTo>
                <a:cubicBezTo>
                  <a:pt x="28" y="9637"/>
                  <a:pt x="9690" y="-1"/>
                  <a:pt x="21599" y="0"/>
                </a:cubicBezTo>
                <a:cubicBezTo>
                  <a:pt x="33474" y="0"/>
                  <a:pt x="43122" y="9586"/>
                  <a:pt x="43198" y="21461"/>
                </a:cubicBezTo>
                <a:lnTo>
                  <a:pt x="21599" y="21600"/>
                </a:lnTo>
                <a:close/>
              </a:path>
            </a:pathLst>
          </a:custGeom>
          <a:noFill/>
          <a:ln w="57150">
            <a:solidFill>
              <a:srgbClr val="99FF33"/>
            </a:solidFill>
            <a:round/>
            <a:headEnd/>
            <a:tailEnd/>
          </a:ln>
          <a:effectLst/>
        </p:spPr>
        <p:txBody>
          <a:bodyPr wrap="none" anchor="ctr"/>
          <a:lstStyle/>
          <a:p>
            <a:endParaRPr lang="en-US"/>
          </a:p>
        </p:txBody>
      </p:sp>
      <p:sp>
        <p:nvSpPr>
          <p:cNvPr id="176133" name="Arc 5"/>
          <p:cNvSpPr>
            <a:spLocks/>
          </p:cNvSpPr>
          <p:nvPr/>
        </p:nvSpPr>
        <p:spPr bwMode="auto">
          <a:xfrm>
            <a:off x="4429033" y="4840940"/>
            <a:ext cx="1218732" cy="282389"/>
          </a:xfrm>
          <a:custGeom>
            <a:avLst/>
            <a:gdLst>
              <a:gd name="G0" fmla="+- 21599 0 0"/>
              <a:gd name="G1" fmla="+- 21600 0 0"/>
              <a:gd name="G2" fmla="+- 21600 0 0"/>
              <a:gd name="T0" fmla="*/ 0 w 43198"/>
              <a:gd name="T1" fmla="*/ 21546 h 21600"/>
              <a:gd name="T2" fmla="*/ 43198 w 43198"/>
              <a:gd name="T3" fmla="*/ 21462 h 21600"/>
              <a:gd name="T4" fmla="*/ 21599 w 43198"/>
              <a:gd name="T5" fmla="*/ 21600 h 21600"/>
            </a:gdLst>
            <a:ahLst/>
            <a:cxnLst>
              <a:cxn ang="0">
                <a:pos x="T0" y="T1"/>
              </a:cxn>
              <a:cxn ang="0">
                <a:pos x="T2" y="T3"/>
              </a:cxn>
              <a:cxn ang="0">
                <a:pos x="T4" y="T5"/>
              </a:cxn>
            </a:cxnLst>
            <a:rect l="0" t="0" r="r" b="b"/>
            <a:pathLst>
              <a:path w="43198" h="21600" fill="none" extrusionOk="0">
                <a:moveTo>
                  <a:pt x="-1" y="21545"/>
                </a:moveTo>
                <a:cubicBezTo>
                  <a:pt x="28" y="9637"/>
                  <a:pt x="9690" y="-1"/>
                  <a:pt x="21599" y="0"/>
                </a:cubicBezTo>
                <a:cubicBezTo>
                  <a:pt x="33474" y="0"/>
                  <a:pt x="43122" y="9586"/>
                  <a:pt x="43198" y="21461"/>
                </a:cubicBezTo>
              </a:path>
              <a:path w="43198" h="21600" stroke="0" extrusionOk="0">
                <a:moveTo>
                  <a:pt x="-1" y="21545"/>
                </a:moveTo>
                <a:cubicBezTo>
                  <a:pt x="28" y="9637"/>
                  <a:pt x="9690" y="-1"/>
                  <a:pt x="21599" y="0"/>
                </a:cubicBezTo>
                <a:cubicBezTo>
                  <a:pt x="33474" y="0"/>
                  <a:pt x="43122" y="9586"/>
                  <a:pt x="43198" y="21461"/>
                </a:cubicBezTo>
                <a:lnTo>
                  <a:pt x="21599" y="21600"/>
                </a:lnTo>
                <a:close/>
              </a:path>
            </a:pathLst>
          </a:custGeom>
          <a:noFill/>
          <a:ln w="57150">
            <a:solidFill>
              <a:srgbClr val="99FF33"/>
            </a:solidFill>
            <a:round/>
            <a:headEnd/>
            <a:tailEnd/>
          </a:ln>
          <a:effectLst/>
        </p:spPr>
        <p:txBody>
          <a:bodyPr wrap="none" anchor="ctr"/>
          <a:lstStyle/>
          <a:p>
            <a:endParaRPr lang="en-US"/>
          </a:p>
        </p:txBody>
      </p:sp>
      <p:sp>
        <p:nvSpPr>
          <p:cNvPr id="176134" name="Rectangle 6"/>
          <p:cNvSpPr>
            <a:spLocks noChangeArrowheads="1"/>
          </p:cNvSpPr>
          <p:nvPr/>
        </p:nvSpPr>
        <p:spPr bwMode="auto">
          <a:xfrm>
            <a:off x="6953250" y="2006600"/>
            <a:ext cx="895350" cy="279400"/>
          </a:xfrm>
          <a:prstGeom prst="rect">
            <a:avLst/>
          </a:prstGeom>
          <a:ln>
            <a:headEnd/>
            <a:tailEnd/>
          </a:ln>
        </p:spPr>
        <p:style>
          <a:lnRef idx="1">
            <a:schemeClr val="accent4"/>
          </a:lnRef>
          <a:fillRef idx="3">
            <a:schemeClr val="accent4"/>
          </a:fillRef>
          <a:effectRef idx="2">
            <a:schemeClr val="accent4"/>
          </a:effectRef>
          <a:fontRef idx="minor">
            <a:schemeClr val="lt1"/>
          </a:fontRef>
        </p:style>
        <p:txBody>
          <a:bodyPr wrap="square" lIns="0" tIns="0" rIns="0" bIns="0">
            <a:spAutoFit/>
          </a:bodyPr>
          <a:lstStyle/>
          <a:p>
            <a:pPr algn="ctr">
              <a:spcBef>
                <a:spcPct val="0"/>
              </a:spcBef>
              <a:buClrTx/>
            </a:pPr>
            <a:r>
              <a:rPr lang="en-US" sz="1800" dirty="0">
                <a:solidFill>
                  <a:srgbClr val="FEFEFE"/>
                </a:solidFill>
                <a:latin typeface="Times"/>
              </a:rPr>
              <a:t>Regular</a:t>
            </a:r>
            <a:endParaRPr lang="en-US" b="0" dirty="0">
              <a:solidFill>
                <a:schemeClr val="tx1"/>
              </a:solidFill>
              <a:latin typeface="Times"/>
            </a:endParaRPr>
          </a:p>
        </p:txBody>
      </p:sp>
      <p:sp>
        <p:nvSpPr>
          <p:cNvPr id="176135" name="Rectangle 7"/>
          <p:cNvSpPr>
            <a:spLocks noChangeArrowheads="1"/>
          </p:cNvSpPr>
          <p:nvPr/>
        </p:nvSpPr>
        <p:spPr bwMode="auto">
          <a:xfrm>
            <a:off x="6953250" y="2333625"/>
            <a:ext cx="590550" cy="276999"/>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wrap="square" lIns="0" tIns="0" rIns="0" bIns="0">
            <a:spAutoFit/>
          </a:bodyPr>
          <a:lstStyle/>
          <a:p>
            <a:pPr algn="ctr">
              <a:spcBef>
                <a:spcPct val="0"/>
              </a:spcBef>
              <a:buClrTx/>
            </a:pPr>
            <a:r>
              <a:rPr lang="en-US" sz="1800" dirty="0">
                <a:solidFill>
                  <a:srgbClr val="FEFEFE"/>
                </a:solidFill>
                <a:latin typeface="Times"/>
              </a:rPr>
              <a:t>NPH</a:t>
            </a:r>
            <a:endParaRPr lang="en-US" b="0" dirty="0">
              <a:solidFill>
                <a:schemeClr val="tx1"/>
              </a:solidFill>
              <a:latin typeface="Times"/>
            </a:endParaRPr>
          </a:p>
        </p:txBody>
      </p:sp>
      <p:sp>
        <p:nvSpPr>
          <p:cNvPr id="176136" name="Line 8"/>
          <p:cNvSpPr>
            <a:spLocks noChangeShapeType="1"/>
          </p:cNvSpPr>
          <p:nvPr/>
        </p:nvSpPr>
        <p:spPr bwMode="auto">
          <a:xfrm>
            <a:off x="6626225" y="2138363"/>
            <a:ext cx="236538" cy="1587"/>
          </a:xfrm>
          <a:prstGeom prst="line">
            <a:avLst/>
          </a:prstGeom>
          <a:noFill/>
          <a:ln w="33338">
            <a:solidFill>
              <a:srgbClr val="99FF33"/>
            </a:solidFill>
            <a:round/>
            <a:headEnd/>
            <a:tailEnd/>
          </a:ln>
        </p:spPr>
        <p:txBody>
          <a:bodyPr/>
          <a:lstStyle/>
          <a:p>
            <a:endParaRPr lang="en-US"/>
          </a:p>
        </p:txBody>
      </p:sp>
      <p:sp>
        <p:nvSpPr>
          <p:cNvPr id="176137" name="Line 9"/>
          <p:cNvSpPr>
            <a:spLocks noChangeShapeType="1"/>
          </p:cNvSpPr>
          <p:nvPr/>
        </p:nvSpPr>
        <p:spPr bwMode="auto">
          <a:xfrm>
            <a:off x="6626225" y="2466975"/>
            <a:ext cx="236538" cy="1588"/>
          </a:xfrm>
          <a:prstGeom prst="line">
            <a:avLst/>
          </a:prstGeom>
          <a:noFill/>
          <a:ln w="33338">
            <a:solidFill>
              <a:srgbClr val="FF0000"/>
            </a:solidFill>
            <a:round/>
            <a:headEnd/>
            <a:tailEnd/>
          </a:ln>
        </p:spPr>
        <p:txBody>
          <a:bodyPr/>
          <a:lstStyle/>
          <a:p>
            <a:endParaRPr lang="en-US"/>
          </a:p>
        </p:txBody>
      </p:sp>
      <p:sp>
        <p:nvSpPr>
          <p:cNvPr id="176138" name="Rectangle 10"/>
          <p:cNvSpPr>
            <a:spLocks noChangeArrowheads="1"/>
          </p:cNvSpPr>
          <p:nvPr/>
        </p:nvSpPr>
        <p:spPr bwMode="auto">
          <a:xfrm>
            <a:off x="1885950" y="5461000"/>
            <a:ext cx="134938" cy="24447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600" dirty="0">
                <a:solidFill>
                  <a:srgbClr val="FEFEFE"/>
                </a:solidFill>
                <a:latin typeface="Times"/>
              </a:rPr>
              <a:t>B</a:t>
            </a:r>
            <a:endParaRPr lang="en-US" b="0" dirty="0">
              <a:solidFill>
                <a:schemeClr val="tx1"/>
              </a:solidFill>
              <a:latin typeface="Times"/>
            </a:endParaRPr>
          </a:p>
        </p:txBody>
      </p:sp>
      <p:sp>
        <p:nvSpPr>
          <p:cNvPr id="176139" name="Rectangle 11"/>
          <p:cNvSpPr>
            <a:spLocks noChangeArrowheads="1"/>
          </p:cNvSpPr>
          <p:nvPr/>
        </p:nvSpPr>
        <p:spPr bwMode="auto">
          <a:xfrm>
            <a:off x="4348163" y="5461000"/>
            <a:ext cx="115887" cy="24447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600" dirty="0">
                <a:solidFill>
                  <a:srgbClr val="FEFEFE"/>
                </a:solidFill>
                <a:latin typeface="Times"/>
              </a:rPr>
              <a:t>S</a:t>
            </a:r>
            <a:endParaRPr lang="en-US" b="0" dirty="0">
              <a:solidFill>
                <a:schemeClr val="tx1"/>
              </a:solidFill>
              <a:latin typeface="Times"/>
            </a:endParaRPr>
          </a:p>
        </p:txBody>
      </p:sp>
      <p:sp>
        <p:nvSpPr>
          <p:cNvPr id="176140" name="Rectangle 12"/>
          <p:cNvSpPr>
            <a:spLocks noChangeArrowheads="1"/>
          </p:cNvSpPr>
          <p:nvPr/>
        </p:nvSpPr>
        <p:spPr bwMode="auto">
          <a:xfrm>
            <a:off x="3009900" y="5461000"/>
            <a:ext cx="125413" cy="24447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600" dirty="0">
                <a:solidFill>
                  <a:srgbClr val="FEFEFE"/>
                </a:solidFill>
                <a:latin typeface="Times"/>
              </a:rPr>
              <a:t>L</a:t>
            </a:r>
            <a:endParaRPr lang="en-US" b="0" dirty="0">
              <a:solidFill>
                <a:schemeClr val="tx1"/>
              </a:solidFill>
              <a:latin typeface="Times"/>
            </a:endParaRPr>
          </a:p>
        </p:txBody>
      </p:sp>
      <p:sp>
        <p:nvSpPr>
          <p:cNvPr id="176141" name="Rectangle 13"/>
          <p:cNvSpPr>
            <a:spLocks noChangeArrowheads="1"/>
          </p:cNvSpPr>
          <p:nvPr/>
        </p:nvSpPr>
        <p:spPr bwMode="auto">
          <a:xfrm>
            <a:off x="5384800" y="5461000"/>
            <a:ext cx="260350" cy="24447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600">
                <a:solidFill>
                  <a:srgbClr val="FEFEFE"/>
                </a:solidFill>
                <a:latin typeface="Times"/>
              </a:rPr>
              <a:t>HS</a:t>
            </a:r>
            <a:endParaRPr lang="en-US" b="0">
              <a:solidFill>
                <a:schemeClr val="tx1"/>
              </a:solidFill>
              <a:latin typeface="Times"/>
            </a:endParaRPr>
          </a:p>
        </p:txBody>
      </p:sp>
      <p:sp>
        <p:nvSpPr>
          <p:cNvPr id="176142" name="Rectangle 14"/>
          <p:cNvSpPr>
            <a:spLocks noChangeArrowheads="1"/>
          </p:cNvSpPr>
          <p:nvPr/>
        </p:nvSpPr>
        <p:spPr bwMode="auto">
          <a:xfrm rot="-5400000">
            <a:off x="966788" y="3321050"/>
            <a:ext cx="1360488" cy="217487"/>
          </a:xfrm>
          <a:prstGeom prst="rect">
            <a:avLst/>
          </a:prstGeom>
          <a:ln>
            <a:headEnd/>
            <a:tailEnd/>
          </a:ln>
        </p:spPr>
        <p:style>
          <a:lnRef idx="1">
            <a:schemeClr val="accent6"/>
          </a:lnRef>
          <a:fillRef idx="3">
            <a:schemeClr val="accent6"/>
          </a:fillRef>
          <a:effectRef idx="2">
            <a:schemeClr val="accent6"/>
          </a:effectRef>
          <a:fontRef idx="minor">
            <a:schemeClr val="lt1"/>
          </a:fontRef>
        </p:style>
        <p:txBody>
          <a:bodyPr wrap="none" lIns="0" tIns="0" rIns="0" bIns="0">
            <a:spAutoFit/>
          </a:bodyPr>
          <a:lstStyle/>
          <a:p>
            <a:pPr algn="ctr">
              <a:spcBef>
                <a:spcPct val="0"/>
              </a:spcBef>
              <a:buClrTx/>
            </a:pPr>
            <a:r>
              <a:rPr lang="en-US" sz="1600" dirty="0">
                <a:solidFill>
                  <a:srgbClr val="FEFEFE"/>
                </a:solidFill>
                <a:latin typeface="Times"/>
              </a:rPr>
              <a:t>Insulin Effect</a:t>
            </a:r>
            <a:endParaRPr lang="en-US" sz="1600" b="0" dirty="0">
              <a:solidFill>
                <a:schemeClr val="tx1"/>
              </a:solidFill>
              <a:latin typeface="Times"/>
            </a:endParaRPr>
          </a:p>
        </p:txBody>
      </p:sp>
      <p:sp>
        <p:nvSpPr>
          <p:cNvPr id="176143" name="Rectangle 15"/>
          <p:cNvSpPr>
            <a:spLocks noChangeArrowheads="1"/>
          </p:cNvSpPr>
          <p:nvPr/>
        </p:nvSpPr>
        <p:spPr bwMode="auto">
          <a:xfrm>
            <a:off x="7229475" y="5461000"/>
            <a:ext cx="134938" cy="24447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600">
                <a:solidFill>
                  <a:srgbClr val="FEFEFE"/>
                </a:solidFill>
                <a:latin typeface="Times"/>
              </a:rPr>
              <a:t>B</a:t>
            </a:r>
            <a:endParaRPr lang="en-US" b="0">
              <a:solidFill>
                <a:schemeClr val="tx1"/>
              </a:solidFill>
              <a:latin typeface="Times"/>
            </a:endParaRPr>
          </a:p>
        </p:txBody>
      </p:sp>
      <p:sp>
        <p:nvSpPr>
          <p:cNvPr id="176144" name="Line 16"/>
          <p:cNvSpPr>
            <a:spLocks noChangeShapeType="1"/>
          </p:cNvSpPr>
          <p:nvPr/>
        </p:nvSpPr>
        <p:spPr bwMode="auto">
          <a:xfrm rot="10800000">
            <a:off x="1949450" y="5207000"/>
            <a:ext cx="3175" cy="254000"/>
          </a:xfrm>
          <a:prstGeom prst="line">
            <a:avLst/>
          </a:prstGeom>
          <a:ln>
            <a:headEnd/>
            <a:tailEnd type="stealth" w="med" len="med"/>
          </a:ln>
        </p:spPr>
        <p:style>
          <a:lnRef idx="2">
            <a:schemeClr val="accent5"/>
          </a:lnRef>
          <a:fillRef idx="0">
            <a:schemeClr val="accent5"/>
          </a:fillRef>
          <a:effectRef idx="1">
            <a:schemeClr val="accent5"/>
          </a:effectRef>
          <a:fontRef idx="minor">
            <a:schemeClr val="tx1"/>
          </a:fontRef>
        </p:style>
        <p:txBody>
          <a:bodyPr/>
          <a:lstStyle/>
          <a:p>
            <a:endParaRPr lang="en-US"/>
          </a:p>
        </p:txBody>
      </p:sp>
      <p:sp>
        <p:nvSpPr>
          <p:cNvPr id="176145" name="Line 17"/>
          <p:cNvSpPr>
            <a:spLocks noChangeShapeType="1"/>
          </p:cNvSpPr>
          <p:nvPr/>
        </p:nvSpPr>
        <p:spPr bwMode="auto">
          <a:xfrm rot="10800000">
            <a:off x="4402138" y="5207000"/>
            <a:ext cx="1587" cy="254000"/>
          </a:xfrm>
          <a:prstGeom prst="line">
            <a:avLst/>
          </a:prstGeom>
          <a:ln>
            <a:headEnd/>
            <a:tailEnd type="stealth" w="med" len="med"/>
          </a:ln>
        </p:spPr>
        <p:style>
          <a:lnRef idx="2">
            <a:schemeClr val="accent5"/>
          </a:lnRef>
          <a:fillRef idx="0">
            <a:schemeClr val="accent5"/>
          </a:fillRef>
          <a:effectRef idx="1">
            <a:schemeClr val="accent5"/>
          </a:effectRef>
          <a:fontRef idx="minor">
            <a:schemeClr val="tx1"/>
          </a:fontRef>
        </p:style>
        <p:txBody>
          <a:bodyPr/>
          <a:lstStyle/>
          <a:p>
            <a:endParaRPr lang="en-US"/>
          </a:p>
        </p:txBody>
      </p:sp>
      <p:sp>
        <p:nvSpPr>
          <p:cNvPr id="176146" name="Freeform 18"/>
          <p:cNvSpPr>
            <a:spLocks/>
          </p:cNvSpPr>
          <p:nvPr/>
        </p:nvSpPr>
        <p:spPr bwMode="auto">
          <a:xfrm>
            <a:off x="1944688" y="3845859"/>
            <a:ext cx="3030724" cy="1297641"/>
          </a:xfrm>
          <a:custGeom>
            <a:avLst/>
            <a:gdLst/>
            <a:ahLst/>
            <a:cxnLst>
              <a:cxn ang="0">
                <a:pos x="0" y="511"/>
              </a:cxn>
              <a:cxn ang="0">
                <a:pos x="531" y="23"/>
              </a:cxn>
              <a:cxn ang="0">
                <a:pos x="1366" y="427"/>
              </a:cxn>
              <a:cxn ang="0">
                <a:pos x="1632" y="499"/>
              </a:cxn>
            </a:cxnLst>
            <a:rect l="0" t="0" r="r" b="b"/>
            <a:pathLst>
              <a:path w="1632" h="511">
                <a:moveTo>
                  <a:pt x="0" y="511"/>
                </a:moveTo>
                <a:cubicBezTo>
                  <a:pt x="29" y="372"/>
                  <a:pt x="193" y="23"/>
                  <a:pt x="531" y="23"/>
                </a:cubicBezTo>
                <a:cubicBezTo>
                  <a:pt x="773" y="0"/>
                  <a:pt x="1226" y="363"/>
                  <a:pt x="1366" y="427"/>
                </a:cubicBezTo>
                <a:cubicBezTo>
                  <a:pt x="1506" y="491"/>
                  <a:pt x="1548" y="493"/>
                  <a:pt x="1632" y="499"/>
                </a:cubicBezTo>
              </a:path>
            </a:pathLst>
          </a:custGeom>
          <a:noFill/>
          <a:ln w="57150" cmpd="sng">
            <a:solidFill>
              <a:srgbClr val="FF0000"/>
            </a:solidFill>
            <a:round/>
            <a:headEnd/>
            <a:tailEnd/>
          </a:ln>
          <a:effectLst/>
        </p:spPr>
        <p:txBody>
          <a:bodyPr wrap="none" anchor="ctr"/>
          <a:lstStyle/>
          <a:p>
            <a:endParaRPr lang="en-US"/>
          </a:p>
        </p:txBody>
      </p:sp>
      <p:sp>
        <p:nvSpPr>
          <p:cNvPr id="176147" name="Freeform 19"/>
          <p:cNvSpPr>
            <a:spLocks/>
          </p:cNvSpPr>
          <p:nvPr/>
        </p:nvSpPr>
        <p:spPr bwMode="auto">
          <a:xfrm>
            <a:off x="4391865" y="4545106"/>
            <a:ext cx="2909887" cy="571500"/>
          </a:xfrm>
          <a:custGeom>
            <a:avLst/>
            <a:gdLst/>
            <a:ahLst/>
            <a:cxnLst>
              <a:cxn ang="0">
                <a:pos x="0" y="559"/>
              </a:cxn>
              <a:cxn ang="0">
                <a:pos x="713" y="25"/>
              </a:cxn>
              <a:cxn ang="0">
                <a:pos x="1835" y="467"/>
              </a:cxn>
              <a:cxn ang="0">
                <a:pos x="2040" y="535"/>
              </a:cxn>
            </a:cxnLst>
            <a:rect l="0" t="0" r="r" b="b"/>
            <a:pathLst>
              <a:path w="2056" h="559">
                <a:moveTo>
                  <a:pt x="0" y="559"/>
                </a:moveTo>
                <a:cubicBezTo>
                  <a:pt x="39" y="407"/>
                  <a:pt x="259" y="25"/>
                  <a:pt x="713" y="25"/>
                </a:cubicBezTo>
                <a:cubicBezTo>
                  <a:pt x="1038" y="0"/>
                  <a:pt x="1647" y="397"/>
                  <a:pt x="1835" y="467"/>
                </a:cubicBezTo>
                <a:cubicBezTo>
                  <a:pt x="2056" y="551"/>
                  <a:pt x="2005" y="523"/>
                  <a:pt x="2040" y="535"/>
                </a:cubicBezTo>
              </a:path>
            </a:pathLst>
          </a:custGeom>
          <a:noFill/>
          <a:ln w="57150" cmpd="sng">
            <a:solidFill>
              <a:srgbClr val="FF0000"/>
            </a:solidFill>
            <a:round/>
            <a:headEnd/>
            <a:tailEnd/>
          </a:ln>
          <a:effectLst/>
        </p:spPr>
        <p:txBody>
          <a:bodyPr wrap="none" anchor="ctr"/>
          <a:lstStyle/>
          <a:p>
            <a:endParaRPr lang="en-US"/>
          </a:p>
        </p:txBody>
      </p:sp>
      <p:sp>
        <p:nvSpPr>
          <p:cNvPr id="176148" name="Freeform 20"/>
          <p:cNvSpPr>
            <a:spLocks/>
          </p:cNvSpPr>
          <p:nvPr/>
        </p:nvSpPr>
        <p:spPr bwMode="auto">
          <a:xfrm>
            <a:off x="1908175" y="5089525"/>
            <a:ext cx="250825" cy="33338"/>
          </a:xfrm>
          <a:custGeom>
            <a:avLst/>
            <a:gdLst/>
            <a:ahLst/>
            <a:cxnLst>
              <a:cxn ang="0">
                <a:pos x="0" y="0"/>
              </a:cxn>
              <a:cxn ang="0">
                <a:pos x="178" y="21"/>
              </a:cxn>
            </a:cxnLst>
            <a:rect l="0" t="0" r="r" b="b"/>
            <a:pathLst>
              <a:path w="178" h="21">
                <a:moveTo>
                  <a:pt x="0" y="0"/>
                </a:moveTo>
                <a:cubicBezTo>
                  <a:pt x="29" y="3"/>
                  <a:pt x="141" y="16"/>
                  <a:pt x="178" y="21"/>
                </a:cubicBezTo>
              </a:path>
            </a:pathLst>
          </a:custGeom>
          <a:noFill/>
          <a:ln w="57150" cmpd="sng">
            <a:solidFill>
              <a:srgbClr val="FF0000"/>
            </a:solidFill>
            <a:round/>
            <a:headEnd/>
            <a:tailEnd/>
          </a:ln>
          <a:effectLst/>
        </p:spPr>
        <p:txBody>
          <a:bodyPr wrap="none" anchor="ctr"/>
          <a:lstStyle/>
          <a:p>
            <a:endParaRPr lang="en-US"/>
          </a:p>
        </p:txBody>
      </p:sp>
      <p:sp>
        <p:nvSpPr>
          <p:cNvPr id="176149" name="Line 21"/>
          <p:cNvSpPr>
            <a:spLocks noChangeShapeType="1"/>
          </p:cNvSpPr>
          <p:nvPr/>
        </p:nvSpPr>
        <p:spPr bwMode="auto">
          <a:xfrm flipV="1">
            <a:off x="1911350" y="1804988"/>
            <a:ext cx="0" cy="3338512"/>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en-US"/>
          </a:p>
        </p:txBody>
      </p:sp>
      <p:sp>
        <p:nvSpPr>
          <p:cNvPr id="176150" name="Line 22"/>
          <p:cNvSpPr>
            <a:spLocks noChangeShapeType="1"/>
          </p:cNvSpPr>
          <p:nvPr/>
        </p:nvSpPr>
        <p:spPr bwMode="auto">
          <a:xfrm flipH="1">
            <a:off x="1924797" y="5101572"/>
            <a:ext cx="5359400" cy="1587"/>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en-US"/>
          </a:p>
        </p:txBody>
      </p:sp>
      <p:sp>
        <p:nvSpPr>
          <p:cNvPr id="176151" name="Text Box 23"/>
          <p:cNvSpPr txBox="1">
            <a:spLocks noChangeArrowheads="1"/>
          </p:cNvSpPr>
          <p:nvPr/>
        </p:nvSpPr>
        <p:spPr bwMode="auto">
          <a:xfrm>
            <a:off x="8702675" y="6597650"/>
            <a:ext cx="441325" cy="260350"/>
          </a:xfrm>
          <a:prstGeom prst="rect">
            <a:avLst/>
          </a:prstGeom>
          <a:noFill/>
          <a:ln w="9525">
            <a:noFill/>
            <a:miter lim="800000"/>
            <a:headEnd/>
            <a:tailEnd/>
          </a:ln>
          <a:effectLst/>
        </p:spPr>
        <p:txBody>
          <a:bodyPr>
            <a:spAutoFit/>
          </a:bodyPr>
          <a:lstStyle/>
          <a:p>
            <a:pPr algn="r">
              <a:spcBef>
                <a:spcPct val="0"/>
              </a:spcBef>
              <a:buClrTx/>
            </a:pPr>
            <a:r>
              <a:rPr lang="en-US" sz="1100" b="0">
                <a:solidFill>
                  <a:schemeClr val="bg1"/>
                </a:solidFill>
                <a:latin typeface="Times"/>
              </a:rPr>
              <a:t>6-23</a:t>
            </a:r>
          </a:p>
        </p:txBody>
      </p:sp>
      <p:sp>
        <p:nvSpPr>
          <p:cNvPr id="2" name="Slide Number Placeholder 1"/>
          <p:cNvSpPr>
            <a:spLocks noGrp="1"/>
          </p:cNvSpPr>
          <p:nvPr>
            <p:ph type="sldNum" sz="quarter" idx="12"/>
          </p:nvPr>
        </p:nvSpPr>
        <p:spPr/>
        <p:txBody>
          <a:bodyPr/>
          <a:lstStyle/>
          <a:p>
            <a:fld id="{884C5861-A316-40E9-975C-18B02FE76A26}" type="slidenum">
              <a:rPr lang="en-US" smtClean="0"/>
              <a:pPr/>
              <a:t>33</a:t>
            </a:fld>
            <a:endParaRPr lang="en-US"/>
          </a:p>
        </p:txBody>
      </p:sp>
    </p:spTree>
    <p:extLst>
      <p:ext uri="{BB962C8B-B14F-4D97-AF65-F5344CB8AC3E}">
        <p14:creationId xmlns:p14="http://schemas.microsoft.com/office/powerpoint/2010/main" val="3141488855"/>
      </p:ext>
    </p:extLst>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76134"/>
                                        </p:tgtEl>
                                        <p:attrNameLst>
                                          <p:attrName>style.visibility</p:attrName>
                                        </p:attrNameLst>
                                      </p:cBhvr>
                                      <p:to>
                                        <p:strVal val="visible"/>
                                      </p:to>
                                    </p:set>
                                    <p:animEffect transition="in" filter="fade">
                                      <p:cBhvr>
                                        <p:cTn id="7" dur="800" decel="100000"/>
                                        <p:tgtEl>
                                          <p:spTgt spid="176134"/>
                                        </p:tgtEl>
                                      </p:cBhvr>
                                    </p:animEffect>
                                    <p:anim calcmode="lin" valueType="num">
                                      <p:cBhvr>
                                        <p:cTn id="8" dur="800" decel="100000" fill="hold"/>
                                        <p:tgtEl>
                                          <p:spTgt spid="176134"/>
                                        </p:tgtEl>
                                        <p:attrNameLst>
                                          <p:attrName>style.rotation</p:attrName>
                                        </p:attrNameLst>
                                      </p:cBhvr>
                                      <p:tavLst>
                                        <p:tav tm="0">
                                          <p:val>
                                            <p:fltVal val="-90"/>
                                          </p:val>
                                        </p:tav>
                                        <p:tav tm="100000">
                                          <p:val>
                                            <p:fltVal val="0"/>
                                          </p:val>
                                        </p:tav>
                                      </p:tavLst>
                                    </p:anim>
                                    <p:anim calcmode="lin" valueType="num">
                                      <p:cBhvr>
                                        <p:cTn id="9" dur="800" decel="100000" fill="hold"/>
                                        <p:tgtEl>
                                          <p:spTgt spid="176134"/>
                                        </p:tgtEl>
                                        <p:attrNameLst>
                                          <p:attrName>ppt_x</p:attrName>
                                        </p:attrNameLst>
                                      </p:cBhvr>
                                      <p:tavLst>
                                        <p:tav tm="0">
                                          <p:val>
                                            <p:strVal val="#ppt_x+0.4"/>
                                          </p:val>
                                        </p:tav>
                                        <p:tav tm="100000">
                                          <p:val>
                                            <p:strVal val="#ppt_x-0.05"/>
                                          </p:val>
                                        </p:tav>
                                      </p:tavLst>
                                    </p:anim>
                                    <p:anim calcmode="lin" valueType="num">
                                      <p:cBhvr>
                                        <p:cTn id="10" dur="800" decel="100000" fill="hold"/>
                                        <p:tgtEl>
                                          <p:spTgt spid="17613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7613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76134"/>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176136"/>
                                        </p:tgtEl>
                                        <p:attrNameLst>
                                          <p:attrName>style.visibility</p:attrName>
                                        </p:attrNameLst>
                                      </p:cBhvr>
                                      <p:to>
                                        <p:strVal val="visible"/>
                                      </p:to>
                                    </p:set>
                                    <p:animEffect transition="in" filter="fade">
                                      <p:cBhvr>
                                        <p:cTn id="15" dur="800" decel="100000"/>
                                        <p:tgtEl>
                                          <p:spTgt spid="176136"/>
                                        </p:tgtEl>
                                      </p:cBhvr>
                                    </p:animEffect>
                                    <p:anim calcmode="lin" valueType="num">
                                      <p:cBhvr>
                                        <p:cTn id="16" dur="800" decel="100000" fill="hold"/>
                                        <p:tgtEl>
                                          <p:spTgt spid="176136"/>
                                        </p:tgtEl>
                                        <p:attrNameLst>
                                          <p:attrName>style.rotation</p:attrName>
                                        </p:attrNameLst>
                                      </p:cBhvr>
                                      <p:tavLst>
                                        <p:tav tm="0">
                                          <p:val>
                                            <p:fltVal val="-90"/>
                                          </p:val>
                                        </p:tav>
                                        <p:tav tm="100000">
                                          <p:val>
                                            <p:fltVal val="0"/>
                                          </p:val>
                                        </p:tav>
                                      </p:tavLst>
                                    </p:anim>
                                    <p:anim calcmode="lin" valueType="num">
                                      <p:cBhvr>
                                        <p:cTn id="17" dur="800" decel="100000" fill="hold"/>
                                        <p:tgtEl>
                                          <p:spTgt spid="176136"/>
                                        </p:tgtEl>
                                        <p:attrNameLst>
                                          <p:attrName>ppt_x</p:attrName>
                                        </p:attrNameLst>
                                      </p:cBhvr>
                                      <p:tavLst>
                                        <p:tav tm="0">
                                          <p:val>
                                            <p:strVal val="#ppt_x+0.4"/>
                                          </p:val>
                                        </p:tav>
                                        <p:tav tm="100000">
                                          <p:val>
                                            <p:strVal val="#ppt_x-0.05"/>
                                          </p:val>
                                        </p:tav>
                                      </p:tavLst>
                                    </p:anim>
                                    <p:anim calcmode="lin" valueType="num">
                                      <p:cBhvr>
                                        <p:cTn id="18" dur="800" decel="100000" fill="hold"/>
                                        <p:tgtEl>
                                          <p:spTgt spid="176136"/>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76136"/>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76136"/>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18" presetClass="entr" presetSubtype="12" fill="hold" grpId="0" nodeType="afterEffect">
                                  <p:stCondLst>
                                    <p:cond delay="0"/>
                                  </p:stCondLst>
                                  <p:childTnLst>
                                    <p:set>
                                      <p:cBhvr>
                                        <p:cTn id="23" dur="1" fill="hold">
                                          <p:stCondLst>
                                            <p:cond delay="0"/>
                                          </p:stCondLst>
                                        </p:cTn>
                                        <p:tgtEl>
                                          <p:spTgt spid="176132"/>
                                        </p:tgtEl>
                                        <p:attrNameLst>
                                          <p:attrName>style.visibility</p:attrName>
                                        </p:attrNameLst>
                                      </p:cBhvr>
                                      <p:to>
                                        <p:strVal val="visible"/>
                                      </p:to>
                                    </p:set>
                                    <p:animEffect transition="in" filter="strips(downLeft)">
                                      <p:cBhvr>
                                        <p:cTn id="24" dur="500"/>
                                        <p:tgtEl>
                                          <p:spTgt spid="176132"/>
                                        </p:tgtEl>
                                      </p:cBhvr>
                                    </p:animEffect>
                                  </p:childTnLst>
                                </p:cTn>
                              </p:par>
                              <p:par>
                                <p:cTn id="25" presetID="18" presetClass="entr" presetSubtype="12" fill="hold" grpId="0" nodeType="withEffect">
                                  <p:stCondLst>
                                    <p:cond delay="0"/>
                                  </p:stCondLst>
                                  <p:childTnLst>
                                    <p:set>
                                      <p:cBhvr>
                                        <p:cTn id="26" dur="1" fill="hold">
                                          <p:stCondLst>
                                            <p:cond delay="0"/>
                                          </p:stCondLst>
                                        </p:cTn>
                                        <p:tgtEl>
                                          <p:spTgt spid="176133"/>
                                        </p:tgtEl>
                                        <p:attrNameLst>
                                          <p:attrName>style.visibility</p:attrName>
                                        </p:attrNameLst>
                                      </p:cBhvr>
                                      <p:to>
                                        <p:strVal val="visible"/>
                                      </p:to>
                                    </p:set>
                                    <p:animEffect transition="in" filter="strips(downLeft)">
                                      <p:cBhvr>
                                        <p:cTn id="27" dur="500"/>
                                        <p:tgtEl>
                                          <p:spTgt spid="176133"/>
                                        </p:tgtEl>
                                      </p:cBhvr>
                                    </p:animEffect>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grpId="0" nodeType="clickEffect">
                                  <p:stCondLst>
                                    <p:cond delay="0"/>
                                  </p:stCondLst>
                                  <p:childTnLst>
                                    <p:set>
                                      <p:cBhvr>
                                        <p:cTn id="31" dur="1" fill="hold">
                                          <p:stCondLst>
                                            <p:cond delay="0"/>
                                          </p:stCondLst>
                                        </p:cTn>
                                        <p:tgtEl>
                                          <p:spTgt spid="176137"/>
                                        </p:tgtEl>
                                        <p:attrNameLst>
                                          <p:attrName>style.visibility</p:attrName>
                                        </p:attrNameLst>
                                      </p:cBhvr>
                                      <p:to>
                                        <p:strVal val="visible"/>
                                      </p:to>
                                    </p:set>
                                    <p:animEffect transition="in" filter="fade">
                                      <p:cBhvr>
                                        <p:cTn id="32" dur="800" decel="100000"/>
                                        <p:tgtEl>
                                          <p:spTgt spid="176137"/>
                                        </p:tgtEl>
                                      </p:cBhvr>
                                    </p:animEffect>
                                    <p:anim calcmode="lin" valueType="num">
                                      <p:cBhvr>
                                        <p:cTn id="33" dur="800" decel="100000" fill="hold"/>
                                        <p:tgtEl>
                                          <p:spTgt spid="176137"/>
                                        </p:tgtEl>
                                        <p:attrNameLst>
                                          <p:attrName>style.rotation</p:attrName>
                                        </p:attrNameLst>
                                      </p:cBhvr>
                                      <p:tavLst>
                                        <p:tav tm="0">
                                          <p:val>
                                            <p:fltVal val="-90"/>
                                          </p:val>
                                        </p:tav>
                                        <p:tav tm="100000">
                                          <p:val>
                                            <p:fltVal val="0"/>
                                          </p:val>
                                        </p:tav>
                                      </p:tavLst>
                                    </p:anim>
                                    <p:anim calcmode="lin" valueType="num">
                                      <p:cBhvr>
                                        <p:cTn id="34" dur="800" decel="100000" fill="hold"/>
                                        <p:tgtEl>
                                          <p:spTgt spid="176137"/>
                                        </p:tgtEl>
                                        <p:attrNameLst>
                                          <p:attrName>ppt_x</p:attrName>
                                        </p:attrNameLst>
                                      </p:cBhvr>
                                      <p:tavLst>
                                        <p:tav tm="0">
                                          <p:val>
                                            <p:strVal val="#ppt_x+0.4"/>
                                          </p:val>
                                        </p:tav>
                                        <p:tav tm="100000">
                                          <p:val>
                                            <p:strVal val="#ppt_x-0.05"/>
                                          </p:val>
                                        </p:tav>
                                      </p:tavLst>
                                    </p:anim>
                                    <p:anim calcmode="lin" valueType="num">
                                      <p:cBhvr>
                                        <p:cTn id="35" dur="800" decel="100000" fill="hold"/>
                                        <p:tgtEl>
                                          <p:spTgt spid="176137"/>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176137"/>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176137"/>
                                        </p:tgtEl>
                                        <p:attrNameLst>
                                          <p:attrName>ppt_y</p:attrName>
                                        </p:attrNameLst>
                                      </p:cBhvr>
                                      <p:tavLst>
                                        <p:tav tm="0">
                                          <p:val>
                                            <p:strVal val="#ppt_y+0.1"/>
                                          </p:val>
                                        </p:tav>
                                        <p:tav tm="100000">
                                          <p:val>
                                            <p:strVal val="#ppt_y"/>
                                          </p:val>
                                        </p:tav>
                                      </p:tavLst>
                                    </p:anim>
                                  </p:childTnLst>
                                </p:cTn>
                              </p:par>
                              <p:par>
                                <p:cTn id="38" presetID="30" presetClass="entr" presetSubtype="0" fill="hold" grpId="0" nodeType="withEffect">
                                  <p:stCondLst>
                                    <p:cond delay="0"/>
                                  </p:stCondLst>
                                  <p:childTnLst>
                                    <p:set>
                                      <p:cBhvr>
                                        <p:cTn id="39" dur="1" fill="hold">
                                          <p:stCondLst>
                                            <p:cond delay="0"/>
                                          </p:stCondLst>
                                        </p:cTn>
                                        <p:tgtEl>
                                          <p:spTgt spid="176135"/>
                                        </p:tgtEl>
                                        <p:attrNameLst>
                                          <p:attrName>style.visibility</p:attrName>
                                        </p:attrNameLst>
                                      </p:cBhvr>
                                      <p:to>
                                        <p:strVal val="visible"/>
                                      </p:to>
                                    </p:set>
                                    <p:animEffect transition="in" filter="fade">
                                      <p:cBhvr>
                                        <p:cTn id="40" dur="800" decel="100000"/>
                                        <p:tgtEl>
                                          <p:spTgt spid="176135"/>
                                        </p:tgtEl>
                                      </p:cBhvr>
                                    </p:animEffect>
                                    <p:anim calcmode="lin" valueType="num">
                                      <p:cBhvr>
                                        <p:cTn id="41" dur="800" decel="100000" fill="hold"/>
                                        <p:tgtEl>
                                          <p:spTgt spid="176135"/>
                                        </p:tgtEl>
                                        <p:attrNameLst>
                                          <p:attrName>style.rotation</p:attrName>
                                        </p:attrNameLst>
                                      </p:cBhvr>
                                      <p:tavLst>
                                        <p:tav tm="0">
                                          <p:val>
                                            <p:fltVal val="-90"/>
                                          </p:val>
                                        </p:tav>
                                        <p:tav tm="100000">
                                          <p:val>
                                            <p:fltVal val="0"/>
                                          </p:val>
                                        </p:tav>
                                      </p:tavLst>
                                    </p:anim>
                                    <p:anim calcmode="lin" valueType="num">
                                      <p:cBhvr>
                                        <p:cTn id="42" dur="800" decel="100000" fill="hold"/>
                                        <p:tgtEl>
                                          <p:spTgt spid="176135"/>
                                        </p:tgtEl>
                                        <p:attrNameLst>
                                          <p:attrName>ppt_x</p:attrName>
                                        </p:attrNameLst>
                                      </p:cBhvr>
                                      <p:tavLst>
                                        <p:tav tm="0">
                                          <p:val>
                                            <p:strVal val="#ppt_x+0.4"/>
                                          </p:val>
                                        </p:tav>
                                        <p:tav tm="100000">
                                          <p:val>
                                            <p:strVal val="#ppt_x-0.05"/>
                                          </p:val>
                                        </p:tav>
                                      </p:tavLst>
                                    </p:anim>
                                    <p:anim calcmode="lin" valueType="num">
                                      <p:cBhvr>
                                        <p:cTn id="43" dur="800" decel="100000" fill="hold"/>
                                        <p:tgtEl>
                                          <p:spTgt spid="176135"/>
                                        </p:tgtEl>
                                        <p:attrNameLst>
                                          <p:attrName>ppt_y</p:attrName>
                                        </p:attrNameLst>
                                      </p:cBhvr>
                                      <p:tavLst>
                                        <p:tav tm="0">
                                          <p:val>
                                            <p:strVal val="#ppt_y-0.4"/>
                                          </p:val>
                                        </p:tav>
                                        <p:tav tm="100000">
                                          <p:val>
                                            <p:strVal val="#ppt_y+0.1"/>
                                          </p:val>
                                        </p:tav>
                                      </p:tavLst>
                                    </p:anim>
                                    <p:anim calcmode="lin" valueType="num">
                                      <p:cBhvr>
                                        <p:cTn id="44" dur="200" accel="100000" fill="hold">
                                          <p:stCondLst>
                                            <p:cond delay="800"/>
                                          </p:stCondLst>
                                        </p:cTn>
                                        <p:tgtEl>
                                          <p:spTgt spid="176135"/>
                                        </p:tgtEl>
                                        <p:attrNameLst>
                                          <p:attrName>ppt_x</p:attrName>
                                        </p:attrNameLst>
                                      </p:cBhvr>
                                      <p:tavLst>
                                        <p:tav tm="0">
                                          <p:val>
                                            <p:strVal val="#ppt_x-0.05"/>
                                          </p:val>
                                        </p:tav>
                                        <p:tav tm="100000">
                                          <p:val>
                                            <p:strVal val="#ppt_x"/>
                                          </p:val>
                                        </p:tav>
                                      </p:tavLst>
                                    </p:anim>
                                    <p:anim calcmode="lin" valueType="num">
                                      <p:cBhvr>
                                        <p:cTn id="45" dur="200" accel="100000" fill="hold">
                                          <p:stCondLst>
                                            <p:cond delay="800"/>
                                          </p:stCondLst>
                                        </p:cTn>
                                        <p:tgtEl>
                                          <p:spTgt spid="176135"/>
                                        </p:tgtEl>
                                        <p:attrNameLst>
                                          <p:attrName>ppt_y</p:attrName>
                                        </p:attrNameLst>
                                      </p:cBhvr>
                                      <p:tavLst>
                                        <p:tav tm="0">
                                          <p:val>
                                            <p:strVal val="#ppt_y+0.1"/>
                                          </p:val>
                                        </p:tav>
                                        <p:tav tm="100000">
                                          <p:val>
                                            <p:strVal val="#ppt_y"/>
                                          </p:val>
                                        </p:tav>
                                      </p:tavLst>
                                    </p:anim>
                                  </p:childTnLst>
                                </p:cTn>
                              </p:par>
                            </p:childTnLst>
                          </p:cTn>
                        </p:par>
                        <p:par>
                          <p:cTn id="46" fill="hold">
                            <p:stCondLst>
                              <p:cond delay="1000"/>
                            </p:stCondLst>
                            <p:childTnLst>
                              <p:par>
                                <p:cTn id="47" presetID="18" presetClass="entr" presetSubtype="12" fill="hold" grpId="0" nodeType="afterEffect">
                                  <p:stCondLst>
                                    <p:cond delay="0"/>
                                  </p:stCondLst>
                                  <p:childTnLst>
                                    <p:set>
                                      <p:cBhvr>
                                        <p:cTn id="48" dur="1" fill="hold">
                                          <p:stCondLst>
                                            <p:cond delay="0"/>
                                          </p:stCondLst>
                                        </p:cTn>
                                        <p:tgtEl>
                                          <p:spTgt spid="176147"/>
                                        </p:tgtEl>
                                        <p:attrNameLst>
                                          <p:attrName>style.visibility</p:attrName>
                                        </p:attrNameLst>
                                      </p:cBhvr>
                                      <p:to>
                                        <p:strVal val="visible"/>
                                      </p:to>
                                    </p:set>
                                    <p:animEffect transition="in" filter="strips(downLeft)">
                                      <p:cBhvr>
                                        <p:cTn id="49" dur="500"/>
                                        <p:tgtEl>
                                          <p:spTgt spid="176147"/>
                                        </p:tgtEl>
                                      </p:cBhvr>
                                    </p:animEffect>
                                  </p:childTnLst>
                                </p:cTn>
                              </p:par>
                              <p:par>
                                <p:cTn id="50" presetID="18" presetClass="entr" presetSubtype="12" fill="hold" grpId="0" nodeType="withEffect">
                                  <p:stCondLst>
                                    <p:cond delay="0"/>
                                  </p:stCondLst>
                                  <p:childTnLst>
                                    <p:set>
                                      <p:cBhvr>
                                        <p:cTn id="51" dur="1" fill="hold">
                                          <p:stCondLst>
                                            <p:cond delay="0"/>
                                          </p:stCondLst>
                                        </p:cTn>
                                        <p:tgtEl>
                                          <p:spTgt spid="176146"/>
                                        </p:tgtEl>
                                        <p:attrNameLst>
                                          <p:attrName>style.visibility</p:attrName>
                                        </p:attrNameLst>
                                      </p:cBhvr>
                                      <p:to>
                                        <p:strVal val="visible"/>
                                      </p:to>
                                    </p:set>
                                    <p:animEffect transition="in" filter="strips(downLeft)">
                                      <p:cBhvr>
                                        <p:cTn id="52" dur="500"/>
                                        <p:tgtEl>
                                          <p:spTgt spid="17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2" grpId="0" animBg="1"/>
      <p:bldP spid="176133" grpId="0" animBg="1"/>
      <p:bldP spid="176134" grpId="0" animBg="1"/>
      <p:bldP spid="176135" grpId="0" animBg="1"/>
      <p:bldP spid="176136" grpId="0" animBg="1"/>
      <p:bldP spid="176137" grpId="0" animBg="1"/>
      <p:bldP spid="176146" grpId="0" animBg="1"/>
      <p:bldP spid="17614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algn="r" rtl="1"/>
            <a:r>
              <a:rPr lang="fa-IR" dirty="0">
                <a:cs typeface="B Nazanin" pitchFamily="2" charset="-78"/>
              </a:rPr>
              <a:t> مثال: برای بیمار فوق انسولین مورد نیاز (پزشک با توجه به قند خون بیمار تعیین نموده است) </a:t>
            </a:r>
            <a:r>
              <a:rPr lang="en-US" dirty="0">
                <a:cs typeface="B Nazanin" pitchFamily="2" charset="-78"/>
              </a:rPr>
              <a:t>45</a:t>
            </a:r>
            <a:r>
              <a:rPr lang="fa-IR" dirty="0">
                <a:cs typeface="B Nazanin" pitchFamily="2" charset="-78"/>
              </a:rPr>
              <a:t> واحد می باشد</a:t>
            </a:r>
            <a:endParaRPr lang="en-US" dirty="0">
              <a:cs typeface="B Nazanin" pitchFamily="2" charset="-78"/>
            </a:endParaRPr>
          </a:p>
          <a:p>
            <a:pPr algn="r" rtl="1"/>
            <a:endParaRPr lang="en-US" dirty="0">
              <a:cs typeface="B Nazanin"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2555536631"/>
              </p:ext>
            </p:extLst>
          </p:nvPr>
        </p:nvGraphicFramePr>
        <p:xfrm>
          <a:off x="1143000" y="2590799"/>
          <a:ext cx="6934200" cy="2438400"/>
        </p:xfrm>
        <a:graphic>
          <a:graphicData uri="http://schemas.openxmlformats.org/drawingml/2006/table">
            <a:tbl>
              <a:tblPr rtl="1" firstRow="1" firstCol="1" bandRow="1"/>
              <a:tblGrid>
                <a:gridCol w="2311400">
                  <a:extLst>
                    <a:ext uri="{9D8B030D-6E8A-4147-A177-3AD203B41FA5}">
                      <a16:colId xmlns:a16="http://schemas.microsoft.com/office/drawing/2014/main" val="20000"/>
                    </a:ext>
                  </a:extLst>
                </a:gridCol>
                <a:gridCol w="2311400">
                  <a:extLst>
                    <a:ext uri="{9D8B030D-6E8A-4147-A177-3AD203B41FA5}">
                      <a16:colId xmlns:a16="http://schemas.microsoft.com/office/drawing/2014/main" val="20001"/>
                    </a:ext>
                  </a:extLst>
                </a:gridCol>
                <a:gridCol w="2311400">
                  <a:extLst>
                    <a:ext uri="{9D8B030D-6E8A-4147-A177-3AD203B41FA5}">
                      <a16:colId xmlns:a16="http://schemas.microsoft.com/office/drawing/2014/main" val="20002"/>
                    </a:ext>
                  </a:extLst>
                </a:gridCol>
              </a:tblGrid>
              <a:tr h="609600">
                <a:tc rowSpan="4">
                  <a:txBody>
                    <a:bodyPr/>
                    <a:lstStyle/>
                    <a:p>
                      <a:pPr marL="0" marR="0" algn="r" rtl="1">
                        <a:lnSpc>
                          <a:spcPct val="115000"/>
                        </a:lnSpc>
                        <a:spcBef>
                          <a:spcPts val="0"/>
                        </a:spcBef>
                        <a:spcAft>
                          <a:spcPts val="0"/>
                        </a:spcAft>
                      </a:pPr>
                      <a:r>
                        <a:rPr lang="fa-IR" sz="2800" dirty="0">
                          <a:effectLst/>
                          <a:latin typeface="Calibri"/>
                          <a:ea typeface="Calibri"/>
                          <a:cs typeface="B Nazanin"/>
                        </a:rPr>
                        <a:t>45</a:t>
                      </a:r>
                      <a:r>
                        <a:rPr lang="en-US" sz="2800" dirty="0">
                          <a:effectLst/>
                          <a:latin typeface="Calibri"/>
                          <a:ea typeface="Calibri"/>
                          <a:cs typeface="B Nazanin"/>
                        </a:rPr>
                        <a:t> </a:t>
                      </a:r>
                      <a:r>
                        <a:rPr lang="fa-IR" sz="2800" dirty="0">
                          <a:effectLst/>
                          <a:latin typeface="Calibri"/>
                          <a:ea typeface="Calibri"/>
                          <a:cs typeface="B Nazanin"/>
                        </a:rPr>
                        <a:t> واحد</a:t>
                      </a:r>
                      <a:endParaRPr lang="en-US" sz="28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r" rtl="0">
                        <a:lnSpc>
                          <a:spcPct val="115000"/>
                        </a:lnSpc>
                        <a:spcBef>
                          <a:spcPts val="0"/>
                        </a:spcBef>
                        <a:spcAft>
                          <a:spcPts val="0"/>
                        </a:spcAft>
                      </a:pPr>
                      <a:r>
                        <a:rPr lang="fa-IR" sz="2800" baseline="0" dirty="0">
                          <a:effectLst/>
                          <a:latin typeface="Calibri"/>
                          <a:ea typeface="Calibri"/>
                          <a:cs typeface="B Nazanin"/>
                        </a:rPr>
                        <a:t> 30</a:t>
                      </a:r>
                      <a:r>
                        <a:rPr lang="fa-IR" sz="2800" dirty="0">
                          <a:effectLst/>
                          <a:latin typeface="Calibri"/>
                          <a:ea typeface="Calibri"/>
                          <a:cs typeface="B Nazanin"/>
                        </a:rPr>
                        <a:t>واحد صبح</a:t>
                      </a:r>
                      <a:endParaRPr lang="en-US" sz="28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0">
                        <a:lnSpc>
                          <a:spcPct val="115000"/>
                        </a:lnSpc>
                        <a:spcBef>
                          <a:spcPts val="0"/>
                        </a:spcBef>
                        <a:spcAft>
                          <a:spcPts val="0"/>
                        </a:spcAft>
                      </a:pPr>
                      <a:r>
                        <a:rPr lang="fa-IR" sz="2800" dirty="0">
                          <a:effectLst/>
                          <a:latin typeface="Calibri"/>
                          <a:ea typeface="Calibri"/>
                          <a:cs typeface="B Nazanin"/>
                        </a:rPr>
                        <a:t>10 واحد رگولار</a:t>
                      </a:r>
                      <a:endParaRPr lang="en-US" sz="28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09600">
                <a:tc vMerge="1">
                  <a:txBody>
                    <a:bodyPr/>
                    <a:lstStyle/>
                    <a:p>
                      <a:pPr rtl="1"/>
                      <a:endParaRPr lang="fa-IR"/>
                    </a:p>
                  </a:txBody>
                  <a:tcPr/>
                </a:tc>
                <a:tc vMerge="1">
                  <a:txBody>
                    <a:bodyPr/>
                    <a:lstStyle/>
                    <a:p>
                      <a:pPr rtl="1"/>
                      <a:endParaRPr lang="fa-IR"/>
                    </a:p>
                  </a:txBody>
                  <a:tcPr/>
                </a:tc>
                <a:tc>
                  <a:txBody>
                    <a:bodyPr/>
                    <a:lstStyle/>
                    <a:p>
                      <a:pPr marL="0" marR="0" algn="r" rtl="1">
                        <a:lnSpc>
                          <a:spcPct val="115000"/>
                        </a:lnSpc>
                        <a:spcBef>
                          <a:spcPts val="0"/>
                        </a:spcBef>
                        <a:spcAft>
                          <a:spcPts val="0"/>
                        </a:spcAft>
                      </a:pPr>
                      <a:r>
                        <a:rPr lang="fa-IR" sz="2800" dirty="0">
                          <a:effectLst/>
                          <a:latin typeface="Calibri"/>
                          <a:ea typeface="Calibri"/>
                          <a:cs typeface="B Nazanin"/>
                        </a:rPr>
                        <a:t>20 واحد </a:t>
                      </a:r>
                      <a:r>
                        <a:rPr lang="en-US" sz="2800" dirty="0">
                          <a:effectLst/>
                          <a:latin typeface="Calibri"/>
                          <a:ea typeface="Calibri"/>
                          <a:cs typeface="B Nazanin"/>
                        </a:rPr>
                        <a:t>NPH</a:t>
                      </a:r>
                      <a:endParaRPr lang="en-US" sz="28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09600">
                <a:tc vMerge="1">
                  <a:txBody>
                    <a:bodyPr/>
                    <a:lstStyle/>
                    <a:p>
                      <a:pPr rtl="1"/>
                      <a:endParaRPr lang="fa-IR"/>
                    </a:p>
                  </a:txBody>
                  <a:tcPr/>
                </a:tc>
                <a:tc rowSpan="2">
                  <a:txBody>
                    <a:bodyPr/>
                    <a:lstStyle/>
                    <a:p>
                      <a:pPr marL="0" marR="0" algn="r" rtl="0">
                        <a:lnSpc>
                          <a:spcPct val="115000"/>
                        </a:lnSpc>
                        <a:spcBef>
                          <a:spcPts val="0"/>
                        </a:spcBef>
                        <a:spcAft>
                          <a:spcPts val="0"/>
                        </a:spcAft>
                      </a:pPr>
                      <a:r>
                        <a:rPr lang="fa-IR" sz="2800" dirty="0">
                          <a:effectLst/>
                          <a:latin typeface="Calibri"/>
                          <a:ea typeface="Calibri"/>
                          <a:cs typeface="B Nazanin"/>
                        </a:rPr>
                        <a:t>15</a:t>
                      </a:r>
                      <a:r>
                        <a:rPr lang="fa-IR" sz="2800" baseline="0" dirty="0">
                          <a:effectLst/>
                          <a:latin typeface="Calibri"/>
                          <a:ea typeface="Calibri"/>
                          <a:cs typeface="B Nazanin"/>
                        </a:rPr>
                        <a:t> </a:t>
                      </a:r>
                      <a:r>
                        <a:rPr lang="fa-IR" sz="2800" dirty="0">
                          <a:effectLst/>
                          <a:latin typeface="Calibri"/>
                          <a:ea typeface="Calibri"/>
                          <a:cs typeface="B Nazanin"/>
                        </a:rPr>
                        <a:t>واحد شب</a:t>
                      </a:r>
                      <a:endParaRPr lang="en-US" sz="28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0">
                        <a:lnSpc>
                          <a:spcPct val="115000"/>
                        </a:lnSpc>
                        <a:spcBef>
                          <a:spcPts val="0"/>
                        </a:spcBef>
                        <a:spcAft>
                          <a:spcPts val="0"/>
                        </a:spcAft>
                      </a:pPr>
                      <a:r>
                        <a:rPr lang="fa-IR" sz="2800" dirty="0">
                          <a:effectLst/>
                          <a:latin typeface="Calibri"/>
                          <a:ea typeface="Calibri"/>
                          <a:cs typeface="B Nazanin"/>
                        </a:rPr>
                        <a:t>5</a:t>
                      </a:r>
                      <a:r>
                        <a:rPr lang="fa-IR" sz="2800" baseline="0" dirty="0">
                          <a:effectLst/>
                          <a:latin typeface="Calibri"/>
                          <a:ea typeface="Calibri"/>
                          <a:cs typeface="B Nazanin"/>
                        </a:rPr>
                        <a:t> </a:t>
                      </a:r>
                      <a:r>
                        <a:rPr lang="fa-IR" sz="2800" dirty="0">
                          <a:effectLst/>
                          <a:latin typeface="Calibri"/>
                          <a:ea typeface="Calibri"/>
                          <a:cs typeface="B Nazanin"/>
                        </a:rPr>
                        <a:t>واحد رگولار</a:t>
                      </a:r>
                      <a:endParaRPr lang="en-US" sz="28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09600">
                <a:tc vMerge="1">
                  <a:txBody>
                    <a:bodyPr/>
                    <a:lstStyle/>
                    <a:p>
                      <a:pPr rtl="1"/>
                      <a:endParaRPr lang="fa-IR"/>
                    </a:p>
                  </a:txBody>
                  <a:tcPr/>
                </a:tc>
                <a:tc vMerge="1">
                  <a:txBody>
                    <a:bodyPr/>
                    <a:lstStyle/>
                    <a:p>
                      <a:pPr rtl="1"/>
                      <a:endParaRPr lang="fa-IR"/>
                    </a:p>
                  </a:txBody>
                  <a:tcPr/>
                </a:tc>
                <a:tc>
                  <a:txBody>
                    <a:bodyPr/>
                    <a:lstStyle/>
                    <a:p>
                      <a:pPr marL="0" marR="0" algn="r" rtl="1">
                        <a:lnSpc>
                          <a:spcPct val="115000"/>
                        </a:lnSpc>
                        <a:spcBef>
                          <a:spcPts val="0"/>
                        </a:spcBef>
                        <a:spcAft>
                          <a:spcPts val="0"/>
                        </a:spcAft>
                      </a:pPr>
                      <a:r>
                        <a:rPr lang="fa-IR" sz="2800" dirty="0">
                          <a:effectLst/>
                          <a:latin typeface="Calibri"/>
                          <a:ea typeface="Calibri"/>
                          <a:cs typeface="B Nazanin"/>
                        </a:rPr>
                        <a:t>10 واحد </a:t>
                      </a:r>
                      <a:r>
                        <a:rPr lang="en-US" sz="2800" dirty="0">
                          <a:effectLst/>
                          <a:latin typeface="Calibri"/>
                          <a:ea typeface="Calibri"/>
                          <a:cs typeface="B Nazanin"/>
                        </a:rPr>
                        <a:t>NPH</a:t>
                      </a:r>
                      <a:endParaRPr lang="en-US" sz="28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7029593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a:bodyPr>
          <a:lstStyle/>
          <a:p>
            <a:pPr algn="r" rtl="1"/>
            <a:r>
              <a:rPr lang="fa-IR" dirty="0">
                <a:cs typeface="B Nazanin" pitchFamily="2" charset="-78"/>
              </a:rPr>
              <a:t>نکات:</a:t>
            </a:r>
          </a:p>
          <a:p>
            <a:pPr algn="r" rtl="1"/>
            <a:endParaRPr lang="en-US" dirty="0">
              <a:cs typeface="B Nazanin" pitchFamily="2" charset="-78"/>
            </a:endParaRPr>
          </a:p>
          <a:p>
            <a:pPr lvl="1" algn="r" rtl="1"/>
            <a:r>
              <a:rPr lang="fa-IR" dirty="0">
                <a:cs typeface="B Nazanin" pitchFamily="2" charset="-78"/>
              </a:rPr>
              <a:t>تزریق انسولین صبح و شب (که به صورت مخلوط در یک سرنگ تهیه می شود)، قبل از صبحانه و شام می باشد</a:t>
            </a:r>
          </a:p>
          <a:p>
            <a:pPr lvl="1" algn="r" rtl="1"/>
            <a:endParaRPr lang="en-US" dirty="0">
              <a:cs typeface="B Nazanin" pitchFamily="2" charset="-78"/>
            </a:endParaRPr>
          </a:p>
          <a:p>
            <a:pPr lvl="1" algn="r" rtl="1"/>
            <a:r>
              <a:rPr lang="fa-IR" dirty="0">
                <a:cs typeface="B Nazanin" pitchFamily="2" charset="-78"/>
              </a:rPr>
              <a:t>رگولارِ صبح تنظیم کننده قند خون بعد از صبحانه و </a:t>
            </a:r>
            <a:r>
              <a:rPr lang="en-US" dirty="0">
                <a:cs typeface="B Nazanin" pitchFamily="2" charset="-78"/>
              </a:rPr>
              <a:t>NPH</a:t>
            </a:r>
            <a:r>
              <a:rPr lang="fa-IR" dirty="0">
                <a:cs typeface="B Nazanin" pitchFamily="2" charset="-78"/>
              </a:rPr>
              <a:t>ِ صبح ایجاد کننده سطح انسولین پایه در طی روز می باشد</a:t>
            </a:r>
          </a:p>
          <a:p>
            <a:pPr lvl="1" algn="r" rtl="1"/>
            <a:endParaRPr lang="en-US" dirty="0">
              <a:cs typeface="B Nazanin" pitchFamily="2" charset="-78"/>
            </a:endParaRPr>
          </a:p>
          <a:p>
            <a:pPr lvl="1" algn="r" rtl="1"/>
            <a:r>
              <a:rPr lang="fa-IR" dirty="0">
                <a:cs typeface="B Nazanin" pitchFamily="2" charset="-78"/>
              </a:rPr>
              <a:t>رگولارِ قبل شام پوشش دهنده قند خون بعد از شام و </a:t>
            </a:r>
            <a:r>
              <a:rPr lang="en-US" dirty="0">
                <a:cs typeface="B Nazanin" pitchFamily="2" charset="-78"/>
              </a:rPr>
              <a:t>NPH</a:t>
            </a:r>
            <a:r>
              <a:rPr lang="fa-IR" dirty="0">
                <a:cs typeface="B Nazanin" pitchFamily="2" charset="-78"/>
              </a:rPr>
              <a:t>ِ شب ایجاد کننده سطح انسولین پایه در طی شب می باشد</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42609168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85800"/>
            <a:ext cx="8534400" cy="5638800"/>
          </a:xfrm>
        </p:spPr>
        <p:txBody>
          <a:bodyPr/>
          <a:lstStyle/>
          <a:p>
            <a:pPr lvl="0" algn="r" rtl="1"/>
            <a:endParaRPr lang="fa-IR" dirty="0">
              <a:cs typeface="B Nazanin" pitchFamily="2" charset="-78"/>
            </a:endParaRPr>
          </a:p>
          <a:p>
            <a:pPr lvl="0" algn="r" rtl="1"/>
            <a:r>
              <a:rPr lang="fa-IR" dirty="0">
                <a:cs typeface="B Nazanin" pitchFamily="2" charset="-78"/>
              </a:rPr>
              <a:t>در بیمارانی که به دنبال تجویز این رژیم درمانی دچار هیپوگلیسمی در نیمه های شب می شوند، می توان </a:t>
            </a:r>
            <a:r>
              <a:rPr lang="en-US" dirty="0">
                <a:cs typeface="B Nazanin" pitchFamily="2" charset="-78"/>
              </a:rPr>
              <a:t>NPH</a:t>
            </a:r>
            <a:r>
              <a:rPr lang="fa-IR" dirty="0">
                <a:cs typeface="B Nazanin" pitchFamily="2" charset="-78"/>
              </a:rPr>
              <a:t> شبانه را در زمان خواب تجویز نمود تا پیک اثر آن به صبح (</a:t>
            </a:r>
            <a:r>
              <a:rPr lang="en-US" dirty="0">
                <a:cs typeface="B Nazanin" pitchFamily="2" charset="-78"/>
              </a:rPr>
              <a:t>6-7</a:t>
            </a:r>
            <a:r>
              <a:rPr lang="fa-IR" dirty="0">
                <a:cs typeface="B Nazanin" pitchFamily="2" charset="-78"/>
              </a:rPr>
              <a:t> صبح) که بیمار هوشیار تر است منتقل شود</a:t>
            </a:r>
            <a:endParaRPr lang="en-US" dirty="0">
              <a:cs typeface="B Nazanin" pitchFamily="2" charset="-78"/>
            </a:endParaRPr>
          </a:p>
          <a:p>
            <a:pPr algn="r" rtl="1"/>
            <a:endParaRPr lang="fa-IR" dirty="0">
              <a:cs typeface="B Nazanin" pitchFamily="2" charset="-78"/>
            </a:endParaRPr>
          </a:p>
          <a:p>
            <a:pPr lvl="0" algn="r" rtl="1"/>
            <a:r>
              <a:rPr lang="fa-IR" dirty="0">
                <a:cs typeface="B Nazanin" pitchFamily="2" charset="-78"/>
              </a:rPr>
              <a:t>رژیم درمانی جایگزین روش </a:t>
            </a:r>
            <a:r>
              <a:rPr lang="en-US" dirty="0">
                <a:cs typeface="B Nazanin" pitchFamily="2" charset="-78"/>
              </a:rPr>
              <a:t>1/3</a:t>
            </a:r>
            <a:r>
              <a:rPr lang="fa-IR" dirty="0">
                <a:cs typeface="B Nazanin" pitchFamily="2" charset="-78"/>
              </a:rPr>
              <a:t>، </a:t>
            </a:r>
            <a:r>
              <a:rPr lang="en-US" dirty="0">
                <a:cs typeface="B Nazanin" pitchFamily="2" charset="-78"/>
              </a:rPr>
              <a:t>2/3</a:t>
            </a:r>
            <a:r>
              <a:rPr lang="fa-IR" dirty="0">
                <a:cs typeface="B Nazanin" pitchFamily="2" charset="-78"/>
              </a:rPr>
              <a:t>:</a:t>
            </a:r>
          </a:p>
          <a:p>
            <a:pPr lvl="1" algn="r" rtl="1"/>
            <a:r>
              <a:rPr lang="fa-IR" dirty="0">
                <a:cs typeface="B Nazanin" pitchFamily="2" charset="-78"/>
              </a:rPr>
              <a:t>تجویز انسولین رگولار قبل از هر وعده غذا و </a:t>
            </a:r>
            <a:r>
              <a:rPr lang="en-US" dirty="0">
                <a:cs typeface="B Nazanin" pitchFamily="2" charset="-78"/>
              </a:rPr>
              <a:t>NPH</a:t>
            </a:r>
            <a:r>
              <a:rPr lang="fa-IR" dirty="0">
                <a:cs typeface="B Nazanin" pitchFamily="2" charset="-78"/>
              </a:rPr>
              <a:t> شب هنگام خواب</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35811163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p:cNvPicPr>
            <a:picLocks noChangeAspect="1" noChangeArrowheads="1"/>
          </p:cNvPicPr>
          <p:nvPr/>
        </p:nvPicPr>
        <p:blipFill>
          <a:blip r:embed="rId3" cstate="print"/>
          <a:srcRect/>
          <a:stretch>
            <a:fillRect/>
          </a:stretch>
        </p:blipFill>
        <p:spPr bwMode="ltGray">
          <a:xfrm>
            <a:off x="889000" y="2257425"/>
            <a:ext cx="3448050" cy="3017838"/>
          </a:xfrm>
          <a:prstGeom prst="rect">
            <a:avLst/>
          </a:prstGeom>
          <a:noFill/>
        </p:spPr>
      </p:pic>
      <p:pic>
        <p:nvPicPr>
          <p:cNvPr id="118787" name="Picture 3"/>
          <p:cNvPicPr>
            <a:picLocks noChangeAspect="1" noChangeArrowheads="1"/>
          </p:cNvPicPr>
          <p:nvPr/>
        </p:nvPicPr>
        <p:blipFill>
          <a:blip r:embed="rId3" cstate="print"/>
          <a:srcRect/>
          <a:stretch>
            <a:fillRect/>
          </a:stretch>
        </p:blipFill>
        <p:spPr bwMode="ltGray">
          <a:xfrm>
            <a:off x="5291138" y="2257425"/>
            <a:ext cx="3448050" cy="3017838"/>
          </a:xfrm>
          <a:prstGeom prst="rect">
            <a:avLst/>
          </a:prstGeom>
          <a:noFill/>
        </p:spPr>
      </p:pic>
      <p:sp>
        <p:nvSpPr>
          <p:cNvPr id="118788" name="Arc 4"/>
          <p:cNvSpPr>
            <a:spLocks/>
          </p:cNvSpPr>
          <p:nvPr/>
        </p:nvSpPr>
        <p:spPr bwMode="auto">
          <a:xfrm>
            <a:off x="903288" y="4652682"/>
            <a:ext cx="992747" cy="757518"/>
          </a:xfrm>
          <a:custGeom>
            <a:avLst/>
            <a:gdLst>
              <a:gd name="G0" fmla="+- 21599 0 0"/>
              <a:gd name="G1" fmla="+- 21600 0 0"/>
              <a:gd name="G2" fmla="+- 21600 0 0"/>
              <a:gd name="T0" fmla="*/ 0 w 43198"/>
              <a:gd name="T1" fmla="*/ 21546 h 21600"/>
              <a:gd name="T2" fmla="*/ 43198 w 43198"/>
              <a:gd name="T3" fmla="*/ 21462 h 21600"/>
              <a:gd name="T4" fmla="*/ 21599 w 43198"/>
              <a:gd name="T5" fmla="*/ 21600 h 21600"/>
            </a:gdLst>
            <a:ahLst/>
            <a:cxnLst>
              <a:cxn ang="0">
                <a:pos x="T0" y="T1"/>
              </a:cxn>
              <a:cxn ang="0">
                <a:pos x="T2" y="T3"/>
              </a:cxn>
              <a:cxn ang="0">
                <a:pos x="T4" y="T5"/>
              </a:cxn>
            </a:cxnLst>
            <a:rect l="0" t="0" r="r" b="b"/>
            <a:pathLst>
              <a:path w="43198" h="21600" fill="none" extrusionOk="0">
                <a:moveTo>
                  <a:pt x="-1" y="21545"/>
                </a:moveTo>
                <a:cubicBezTo>
                  <a:pt x="28" y="9637"/>
                  <a:pt x="9690" y="-1"/>
                  <a:pt x="21599" y="0"/>
                </a:cubicBezTo>
                <a:cubicBezTo>
                  <a:pt x="33474" y="0"/>
                  <a:pt x="43122" y="9586"/>
                  <a:pt x="43198" y="21461"/>
                </a:cubicBezTo>
              </a:path>
              <a:path w="43198" h="21600" stroke="0" extrusionOk="0">
                <a:moveTo>
                  <a:pt x="-1" y="21545"/>
                </a:moveTo>
                <a:cubicBezTo>
                  <a:pt x="28" y="9637"/>
                  <a:pt x="9690" y="-1"/>
                  <a:pt x="21599" y="0"/>
                </a:cubicBezTo>
                <a:cubicBezTo>
                  <a:pt x="33474" y="0"/>
                  <a:pt x="43122" y="9586"/>
                  <a:pt x="43198" y="21461"/>
                </a:cubicBezTo>
                <a:lnTo>
                  <a:pt x="21599" y="21600"/>
                </a:lnTo>
                <a:close/>
              </a:path>
            </a:pathLst>
          </a:custGeom>
          <a:noFill/>
          <a:ln w="57150">
            <a:solidFill>
              <a:srgbClr val="99FF33"/>
            </a:solidFill>
            <a:round/>
            <a:headEnd/>
            <a:tailEnd/>
          </a:ln>
          <a:effectLst/>
        </p:spPr>
        <p:txBody>
          <a:bodyPr wrap="none" anchor="ctr"/>
          <a:lstStyle/>
          <a:p>
            <a:endParaRPr lang="en-US"/>
          </a:p>
        </p:txBody>
      </p:sp>
      <p:sp>
        <p:nvSpPr>
          <p:cNvPr id="118789" name="Arc 5"/>
          <p:cNvSpPr>
            <a:spLocks/>
          </p:cNvSpPr>
          <p:nvPr/>
        </p:nvSpPr>
        <p:spPr bwMode="auto">
          <a:xfrm>
            <a:off x="2471738" y="4598894"/>
            <a:ext cx="984156" cy="811305"/>
          </a:xfrm>
          <a:custGeom>
            <a:avLst/>
            <a:gdLst>
              <a:gd name="G0" fmla="+- 21599 0 0"/>
              <a:gd name="G1" fmla="+- 21600 0 0"/>
              <a:gd name="G2" fmla="+- 21600 0 0"/>
              <a:gd name="T0" fmla="*/ 0 w 43198"/>
              <a:gd name="T1" fmla="*/ 21546 h 21600"/>
              <a:gd name="T2" fmla="*/ 43198 w 43198"/>
              <a:gd name="T3" fmla="*/ 21462 h 21600"/>
              <a:gd name="T4" fmla="*/ 21599 w 43198"/>
              <a:gd name="T5" fmla="*/ 21600 h 21600"/>
            </a:gdLst>
            <a:ahLst/>
            <a:cxnLst>
              <a:cxn ang="0">
                <a:pos x="T0" y="T1"/>
              </a:cxn>
              <a:cxn ang="0">
                <a:pos x="T2" y="T3"/>
              </a:cxn>
              <a:cxn ang="0">
                <a:pos x="T4" y="T5"/>
              </a:cxn>
            </a:cxnLst>
            <a:rect l="0" t="0" r="r" b="b"/>
            <a:pathLst>
              <a:path w="43198" h="21600" fill="none" extrusionOk="0">
                <a:moveTo>
                  <a:pt x="-1" y="21545"/>
                </a:moveTo>
                <a:cubicBezTo>
                  <a:pt x="28" y="9637"/>
                  <a:pt x="9690" y="-1"/>
                  <a:pt x="21599" y="0"/>
                </a:cubicBezTo>
                <a:cubicBezTo>
                  <a:pt x="33474" y="0"/>
                  <a:pt x="43122" y="9586"/>
                  <a:pt x="43198" y="21461"/>
                </a:cubicBezTo>
              </a:path>
              <a:path w="43198" h="21600" stroke="0" extrusionOk="0">
                <a:moveTo>
                  <a:pt x="-1" y="21545"/>
                </a:moveTo>
                <a:cubicBezTo>
                  <a:pt x="28" y="9637"/>
                  <a:pt x="9690" y="-1"/>
                  <a:pt x="21599" y="0"/>
                </a:cubicBezTo>
                <a:cubicBezTo>
                  <a:pt x="33474" y="0"/>
                  <a:pt x="43122" y="9586"/>
                  <a:pt x="43198" y="21461"/>
                </a:cubicBezTo>
                <a:lnTo>
                  <a:pt x="21599" y="21600"/>
                </a:lnTo>
                <a:close/>
              </a:path>
            </a:pathLst>
          </a:custGeom>
          <a:noFill/>
          <a:ln w="57150">
            <a:solidFill>
              <a:srgbClr val="99FF33"/>
            </a:solidFill>
            <a:round/>
            <a:headEnd/>
            <a:tailEnd/>
          </a:ln>
          <a:effectLst/>
        </p:spPr>
        <p:txBody>
          <a:bodyPr wrap="none" anchor="ctr"/>
          <a:lstStyle/>
          <a:p>
            <a:endParaRPr lang="en-US"/>
          </a:p>
        </p:txBody>
      </p:sp>
      <p:sp>
        <p:nvSpPr>
          <p:cNvPr id="118790" name="Rectangle 6"/>
          <p:cNvSpPr>
            <a:spLocks noGrp="1" noChangeArrowheads="1"/>
          </p:cNvSpPr>
          <p:nvPr>
            <p:ph type="title"/>
          </p:nvPr>
        </p:nvSpPr>
        <p:spPr>
          <a:xfrm>
            <a:off x="1200912" y="457200"/>
            <a:ext cx="7790688" cy="1143000"/>
          </a:xfrm>
        </p:spPr>
        <p:txBody>
          <a:bodyPr>
            <a:normAutofit fontScale="90000"/>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2000" b="1" u="sng" dirty="0">
                <a:ln w="11430">
                  <a:solidFill>
                    <a:schemeClr val="tx2">
                      <a:lumMod val="75000"/>
                    </a:schemeClr>
                  </a:solidFill>
                </a:ln>
                <a:blipFill>
                  <a:blip r:embed="rId4"/>
                  <a:tile tx="0" ty="0" sx="100000" sy="100000" flip="none" algn="tl"/>
                </a:blipFill>
                <a:effectLst>
                  <a:outerShdw blurRad="50800" dist="39000" dir="5460000" algn="tl">
                    <a:srgbClr val="000000">
                      <a:alpha val="38000"/>
                    </a:srgbClr>
                  </a:outerShdw>
                </a:effectLst>
              </a:rPr>
              <a:t>INSULIN TACTICS </a:t>
            </a:r>
            <a:br>
              <a:rPr lang="en-US" sz="1800" b="1" u="sng" dirty="0">
                <a:ln w="11430">
                  <a:solidFill>
                    <a:schemeClr val="tx2">
                      <a:lumMod val="75000"/>
                    </a:schemeClr>
                  </a:solidFill>
                </a:ln>
                <a:blipFill>
                  <a:blip r:embed="rId4"/>
                  <a:tile tx="0" ty="0" sx="100000" sy="100000" flip="none" algn="tl"/>
                </a:blipFill>
                <a:effectLst>
                  <a:outerShdw blurRad="50800" dist="39000" dir="5460000" algn="tl">
                    <a:srgbClr val="000000">
                      <a:alpha val="38000"/>
                    </a:srgbClr>
                  </a:outerShdw>
                </a:effectLst>
              </a:rPr>
            </a:br>
            <a:r>
              <a:rPr lang="en-US" b="1" dirty="0">
                <a:ln w="11430">
                  <a:solidFill>
                    <a:schemeClr val="tx2">
                      <a:lumMod val="75000"/>
                    </a:schemeClr>
                  </a:solidFill>
                </a:ln>
                <a:blipFill>
                  <a:blip r:embed="rId4"/>
                  <a:tile tx="0" ty="0" sx="100000" sy="100000" flip="none" algn="tl"/>
                </a:blipFill>
                <a:effectLst>
                  <a:outerShdw blurRad="50800" dist="39000" dir="5460000" algn="tl">
                    <a:srgbClr val="000000">
                      <a:alpha val="38000"/>
                    </a:srgbClr>
                  </a:outerShdw>
                </a:effectLst>
              </a:rPr>
              <a:t>Multiple Daily Injections (MDI)</a:t>
            </a:r>
            <a:br>
              <a:rPr lang="en-US" b="1" dirty="0">
                <a:ln w="11430">
                  <a:solidFill>
                    <a:schemeClr val="tx2">
                      <a:lumMod val="75000"/>
                    </a:schemeClr>
                  </a:solidFill>
                </a:ln>
                <a:blipFill>
                  <a:blip r:embed="rId4"/>
                  <a:tile tx="0" ty="0" sx="100000" sy="100000" flip="none" algn="tl"/>
                </a:blipFill>
                <a:effectLst>
                  <a:outerShdw blurRad="50800" dist="39000" dir="5460000" algn="tl">
                    <a:srgbClr val="000000">
                      <a:alpha val="38000"/>
                    </a:srgbClr>
                  </a:outerShdw>
                </a:effectLst>
              </a:rPr>
            </a:br>
            <a:r>
              <a:rPr lang="en-US" sz="3200" b="1" dirty="0">
                <a:ln w="11430">
                  <a:solidFill>
                    <a:schemeClr val="tx2">
                      <a:lumMod val="75000"/>
                    </a:schemeClr>
                  </a:solidFill>
                </a:ln>
                <a:blipFill>
                  <a:blip r:embed="rId4"/>
                  <a:tile tx="0" ty="0" sx="100000" sy="100000" flip="none" algn="tl"/>
                </a:blipFill>
                <a:effectLst>
                  <a:outerShdw blurRad="50800" dist="39000" dir="5460000" algn="tl">
                    <a:srgbClr val="000000">
                      <a:alpha val="38000"/>
                    </a:srgbClr>
                  </a:outerShdw>
                </a:effectLst>
              </a:rPr>
              <a:t>NPH + Regular</a:t>
            </a:r>
            <a:endParaRPr lang="en-US" b="1" dirty="0">
              <a:ln w="11430">
                <a:solidFill>
                  <a:schemeClr val="tx2">
                    <a:lumMod val="75000"/>
                  </a:schemeClr>
                </a:solidFill>
              </a:ln>
              <a:blipFill>
                <a:blip r:embed="rId4"/>
                <a:tile tx="0" ty="0" sx="100000" sy="100000" flip="none" algn="tl"/>
              </a:blipFill>
              <a:effectLst>
                <a:outerShdw blurRad="50800" dist="39000" dir="5460000" algn="tl">
                  <a:srgbClr val="000000">
                    <a:alpha val="38000"/>
                  </a:srgbClr>
                </a:outerShdw>
              </a:effectLst>
            </a:endParaRPr>
          </a:p>
        </p:txBody>
      </p:sp>
      <p:sp>
        <p:nvSpPr>
          <p:cNvPr id="118791" name="Rectangle 7"/>
          <p:cNvSpPr>
            <a:spLocks noChangeArrowheads="1"/>
          </p:cNvSpPr>
          <p:nvPr/>
        </p:nvSpPr>
        <p:spPr bwMode="auto">
          <a:xfrm>
            <a:off x="3670300" y="2289175"/>
            <a:ext cx="825500" cy="246221"/>
          </a:xfrm>
          <a:prstGeom prst="rect">
            <a:avLst/>
          </a:prstGeom>
          <a:ln>
            <a:headEnd/>
            <a:tailEnd/>
          </a:ln>
        </p:spPr>
        <p:style>
          <a:lnRef idx="1">
            <a:schemeClr val="accent4"/>
          </a:lnRef>
          <a:fillRef idx="3">
            <a:schemeClr val="accent4"/>
          </a:fillRef>
          <a:effectRef idx="2">
            <a:schemeClr val="accent4"/>
          </a:effectRef>
          <a:fontRef idx="minor">
            <a:schemeClr val="lt1"/>
          </a:fontRef>
        </p:style>
        <p:txBody>
          <a:bodyPr wrap="square" lIns="0" tIns="0" rIns="0" bIns="0">
            <a:spAutoFit/>
          </a:bodyPr>
          <a:lstStyle/>
          <a:p>
            <a:pPr algn="ctr">
              <a:spcBef>
                <a:spcPct val="0"/>
              </a:spcBef>
              <a:buClrTx/>
            </a:pPr>
            <a:r>
              <a:rPr lang="en-US" sz="1600" dirty="0">
                <a:solidFill>
                  <a:srgbClr val="FEFEFE"/>
                </a:solidFill>
                <a:latin typeface="Times"/>
              </a:rPr>
              <a:t>Regular </a:t>
            </a:r>
            <a:endParaRPr lang="en-US" b="0" dirty="0">
              <a:solidFill>
                <a:schemeClr val="tx1"/>
              </a:solidFill>
              <a:latin typeface="Times"/>
            </a:endParaRPr>
          </a:p>
        </p:txBody>
      </p:sp>
      <p:sp>
        <p:nvSpPr>
          <p:cNvPr id="118792" name="Rectangle 8"/>
          <p:cNvSpPr>
            <a:spLocks noChangeArrowheads="1"/>
          </p:cNvSpPr>
          <p:nvPr/>
        </p:nvSpPr>
        <p:spPr bwMode="auto">
          <a:xfrm>
            <a:off x="3670300" y="2552701"/>
            <a:ext cx="596900" cy="246221"/>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wrap="square" lIns="0" tIns="0" rIns="0" bIns="0">
            <a:spAutoFit/>
          </a:bodyPr>
          <a:lstStyle/>
          <a:p>
            <a:pPr algn="ctr">
              <a:spcBef>
                <a:spcPct val="0"/>
              </a:spcBef>
              <a:buClrTx/>
            </a:pPr>
            <a:r>
              <a:rPr lang="en-US" sz="1600" dirty="0">
                <a:solidFill>
                  <a:srgbClr val="FEFEFE"/>
                </a:solidFill>
                <a:latin typeface="Times"/>
              </a:rPr>
              <a:t>NPH</a:t>
            </a:r>
            <a:endParaRPr lang="en-US" b="0" dirty="0">
              <a:solidFill>
                <a:schemeClr val="tx1"/>
              </a:solidFill>
              <a:latin typeface="Times"/>
            </a:endParaRPr>
          </a:p>
        </p:txBody>
      </p:sp>
      <p:sp>
        <p:nvSpPr>
          <p:cNvPr id="118793" name="Rectangle 9"/>
          <p:cNvSpPr>
            <a:spLocks noChangeArrowheads="1"/>
          </p:cNvSpPr>
          <p:nvPr/>
        </p:nvSpPr>
        <p:spPr bwMode="auto">
          <a:xfrm>
            <a:off x="990600" y="1790700"/>
            <a:ext cx="4191000" cy="307777"/>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wrap="square" lIns="0" tIns="0" rIns="0" bIns="0">
            <a:spAutoFit/>
          </a:bodyPr>
          <a:lstStyle/>
          <a:p>
            <a:pPr algn="ctr">
              <a:spcBef>
                <a:spcPct val="0"/>
              </a:spcBef>
              <a:buClrTx/>
            </a:pPr>
            <a:r>
              <a:rPr lang="en-US" sz="2000" dirty="0">
                <a:solidFill>
                  <a:schemeClr val="tx1"/>
                </a:solidFill>
                <a:latin typeface="Times"/>
              </a:rPr>
              <a:t>NPH at AM and HS + Regular AC</a:t>
            </a:r>
            <a:endParaRPr lang="en-US" sz="2000" b="0" dirty="0">
              <a:solidFill>
                <a:schemeClr val="tx1"/>
              </a:solidFill>
              <a:latin typeface="Times"/>
            </a:endParaRPr>
          </a:p>
        </p:txBody>
      </p:sp>
      <p:sp>
        <p:nvSpPr>
          <p:cNvPr id="118794" name="Rectangle 10"/>
          <p:cNvSpPr>
            <a:spLocks noChangeArrowheads="1"/>
          </p:cNvSpPr>
          <p:nvPr/>
        </p:nvSpPr>
        <p:spPr bwMode="auto">
          <a:xfrm>
            <a:off x="5502275" y="1790701"/>
            <a:ext cx="3336925" cy="307777"/>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square" lIns="0" tIns="0" rIns="0" bIns="0">
            <a:spAutoFit/>
          </a:bodyPr>
          <a:lstStyle/>
          <a:p>
            <a:pPr algn="ctr">
              <a:spcBef>
                <a:spcPct val="0"/>
              </a:spcBef>
              <a:buClrTx/>
            </a:pPr>
            <a:r>
              <a:rPr lang="en-US" sz="2000" dirty="0">
                <a:solidFill>
                  <a:schemeClr val="tx1"/>
                </a:solidFill>
                <a:latin typeface="Times"/>
              </a:rPr>
              <a:t>NPH at HS + Regular AC</a:t>
            </a:r>
          </a:p>
        </p:txBody>
      </p:sp>
      <p:sp>
        <p:nvSpPr>
          <p:cNvPr id="118795" name="Rectangle 11"/>
          <p:cNvSpPr>
            <a:spLocks noChangeArrowheads="1"/>
          </p:cNvSpPr>
          <p:nvPr/>
        </p:nvSpPr>
        <p:spPr bwMode="auto">
          <a:xfrm rot="-5400000">
            <a:off x="130969" y="3550444"/>
            <a:ext cx="1171575" cy="188913"/>
          </a:xfrm>
          <a:prstGeom prst="rect">
            <a:avLst/>
          </a:prstGeom>
          <a:ln>
            <a:headEnd/>
            <a:tailEnd/>
          </a:ln>
        </p:spPr>
        <p:style>
          <a:lnRef idx="1">
            <a:schemeClr val="accent6"/>
          </a:lnRef>
          <a:fillRef idx="3">
            <a:schemeClr val="accent6"/>
          </a:fillRef>
          <a:effectRef idx="2">
            <a:schemeClr val="accent6"/>
          </a:effectRef>
          <a:fontRef idx="minor">
            <a:schemeClr val="lt1"/>
          </a:fontRef>
        </p:style>
        <p:txBody>
          <a:bodyPr wrap="none" lIns="0" tIns="0" rIns="0" bIns="0">
            <a:spAutoFit/>
          </a:bodyPr>
          <a:lstStyle/>
          <a:p>
            <a:pPr algn="ctr">
              <a:spcBef>
                <a:spcPct val="0"/>
              </a:spcBef>
              <a:buClrTx/>
            </a:pPr>
            <a:r>
              <a:rPr lang="en-US" sz="1400" dirty="0">
                <a:solidFill>
                  <a:srgbClr val="FEFEFE"/>
                </a:solidFill>
                <a:latin typeface="Times"/>
              </a:rPr>
              <a:t>Insulin Effect</a:t>
            </a:r>
            <a:endParaRPr lang="en-US" sz="1400" b="0" dirty="0">
              <a:solidFill>
                <a:schemeClr val="tx1"/>
              </a:solidFill>
              <a:latin typeface="Times"/>
            </a:endParaRPr>
          </a:p>
        </p:txBody>
      </p:sp>
      <p:sp>
        <p:nvSpPr>
          <p:cNvPr id="118796" name="Line 12"/>
          <p:cNvSpPr>
            <a:spLocks noChangeShapeType="1"/>
          </p:cNvSpPr>
          <p:nvPr/>
        </p:nvSpPr>
        <p:spPr bwMode="auto">
          <a:xfrm flipV="1">
            <a:off x="860425" y="2262188"/>
            <a:ext cx="1588" cy="3135312"/>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en-US"/>
          </a:p>
        </p:txBody>
      </p:sp>
      <p:sp>
        <p:nvSpPr>
          <p:cNvPr id="118797" name="Rectangle 13"/>
          <p:cNvSpPr>
            <a:spLocks noChangeArrowheads="1"/>
          </p:cNvSpPr>
          <p:nvPr/>
        </p:nvSpPr>
        <p:spPr bwMode="auto">
          <a:xfrm>
            <a:off x="844550" y="5694363"/>
            <a:ext cx="117475" cy="21272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400" dirty="0">
                <a:solidFill>
                  <a:srgbClr val="FEFEFE"/>
                </a:solidFill>
                <a:latin typeface="Times"/>
              </a:rPr>
              <a:t>B</a:t>
            </a:r>
            <a:endParaRPr lang="en-US" sz="1400" b="0" dirty="0">
              <a:solidFill>
                <a:schemeClr val="tx1"/>
              </a:solidFill>
              <a:latin typeface="Times"/>
            </a:endParaRPr>
          </a:p>
        </p:txBody>
      </p:sp>
      <p:sp>
        <p:nvSpPr>
          <p:cNvPr id="118798" name="Rectangle 14"/>
          <p:cNvSpPr>
            <a:spLocks noChangeArrowheads="1"/>
          </p:cNvSpPr>
          <p:nvPr/>
        </p:nvSpPr>
        <p:spPr bwMode="auto">
          <a:xfrm>
            <a:off x="2428875" y="5694363"/>
            <a:ext cx="100013" cy="21272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400">
                <a:solidFill>
                  <a:srgbClr val="FEFEFE"/>
                </a:solidFill>
                <a:latin typeface="Times"/>
              </a:rPr>
              <a:t>S</a:t>
            </a:r>
            <a:endParaRPr lang="en-US" sz="1400" b="0">
              <a:solidFill>
                <a:schemeClr val="tx1"/>
              </a:solidFill>
              <a:latin typeface="Times"/>
            </a:endParaRPr>
          </a:p>
        </p:txBody>
      </p:sp>
      <p:sp>
        <p:nvSpPr>
          <p:cNvPr id="118799" name="Rectangle 15"/>
          <p:cNvSpPr>
            <a:spLocks noChangeArrowheads="1"/>
          </p:cNvSpPr>
          <p:nvPr/>
        </p:nvSpPr>
        <p:spPr bwMode="auto">
          <a:xfrm>
            <a:off x="1568450" y="5694363"/>
            <a:ext cx="107950" cy="21272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400" dirty="0">
                <a:solidFill>
                  <a:srgbClr val="FEFEFE"/>
                </a:solidFill>
                <a:latin typeface="Times"/>
              </a:rPr>
              <a:t>L</a:t>
            </a:r>
            <a:endParaRPr lang="en-US" sz="1400" b="0" dirty="0">
              <a:solidFill>
                <a:schemeClr val="tx1"/>
              </a:solidFill>
              <a:latin typeface="Times"/>
            </a:endParaRPr>
          </a:p>
        </p:txBody>
      </p:sp>
      <p:sp>
        <p:nvSpPr>
          <p:cNvPr id="118800" name="Rectangle 16"/>
          <p:cNvSpPr>
            <a:spLocks noChangeArrowheads="1"/>
          </p:cNvSpPr>
          <p:nvPr/>
        </p:nvSpPr>
        <p:spPr bwMode="auto">
          <a:xfrm>
            <a:off x="3081338" y="5694363"/>
            <a:ext cx="227012" cy="21272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400">
                <a:solidFill>
                  <a:srgbClr val="FEFEFE"/>
                </a:solidFill>
                <a:latin typeface="Times"/>
              </a:rPr>
              <a:t>HS</a:t>
            </a:r>
            <a:endParaRPr lang="en-US" sz="1400" b="0">
              <a:solidFill>
                <a:schemeClr val="tx1"/>
              </a:solidFill>
              <a:latin typeface="Times"/>
            </a:endParaRPr>
          </a:p>
        </p:txBody>
      </p:sp>
      <p:sp>
        <p:nvSpPr>
          <p:cNvPr id="118801" name="Rectangle 17"/>
          <p:cNvSpPr>
            <a:spLocks noChangeArrowheads="1"/>
          </p:cNvSpPr>
          <p:nvPr/>
        </p:nvSpPr>
        <p:spPr bwMode="auto">
          <a:xfrm>
            <a:off x="4281488" y="5694363"/>
            <a:ext cx="119062" cy="21272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400" dirty="0">
                <a:solidFill>
                  <a:srgbClr val="FEFEFE"/>
                </a:solidFill>
                <a:latin typeface="Times"/>
              </a:rPr>
              <a:t>B</a:t>
            </a:r>
            <a:endParaRPr lang="en-US" sz="1400" b="0" dirty="0">
              <a:solidFill>
                <a:schemeClr val="tx1"/>
              </a:solidFill>
              <a:latin typeface="Times"/>
            </a:endParaRPr>
          </a:p>
        </p:txBody>
      </p:sp>
      <p:sp>
        <p:nvSpPr>
          <p:cNvPr id="118802" name="Line 18"/>
          <p:cNvSpPr>
            <a:spLocks noChangeShapeType="1"/>
          </p:cNvSpPr>
          <p:nvPr/>
        </p:nvSpPr>
        <p:spPr bwMode="auto">
          <a:xfrm rot="10800000">
            <a:off x="898525" y="5456238"/>
            <a:ext cx="1588" cy="238125"/>
          </a:xfrm>
          <a:prstGeom prst="line">
            <a:avLst/>
          </a:prstGeom>
          <a:ln>
            <a:headEnd/>
            <a:tailEnd type="stealth" w="med" len="med"/>
          </a:ln>
        </p:spPr>
        <p:style>
          <a:lnRef idx="2">
            <a:schemeClr val="accent5"/>
          </a:lnRef>
          <a:fillRef idx="0">
            <a:schemeClr val="accent5"/>
          </a:fillRef>
          <a:effectRef idx="1">
            <a:schemeClr val="accent5"/>
          </a:effectRef>
          <a:fontRef idx="minor">
            <a:schemeClr val="tx1"/>
          </a:fontRef>
        </p:style>
        <p:txBody>
          <a:bodyPr/>
          <a:lstStyle/>
          <a:p>
            <a:endParaRPr lang="en-US"/>
          </a:p>
        </p:txBody>
      </p:sp>
      <p:sp>
        <p:nvSpPr>
          <p:cNvPr id="118803" name="Line 19"/>
          <p:cNvSpPr>
            <a:spLocks noChangeShapeType="1"/>
          </p:cNvSpPr>
          <p:nvPr/>
        </p:nvSpPr>
        <p:spPr bwMode="auto">
          <a:xfrm rot="10800000">
            <a:off x="2476500" y="5456238"/>
            <a:ext cx="1588" cy="238125"/>
          </a:xfrm>
          <a:prstGeom prst="line">
            <a:avLst/>
          </a:prstGeom>
          <a:ln>
            <a:headEnd/>
            <a:tailEnd type="stealth" w="med" len="med"/>
          </a:ln>
        </p:spPr>
        <p:style>
          <a:lnRef idx="2">
            <a:schemeClr val="accent5"/>
          </a:lnRef>
          <a:fillRef idx="0">
            <a:schemeClr val="accent5"/>
          </a:fillRef>
          <a:effectRef idx="1">
            <a:schemeClr val="accent5"/>
          </a:effectRef>
          <a:fontRef idx="minor">
            <a:schemeClr val="tx1"/>
          </a:fontRef>
        </p:style>
        <p:txBody>
          <a:bodyPr/>
          <a:lstStyle/>
          <a:p>
            <a:endParaRPr lang="en-US"/>
          </a:p>
        </p:txBody>
      </p:sp>
      <p:sp>
        <p:nvSpPr>
          <p:cNvPr id="118804" name="Line 20"/>
          <p:cNvSpPr>
            <a:spLocks noChangeShapeType="1"/>
          </p:cNvSpPr>
          <p:nvPr/>
        </p:nvSpPr>
        <p:spPr bwMode="auto">
          <a:xfrm rot="10800000">
            <a:off x="3190875" y="5456238"/>
            <a:ext cx="1588" cy="238125"/>
          </a:xfrm>
          <a:prstGeom prst="line">
            <a:avLst/>
          </a:prstGeom>
          <a:ln>
            <a:headEnd/>
            <a:tailEnd type="stealth" w="med" len="med"/>
          </a:ln>
        </p:spPr>
        <p:style>
          <a:lnRef idx="2">
            <a:schemeClr val="accent5"/>
          </a:lnRef>
          <a:fillRef idx="0">
            <a:schemeClr val="accent5"/>
          </a:fillRef>
          <a:effectRef idx="1">
            <a:schemeClr val="accent5"/>
          </a:effectRef>
          <a:fontRef idx="minor">
            <a:schemeClr val="tx1"/>
          </a:fontRef>
        </p:style>
        <p:txBody>
          <a:bodyPr/>
          <a:lstStyle/>
          <a:p>
            <a:endParaRPr lang="en-US"/>
          </a:p>
        </p:txBody>
      </p:sp>
      <p:sp>
        <p:nvSpPr>
          <p:cNvPr id="118805" name="Rectangle 21"/>
          <p:cNvSpPr>
            <a:spLocks noChangeArrowheads="1"/>
          </p:cNvSpPr>
          <p:nvPr/>
        </p:nvSpPr>
        <p:spPr bwMode="auto">
          <a:xfrm rot="-5400000">
            <a:off x="4533106" y="3550445"/>
            <a:ext cx="1171575" cy="188912"/>
          </a:xfrm>
          <a:prstGeom prst="rect">
            <a:avLst/>
          </a:prstGeom>
          <a:ln>
            <a:headEnd/>
            <a:tailEnd/>
          </a:ln>
        </p:spPr>
        <p:style>
          <a:lnRef idx="1">
            <a:schemeClr val="accent6"/>
          </a:lnRef>
          <a:fillRef idx="3">
            <a:schemeClr val="accent6"/>
          </a:fillRef>
          <a:effectRef idx="2">
            <a:schemeClr val="accent6"/>
          </a:effectRef>
          <a:fontRef idx="minor">
            <a:schemeClr val="lt1"/>
          </a:fontRef>
        </p:style>
        <p:txBody>
          <a:bodyPr wrap="none" lIns="0" tIns="0" rIns="0" bIns="0">
            <a:spAutoFit/>
          </a:bodyPr>
          <a:lstStyle/>
          <a:p>
            <a:pPr algn="ctr">
              <a:spcBef>
                <a:spcPct val="0"/>
              </a:spcBef>
              <a:buClrTx/>
            </a:pPr>
            <a:r>
              <a:rPr lang="en-US" sz="1400" dirty="0">
                <a:solidFill>
                  <a:srgbClr val="FEFEFE"/>
                </a:solidFill>
                <a:latin typeface="Times"/>
              </a:rPr>
              <a:t>Insulin Effect</a:t>
            </a:r>
            <a:endParaRPr lang="en-US" sz="1400" b="0" dirty="0">
              <a:solidFill>
                <a:schemeClr val="tx1"/>
              </a:solidFill>
              <a:latin typeface="Times"/>
            </a:endParaRPr>
          </a:p>
        </p:txBody>
      </p:sp>
      <p:sp>
        <p:nvSpPr>
          <p:cNvPr id="118806" name="Line 22"/>
          <p:cNvSpPr>
            <a:spLocks noChangeShapeType="1"/>
          </p:cNvSpPr>
          <p:nvPr/>
        </p:nvSpPr>
        <p:spPr bwMode="auto">
          <a:xfrm flipV="1">
            <a:off x="5264150" y="2262188"/>
            <a:ext cx="0" cy="3135312"/>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en-US"/>
          </a:p>
        </p:txBody>
      </p:sp>
      <p:sp>
        <p:nvSpPr>
          <p:cNvPr id="118807" name="Rectangle 23"/>
          <p:cNvSpPr>
            <a:spLocks noChangeArrowheads="1"/>
          </p:cNvSpPr>
          <p:nvPr/>
        </p:nvSpPr>
        <p:spPr bwMode="auto">
          <a:xfrm>
            <a:off x="5246688" y="5694363"/>
            <a:ext cx="119062" cy="21272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400">
                <a:solidFill>
                  <a:srgbClr val="FEFEFE"/>
                </a:solidFill>
                <a:latin typeface="Times"/>
              </a:rPr>
              <a:t>B</a:t>
            </a:r>
            <a:endParaRPr lang="en-US" sz="1400" b="0">
              <a:solidFill>
                <a:schemeClr val="tx1"/>
              </a:solidFill>
              <a:latin typeface="Times"/>
            </a:endParaRPr>
          </a:p>
        </p:txBody>
      </p:sp>
      <p:sp>
        <p:nvSpPr>
          <p:cNvPr id="118808" name="Rectangle 24"/>
          <p:cNvSpPr>
            <a:spLocks noChangeArrowheads="1"/>
          </p:cNvSpPr>
          <p:nvPr/>
        </p:nvSpPr>
        <p:spPr bwMode="auto">
          <a:xfrm>
            <a:off x="6831013" y="5694363"/>
            <a:ext cx="100012" cy="21272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400">
                <a:solidFill>
                  <a:srgbClr val="FEFEFE"/>
                </a:solidFill>
                <a:latin typeface="Times"/>
              </a:rPr>
              <a:t>S</a:t>
            </a:r>
            <a:endParaRPr lang="en-US" sz="1400" b="0">
              <a:solidFill>
                <a:schemeClr val="tx1"/>
              </a:solidFill>
              <a:latin typeface="Times"/>
            </a:endParaRPr>
          </a:p>
        </p:txBody>
      </p:sp>
      <p:sp>
        <p:nvSpPr>
          <p:cNvPr id="118809" name="Rectangle 25"/>
          <p:cNvSpPr>
            <a:spLocks noChangeArrowheads="1"/>
          </p:cNvSpPr>
          <p:nvPr/>
        </p:nvSpPr>
        <p:spPr bwMode="auto">
          <a:xfrm>
            <a:off x="5970588" y="5694363"/>
            <a:ext cx="107950" cy="21272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400">
                <a:solidFill>
                  <a:srgbClr val="FEFEFE"/>
                </a:solidFill>
                <a:latin typeface="Times"/>
              </a:rPr>
              <a:t>L</a:t>
            </a:r>
            <a:endParaRPr lang="en-US" sz="1400" b="0">
              <a:solidFill>
                <a:schemeClr val="tx1"/>
              </a:solidFill>
              <a:latin typeface="Times"/>
            </a:endParaRPr>
          </a:p>
        </p:txBody>
      </p:sp>
      <p:sp>
        <p:nvSpPr>
          <p:cNvPr id="118810" name="Rectangle 26"/>
          <p:cNvSpPr>
            <a:spLocks noChangeArrowheads="1"/>
          </p:cNvSpPr>
          <p:nvPr/>
        </p:nvSpPr>
        <p:spPr bwMode="auto">
          <a:xfrm>
            <a:off x="7485063" y="5694363"/>
            <a:ext cx="227012" cy="21272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400">
                <a:solidFill>
                  <a:srgbClr val="FEFEFE"/>
                </a:solidFill>
                <a:latin typeface="Times"/>
              </a:rPr>
              <a:t>HS</a:t>
            </a:r>
            <a:endParaRPr lang="en-US" sz="1400" b="0">
              <a:solidFill>
                <a:schemeClr val="tx1"/>
              </a:solidFill>
              <a:latin typeface="Times"/>
            </a:endParaRPr>
          </a:p>
        </p:txBody>
      </p:sp>
      <p:sp>
        <p:nvSpPr>
          <p:cNvPr id="118811" name="Rectangle 27"/>
          <p:cNvSpPr>
            <a:spLocks noChangeArrowheads="1"/>
          </p:cNvSpPr>
          <p:nvPr/>
        </p:nvSpPr>
        <p:spPr bwMode="auto">
          <a:xfrm>
            <a:off x="8683625" y="5694363"/>
            <a:ext cx="119063" cy="212725"/>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0" tIns="0" rIns="0" bIns="0">
            <a:spAutoFit/>
          </a:bodyPr>
          <a:lstStyle/>
          <a:p>
            <a:pPr algn="ctr">
              <a:spcBef>
                <a:spcPct val="0"/>
              </a:spcBef>
              <a:buClrTx/>
            </a:pPr>
            <a:r>
              <a:rPr lang="en-US" sz="1400">
                <a:solidFill>
                  <a:srgbClr val="FEFEFE"/>
                </a:solidFill>
                <a:latin typeface="Times"/>
              </a:rPr>
              <a:t>B</a:t>
            </a:r>
            <a:endParaRPr lang="en-US" sz="1400" b="0">
              <a:solidFill>
                <a:schemeClr val="tx1"/>
              </a:solidFill>
              <a:latin typeface="Times"/>
            </a:endParaRPr>
          </a:p>
        </p:txBody>
      </p:sp>
      <p:sp>
        <p:nvSpPr>
          <p:cNvPr id="118812" name="Line 28"/>
          <p:cNvSpPr>
            <a:spLocks noChangeShapeType="1"/>
          </p:cNvSpPr>
          <p:nvPr/>
        </p:nvSpPr>
        <p:spPr bwMode="auto">
          <a:xfrm rot="10800000">
            <a:off x="5302250" y="5456238"/>
            <a:ext cx="0" cy="238125"/>
          </a:xfrm>
          <a:prstGeom prst="line">
            <a:avLst/>
          </a:prstGeom>
          <a:ln>
            <a:headEnd/>
            <a:tailEnd type="stealth" w="med" len="med"/>
          </a:ln>
        </p:spPr>
        <p:style>
          <a:lnRef idx="2">
            <a:schemeClr val="accent5"/>
          </a:lnRef>
          <a:fillRef idx="0">
            <a:schemeClr val="accent5"/>
          </a:fillRef>
          <a:effectRef idx="1">
            <a:schemeClr val="accent5"/>
          </a:effectRef>
          <a:fontRef idx="minor">
            <a:schemeClr val="tx1"/>
          </a:fontRef>
        </p:style>
        <p:txBody>
          <a:bodyPr/>
          <a:lstStyle/>
          <a:p>
            <a:endParaRPr lang="en-US"/>
          </a:p>
        </p:txBody>
      </p:sp>
      <p:sp>
        <p:nvSpPr>
          <p:cNvPr id="118813" name="Line 29"/>
          <p:cNvSpPr>
            <a:spLocks noChangeShapeType="1"/>
          </p:cNvSpPr>
          <p:nvPr/>
        </p:nvSpPr>
        <p:spPr bwMode="auto">
          <a:xfrm rot="10800000">
            <a:off x="6022975" y="5456238"/>
            <a:ext cx="1588" cy="238125"/>
          </a:xfrm>
          <a:prstGeom prst="line">
            <a:avLst/>
          </a:prstGeom>
          <a:ln>
            <a:headEnd/>
            <a:tailEnd type="stealth" w="med" len="med"/>
          </a:ln>
        </p:spPr>
        <p:style>
          <a:lnRef idx="2">
            <a:schemeClr val="accent5"/>
          </a:lnRef>
          <a:fillRef idx="0">
            <a:schemeClr val="accent5"/>
          </a:fillRef>
          <a:effectRef idx="1">
            <a:schemeClr val="accent5"/>
          </a:effectRef>
          <a:fontRef idx="minor">
            <a:schemeClr val="tx1"/>
          </a:fontRef>
        </p:style>
        <p:txBody>
          <a:bodyPr/>
          <a:lstStyle/>
          <a:p>
            <a:endParaRPr lang="en-US"/>
          </a:p>
        </p:txBody>
      </p:sp>
      <p:sp>
        <p:nvSpPr>
          <p:cNvPr id="118814" name="Line 30"/>
          <p:cNvSpPr>
            <a:spLocks noChangeShapeType="1"/>
          </p:cNvSpPr>
          <p:nvPr/>
        </p:nvSpPr>
        <p:spPr bwMode="auto">
          <a:xfrm rot="10800000">
            <a:off x="6878638" y="5456238"/>
            <a:ext cx="1587" cy="238125"/>
          </a:xfrm>
          <a:prstGeom prst="line">
            <a:avLst/>
          </a:prstGeom>
          <a:ln>
            <a:headEnd/>
            <a:tailEnd type="stealth" w="med" len="med"/>
          </a:ln>
        </p:spPr>
        <p:style>
          <a:lnRef idx="2">
            <a:schemeClr val="accent5"/>
          </a:lnRef>
          <a:fillRef idx="0">
            <a:schemeClr val="accent5"/>
          </a:fillRef>
          <a:effectRef idx="1">
            <a:schemeClr val="accent5"/>
          </a:effectRef>
          <a:fontRef idx="minor">
            <a:schemeClr val="tx1"/>
          </a:fontRef>
        </p:style>
        <p:txBody>
          <a:bodyPr/>
          <a:lstStyle/>
          <a:p>
            <a:endParaRPr lang="en-US"/>
          </a:p>
        </p:txBody>
      </p:sp>
      <p:sp>
        <p:nvSpPr>
          <p:cNvPr id="118815" name="Line 31"/>
          <p:cNvSpPr>
            <a:spLocks noChangeShapeType="1"/>
          </p:cNvSpPr>
          <p:nvPr/>
        </p:nvSpPr>
        <p:spPr bwMode="auto">
          <a:xfrm rot="10800000">
            <a:off x="7593013" y="5456238"/>
            <a:ext cx="1587" cy="238125"/>
          </a:xfrm>
          <a:prstGeom prst="line">
            <a:avLst/>
          </a:prstGeom>
          <a:ln>
            <a:headEnd/>
            <a:tailEnd type="stealth" w="med" len="med"/>
          </a:ln>
        </p:spPr>
        <p:style>
          <a:lnRef idx="2">
            <a:schemeClr val="accent5"/>
          </a:lnRef>
          <a:fillRef idx="0">
            <a:schemeClr val="accent5"/>
          </a:fillRef>
          <a:effectRef idx="1">
            <a:schemeClr val="accent5"/>
          </a:effectRef>
          <a:fontRef idx="minor">
            <a:schemeClr val="tx1"/>
          </a:fontRef>
        </p:style>
        <p:txBody>
          <a:bodyPr/>
          <a:lstStyle/>
          <a:p>
            <a:endParaRPr lang="en-US"/>
          </a:p>
        </p:txBody>
      </p:sp>
      <p:sp>
        <p:nvSpPr>
          <p:cNvPr id="118816" name="Line 32"/>
          <p:cNvSpPr>
            <a:spLocks noChangeShapeType="1"/>
          </p:cNvSpPr>
          <p:nvPr/>
        </p:nvSpPr>
        <p:spPr bwMode="auto">
          <a:xfrm>
            <a:off x="3355975" y="2422525"/>
            <a:ext cx="233363" cy="1588"/>
          </a:xfrm>
          <a:prstGeom prst="line">
            <a:avLst/>
          </a:prstGeom>
          <a:noFill/>
          <a:ln w="33338">
            <a:solidFill>
              <a:srgbClr val="99FF33"/>
            </a:solidFill>
            <a:round/>
            <a:headEnd/>
            <a:tailEnd/>
          </a:ln>
        </p:spPr>
        <p:txBody>
          <a:bodyPr/>
          <a:lstStyle/>
          <a:p>
            <a:endParaRPr lang="en-US"/>
          </a:p>
        </p:txBody>
      </p:sp>
      <p:sp>
        <p:nvSpPr>
          <p:cNvPr id="118817" name="Line 33"/>
          <p:cNvSpPr>
            <a:spLocks noChangeShapeType="1"/>
          </p:cNvSpPr>
          <p:nvPr/>
        </p:nvSpPr>
        <p:spPr bwMode="auto">
          <a:xfrm>
            <a:off x="3355975" y="2686050"/>
            <a:ext cx="233363" cy="1588"/>
          </a:xfrm>
          <a:prstGeom prst="line">
            <a:avLst/>
          </a:prstGeom>
          <a:noFill/>
          <a:ln w="33338">
            <a:solidFill>
              <a:srgbClr val="FF0000"/>
            </a:solidFill>
            <a:round/>
            <a:headEnd/>
            <a:tailEnd/>
          </a:ln>
        </p:spPr>
        <p:txBody>
          <a:bodyPr/>
          <a:lstStyle/>
          <a:p>
            <a:endParaRPr lang="en-US"/>
          </a:p>
        </p:txBody>
      </p:sp>
      <p:sp>
        <p:nvSpPr>
          <p:cNvPr id="118818" name="Rectangle 34"/>
          <p:cNvSpPr>
            <a:spLocks noChangeArrowheads="1"/>
          </p:cNvSpPr>
          <p:nvPr/>
        </p:nvSpPr>
        <p:spPr bwMode="auto">
          <a:xfrm>
            <a:off x="7750175" y="2289175"/>
            <a:ext cx="784225" cy="246221"/>
          </a:xfrm>
          <a:prstGeom prst="rect">
            <a:avLst/>
          </a:prstGeom>
          <a:ln>
            <a:headEnd/>
            <a:tailEnd/>
          </a:ln>
        </p:spPr>
        <p:style>
          <a:lnRef idx="1">
            <a:schemeClr val="accent4"/>
          </a:lnRef>
          <a:fillRef idx="3">
            <a:schemeClr val="accent4"/>
          </a:fillRef>
          <a:effectRef idx="2">
            <a:schemeClr val="accent4"/>
          </a:effectRef>
          <a:fontRef idx="minor">
            <a:schemeClr val="lt1"/>
          </a:fontRef>
        </p:style>
        <p:txBody>
          <a:bodyPr wrap="square" lIns="0" tIns="0" rIns="0" bIns="0">
            <a:spAutoFit/>
          </a:bodyPr>
          <a:lstStyle/>
          <a:p>
            <a:pPr algn="ctr">
              <a:spcBef>
                <a:spcPct val="0"/>
              </a:spcBef>
              <a:buClrTx/>
            </a:pPr>
            <a:r>
              <a:rPr lang="en-US" sz="1600" dirty="0">
                <a:solidFill>
                  <a:srgbClr val="FEFEFE"/>
                </a:solidFill>
                <a:latin typeface="Times"/>
              </a:rPr>
              <a:t>Regular </a:t>
            </a:r>
          </a:p>
        </p:txBody>
      </p:sp>
      <p:sp>
        <p:nvSpPr>
          <p:cNvPr id="118819" name="Rectangle 35"/>
          <p:cNvSpPr>
            <a:spLocks noChangeArrowheads="1"/>
          </p:cNvSpPr>
          <p:nvPr/>
        </p:nvSpPr>
        <p:spPr bwMode="auto">
          <a:xfrm>
            <a:off x="7750174" y="2552700"/>
            <a:ext cx="479425" cy="246221"/>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wrap="square" lIns="0" tIns="0" rIns="0" bIns="0">
            <a:spAutoFit/>
          </a:bodyPr>
          <a:lstStyle/>
          <a:p>
            <a:pPr algn="ctr">
              <a:spcBef>
                <a:spcPct val="0"/>
              </a:spcBef>
              <a:buClrTx/>
            </a:pPr>
            <a:r>
              <a:rPr lang="en-US" sz="1600" dirty="0">
                <a:solidFill>
                  <a:srgbClr val="FEFEFE"/>
                </a:solidFill>
                <a:latin typeface="Times"/>
              </a:rPr>
              <a:t>NPH</a:t>
            </a:r>
            <a:endParaRPr lang="en-US" b="0" dirty="0">
              <a:solidFill>
                <a:schemeClr val="tx1"/>
              </a:solidFill>
              <a:latin typeface="Times"/>
            </a:endParaRPr>
          </a:p>
        </p:txBody>
      </p:sp>
      <p:sp>
        <p:nvSpPr>
          <p:cNvPr id="118820" name="Line 36"/>
          <p:cNvSpPr>
            <a:spLocks noChangeShapeType="1"/>
          </p:cNvSpPr>
          <p:nvPr/>
        </p:nvSpPr>
        <p:spPr bwMode="auto">
          <a:xfrm>
            <a:off x="7435850" y="2422525"/>
            <a:ext cx="233363" cy="1588"/>
          </a:xfrm>
          <a:prstGeom prst="line">
            <a:avLst/>
          </a:prstGeom>
          <a:noFill/>
          <a:ln w="33338">
            <a:solidFill>
              <a:srgbClr val="99FF33"/>
            </a:solidFill>
            <a:round/>
            <a:headEnd/>
            <a:tailEnd/>
          </a:ln>
        </p:spPr>
        <p:txBody>
          <a:bodyPr/>
          <a:lstStyle/>
          <a:p>
            <a:endParaRPr lang="en-US"/>
          </a:p>
        </p:txBody>
      </p:sp>
      <p:sp>
        <p:nvSpPr>
          <p:cNvPr id="118821" name="Line 37"/>
          <p:cNvSpPr>
            <a:spLocks noChangeShapeType="1"/>
          </p:cNvSpPr>
          <p:nvPr/>
        </p:nvSpPr>
        <p:spPr bwMode="auto">
          <a:xfrm>
            <a:off x="7435850" y="2686050"/>
            <a:ext cx="233363" cy="1588"/>
          </a:xfrm>
          <a:prstGeom prst="line">
            <a:avLst/>
          </a:prstGeom>
          <a:noFill/>
          <a:ln w="33338">
            <a:solidFill>
              <a:srgbClr val="FF0000"/>
            </a:solidFill>
            <a:round/>
            <a:headEnd/>
            <a:tailEnd/>
          </a:ln>
        </p:spPr>
        <p:txBody>
          <a:bodyPr/>
          <a:lstStyle/>
          <a:p>
            <a:endParaRPr lang="en-US"/>
          </a:p>
        </p:txBody>
      </p:sp>
      <p:sp>
        <p:nvSpPr>
          <p:cNvPr id="118822" name="Freeform 38"/>
          <p:cNvSpPr>
            <a:spLocks/>
          </p:cNvSpPr>
          <p:nvPr/>
        </p:nvSpPr>
        <p:spPr bwMode="auto">
          <a:xfrm>
            <a:off x="895349" y="3778624"/>
            <a:ext cx="2009215" cy="1618876"/>
          </a:xfrm>
          <a:custGeom>
            <a:avLst/>
            <a:gdLst/>
            <a:ahLst/>
            <a:cxnLst>
              <a:cxn ang="0">
                <a:pos x="0" y="511"/>
              </a:cxn>
              <a:cxn ang="0">
                <a:pos x="531" y="23"/>
              </a:cxn>
              <a:cxn ang="0">
                <a:pos x="1366" y="427"/>
              </a:cxn>
              <a:cxn ang="0">
                <a:pos x="1632" y="499"/>
              </a:cxn>
            </a:cxnLst>
            <a:rect l="0" t="0" r="r" b="b"/>
            <a:pathLst>
              <a:path w="1632" h="511">
                <a:moveTo>
                  <a:pt x="0" y="511"/>
                </a:moveTo>
                <a:cubicBezTo>
                  <a:pt x="29" y="372"/>
                  <a:pt x="193" y="23"/>
                  <a:pt x="531" y="23"/>
                </a:cubicBezTo>
                <a:cubicBezTo>
                  <a:pt x="773" y="0"/>
                  <a:pt x="1226" y="363"/>
                  <a:pt x="1366" y="427"/>
                </a:cubicBezTo>
                <a:cubicBezTo>
                  <a:pt x="1506" y="491"/>
                  <a:pt x="1548" y="493"/>
                  <a:pt x="1632" y="499"/>
                </a:cubicBezTo>
              </a:path>
            </a:pathLst>
          </a:custGeom>
          <a:noFill/>
          <a:ln w="57150" cmpd="sng">
            <a:solidFill>
              <a:srgbClr val="FF0000"/>
            </a:solidFill>
            <a:round/>
            <a:headEnd/>
            <a:tailEnd/>
          </a:ln>
          <a:effectLst/>
        </p:spPr>
        <p:txBody>
          <a:bodyPr wrap="none" anchor="ctr"/>
          <a:lstStyle/>
          <a:p>
            <a:endParaRPr lang="en-US"/>
          </a:p>
        </p:txBody>
      </p:sp>
      <p:sp>
        <p:nvSpPr>
          <p:cNvPr id="118823" name="Freeform 39"/>
          <p:cNvSpPr>
            <a:spLocks/>
          </p:cNvSpPr>
          <p:nvPr/>
        </p:nvSpPr>
        <p:spPr bwMode="auto">
          <a:xfrm>
            <a:off x="3186112" y="4800600"/>
            <a:ext cx="1157287" cy="596900"/>
          </a:xfrm>
          <a:custGeom>
            <a:avLst/>
            <a:gdLst/>
            <a:ahLst/>
            <a:cxnLst>
              <a:cxn ang="0">
                <a:pos x="0" y="488"/>
              </a:cxn>
              <a:cxn ang="0">
                <a:pos x="463" y="0"/>
              </a:cxn>
              <a:cxn ang="0">
                <a:pos x="814" y="142"/>
              </a:cxn>
            </a:cxnLst>
            <a:rect l="0" t="0" r="r" b="b"/>
            <a:pathLst>
              <a:path w="814" h="488">
                <a:moveTo>
                  <a:pt x="0" y="488"/>
                </a:moveTo>
                <a:cubicBezTo>
                  <a:pt x="25" y="349"/>
                  <a:pt x="168" y="0"/>
                  <a:pt x="463" y="0"/>
                </a:cubicBezTo>
                <a:cubicBezTo>
                  <a:pt x="608" y="6"/>
                  <a:pt x="756" y="102"/>
                  <a:pt x="814" y="142"/>
                </a:cubicBezTo>
              </a:path>
            </a:pathLst>
          </a:custGeom>
          <a:noFill/>
          <a:ln w="57150" cmpd="sng">
            <a:solidFill>
              <a:srgbClr val="FF0000"/>
            </a:solidFill>
            <a:round/>
            <a:headEnd/>
            <a:tailEnd/>
          </a:ln>
          <a:effectLst/>
        </p:spPr>
        <p:txBody>
          <a:bodyPr wrap="none" anchor="ctr"/>
          <a:lstStyle/>
          <a:p>
            <a:endParaRPr lang="en-US"/>
          </a:p>
        </p:txBody>
      </p:sp>
      <p:sp>
        <p:nvSpPr>
          <p:cNvPr id="118824" name="Freeform 40"/>
          <p:cNvSpPr>
            <a:spLocks/>
          </p:cNvSpPr>
          <p:nvPr/>
        </p:nvSpPr>
        <p:spPr bwMode="auto">
          <a:xfrm>
            <a:off x="871538" y="4822825"/>
            <a:ext cx="881062" cy="555625"/>
          </a:xfrm>
          <a:custGeom>
            <a:avLst/>
            <a:gdLst/>
            <a:ahLst/>
            <a:cxnLst>
              <a:cxn ang="0">
                <a:pos x="0" y="0"/>
              </a:cxn>
              <a:cxn ang="0">
                <a:pos x="404" y="278"/>
              </a:cxn>
              <a:cxn ang="0">
                <a:pos x="636" y="350"/>
              </a:cxn>
            </a:cxnLst>
            <a:rect l="0" t="0" r="r" b="b"/>
            <a:pathLst>
              <a:path w="636" h="350">
                <a:moveTo>
                  <a:pt x="0" y="0"/>
                </a:moveTo>
                <a:cubicBezTo>
                  <a:pt x="67" y="46"/>
                  <a:pt x="298" y="219"/>
                  <a:pt x="404" y="278"/>
                </a:cubicBezTo>
                <a:cubicBezTo>
                  <a:pt x="526" y="342"/>
                  <a:pt x="563" y="344"/>
                  <a:pt x="636" y="350"/>
                </a:cubicBezTo>
              </a:path>
            </a:pathLst>
          </a:custGeom>
          <a:noFill/>
          <a:ln w="57150" cmpd="sng">
            <a:solidFill>
              <a:srgbClr val="FF0000"/>
            </a:solidFill>
            <a:round/>
            <a:headEnd/>
            <a:tailEnd/>
          </a:ln>
          <a:effectLst/>
        </p:spPr>
        <p:txBody>
          <a:bodyPr wrap="none" anchor="ctr"/>
          <a:lstStyle/>
          <a:p>
            <a:endParaRPr lang="en-US"/>
          </a:p>
        </p:txBody>
      </p:sp>
      <p:sp>
        <p:nvSpPr>
          <p:cNvPr id="118825" name="Arc 41"/>
          <p:cNvSpPr>
            <a:spLocks/>
          </p:cNvSpPr>
          <p:nvPr/>
        </p:nvSpPr>
        <p:spPr bwMode="auto">
          <a:xfrm>
            <a:off x="5305425" y="4410634"/>
            <a:ext cx="1001246" cy="999565"/>
          </a:xfrm>
          <a:custGeom>
            <a:avLst/>
            <a:gdLst>
              <a:gd name="G0" fmla="+- 21599 0 0"/>
              <a:gd name="G1" fmla="+- 21600 0 0"/>
              <a:gd name="G2" fmla="+- 21600 0 0"/>
              <a:gd name="T0" fmla="*/ 0 w 43198"/>
              <a:gd name="T1" fmla="*/ 21546 h 21600"/>
              <a:gd name="T2" fmla="*/ 43198 w 43198"/>
              <a:gd name="T3" fmla="*/ 21462 h 21600"/>
              <a:gd name="T4" fmla="*/ 21599 w 43198"/>
              <a:gd name="T5" fmla="*/ 21600 h 21600"/>
            </a:gdLst>
            <a:ahLst/>
            <a:cxnLst>
              <a:cxn ang="0">
                <a:pos x="T0" y="T1"/>
              </a:cxn>
              <a:cxn ang="0">
                <a:pos x="T2" y="T3"/>
              </a:cxn>
              <a:cxn ang="0">
                <a:pos x="T4" y="T5"/>
              </a:cxn>
            </a:cxnLst>
            <a:rect l="0" t="0" r="r" b="b"/>
            <a:pathLst>
              <a:path w="43198" h="21600" fill="none" extrusionOk="0">
                <a:moveTo>
                  <a:pt x="-1" y="21545"/>
                </a:moveTo>
                <a:cubicBezTo>
                  <a:pt x="28" y="9637"/>
                  <a:pt x="9690" y="-1"/>
                  <a:pt x="21599" y="0"/>
                </a:cubicBezTo>
                <a:cubicBezTo>
                  <a:pt x="33474" y="0"/>
                  <a:pt x="43122" y="9586"/>
                  <a:pt x="43198" y="21461"/>
                </a:cubicBezTo>
              </a:path>
              <a:path w="43198" h="21600" stroke="0" extrusionOk="0">
                <a:moveTo>
                  <a:pt x="-1" y="21545"/>
                </a:moveTo>
                <a:cubicBezTo>
                  <a:pt x="28" y="9637"/>
                  <a:pt x="9690" y="-1"/>
                  <a:pt x="21599" y="0"/>
                </a:cubicBezTo>
                <a:cubicBezTo>
                  <a:pt x="33474" y="0"/>
                  <a:pt x="43122" y="9586"/>
                  <a:pt x="43198" y="21461"/>
                </a:cubicBezTo>
                <a:lnTo>
                  <a:pt x="21599" y="21600"/>
                </a:lnTo>
                <a:close/>
              </a:path>
            </a:pathLst>
          </a:custGeom>
          <a:noFill/>
          <a:ln w="57150">
            <a:solidFill>
              <a:srgbClr val="99FF33"/>
            </a:solidFill>
            <a:round/>
            <a:headEnd/>
            <a:tailEnd/>
          </a:ln>
          <a:effectLst/>
        </p:spPr>
        <p:txBody>
          <a:bodyPr wrap="none" anchor="ctr"/>
          <a:lstStyle/>
          <a:p>
            <a:endParaRPr lang="en-US"/>
          </a:p>
        </p:txBody>
      </p:sp>
      <p:sp>
        <p:nvSpPr>
          <p:cNvPr id="118826" name="Arc 42"/>
          <p:cNvSpPr>
            <a:spLocks/>
          </p:cNvSpPr>
          <p:nvPr/>
        </p:nvSpPr>
        <p:spPr bwMode="auto">
          <a:xfrm>
            <a:off x="6875463" y="4424082"/>
            <a:ext cx="1031408" cy="986118"/>
          </a:xfrm>
          <a:custGeom>
            <a:avLst/>
            <a:gdLst>
              <a:gd name="G0" fmla="+- 21599 0 0"/>
              <a:gd name="G1" fmla="+- 21600 0 0"/>
              <a:gd name="G2" fmla="+- 21600 0 0"/>
              <a:gd name="T0" fmla="*/ 0 w 43198"/>
              <a:gd name="T1" fmla="*/ 21546 h 21600"/>
              <a:gd name="T2" fmla="*/ 43198 w 43198"/>
              <a:gd name="T3" fmla="*/ 21462 h 21600"/>
              <a:gd name="T4" fmla="*/ 21599 w 43198"/>
              <a:gd name="T5" fmla="*/ 21600 h 21600"/>
            </a:gdLst>
            <a:ahLst/>
            <a:cxnLst>
              <a:cxn ang="0">
                <a:pos x="T0" y="T1"/>
              </a:cxn>
              <a:cxn ang="0">
                <a:pos x="T2" y="T3"/>
              </a:cxn>
              <a:cxn ang="0">
                <a:pos x="T4" y="T5"/>
              </a:cxn>
            </a:cxnLst>
            <a:rect l="0" t="0" r="r" b="b"/>
            <a:pathLst>
              <a:path w="43198" h="21600" fill="none" extrusionOk="0">
                <a:moveTo>
                  <a:pt x="-1" y="21545"/>
                </a:moveTo>
                <a:cubicBezTo>
                  <a:pt x="28" y="9637"/>
                  <a:pt x="9690" y="-1"/>
                  <a:pt x="21599" y="0"/>
                </a:cubicBezTo>
                <a:cubicBezTo>
                  <a:pt x="33474" y="0"/>
                  <a:pt x="43122" y="9586"/>
                  <a:pt x="43198" y="21461"/>
                </a:cubicBezTo>
              </a:path>
              <a:path w="43198" h="21600" stroke="0" extrusionOk="0">
                <a:moveTo>
                  <a:pt x="-1" y="21545"/>
                </a:moveTo>
                <a:cubicBezTo>
                  <a:pt x="28" y="9637"/>
                  <a:pt x="9690" y="-1"/>
                  <a:pt x="21599" y="0"/>
                </a:cubicBezTo>
                <a:cubicBezTo>
                  <a:pt x="33474" y="0"/>
                  <a:pt x="43122" y="9586"/>
                  <a:pt x="43198" y="21461"/>
                </a:cubicBezTo>
                <a:lnTo>
                  <a:pt x="21599" y="21600"/>
                </a:lnTo>
                <a:close/>
              </a:path>
            </a:pathLst>
          </a:custGeom>
          <a:noFill/>
          <a:ln w="57150">
            <a:solidFill>
              <a:srgbClr val="99FF33"/>
            </a:solidFill>
            <a:round/>
            <a:headEnd/>
            <a:tailEnd/>
          </a:ln>
          <a:effectLst/>
        </p:spPr>
        <p:txBody>
          <a:bodyPr wrap="none" anchor="ctr"/>
          <a:lstStyle/>
          <a:p>
            <a:endParaRPr lang="en-US"/>
          </a:p>
        </p:txBody>
      </p:sp>
      <p:sp>
        <p:nvSpPr>
          <p:cNvPr id="118827" name="Arc 43"/>
          <p:cNvSpPr>
            <a:spLocks/>
          </p:cNvSpPr>
          <p:nvPr/>
        </p:nvSpPr>
        <p:spPr bwMode="auto">
          <a:xfrm>
            <a:off x="6016625" y="4410634"/>
            <a:ext cx="989293" cy="999565"/>
          </a:xfrm>
          <a:custGeom>
            <a:avLst/>
            <a:gdLst>
              <a:gd name="G0" fmla="+- 21599 0 0"/>
              <a:gd name="G1" fmla="+- 21600 0 0"/>
              <a:gd name="G2" fmla="+- 21600 0 0"/>
              <a:gd name="T0" fmla="*/ 0 w 43198"/>
              <a:gd name="T1" fmla="*/ 21546 h 21600"/>
              <a:gd name="T2" fmla="*/ 43198 w 43198"/>
              <a:gd name="T3" fmla="*/ 21462 h 21600"/>
              <a:gd name="T4" fmla="*/ 21599 w 43198"/>
              <a:gd name="T5" fmla="*/ 21600 h 21600"/>
            </a:gdLst>
            <a:ahLst/>
            <a:cxnLst>
              <a:cxn ang="0">
                <a:pos x="T0" y="T1"/>
              </a:cxn>
              <a:cxn ang="0">
                <a:pos x="T2" y="T3"/>
              </a:cxn>
              <a:cxn ang="0">
                <a:pos x="T4" y="T5"/>
              </a:cxn>
            </a:cxnLst>
            <a:rect l="0" t="0" r="r" b="b"/>
            <a:pathLst>
              <a:path w="43198" h="21600" fill="none" extrusionOk="0">
                <a:moveTo>
                  <a:pt x="-1" y="21545"/>
                </a:moveTo>
                <a:cubicBezTo>
                  <a:pt x="28" y="9637"/>
                  <a:pt x="9690" y="-1"/>
                  <a:pt x="21599" y="0"/>
                </a:cubicBezTo>
                <a:cubicBezTo>
                  <a:pt x="33474" y="0"/>
                  <a:pt x="43122" y="9586"/>
                  <a:pt x="43198" y="21461"/>
                </a:cubicBezTo>
              </a:path>
              <a:path w="43198" h="21600" stroke="0" extrusionOk="0">
                <a:moveTo>
                  <a:pt x="-1" y="21545"/>
                </a:moveTo>
                <a:cubicBezTo>
                  <a:pt x="28" y="9637"/>
                  <a:pt x="9690" y="-1"/>
                  <a:pt x="21599" y="0"/>
                </a:cubicBezTo>
                <a:cubicBezTo>
                  <a:pt x="33474" y="0"/>
                  <a:pt x="43122" y="9586"/>
                  <a:pt x="43198" y="21461"/>
                </a:cubicBezTo>
                <a:lnTo>
                  <a:pt x="21599" y="21600"/>
                </a:lnTo>
                <a:close/>
              </a:path>
            </a:pathLst>
          </a:custGeom>
          <a:noFill/>
          <a:ln w="57150">
            <a:solidFill>
              <a:srgbClr val="99FF33"/>
            </a:solidFill>
            <a:round/>
            <a:headEnd/>
            <a:tailEnd/>
          </a:ln>
          <a:effectLst/>
        </p:spPr>
        <p:txBody>
          <a:bodyPr wrap="none" anchor="ctr"/>
          <a:lstStyle/>
          <a:p>
            <a:endParaRPr lang="en-US"/>
          </a:p>
        </p:txBody>
      </p:sp>
      <p:sp>
        <p:nvSpPr>
          <p:cNvPr id="118828" name="Freeform 44"/>
          <p:cNvSpPr>
            <a:spLocks/>
          </p:cNvSpPr>
          <p:nvPr/>
        </p:nvSpPr>
        <p:spPr bwMode="auto">
          <a:xfrm>
            <a:off x="7588250" y="4450976"/>
            <a:ext cx="1111997" cy="946524"/>
          </a:xfrm>
          <a:custGeom>
            <a:avLst/>
            <a:gdLst/>
            <a:ahLst/>
            <a:cxnLst>
              <a:cxn ang="0">
                <a:pos x="0" y="488"/>
              </a:cxn>
              <a:cxn ang="0">
                <a:pos x="463" y="0"/>
              </a:cxn>
              <a:cxn ang="0">
                <a:pos x="814" y="142"/>
              </a:cxn>
            </a:cxnLst>
            <a:rect l="0" t="0" r="r" b="b"/>
            <a:pathLst>
              <a:path w="814" h="488">
                <a:moveTo>
                  <a:pt x="0" y="488"/>
                </a:moveTo>
                <a:cubicBezTo>
                  <a:pt x="25" y="349"/>
                  <a:pt x="168" y="0"/>
                  <a:pt x="463" y="0"/>
                </a:cubicBezTo>
                <a:cubicBezTo>
                  <a:pt x="608" y="6"/>
                  <a:pt x="756" y="102"/>
                  <a:pt x="814" y="142"/>
                </a:cubicBezTo>
              </a:path>
            </a:pathLst>
          </a:custGeom>
          <a:noFill/>
          <a:ln w="57150" cmpd="sng">
            <a:solidFill>
              <a:srgbClr val="FF0000"/>
            </a:solidFill>
            <a:round/>
            <a:headEnd/>
            <a:tailEnd/>
          </a:ln>
          <a:effectLst/>
        </p:spPr>
        <p:txBody>
          <a:bodyPr wrap="none" anchor="ctr"/>
          <a:lstStyle/>
          <a:p>
            <a:endParaRPr lang="en-US"/>
          </a:p>
        </p:txBody>
      </p:sp>
      <p:sp>
        <p:nvSpPr>
          <p:cNvPr id="118829" name="Freeform 45"/>
          <p:cNvSpPr>
            <a:spLocks/>
          </p:cNvSpPr>
          <p:nvPr/>
        </p:nvSpPr>
        <p:spPr bwMode="auto">
          <a:xfrm>
            <a:off x="5275263" y="4822825"/>
            <a:ext cx="879475" cy="555625"/>
          </a:xfrm>
          <a:custGeom>
            <a:avLst/>
            <a:gdLst/>
            <a:ahLst/>
            <a:cxnLst>
              <a:cxn ang="0">
                <a:pos x="0" y="0"/>
              </a:cxn>
              <a:cxn ang="0">
                <a:pos x="404" y="278"/>
              </a:cxn>
              <a:cxn ang="0">
                <a:pos x="636" y="350"/>
              </a:cxn>
            </a:cxnLst>
            <a:rect l="0" t="0" r="r" b="b"/>
            <a:pathLst>
              <a:path w="636" h="350">
                <a:moveTo>
                  <a:pt x="0" y="0"/>
                </a:moveTo>
                <a:cubicBezTo>
                  <a:pt x="67" y="46"/>
                  <a:pt x="298" y="219"/>
                  <a:pt x="404" y="278"/>
                </a:cubicBezTo>
                <a:cubicBezTo>
                  <a:pt x="526" y="342"/>
                  <a:pt x="563" y="344"/>
                  <a:pt x="636" y="350"/>
                </a:cubicBezTo>
              </a:path>
            </a:pathLst>
          </a:custGeom>
          <a:noFill/>
          <a:ln w="57150" cmpd="sng">
            <a:solidFill>
              <a:srgbClr val="FF0000"/>
            </a:solidFill>
            <a:round/>
            <a:headEnd/>
            <a:tailEnd/>
          </a:ln>
          <a:effectLst/>
        </p:spPr>
        <p:txBody>
          <a:bodyPr wrap="none" anchor="ctr"/>
          <a:lstStyle/>
          <a:p>
            <a:endParaRPr lang="en-US"/>
          </a:p>
        </p:txBody>
      </p:sp>
      <p:sp>
        <p:nvSpPr>
          <p:cNvPr id="118830" name="Line 46"/>
          <p:cNvSpPr>
            <a:spLocks noChangeShapeType="1"/>
          </p:cNvSpPr>
          <p:nvPr/>
        </p:nvSpPr>
        <p:spPr bwMode="auto">
          <a:xfrm flipH="1">
            <a:off x="860425" y="5395913"/>
            <a:ext cx="3460750" cy="1587"/>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en-US"/>
          </a:p>
        </p:txBody>
      </p:sp>
      <p:sp>
        <p:nvSpPr>
          <p:cNvPr id="118831" name="Line 47"/>
          <p:cNvSpPr>
            <a:spLocks noChangeShapeType="1"/>
          </p:cNvSpPr>
          <p:nvPr/>
        </p:nvSpPr>
        <p:spPr bwMode="auto">
          <a:xfrm flipH="1">
            <a:off x="5264150" y="5395913"/>
            <a:ext cx="3470275" cy="1587"/>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en-US"/>
          </a:p>
        </p:txBody>
      </p:sp>
      <p:sp>
        <p:nvSpPr>
          <p:cNvPr id="118832" name="Text Box 48"/>
          <p:cNvSpPr txBox="1">
            <a:spLocks noChangeArrowheads="1"/>
          </p:cNvSpPr>
          <p:nvPr/>
        </p:nvSpPr>
        <p:spPr bwMode="auto">
          <a:xfrm>
            <a:off x="8702675" y="6597650"/>
            <a:ext cx="441325" cy="260350"/>
          </a:xfrm>
          <a:prstGeom prst="rect">
            <a:avLst/>
          </a:prstGeom>
          <a:noFill/>
          <a:ln w="9525">
            <a:noFill/>
            <a:miter lim="800000"/>
            <a:headEnd/>
            <a:tailEnd/>
          </a:ln>
          <a:effectLst/>
        </p:spPr>
        <p:txBody>
          <a:bodyPr>
            <a:spAutoFit/>
          </a:bodyPr>
          <a:lstStyle/>
          <a:p>
            <a:pPr algn="r">
              <a:spcBef>
                <a:spcPct val="0"/>
              </a:spcBef>
              <a:buClrTx/>
            </a:pPr>
            <a:r>
              <a:rPr lang="en-US" sz="1100" b="0">
                <a:solidFill>
                  <a:schemeClr val="bg1"/>
                </a:solidFill>
                <a:latin typeface="Times"/>
              </a:rPr>
              <a:t>6-24</a:t>
            </a:r>
          </a:p>
        </p:txBody>
      </p:sp>
      <p:sp>
        <p:nvSpPr>
          <p:cNvPr id="2" name="Slide Number Placeholder 1"/>
          <p:cNvSpPr>
            <a:spLocks noGrp="1"/>
          </p:cNvSpPr>
          <p:nvPr>
            <p:ph type="sldNum" sz="quarter" idx="12"/>
          </p:nvPr>
        </p:nvSpPr>
        <p:spPr/>
        <p:txBody>
          <a:bodyPr/>
          <a:lstStyle/>
          <a:p>
            <a:fld id="{884C5861-A316-40E9-975C-18B02FE76A26}" type="slidenum">
              <a:rPr lang="en-US" smtClean="0"/>
              <a:pPr/>
              <a:t>37</a:t>
            </a:fld>
            <a:endParaRPr lang="en-US"/>
          </a:p>
        </p:txBody>
      </p:sp>
    </p:spTree>
    <p:extLst>
      <p:ext uri="{BB962C8B-B14F-4D97-AF65-F5344CB8AC3E}">
        <p14:creationId xmlns:p14="http://schemas.microsoft.com/office/powerpoint/2010/main" val="1468504719"/>
      </p:ext>
    </p:extLst>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18791"/>
                                        </p:tgtEl>
                                        <p:attrNameLst>
                                          <p:attrName>style.visibility</p:attrName>
                                        </p:attrNameLst>
                                      </p:cBhvr>
                                      <p:to>
                                        <p:strVal val="visible"/>
                                      </p:to>
                                    </p:set>
                                    <p:animEffect transition="in" filter="fade">
                                      <p:cBhvr>
                                        <p:cTn id="7" dur="800" decel="100000"/>
                                        <p:tgtEl>
                                          <p:spTgt spid="118791"/>
                                        </p:tgtEl>
                                      </p:cBhvr>
                                    </p:animEffect>
                                    <p:anim calcmode="lin" valueType="num">
                                      <p:cBhvr>
                                        <p:cTn id="8" dur="800" decel="100000" fill="hold"/>
                                        <p:tgtEl>
                                          <p:spTgt spid="118791"/>
                                        </p:tgtEl>
                                        <p:attrNameLst>
                                          <p:attrName>style.rotation</p:attrName>
                                        </p:attrNameLst>
                                      </p:cBhvr>
                                      <p:tavLst>
                                        <p:tav tm="0">
                                          <p:val>
                                            <p:fltVal val="-90"/>
                                          </p:val>
                                        </p:tav>
                                        <p:tav tm="100000">
                                          <p:val>
                                            <p:fltVal val="0"/>
                                          </p:val>
                                        </p:tav>
                                      </p:tavLst>
                                    </p:anim>
                                    <p:anim calcmode="lin" valueType="num">
                                      <p:cBhvr>
                                        <p:cTn id="9" dur="800" decel="100000" fill="hold"/>
                                        <p:tgtEl>
                                          <p:spTgt spid="118791"/>
                                        </p:tgtEl>
                                        <p:attrNameLst>
                                          <p:attrName>ppt_x</p:attrName>
                                        </p:attrNameLst>
                                      </p:cBhvr>
                                      <p:tavLst>
                                        <p:tav tm="0">
                                          <p:val>
                                            <p:strVal val="#ppt_x+0.4"/>
                                          </p:val>
                                        </p:tav>
                                        <p:tav tm="100000">
                                          <p:val>
                                            <p:strVal val="#ppt_x-0.05"/>
                                          </p:val>
                                        </p:tav>
                                      </p:tavLst>
                                    </p:anim>
                                    <p:anim calcmode="lin" valueType="num">
                                      <p:cBhvr>
                                        <p:cTn id="10" dur="800" decel="100000" fill="hold"/>
                                        <p:tgtEl>
                                          <p:spTgt spid="11879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1879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18791"/>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118816"/>
                                        </p:tgtEl>
                                        <p:attrNameLst>
                                          <p:attrName>style.visibility</p:attrName>
                                        </p:attrNameLst>
                                      </p:cBhvr>
                                      <p:to>
                                        <p:strVal val="visible"/>
                                      </p:to>
                                    </p:set>
                                    <p:animEffect transition="in" filter="fade">
                                      <p:cBhvr>
                                        <p:cTn id="15" dur="800" decel="100000"/>
                                        <p:tgtEl>
                                          <p:spTgt spid="118816"/>
                                        </p:tgtEl>
                                      </p:cBhvr>
                                    </p:animEffect>
                                    <p:anim calcmode="lin" valueType="num">
                                      <p:cBhvr>
                                        <p:cTn id="16" dur="800" decel="100000" fill="hold"/>
                                        <p:tgtEl>
                                          <p:spTgt spid="118816"/>
                                        </p:tgtEl>
                                        <p:attrNameLst>
                                          <p:attrName>style.rotation</p:attrName>
                                        </p:attrNameLst>
                                      </p:cBhvr>
                                      <p:tavLst>
                                        <p:tav tm="0">
                                          <p:val>
                                            <p:fltVal val="-90"/>
                                          </p:val>
                                        </p:tav>
                                        <p:tav tm="100000">
                                          <p:val>
                                            <p:fltVal val="0"/>
                                          </p:val>
                                        </p:tav>
                                      </p:tavLst>
                                    </p:anim>
                                    <p:anim calcmode="lin" valueType="num">
                                      <p:cBhvr>
                                        <p:cTn id="17" dur="800" decel="100000" fill="hold"/>
                                        <p:tgtEl>
                                          <p:spTgt spid="118816"/>
                                        </p:tgtEl>
                                        <p:attrNameLst>
                                          <p:attrName>ppt_x</p:attrName>
                                        </p:attrNameLst>
                                      </p:cBhvr>
                                      <p:tavLst>
                                        <p:tav tm="0">
                                          <p:val>
                                            <p:strVal val="#ppt_x+0.4"/>
                                          </p:val>
                                        </p:tav>
                                        <p:tav tm="100000">
                                          <p:val>
                                            <p:strVal val="#ppt_x-0.05"/>
                                          </p:val>
                                        </p:tav>
                                      </p:tavLst>
                                    </p:anim>
                                    <p:anim calcmode="lin" valueType="num">
                                      <p:cBhvr>
                                        <p:cTn id="18" dur="800" decel="100000" fill="hold"/>
                                        <p:tgtEl>
                                          <p:spTgt spid="118816"/>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18816"/>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18816"/>
                                        </p:tgtEl>
                                        <p:attrNameLst>
                                          <p:attrName>ppt_y</p:attrName>
                                        </p:attrNameLst>
                                      </p:cBhvr>
                                      <p:tavLst>
                                        <p:tav tm="0">
                                          <p:val>
                                            <p:strVal val="#ppt_y+0.1"/>
                                          </p:val>
                                        </p:tav>
                                        <p:tav tm="100000">
                                          <p:val>
                                            <p:strVal val="#ppt_y"/>
                                          </p:val>
                                        </p:tav>
                                      </p:tavLst>
                                    </p:anim>
                                  </p:childTnLst>
                                </p:cTn>
                              </p:par>
                              <p:par>
                                <p:cTn id="21" presetID="30" presetClass="entr" presetSubtype="0" fill="hold" grpId="0" nodeType="withEffect">
                                  <p:stCondLst>
                                    <p:cond delay="0"/>
                                  </p:stCondLst>
                                  <p:childTnLst>
                                    <p:set>
                                      <p:cBhvr>
                                        <p:cTn id="22" dur="1" fill="hold">
                                          <p:stCondLst>
                                            <p:cond delay="0"/>
                                          </p:stCondLst>
                                        </p:cTn>
                                        <p:tgtEl>
                                          <p:spTgt spid="118818"/>
                                        </p:tgtEl>
                                        <p:attrNameLst>
                                          <p:attrName>style.visibility</p:attrName>
                                        </p:attrNameLst>
                                      </p:cBhvr>
                                      <p:to>
                                        <p:strVal val="visible"/>
                                      </p:to>
                                    </p:set>
                                    <p:animEffect transition="in" filter="fade">
                                      <p:cBhvr>
                                        <p:cTn id="23" dur="800" decel="100000"/>
                                        <p:tgtEl>
                                          <p:spTgt spid="118818"/>
                                        </p:tgtEl>
                                      </p:cBhvr>
                                    </p:animEffect>
                                    <p:anim calcmode="lin" valueType="num">
                                      <p:cBhvr>
                                        <p:cTn id="24" dur="800" decel="100000" fill="hold"/>
                                        <p:tgtEl>
                                          <p:spTgt spid="118818"/>
                                        </p:tgtEl>
                                        <p:attrNameLst>
                                          <p:attrName>style.rotation</p:attrName>
                                        </p:attrNameLst>
                                      </p:cBhvr>
                                      <p:tavLst>
                                        <p:tav tm="0">
                                          <p:val>
                                            <p:fltVal val="-90"/>
                                          </p:val>
                                        </p:tav>
                                        <p:tav tm="100000">
                                          <p:val>
                                            <p:fltVal val="0"/>
                                          </p:val>
                                        </p:tav>
                                      </p:tavLst>
                                    </p:anim>
                                    <p:anim calcmode="lin" valueType="num">
                                      <p:cBhvr>
                                        <p:cTn id="25" dur="800" decel="100000" fill="hold"/>
                                        <p:tgtEl>
                                          <p:spTgt spid="118818"/>
                                        </p:tgtEl>
                                        <p:attrNameLst>
                                          <p:attrName>ppt_x</p:attrName>
                                        </p:attrNameLst>
                                      </p:cBhvr>
                                      <p:tavLst>
                                        <p:tav tm="0">
                                          <p:val>
                                            <p:strVal val="#ppt_x+0.4"/>
                                          </p:val>
                                        </p:tav>
                                        <p:tav tm="100000">
                                          <p:val>
                                            <p:strVal val="#ppt_x-0.05"/>
                                          </p:val>
                                        </p:tav>
                                      </p:tavLst>
                                    </p:anim>
                                    <p:anim calcmode="lin" valueType="num">
                                      <p:cBhvr>
                                        <p:cTn id="26" dur="800" decel="100000" fill="hold"/>
                                        <p:tgtEl>
                                          <p:spTgt spid="118818"/>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118818"/>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118818"/>
                                        </p:tgtEl>
                                        <p:attrNameLst>
                                          <p:attrName>ppt_y</p:attrName>
                                        </p:attrNameLst>
                                      </p:cBhvr>
                                      <p:tavLst>
                                        <p:tav tm="0">
                                          <p:val>
                                            <p:strVal val="#ppt_y+0.1"/>
                                          </p:val>
                                        </p:tav>
                                        <p:tav tm="100000">
                                          <p:val>
                                            <p:strVal val="#ppt_y"/>
                                          </p:val>
                                        </p:tav>
                                      </p:tavLst>
                                    </p:anim>
                                  </p:childTnLst>
                                </p:cTn>
                              </p:par>
                              <p:par>
                                <p:cTn id="29" presetID="30" presetClass="entr" presetSubtype="0" fill="hold" grpId="0" nodeType="withEffect">
                                  <p:stCondLst>
                                    <p:cond delay="0"/>
                                  </p:stCondLst>
                                  <p:childTnLst>
                                    <p:set>
                                      <p:cBhvr>
                                        <p:cTn id="30" dur="1" fill="hold">
                                          <p:stCondLst>
                                            <p:cond delay="0"/>
                                          </p:stCondLst>
                                        </p:cTn>
                                        <p:tgtEl>
                                          <p:spTgt spid="118820"/>
                                        </p:tgtEl>
                                        <p:attrNameLst>
                                          <p:attrName>style.visibility</p:attrName>
                                        </p:attrNameLst>
                                      </p:cBhvr>
                                      <p:to>
                                        <p:strVal val="visible"/>
                                      </p:to>
                                    </p:set>
                                    <p:animEffect transition="in" filter="fade">
                                      <p:cBhvr>
                                        <p:cTn id="31" dur="800" decel="100000"/>
                                        <p:tgtEl>
                                          <p:spTgt spid="118820"/>
                                        </p:tgtEl>
                                      </p:cBhvr>
                                    </p:animEffect>
                                    <p:anim calcmode="lin" valueType="num">
                                      <p:cBhvr>
                                        <p:cTn id="32" dur="800" decel="100000" fill="hold"/>
                                        <p:tgtEl>
                                          <p:spTgt spid="118820"/>
                                        </p:tgtEl>
                                        <p:attrNameLst>
                                          <p:attrName>style.rotation</p:attrName>
                                        </p:attrNameLst>
                                      </p:cBhvr>
                                      <p:tavLst>
                                        <p:tav tm="0">
                                          <p:val>
                                            <p:fltVal val="-90"/>
                                          </p:val>
                                        </p:tav>
                                        <p:tav tm="100000">
                                          <p:val>
                                            <p:fltVal val="0"/>
                                          </p:val>
                                        </p:tav>
                                      </p:tavLst>
                                    </p:anim>
                                    <p:anim calcmode="lin" valueType="num">
                                      <p:cBhvr>
                                        <p:cTn id="33" dur="800" decel="100000" fill="hold"/>
                                        <p:tgtEl>
                                          <p:spTgt spid="118820"/>
                                        </p:tgtEl>
                                        <p:attrNameLst>
                                          <p:attrName>ppt_x</p:attrName>
                                        </p:attrNameLst>
                                      </p:cBhvr>
                                      <p:tavLst>
                                        <p:tav tm="0">
                                          <p:val>
                                            <p:strVal val="#ppt_x+0.4"/>
                                          </p:val>
                                        </p:tav>
                                        <p:tav tm="100000">
                                          <p:val>
                                            <p:strVal val="#ppt_x-0.05"/>
                                          </p:val>
                                        </p:tav>
                                      </p:tavLst>
                                    </p:anim>
                                    <p:anim calcmode="lin" valueType="num">
                                      <p:cBhvr>
                                        <p:cTn id="34" dur="800" decel="100000" fill="hold"/>
                                        <p:tgtEl>
                                          <p:spTgt spid="118820"/>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118820"/>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118820"/>
                                        </p:tgtEl>
                                        <p:attrNameLst>
                                          <p:attrName>ppt_y</p:attrName>
                                        </p:attrNameLst>
                                      </p:cBhvr>
                                      <p:tavLst>
                                        <p:tav tm="0">
                                          <p:val>
                                            <p:strVal val="#ppt_y+0.1"/>
                                          </p:val>
                                        </p:tav>
                                        <p:tav tm="100000">
                                          <p:val>
                                            <p:strVal val="#ppt_y"/>
                                          </p:val>
                                        </p:tav>
                                      </p:tavLst>
                                    </p:anim>
                                  </p:childTnLst>
                                </p:cTn>
                              </p:par>
                            </p:childTnLst>
                          </p:cTn>
                        </p:par>
                        <p:par>
                          <p:cTn id="37" fill="hold">
                            <p:stCondLst>
                              <p:cond delay="1000"/>
                            </p:stCondLst>
                            <p:childTnLst>
                              <p:par>
                                <p:cTn id="38" presetID="18" presetClass="entr" presetSubtype="12" fill="hold" grpId="0" nodeType="afterEffect">
                                  <p:stCondLst>
                                    <p:cond delay="0"/>
                                  </p:stCondLst>
                                  <p:childTnLst>
                                    <p:set>
                                      <p:cBhvr>
                                        <p:cTn id="39" dur="1" fill="hold">
                                          <p:stCondLst>
                                            <p:cond delay="0"/>
                                          </p:stCondLst>
                                        </p:cTn>
                                        <p:tgtEl>
                                          <p:spTgt spid="118788"/>
                                        </p:tgtEl>
                                        <p:attrNameLst>
                                          <p:attrName>style.visibility</p:attrName>
                                        </p:attrNameLst>
                                      </p:cBhvr>
                                      <p:to>
                                        <p:strVal val="visible"/>
                                      </p:to>
                                    </p:set>
                                    <p:animEffect transition="in" filter="strips(downLeft)">
                                      <p:cBhvr>
                                        <p:cTn id="40" dur="500"/>
                                        <p:tgtEl>
                                          <p:spTgt spid="118788"/>
                                        </p:tgtEl>
                                      </p:cBhvr>
                                    </p:animEffect>
                                  </p:childTnLst>
                                </p:cTn>
                              </p:par>
                              <p:par>
                                <p:cTn id="41" presetID="18" presetClass="entr" presetSubtype="12" fill="hold" grpId="0" nodeType="withEffect">
                                  <p:stCondLst>
                                    <p:cond delay="0"/>
                                  </p:stCondLst>
                                  <p:childTnLst>
                                    <p:set>
                                      <p:cBhvr>
                                        <p:cTn id="42" dur="1" fill="hold">
                                          <p:stCondLst>
                                            <p:cond delay="0"/>
                                          </p:stCondLst>
                                        </p:cTn>
                                        <p:tgtEl>
                                          <p:spTgt spid="118789"/>
                                        </p:tgtEl>
                                        <p:attrNameLst>
                                          <p:attrName>style.visibility</p:attrName>
                                        </p:attrNameLst>
                                      </p:cBhvr>
                                      <p:to>
                                        <p:strVal val="visible"/>
                                      </p:to>
                                    </p:set>
                                    <p:animEffect transition="in" filter="strips(downLeft)">
                                      <p:cBhvr>
                                        <p:cTn id="43" dur="500"/>
                                        <p:tgtEl>
                                          <p:spTgt spid="118789"/>
                                        </p:tgtEl>
                                      </p:cBhvr>
                                    </p:animEffect>
                                  </p:childTnLst>
                                </p:cTn>
                              </p:par>
                              <p:par>
                                <p:cTn id="44" presetID="18" presetClass="entr" presetSubtype="12" fill="hold" grpId="0" nodeType="withEffect">
                                  <p:stCondLst>
                                    <p:cond delay="0"/>
                                  </p:stCondLst>
                                  <p:childTnLst>
                                    <p:set>
                                      <p:cBhvr>
                                        <p:cTn id="45" dur="1" fill="hold">
                                          <p:stCondLst>
                                            <p:cond delay="0"/>
                                          </p:stCondLst>
                                        </p:cTn>
                                        <p:tgtEl>
                                          <p:spTgt spid="118825"/>
                                        </p:tgtEl>
                                        <p:attrNameLst>
                                          <p:attrName>style.visibility</p:attrName>
                                        </p:attrNameLst>
                                      </p:cBhvr>
                                      <p:to>
                                        <p:strVal val="visible"/>
                                      </p:to>
                                    </p:set>
                                    <p:animEffect transition="in" filter="strips(downLeft)">
                                      <p:cBhvr>
                                        <p:cTn id="46" dur="500"/>
                                        <p:tgtEl>
                                          <p:spTgt spid="118825"/>
                                        </p:tgtEl>
                                      </p:cBhvr>
                                    </p:animEffect>
                                  </p:childTnLst>
                                </p:cTn>
                              </p:par>
                              <p:par>
                                <p:cTn id="47" presetID="18" presetClass="entr" presetSubtype="12" fill="hold" grpId="0" nodeType="withEffect">
                                  <p:stCondLst>
                                    <p:cond delay="0"/>
                                  </p:stCondLst>
                                  <p:childTnLst>
                                    <p:set>
                                      <p:cBhvr>
                                        <p:cTn id="48" dur="1" fill="hold">
                                          <p:stCondLst>
                                            <p:cond delay="0"/>
                                          </p:stCondLst>
                                        </p:cTn>
                                        <p:tgtEl>
                                          <p:spTgt spid="118827"/>
                                        </p:tgtEl>
                                        <p:attrNameLst>
                                          <p:attrName>style.visibility</p:attrName>
                                        </p:attrNameLst>
                                      </p:cBhvr>
                                      <p:to>
                                        <p:strVal val="visible"/>
                                      </p:to>
                                    </p:set>
                                    <p:animEffect transition="in" filter="strips(downLeft)">
                                      <p:cBhvr>
                                        <p:cTn id="49" dur="500"/>
                                        <p:tgtEl>
                                          <p:spTgt spid="118827"/>
                                        </p:tgtEl>
                                      </p:cBhvr>
                                    </p:animEffect>
                                  </p:childTnLst>
                                </p:cTn>
                              </p:par>
                              <p:par>
                                <p:cTn id="50" presetID="18" presetClass="entr" presetSubtype="12" fill="hold" grpId="0" nodeType="withEffect">
                                  <p:stCondLst>
                                    <p:cond delay="0"/>
                                  </p:stCondLst>
                                  <p:childTnLst>
                                    <p:set>
                                      <p:cBhvr>
                                        <p:cTn id="51" dur="1" fill="hold">
                                          <p:stCondLst>
                                            <p:cond delay="0"/>
                                          </p:stCondLst>
                                        </p:cTn>
                                        <p:tgtEl>
                                          <p:spTgt spid="118826"/>
                                        </p:tgtEl>
                                        <p:attrNameLst>
                                          <p:attrName>style.visibility</p:attrName>
                                        </p:attrNameLst>
                                      </p:cBhvr>
                                      <p:to>
                                        <p:strVal val="visible"/>
                                      </p:to>
                                    </p:set>
                                    <p:animEffect transition="in" filter="strips(downLeft)">
                                      <p:cBhvr>
                                        <p:cTn id="52" dur="500"/>
                                        <p:tgtEl>
                                          <p:spTgt spid="118826"/>
                                        </p:tgtEl>
                                      </p:cBhvr>
                                    </p:animEffect>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118792"/>
                                        </p:tgtEl>
                                        <p:attrNameLst>
                                          <p:attrName>style.visibility</p:attrName>
                                        </p:attrNameLst>
                                      </p:cBhvr>
                                      <p:to>
                                        <p:strVal val="visible"/>
                                      </p:to>
                                    </p:set>
                                    <p:animEffect transition="in" filter="fade">
                                      <p:cBhvr>
                                        <p:cTn id="57" dur="800" decel="100000"/>
                                        <p:tgtEl>
                                          <p:spTgt spid="118792"/>
                                        </p:tgtEl>
                                      </p:cBhvr>
                                    </p:animEffect>
                                    <p:anim calcmode="lin" valueType="num">
                                      <p:cBhvr>
                                        <p:cTn id="58" dur="800" decel="100000" fill="hold"/>
                                        <p:tgtEl>
                                          <p:spTgt spid="118792"/>
                                        </p:tgtEl>
                                        <p:attrNameLst>
                                          <p:attrName>style.rotation</p:attrName>
                                        </p:attrNameLst>
                                      </p:cBhvr>
                                      <p:tavLst>
                                        <p:tav tm="0">
                                          <p:val>
                                            <p:fltVal val="-90"/>
                                          </p:val>
                                        </p:tav>
                                        <p:tav tm="100000">
                                          <p:val>
                                            <p:fltVal val="0"/>
                                          </p:val>
                                        </p:tav>
                                      </p:tavLst>
                                    </p:anim>
                                    <p:anim calcmode="lin" valueType="num">
                                      <p:cBhvr>
                                        <p:cTn id="59" dur="800" decel="100000" fill="hold"/>
                                        <p:tgtEl>
                                          <p:spTgt spid="118792"/>
                                        </p:tgtEl>
                                        <p:attrNameLst>
                                          <p:attrName>ppt_x</p:attrName>
                                        </p:attrNameLst>
                                      </p:cBhvr>
                                      <p:tavLst>
                                        <p:tav tm="0">
                                          <p:val>
                                            <p:strVal val="#ppt_x+0.4"/>
                                          </p:val>
                                        </p:tav>
                                        <p:tav tm="100000">
                                          <p:val>
                                            <p:strVal val="#ppt_x-0.05"/>
                                          </p:val>
                                        </p:tav>
                                      </p:tavLst>
                                    </p:anim>
                                    <p:anim calcmode="lin" valueType="num">
                                      <p:cBhvr>
                                        <p:cTn id="60" dur="800" decel="100000" fill="hold"/>
                                        <p:tgtEl>
                                          <p:spTgt spid="118792"/>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118792"/>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118792"/>
                                        </p:tgtEl>
                                        <p:attrNameLst>
                                          <p:attrName>ppt_y</p:attrName>
                                        </p:attrNameLst>
                                      </p:cBhvr>
                                      <p:tavLst>
                                        <p:tav tm="0">
                                          <p:val>
                                            <p:strVal val="#ppt_y+0.1"/>
                                          </p:val>
                                        </p:tav>
                                        <p:tav tm="100000">
                                          <p:val>
                                            <p:strVal val="#ppt_y"/>
                                          </p:val>
                                        </p:tav>
                                      </p:tavLst>
                                    </p:anim>
                                  </p:childTnLst>
                                </p:cTn>
                              </p:par>
                              <p:par>
                                <p:cTn id="63" presetID="30" presetClass="entr" presetSubtype="0" fill="hold" grpId="0" nodeType="withEffect">
                                  <p:stCondLst>
                                    <p:cond delay="0"/>
                                  </p:stCondLst>
                                  <p:childTnLst>
                                    <p:set>
                                      <p:cBhvr>
                                        <p:cTn id="64" dur="1" fill="hold">
                                          <p:stCondLst>
                                            <p:cond delay="0"/>
                                          </p:stCondLst>
                                        </p:cTn>
                                        <p:tgtEl>
                                          <p:spTgt spid="118817"/>
                                        </p:tgtEl>
                                        <p:attrNameLst>
                                          <p:attrName>style.visibility</p:attrName>
                                        </p:attrNameLst>
                                      </p:cBhvr>
                                      <p:to>
                                        <p:strVal val="visible"/>
                                      </p:to>
                                    </p:set>
                                    <p:animEffect transition="in" filter="fade">
                                      <p:cBhvr>
                                        <p:cTn id="65" dur="800" decel="100000"/>
                                        <p:tgtEl>
                                          <p:spTgt spid="118817"/>
                                        </p:tgtEl>
                                      </p:cBhvr>
                                    </p:animEffect>
                                    <p:anim calcmode="lin" valueType="num">
                                      <p:cBhvr>
                                        <p:cTn id="66" dur="800" decel="100000" fill="hold"/>
                                        <p:tgtEl>
                                          <p:spTgt spid="118817"/>
                                        </p:tgtEl>
                                        <p:attrNameLst>
                                          <p:attrName>style.rotation</p:attrName>
                                        </p:attrNameLst>
                                      </p:cBhvr>
                                      <p:tavLst>
                                        <p:tav tm="0">
                                          <p:val>
                                            <p:fltVal val="-90"/>
                                          </p:val>
                                        </p:tav>
                                        <p:tav tm="100000">
                                          <p:val>
                                            <p:fltVal val="0"/>
                                          </p:val>
                                        </p:tav>
                                      </p:tavLst>
                                    </p:anim>
                                    <p:anim calcmode="lin" valueType="num">
                                      <p:cBhvr>
                                        <p:cTn id="67" dur="800" decel="100000" fill="hold"/>
                                        <p:tgtEl>
                                          <p:spTgt spid="118817"/>
                                        </p:tgtEl>
                                        <p:attrNameLst>
                                          <p:attrName>ppt_x</p:attrName>
                                        </p:attrNameLst>
                                      </p:cBhvr>
                                      <p:tavLst>
                                        <p:tav tm="0">
                                          <p:val>
                                            <p:strVal val="#ppt_x+0.4"/>
                                          </p:val>
                                        </p:tav>
                                        <p:tav tm="100000">
                                          <p:val>
                                            <p:strVal val="#ppt_x-0.05"/>
                                          </p:val>
                                        </p:tav>
                                      </p:tavLst>
                                    </p:anim>
                                    <p:anim calcmode="lin" valueType="num">
                                      <p:cBhvr>
                                        <p:cTn id="68" dur="800" decel="100000" fill="hold"/>
                                        <p:tgtEl>
                                          <p:spTgt spid="118817"/>
                                        </p:tgtEl>
                                        <p:attrNameLst>
                                          <p:attrName>ppt_y</p:attrName>
                                        </p:attrNameLst>
                                      </p:cBhvr>
                                      <p:tavLst>
                                        <p:tav tm="0">
                                          <p:val>
                                            <p:strVal val="#ppt_y-0.4"/>
                                          </p:val>
                                        </p:tav>
                                        <p:tav tm="100000">
                                          <p:val>
                                            <p:strVal val="#ppt_y+0.1"/>
                                          </p:val>
                                        </p:tav>
                                      </p:tavLst>
                                    </p:anim>
                                    <p:anim calcmode="lin" valueType="num">
                                      <p:cBhvr>
                                        <p:cTn id="69" dur="200" accel="100000" fill="hold">
                                          <p:stCondLst>
                                            <p:cond delay="800"/>
                                          </p:stCondLst>
                                        </p:cTn>
                                        <p:tgtEl>
                                          <p:spTgt spid="118817"/>
                                        </p:tgtEl>
                                        <p:attrNameLst>
                                          <p:attrName>ppt_x</p:attrName>
                                        </p:attrNameLst>
                                      </p:cBhvr>
                                      <p:tavLst>
                                        <p:tav tm="0">
                                          <p:val>
                                            <p:strVal val="#ppt_x-0.05"/>
                                          </p:val>
                                        </p:tav>
                                        <p:tav tm="100000">
                                          <p:val>
                                            <p:strVal val="#ppt_x"/>
                                          </p:val>
                                        </p:tav>
                                      </p:tavLst>
                                    </p:anim>
                                    <p:anim calcmode="lin" valueType="num">
                                      <p:cBhvr>
                                        <p:cTn id="70" dur="200" accel="100000" fill="hold">
                                          <p:stCondLst>
                                            <p:cond delay="800"/>
                                          </p:stCondLst>
                                        </p:cTn>
                                        <p:tgtEl>
                                          <p:spTgt spid="118817"/>
                                        </p:tgtEl>
                                        <p:attrNameLst>
                                          <p:attrName>ppt_y</p:attrName>
                                        </p:attrNameLst>
                                      </p:cBhvr>
                                      <p:tavLst>
                                        <p:tav tm="0">
                                          <p:val>
                                            <p:strVal val="#ppt_y+0.1"/>
                                          </p:val>
                                        </p:tav>
                                        <p:tav tm="100000">
                                          <p:val>
                                            <p:strVal val="#ppt_y"/>
                                          </p:val>
                                        </p:tav>
                                      </p:tavLst>
                                    </p:anim>
                                  </p:childTnLst>
                                </p:cTn>
                              </p:par>
                              <p:par>
                                <p:cTn id="71" presetID="30" presetClass="entr" presetSubtype="0" fill="hold" grpId="0" nodeType="withEffect">
                                  <p:stCondLst>
                                    <p:cond delay="0"/>
                                  </p:stCondLst>
                                  <p:childTnLst>
                                    <p:set>
                                      <p:cBhvr>
                                        <p:cTn id="72" dur="1" fill="hold">
                                          <p:stCondLst>
                                            <p:cond delay="0"/>
                                          </p:stCondLst>
                                        </p:cTn>
                                        <p:tgtEl>
                                          <p:spTgt spid="118821"/>
                                        </p:tgtEl>
                                        <p:attrNameLst>
                                          <p:attrName>style.visibility</p:attrName>
                                        </p:attrNameLst>
                                      </p:cBhvr>
                                      <p:to>
                                        <p:strVal val="visible"/>
                                      </p:to>
                                    </p:set>
                                    <p:animEffect transition="in" filter="fade">
                                      <p:cBhvr>
                                        <p:cTn id="73" dur="800" decel="100000"/>
                                        <p:tgtEl>
                                          <p:spTgt spid="118821"/>
                                        </p:tgtEl>
                                      </p:cBhvr>
                                    </p:animEffect>
                                    <p:anim calcmode="lin" valueType="num">
                                      <p:cBhvr>
                                        <p:cTn id="74" dur="800" decel="100000" fill="hold"/>
                                        <p:tgtEl>
                                          <p:spTgt spid="118821"/>
                                        </p:tgtEl>
                                        <p:attrNameLst>
                                          <p:attrName>style.rotation</p:attrName>
                                        </p:attrNameLst>
                                      </p:cBhvr>
                                      <p:tavLst>
                                        <p:tav tm="0">
                                          <p:val>
                                            <p:fltVal val="-90"/>
                                          </p:val>
                                        </p:tav>
                                        <p:tav tm="100000">
                                          <p:val>
                                            <p:fltVal val="0"/>
                                          </p:val>
                                        </p:tav>
                                      </p:tavLst>
                                    </p:anim>
                                    <p:anim calcmode="lin" valueType="num">
                                      <p:cBhvr>
                                        <p:cTn id="75" dur="800" decel="100000" fill="hold"/>
                                        <p:tgtEl>
                                          <p:spTgt spid="118821"/>
                                        </p:tgtEl>
                                        <p:attrNameLst>
                                          <p:attrName>ppt_x</p:attrName>
                                        </p:attrNameLst>
                                      </p:cBhvr>
                                      <p:tavLst>
                                        <p:tav tm="0">
                                          <p:val>
                                            <p:strVal val="#ppt_x+0.4"/>
                                          </p:val>
                                        </p:tav>
                                        <p:tav tm="100000">
                                          <p:val>
                                            <p:strVal val="#ppt_x-0.05"/>
                                          </p:val>
                                        </p:tav>
                                      </p:tavLst>
                                    </p:anim>
                                    <p:anim calcmode="lin" valueType="num">
                                      <p:cBhvr>
                                        <p:cTn id="76" dur="800" decel="100000" fill="hold"/>
                                        <p:tgtEl>
                                          <p:spTgt spid="118821"/>
                                        </p:tgtEl>
                                        <p:attrNameLst>
                                          <p:attrName>ppt_y</p:attrName>
                                        </p:attrNameLst>
                                      </p:cBhvr>
                                      <p:tavLst>
                                        <p:tav tm="0">
                                          <p:val>
                                            <p:strVal val="#ppt_y-0.4"/>
                                          </p:val>
                                        </p:tav>
                                        <p:tav tm="100000">
                                          <p:val>
                                            <p:strVal val="#ppt_y+0.1"/>
                                          </p:val>
                                        </p:tav>
                                      </p:tavLst>
                                    </p:anim>
                                    <p:anim calcmode="lin" valueType="num">
                                      <p:cBhvr>
                                        <p:cTn id="77" dur="200" accel="100000" fill="hold">
                                          <p:stCondLst>
                                            <p:cond delay="800"/>
                                          </p:stCondLst>
                                        </p:cTn>
                                        <p:tgtEl>
                                          <p:spTgt spid="118821"/>
                                        </p:tgtEl>
                                        <p:attrNameLst>
                                          <p:attrName>ppt_x</p:attrName>
                                        </p:attrNameLst>
                                      </p:cBhvr>
                                      <p:tavLst>
                                        <p:tav tm="0">
                                          <p:val>
                                            <p:strVal val="#ppt_x-0.05"/>
                                          </p:val>
                                        </p:tav>
                                        <p:tav tm="100000">
                                          <p:val>
                                            <p:strVal val="#ppt_x"/>
                                          </p:val>
                                        </p:tav>
                                      </p:tavLst>
                                    </p:anim>
                                    <p:anim calcmode="lin" valueType="num">
                                      <p:cBhvr>
                                        <p:cTn id="78" dur="200" accel="100000" fill="hold">
                                          <p:stCondLst>
                                            <p:cond delay="800"/>
                                          </p:stCondLst>
                                        </p:cTn>
                                        <p:tgtEl>
                                          <p:spTgt spid="118821"/>
                                        </p:tgtEl>
                                        <p:attrNameLst>
                                          <p:attrName>ppt_y</p:attrName>
                                        </p:attrNameLst>
                                      </p:cBhvr>
                                      <p:tavLst>
                                        <p:tav tm="0">
                                          <p:val>
                                            <p:strVal val="#ppt_y+0.1"/>
                                          </p:val>
                                        </p:tav>
                                        <p:tav tm="100000">
                                          <p:val>
                                            <p:strVal val="#ppt_y"/>
                                          </p:val>
                                        </p:tav>
                                      </p:tavLst>
                                    </p:anim>
                                  </p:childTnLst>
                                </p:cTn>
                              </p:par>
                              <p:par>
                                <p:cTn id="79" presetID="30" presetClass="entr" presetSubtype="0" fill="hold" grpId="0" nodeType="withEffect">
                                  <p:stCondLst>
                                    <p:cond delay="0"/>
                                  </p:stCondLst>
                                  <p:childTnLst>
                                    <p:set>
                                      <p:cBhvr>
                                        <p:cTn id="80" dur="1" fill="hold">
                                          <p:stCondLst>
                                            <p:cond delay="0"/>
                                          </p:stCondLst>
                                        </p:cTn>
                                        <p:tgtEl>
                                          <p:spTgt spid="118819"/>
                                        </p:tgtEl>
                                        <p:attrNameLst>
                                          <p:attrName>style.visibility</p:attrName>
                                        </p:attrNameLst>
                                      </p:cBhvr>
                                      <p:to>
                                        <p:strVal val="visible"/>
                                      </p:to>
                                    </p:set>
                                    <p:animEffect transition="in" filter="fade">
                                      <p:cBhvr>
                                        <p:cTn id="81" dur="800" decel="100000"/>
                                        <p:tgtEl>
                                          <p:spTgt spid="118819"/>
                                        </p:tgtEl>
                                      </p:cBhvr>
                                    </p:animEffect>
                                    <p:anim calcmode="lin" valueType="num">
                                      <p:cBhvr>
                                        <p:cTn id="82" dur="800" decel="100000" fill="hold"/>
                                        <p:tgtEl>
                                          <p:spTgt spid="118819"/>
                                        </p:tgtEl>
                                        <p:attrNameLst>
                                          <p:attrName>style.rotation</p:attrName>
                                        </p:attrNameLst>
                                      </p:cBhvr>
                                      <p:tavLst>
                                        <p:tav tm="0">
                                          <p:val>
                                            <p:fltVal val="-90"/>
                                          </p:val>
                                        </p:tav>
                                        <p:tav tm="100000">
                                          <p:val>
                                            <p:fltVal val="0"/>
                                          </p:val>
                                        </p:tav>
                                      </p:tavLst>
                                    </p:anim>
                                    <p:anim calcmode="lin" valueType="num">
                                      <p:cBhvr>
                                        <p:cTn id="83" dur="800" decel="100000" fill="hold"/>
                                        <p:tgtEl>
                                          <p:spTgt spid="118819"/>
                                        </p:tgtEl>
                                        <p:attrNameLst>
                                          <p:attrName>ppt_x</p:attrName>
                                        </p:attrNameLst>
                                      </p:cBhvr>
                                      <p:tavLst>
                                        <p:tav tm="0">
                                          <p:val>
                                            <p:strVal val="#ppt_x+0.4"/>
                                          </p:val>
                                        </p:tav>
                                        <p:tav tm="100000">
                                          <p:val>
                                            <p:strVal val="#ppt_x-0.05"/>
                                          </p:val>
                                        </p:tav>
                                      </p:tavLst>
                                    </p:anim>
                                    <p:anim calcmode="lin" valueType="num">
                                      <p:cBhvr>
                                        <p:cTn id="84" dur="800" decel="100000" fill="hold"/>
                                        <p:tgtEl>
                                          <p:spTgt spid="118819"/>
                                        </p:tgtEl>
                                        <p:attrNameLst>
                                          <p:attrName>ppt_y</p:attrName>
                                        </p:attrNameLst>
                                      </p:cBhvr>
                                      <p:tavLst>
                                        <p:tav tm="0">
                                          <p:val>
                                            <p:strVal val="#ppt_y-0.4"/>
                                          </p:val>
                                        </p:tav>
                                        <p:tav tm="100000">
                                          <p:val>
                                            <p:strVal val="#ppt_y+0.1"/>
                                          </p:val>
                                        </p:tav>
                                      </p:tavLst>
                                    </p:anim>
                                    <p:anim calcmode="lin" valueType="num">
                                      <p:cBhvr>
                                        <p:cTn id="85" dur="200" accel="100000" fill="hold">
                                          <p:stCondLst>
                                            <p:cond delay="800"/>
                                          </p:stCondLst>
                                        </p:cTn>
                                        <p:tgtEl>
                                          <p:spTgt spid="118819"/>
                                        </p:tgtEl>
                                        <p:attrNameLst>
                                          <p:attrName>ppt_x</p:attrName>
                                        </p:attrNameLst>
                                      </p:cBhvr>
                                      <p:tavLst>
                                        <p:tav tm="0">
                                          <p:val>
                                            <p:strVal val="#ppt_x-0.05"/>
                                          </p:val>
                                        </p:tav>
                                        <p:tav tm="100000">
                                          <p:val>
                                            <p:strVal val="#ppt_x"/>
                                          </p:val>
                                        </p:tav>
                                      </p:tavLst>
                                    </p:anim>
                                    <p:anim calcmode="lin" valueType="num">
                                      <p:cBhvr>
                                        <p:cTn id="86" dur="200" accel="100000" fill="hold">
                                          <p:stCondLst>
                                            <p:cond delay="800"/>
                                          </p:stCondLst>
                                        </p:cTn>
                                        <p:tgtEl>
                                          <p:spTgt spid="118819"/>
                                        </p:tgtEl>
                                        <p:attrNameLst>
                                          <p:attrName>ppt_y</p:attrName>
                                        </p:attrNameLst>
                                      </p:cBhvr>
                                      <p:tavLst>
                                        <p:tav tm="0">
                                          <p:val>
                                            <p:strVal val="#ppt_y+0.1"/>
                                          </p:val>
                                        </p:tav>
                                        <p:tav tm="100000">
                                          <p:val>
                                            <p:strVal val="#ppt_y"/>
                                          </p:val>
                                        </p:tav>
                                      </p:tavLst>
                                    </p:anim>
                                  </p:childTnLst>
                                </p:cTn>
                              </p:par>
                            </p:childTnLst>
                          </p:cTn>
                        </p:par>
                        <p:par>
                          <p:cTn id="87" fill="hold">
                            <p:stCondLst>
                              <p:cond delay="1000"/>
                            </p:stCondLst>
                            <p:childTnLst>
                              <p:par>
                                <p:cTn id="88" presetID="18" presetClass="entr" presetSubtype="12" fill="hold" grpId="0" nodeType="afterEffect">
                                  <p:stCondLst>
                                    <p:cond delay="0"/>
                                  </p:stCondLst>
                                  <p:childTnLst>
                                    <p:set>
                                      <p:cBhvr>
                                        <p:cTn id="89" dur="1" fill="hold">
                                          <p:stCondLst>
                                            <p:cond delay="0"/>
                                          </p:stCondLst>
                                        </p:cTn>
                                        <p:tgtEl>
                                          <p:spTgt spid="118824"/>
                                        </p:tgtEl>
                                        <p:attrNameLst>
                                          <p:attrName>style.visibility</p:attrName>
                                        </p:attrNameLst>
                                      </p:cBhvr>
                                      <p:to>
                                        <p:strVal val="visible"/>
                                      </p:to>
                                    </p:set>
                                    <p:animEffect transition="in" filter="strips(downLeft)">
                                      <p:cBhvr>
                                        <p:cTn id="90" dur="500"/>
                                        <p:tgtEl>
                                          <p:spTgt spid="118824"/>
                                        </p:tgtEl>
                                      </p:cBhvr>
                                    </p:animEffect>
                                  </p:childTnLst>
                                </p:cTn>
                              </p:par>
                              <p:par>
                                <p:cTn id="91" presetID="18" presetClass="entr" presetSubtype="12" fill="hold" grpId="0" nodeType="withEffect">
                                  <p:stCondLst>
                                    <p:cond delay="0"/>
                                  </p:stCondLst>
                                  <p:childTnLst>
                                    <p:set>
                                      <p:cBhvr>
                                        <p:cTn id="92" dur="1" fill="hold">
                                          <p:stCondLst>
                                            <p:cond delay="0"/>
                                          </p:stCondLst>
                                        </p:cTn>
                                        <p:tgtEl>
                                          <p:spTgt spid="118822"/>
                                        </p:tgtEl>
                                        <p:attrNameLst>
                                          <p:attrName>style.visibility</p:attrName>
                                        </p:attrNameLst>
                                      </p:cBhvr>
                                      <p:to>
                                        <p:strVal val="visible"/>
                                      </p:to>
                                    </p:set>
                                    <p:animEffect transition="in" filter="strips(downLeft)">
                                      <p:cBhvr>
                                        <p:cTn id="93" dur="500"/>
                                        <p:tgtEl>
                                          <p:spTgt spid="118822"/>
                                        </p:tgtEl>
                                      </p:cBhvr>
                                    </p:animEffect>
                                  </p:childTnLst>
                                </p:cTn>
                              </p:par>
                              <p:par>
                                <p:cTn id="94" presetID="18" presetClass="entr" presetSubtype="12" fill="hold" grpId="0" nodeType="withEffect">
                                  <p:stCondLst>
                                    <p:cond delay="0"/>
                                  </p:stCondLst>
                                  <p:childTnLst>
                                    <p:set>
                                      <p:cBhvr>
                                        <p:cTn id="95" dur="1" fill="hold">
                                          <p:stCondLst>
                                            <p:cond delay="0"/>
                                          </p:stCondLst>
                                        </p:cTn>
                                        <p:tgtEl>
                                          <p:spTgt spid="118823"/>
                                        </p:tgtEl>
                                        <p:attrNameLst>
                                          <p:attrName>style.visibility</p:attrName>
                                        </p:attrNameLst>
                                      </p:cBhvr>
                                      <p:to>
                                        <p:strVal val="visible"/>
                                      </p:to>
                                    </p:set>
                                    <p:animEffect transition="in" filter="strips(downLeft)">
                                      <p:cBhvr>
                                        <p:cTn id="96" dur="500"/>
                                        <p:tgtEl>
                                          <p:spTgt spid="118823"/>
                                        </p:tgtEl>
                                      </p:cBhvr>
                                    </p:animEffect>
                                  </p:childTnLst>
                                </p:cTn>
                              </p:par>
                              <p:par>
                                <p:cTn id="97" presetID="18" presetClass="entr" presetSubtype="12" fill="hold" grpId="0" nodeType="withEffect">
                                  <p:stCondLst>
                                    <p:cond delay="0"/>
                                  </p:stCondLst>
                                  <p:childTnLst>
                                    <p:set>
                                      <p:cBhvr>
                                        <p:cTn id="98" dur="1" fill="hold">
                                          <p:stCondLst>
                                            <p:cond delay="0"/>
                                          </p:stCondLst>
                                        </p:cTn>
                                        <p:tgtEl>
                                          <p:spTgt spid="118829"/>
                                        </p:tgtEl>
                                        <p:attrNameLst>
                                          <p:attrName>style.visibility</p:attrName>
                                        </p:attrNameLst>
                                      </p:cBhvr>
                                      <p:to>
                                        <p:strVal val="visible"/>
                                      </p:to>
                                    </p:set>
                                    <p:animEffect transition="in" filter="strips(downLeft)">
                                      <p:cBhvr>
                                        <p:cTn id="99" dur="500"/>
                                        <p:tgtEl>
                                          <p:spTgt spid="118829"/>
                                        </p:tgtEl>
                                      </p:cBhvr>
                                    </p:animEffect>
                                  </p:childTnLst>
                                </p:cTn>
                              </p:par>
                              <p:par>
                                <p:cTn id="100" presetID="18" presetClass="entr" presetSubtype="12" fill="hold" grpId="0" nodeType="withEffect">
                                  <p:stCondLst>
                                    <p:cond delay="0"/>
                                  </p:stCondLst>
                                  <p:childTnLst>
                                    <p:set>
                                      <p:cBhvr>
                                        <p:cTn id="101" dur="1" fill="hold">
                                          <p:stCondLst>
                                            <p:cond delay="0"/>
                                          </p:stCondLst>
                                        </p:cTn>
                                        <p:tgtEl>
                                          <p:spTgt spid="118828"/>
                                        </p:tgtEl>
                                        <p:attrNameLst>
                                          <p:attrName>style.visibility</p:attrName>
                                        </p:attrNameLst>
                                      </p:cBhvr>
                                      <p:to>
                                        <p:strVal val="visible"/>
                                      </p:to>
                                    </p:set>
                                    <p:animEffect transition="in" filter="strips(downLeft)">
                                      <p:cBhvr>
                                        <p:cTn id="102" dur="500"/>
                                        <p:tgtEl>
                                          <p:spTgt spid="1188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8" grpId="0" animBg="1"/>
      <p:bldP spid="118789" grpId="0" animBg="1"/>
      <p:bldP spid="118791" grpId="0" animBg="1"/>
      <p:bldP spid="118792" grpId="0" animBg="1"/>
      <p:bldP spid="118816" grpId="0" animBg="1"/>
      <p:bldP spid="118817" grpId="0" animBg="1"/>
      <p:bldP spid="118818" grpId="0" animBg="1"/>
      <p:bldP spid="118819" grpId="0" animBg="1"/>
      <p:bldP spid="118820" grpId="0" animBg="1"/>
      <p:bldP spid="118821" grpId="0" animBg="1"/>
      <p:bldP spid="118822" grpId="0" animBg="1"/>
      <p:bldP spid="118823" grpId="0" animBg="1"/>
      <p:bldP spid="118824" grpId="0" animBg="1"/>
      <p:bldP spid="118825" grpId="0" animBg="1"/>
      <p:bldP spid="118826" grpId="0" animBg="1"/>
      <p:bldP spid="118827" grpId="0" animBg="1"/>
      <p:bldP spid="118828" grpId="0" animBg="1"/>
      <p:bldP spid="11882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lvl="0" algn="r" rtl="1"/>
            <a:r>
              <a:rPr lang="fa-IR" dirty="0">
                <a:cs typeface="B Nazanin" pitchFamily="2" charset="-78"/>
              </a:rPr>
              <a:t>تفاوت انسولین حیوانی و انسانی چیست؟</a:t>
            </a:r>
          </a:p>
          <a:p>
            <a:pPr marL="0" lvl="0" indent="0" algn="r" rtl="1">
              <a:buNone/>
            </a:pPr>
            <a:r>
              <a:rPr lang="fa-IR" dirty="0">
                <a:cs typeface="B Nazanin" pitchFamily="2" charset="-78"/>
              </a:rPr>
              <a:t> </a:t>
            </a:r>
            <a:endParaRPr lang="en-US" dirty="0">
              <a:cs typeface="B Nazanin" pitchFamily="2" charset="-78"/>
            </a:endParaRPr>
          </a:p>
          <a:p>
            <a:pPr lvl="1" algn="r" rtl="1"/>
            <a:r>
              <a:rPr lang="fa-IR" dirty="0">
                <a:cs typeface="B Nazanin" pitchFamily="2" charset="-78"/>
              </a:rPr>
              <a:t>الف) انسولین گاوی در سه اسید آمینه و انسولین خوکی در یک اسید آمینه با انسولین انسانی تفاوت دارند بنابراین از نظر ایمونوژنیسیته (ایجاد آنتی بادی علیه انسولین)</a:t>
            </a:r>
          </a:p>
          <a:p>
            <a:pPr lvl="2" algn="r" rtl="1"/>
            <a:r>
              <a:rPr lang="fa-IR" dirty="0">
                <a:cs typeface="B Nazanin" pitchFamily="2" charset="-78"/>
              </a:rPr>
              <a:t>انسولین گاوی &gt; خوکی &gt; انسانی</a:t>
            </a:r>
          </a:p>
          <a:p>
            <a:pPr lvl="2" algn="r" rtl="1"/>
            <a:endParaRPr lang="en-US" dirty="0">
              <a:cs typeface="B Nazanin" pitchFamily="2" charset="-78"/>
            </a:endParaRPr>
          </a:p>
          <a:p>
            <a:pPr lvl="1" algn="r" rtl="1"/>
            <a:r>
              <a:rPr lang="fa-IR" dirty="0">
                <a:cs typeface="B Nazanin" pitchFamily="2" charset="-78"/>
              </a:rPr>
              <a:t>ب) شروع اثر انسولین انسانی سریع تر و نیمه عمر آن کوتاه تر از انسولین حیوانی است</a:t>
            </a:r>
          </a:p>
          <a:p>
            <a:pPr lvl="1" algn="r" rtl="1"/>
            <a:endParaRPr lang="en-US" dirty="0">
              <a:cs typeface="B Nazanin" pitchFamily="2" charset="-78"/>
            </a:endParaRPr>
          </a:p>
          <a:p>
            <a:pPr lvl="0" algn="r" rtl="1"/>
            <a:r>
              <a:rPr lang="fa-IR" dirty="0">
                <a:cs typeface="B Nazanin" pitchFamily="2" charset="-78"/>
              </a:rPr>
              <a:t>توصیه می شود که هر دو نوع انسولین بیمار (رگولار و </a:t>
            </a:r>
            <a:r>
              <a:rPr lang="en-US" dirty="0">
                <a:cs typeface="B Nazanin" pitchFamily="2" charset="-78"/>
              </a:rPr>
              <a:t>NPH</a:t>
            </a:r>
            <a:r>
              <a:rPr lang="fa-IR" dirty="0">
                <a:cs typeface="B Nazanin" pitchFamily="2" charset="-78"/>
              </a:rPr>
              <a:t>) انسانی یا حیوانی باشند</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21803943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a:bodyPr>
          <a:lstStyle/>
          <a:p>
            <a:pPr marL="0" indent="0" algn="ctr" rtl="1">
              <a:buNone/>
            </a:pPr>
            <a:r>
              <a:rPr lang="fa-IR" b="1" dirty="0">
                <a:solidFill>
                  <a:schemeClr val="accent1"/>
                </a:solidFill>
                <a:cs typeface="B Nazanin" pitchFamily="2" charset="-78"/>
              </a:rPr>
              <a:t>در چه مواردی لازم است انسولین حیوانی به انسانی تغییر پیدا کند؟</a:t>
            </a:r>
          </a:p>
          <a:p>
            <a:pPr marL="0" indent="0" algn="ctr" rtl="1">
              <a:buNone/>
            </a:pPr>
            <a:endParaRPr lang="en-US" b="1" dirty="0">
              <a:solidFill>
                <a:schemeClr val="accent1"/>
              </a:solidFill>
              <a:cs typeface="B Nazanin" pitchFamily="2" charset="-78"/>
            </a:endParaRPr>
          </a:p>
          <a:p>
            <a:pPr algn="r" rtl="1"/>
            <a:r>
              <a:rPr lang="fa-IR" dirty="0">
                <a:cs typeface="B Nazanin" pitchFamily="2" charset="-78"/>
              </a:rPr>
              <a:t>لیپودیستروفی یکی از عوارض ناشی از انسولین در محل تزریق می باشد که به دو صورت دیده می شود:</a:t>
            </a:r>
          </a:p>
          <a:p>
            <a:pPr algn="r" rtl="1"/>
            <a:endParaRPr lang="en-US" dirty="0">
              <a:cs typeface="B Nazanin" pitchFamily="2" charset="-78"/>
            </a:endParaRPr>
          </a:p>
          <a:p>
            <a:pPr lvl="1" algn="r" rtl="1"/>
            <a:r>
              <a:rPr lang="fa-IR" dirty="0">
                <a:cs typeface="B Nazanin" pitchFamily="2" charset="-78"/>
              </a:rPr>
              <a:t>الف) لیپوهیپرتروفی: به دنبال تزریق انسولین در یک محل ثابت ایجاد می شود و علت آن اثرات لیپوژنیک انسولین می باشد. درمان این عارضه، تغییر دادن محل تزریق انسولین به طور مرتب می باشد</a:t>
            </a:r>
          </a:p>
          <a:p>
            <a:pPr lvl="1" algn="r" rtl="1"/>
            <a:endParaRPr lang="en-US" dirty="0">
              <a:cs typeface="B Nazanin" pitchFamily="2" charset="-78"/>
            </a:endParaRPr>
          </a:p>
          <a:p>
            <a:pPr lvl="1" algn="r" rtl="1"/>
            <a:r>
              <a:rPr lang="fa-IR" dirty="0">
                <a:cs typeface="B Nazanin" pitchFamily="2" charset="-78"/>
              </a:rPr>
              <a:t>ب) لیپوآتروفی: معمولا به دلیل واکنش های آلرژیک به انسولین حیوانی ایجاد می شود. درمان آن تغییر انسولین به نوع انسانی و تزریق انسولین انسانی در محل های آتروفیه شده است</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8224910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marL="0" indent="0" algn="ctr" rtl="1">
              <a:buNone/>
            </a:pPr>
            <a:r>
              <a:rPr lang="fa-IR" dirty="0">
                <a:solidFill>
                  <a:schemeClr val="accent1"/>
                </a:solidFill>
                <a:cs typeface="B Nazanin" pitchFamily="2" charset="-78"/>
              </a:rPr>
              <a:t>بیمار با انسولین حیوانی تحت کنترل بوده ولی به علت در دسترس نبودن لازم است با انسولین انسانی جایگزین شود. چه نکاتی باید رعایت شود؟</a:t>
            </a:r>
          </a:p>
          <a:p>
            <a:pPr algn="r" rtl="1"/>
            <a:endParaRPr lang="en-US" dirty="0">
              <a:cs typeface="B Nazanin" pitchFamily="2" charset="-78"/>
            </a:endParaRPr>
          </a:p>
          <a:p>
            <a:pPr lvl="1" algn="r" rtl="1"/>
            <a:r>
              <a:rPr lang="fa-IR" dirty="0">
                <a:cs typeface="B Nazanin" pitchFamily="2" charset="-78"/>
              </a:rPr>
              <a:t>شروع اثر انسولین انسانی سریع تر می باشد (خطر هیپوگلیسمی). بنابراین بیمار بعد از تزریق مراقب علائم هیپوگلیسمی باشد</a:t>
            </a:r>
          </a:p>
          <a:p>
            <a:pPr lvl="1" algn="r" rtl="1"/>
            <a:endParaRPr lang="en-US" dirty="0">
              <a:cs typeface="B Nazanin" pitchFamily="2" charset="-78"/>
            </a:endParaRPr>
          </a:p>
          <a:p>
            <a:pPr lvl="1" algn="r" rtl="1"/>
            <a:r>
              <a:rPr lang="fa-IR" dirty="0">
                <a:cs typeface="B Nazanin" pitchFamily="2" charset="-78"/>
              </a:rPr>
              <a:t>ب) مقدار نیاز به انسولین انسانی به مقدار خیلی کم از انسولین حیوانی کمتر می باشد (بر اساس قند خون میزان مورد نیاز تنظیم شود)</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12282961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algn="r" rtl="1"/>
            <a:r>
              <a:rPr lang="fa-IR" dirty="0">
                <a:cs typeface="B Nazanin" pitchFamily="2" charset="-78"/>
              </a:rPr>
              <a:t>بیمار آقای </a:t>
            </a:r>
            <a:r>
              <a:rPr lang="en-US" dirty="0">
                <a:cs typeface="B Nazanin" pitchFamily="2" charset="-78"/>
              </a:rPr>
              <a:t>60</a:t>
            </a:r>
            <a:r>
              <a:rPr lang="fa-IR" dirty="0">
                <a:cs typeface="B Nazanin" pitchFamily="2" charset="-78"/>
              </a:rPr>
              <a:t> ساله مبتلا به دیابت نوع </a:t>
            </a:r>
            <a:r>
              <a:rPr lang="en-US" dirty="0">
                <a:cs typeface="B Nazanin" pitchFamily="2" charset="-78"/>
              </a:rPr>
              <a:t>II</a:t>
            </a:r>
            <a:r>
              <a:rPr lang="fa-IR" dirty="0">
                <a:cs typeface="B Nazanin" pitchFamily="2" charset="-78"/>
              </a:rPr>
              <a:t> و فشار خون بالا می باشند</a:t>
            </a:r>
            <a:endParaRPr lang="en-US" dirty="0">
              <a:cs typeface="B Nazanin" pitchFamily="2" charset="-78"/>
            </a:endParaRPr>
          </a:p>
          <a:p>
            <a:pPr algn="r" rtl="1"/>
            <a:endParaRPr lang="en-US" dirty="0">
              <a:cs typeface="B Nazanin"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3923482290"/>
              </p:ext>
            </p:extLst>
          </p:nvPr>
        </p:nvGraphicFramePr>
        <p:xfrm>
          <a:off x="1066798" y="2286000"/>
          <a:ext cx="7010403" cy="2667000"/>
        </p:xfrm>
        <a:graphic>
          <a:graphicData uri="http://schemas.openxmlformats.org/drawingml/2006/table">
            <a:tbl>
              <a:tblPr firstRow="1" firstCol="1" bandRow="1">
                <a:tableStyleId>{5C22544A-7EE6-4342-B048-85BDC9FD1C3A}</a:tableStyleId>
              </a:tblPr>
              <a:tblGrid>
                <a:gridCol w="1295402">
                  <a:extLst>
                    <a:ext uri="{9D8B030D-6E8A-4147-A177-3AD203B41FA5}">
                      <a16:colId xmlns:a16="http://schemas.microsoft.com/office/drawing/2014/main" val="20000"/>
                    </a:ext>
                  </a:extLst>
                </a:gridCol>
                <a:gridCol w="1508152">
                  <a:extLst>
                    <a:ext uri="{9D8B030D-6E8A-4147-A177-3AD203B41FA5}">
                      <a16:colId xmlns:a16="http://schemas.microsoft.com/office/drawing/2014/main" val="20001"/>
                    </a:ext>
                  </a:extLst>
                </a:gridCol>
                <a:gridCol w="1401777">
                  <a:extLst>
                    <a:ext uri="{9D8B030D-6E8A-4147-A177-3AD203B41FA5}">
                      <a16:colId xmlns:a16="http://schemas.microsoft.com/office/drawing/2014/main" val="20002"/>
                    </a:ext>
                  </a:extLst>
                </a:gridCol>
                <a:gridCol w="1402536">
                  <a:extLst>
                    <a:ext uri="{9D8B030D-6E8A-4147-A177-3AD203B41FA5}">
                      <a16:colId xmlns:a16="http://schemas.microsoft.com/office/drawing/2014/main" val="20003"/>
                    </a:ext>
                  </a:extLst>
                </a:gridCol>
                <a:gridCol w="1402536">
                  <a:extLst>
                    <a:ext uri="{9D8B030D-6E8A-4147-A177-3AD203B41FA5}">
                      <a16:colId xmlns:a16="http://schemas.microsoft.com/office/drawing/2014/main" val="20004"/>
                    </a:ext>
                  </a:extLst>
                </a:gridCol>
              </a:tblGrid>
              <a:tr h="381000">
                <a:tc>
                  <a:txBody>
                    <a:bodyPr/>
                    <a:lstStyle/>
                    <a:p>
                      <a:pPr marL="0" marR="0">
                        <a:lnSpc>
                          <a:spcPct val="115000"/>
                        </a:lnSpc>
                        <a:spcBef>
                          <a:spcPts val="0"/>
                        </a:spcBef>
                        <a:spcAft>
                          <a:spcPts val="0"/>
                        </a:spcAft>
                      </a:pPr>
                      <a:r>
                        <a:rPr lang="en-US" sz="1600" dirty="0">
                          <a:effectLst/>
                        </a:rPr>
                        <a:t>Rx</a:t>
                      </a:r>
                      <a:endParaRPr lang="en-US" sz="16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extLst>
                  <a:ext uri="{0D108BD9-81ED-4DB2-BD59-A6C34878D82A}">
                    <a16:rowId xmlns:a16="http://schemas.microsoft.com/office/drawing/2014/main" val="10000"/>
                  </a:ext>
                </a:extLst>
              </a:tr>
              <a:tr h="762000">
                <a:tc>
                  <a:txBody>
                    <a:bodyPr/>
                    <a:lstStyle/>
                    <a:p>
                      <a:pPr marL="0" marR="0">
                        <a:lnSpc>
                          <a:spcPct val="115000"/>
                        </a:lnSpc>
                        <a:spcBef>
                          <a:spcPts val="0"/>
                        </a:spcBef>
                        <a:spcAft>
                          <a:spcPts val="0"/>
                        </a:spcAft>
                      </a:pPr>
                      <a:r>
                        <a:rPr lang="en-US" sz="1600">
                          <a:effectLst/>
                        </a:rPr>
                        <a:t>1) Tab</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Glibenclamide</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5 mg</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N=100</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600">
                          <a:effectLst/>
                        </a:rPr>
                        <a:t>روزی 2 عدد</a:t>
                      </a:r>
                      <a:endParaRPr lang="en-US" sz="1600">
                        <a:effectLst/>
                        <a:latin typeface="Calibri"/>
                        <a:ea typeface="Calibri"/>
                        <a:cs typeface="Arial"/>
                      </a:endParaRPr>
                    </a:p>
                  </a:txBody>
                  <a:tcPr marL="68580" marR="68580" marT="0" marB="0"/>
                </a:tc>
                <a:extLst>
                  <a:ext uri="{0D108BD9-81ED-4DB2-BD59-A6C34878D82A}">
                    <a16:rowId xmlns:a16="http://schemas.microsoft.com/office/drawing/2014/main" val="10001"/>
                  </a:ext>
                </a:extLst>
              </a:tr>
              <a:tr h="762000">
                <a:tc>
                  <a:txBody>
                    <a:bodyPr/>
                    <a:lstStyle/>
                    <a:p>
                      <a:pPr marL="0" marR="0">
                        <a:lnSpc>
                          <a:spcPct val="115000"/>
                        </a:lnSpc>
                        <a:spcBef>
                          <a:spcPts val="0"/>
                        </a:spcBef>
                        <a:spcAft>
                          <a:spcPts val="0"/>
                        </a:spcAft>
                      </a:pPr>
                      <a:r>
                        <a:rPr lang="en-US" sz="1600">
                          <a:effectLst/>
                        </a:rPr>
                        <a:t>2) Tab</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Captopril</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25 mg</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N=100</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600">
                          <a:effectLst/>
                        </a:rPr>
                        <a:t>روزی 2 عدد</a:t>
                      </a:r>
                      <a:endParaRPr lang="en-US" sz="1600">
                        <a:effectLst/>
                        <a:latin typeface="Calibri"/>
                        <a:ea typeface="Calibri"/>
                        <a:cs typeface="Arial"/>
                      </a:endParaRPr>
                    </a:p>
                  </a:txBody>
                  <a:tcPr marL="68580" marR="68580" marT="0" marB="0"/>
                </a:tc>
                <a:extLst>
                  <a:ext uri="{0D108BD9-81ED-4DB2-BD59-A6C34878D82A}">
                    <a16:rowId xmlns:a16="http://schemas.microsoft.com/office/drawing/2014/main" val="10002"/>
                  </a:ext>
                </a:extLst>
              </a:tr>
              <a:tr h="762000">
                <a:tc>
                  <a:txBody>
                    <a:bodyPr/>
                    <a:lstStyle/>
                    <a:p>
                      <a:pPr marL="0" marR="0">
                        <a:lnSpc>
                          <a:spcPct val="115000"/>
                        </a:lnSpc>
                        <a:spcBef>
                          <a:spcPts val="0"/>
                        </a:spcBef>
                        <a:spcAft>
                          <a:spcPts val="0"/>
                        </a:spcAft>
                      </a:pPr>
                      <a:r>
                        <a:rPr lang="en-US" sz="1600">
                          <a:effectLst/>
                        </a:rPr>
                        <a:t>3) Tab</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dirty="0">
                          <a:effectLst/>
                        </a:rPr>
                        <a:t>Atenolol</a:t>
                      </a:r>
                      <a:endParaRPr lang="en-US" sz="16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50 mg</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N=100</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600" dirty="0">
                          <a:effectLst/>
                        </a:rPr>
                        <a:t>روزی 2 عدد</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202966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a:bodyPr>
          <a:lstStyle/>
          <a:p>
            <a:pPr lvl="0" algn="r" rtl="1"/>
            <a:endParaRPr lang="fa-IR" dirty="0">
              <a:cs typeface="B Nazanin" pitchFamily="2" charset="-78"/>
            </a:endParaRPr>
          </a:p>
          <a:p>
            <a:pPr lvl="0" algn="r" rtl="1"/>
            <a:r>
              <a:rPr lang="fa-IR" dirty="0">
                <a:cs typeface="B Nazanin" pitchFamily="2" charset="-78"/>
              </a:rPr>
              <a:t>گلی بنکلامید، سولفونیل اوره نسل دوم بوده که به علت قیمت ارزان، در دسترس بودن و مصرف یک بار در روز در بین سولفونیل اوره ها در کشور ما بیشترین مصرف دارد</a:t>
            </a:r>
          </a:p>
          <a:p>
            <a:pPr lvl="0" algn="r" rtl="1"/>
            <a:endParaRPr lang="en-US" dirty="0">
              <a:cs typeface="B Nazanin" pitchFamily="2" charset="-78"/>
            </a:endParaRPr>
          </a:p>
          <a:p>
            <a:pPr lvl="0" algn="r" rtl="1"/>
            <a:r>
              <a:rPr lang="fa-IR" dirty="0">
                <a:cs typeface="B Nazanin" pitchFamily="2" charset="-78"/>
              </a:rPr>
              <a:t>در صورتیکه فرد چاق نباشد معمولا درمان دارویی دیابت نوع </a:t>
            </a:r>
            <a:r>
              <a:rPr lang="en-US" dirty="0">
                <a:cs typeface="B Nazanin" pitchFamily="2" charset="-78"/>
              </a:rPr>
              <a:t>II</a:t>
            </a:r>
            <a:r>
              <a:rPr lang="fa-IR" dirty="0">
                <a:cs typeface="B Nazanin" pitchFamily="2" charset="-78"/>
              </a:rPr>
              <a:t> (بعد از رژیم غذایی و ورزش)  با سولفونیل اوره ها شروع شده و بر اساس نیاز دوز افزایش می یابد. در صورت عدم پاسخ به حداکثر دوز، متفورمین اضافه می شود</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107502534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lnSpcReduction="10000"/>
          </a:bodyPr>
          <a:lstStyle/>
          <a:p>
            <a:pPr lvl="0" algn="r" rtl="1"/>
            <a:r>
              <a:rPr lang="fa-IR" dirty="0">
                <a:cs typeface="B Nazanin" pitchFamily="2" charset="-78"/>
              </a:rPr>
              <a:t>در بیمارانی که به مجموعه گلی بنکلامید+متفورمین پاسخ ندهند انسولین به رژیم درمانی اضافه می شود</a:t>
            </a:r>
          </a:p>
          <a:p>
            <a:pPr lvl="0" algn="r" rtl="1"/>
            <a:endParaRPr lang="fa-IR" dirty="0">
              <a:cs typeface="B Nazanin" pitchFamily="2" charset="-78"/>
            </a:endParaRPr>
          </a:p>
          <a:p>
            <a:pPr algn="r" rtl="1"/>
            <a:r>
              <a:rPr lang="fa-IR" dirty="0">
                <a:cs typeface="B Nazanin" pitchFamily="2" charset="-78"/>
              </a:rPr>
              <a:t>انسولین می تواند به همراه سولفونیل اوره در رژیم شب ها انسولین، روز ها سولفونیل اوره در این بیمارن اضافه شود</a:t>
            </a:r>
          </a:p>
          <a:p>
            <a:pPr algn="r" rtl="1"/>
            <a:endParaRPr lang="fa-IR" dirty="0">
              <a:cs typeface="B Nazanin" pitchFamily="2" charset="-78"/>
            </a:endParaRPr>
          </a:p>
          <a:p>
            <a:pPr marL="0" indent="0" algn="ctr" rtl="1">
              <a:buNone/>
            </a:pPr>
            <a:r>
              <a:rPr lang="fa-IR" dirty="0">
                <a:solidFill>
                  <a:schemeClr val="accent1"/>
                </a:solidFill>
                <a:cs typeface="B Nazanin" pitchFamily="2" charset="-78"/>
              </a:rPr>
              <a:t> (</a:t>
            </a:r>
            <a:r>
              <a:rPr lang="en-US" dirty="0">
                <a:solidFill>
                  <a:schemeClr val="accent1"/>
                </a:solidFill>
                <a:cs typeface="B Nazanin" pitchFamily="2" charset="-78"/>
              </a:rPr>
              <a:t>Bed-time Insulin, Day-time Sulfonylurea (BIDS</a:t>
            </a:r>
            <a:endParaRPr lang="fa-IR" dirty="0">
              <a:cs typeface="B Nazanin" pitchFamily="2" charset="-78"/>
            </a:endParaRPr>
          </a:p>
          <a:p>
            <a:pPr lvl="0" algn="r" rtl="1"/>
            <a:endParaRPr lang="fa-IR" dirty="0">
              <a:cs typeface="B Nazanin" pitchFamily="2" charset="-78"/>
            </a:endParaRPr>
          </a:p>
          <a:p>
            <a:pPr lvl="0" algn="r" rtl="1"/>
            <a:r>
              <a:rPr lang="fa-IR" dirty="0">
                <a:cs typeface="B Nazanin" pitchFamily="2" charset="-78"/>
              </a:rPr>
              <a:t>گلی بنکلامید تا دوز </a:t>
            </a:r>
            <a:r>
              <a:rPr lang="en-US" dirty="0">
                <a:cs typeface="B Nazanin" pitchFamily="2" charset="-78"/>
              </a:rPr>
              <a:t>10 mg</a:t>
            </a:r>
            <a:r>
              <a:rPr lang="fa-IR" dirty="0">
                <a:cs typeface="B Nazanin" pitchFamily="2" charset="-78"/>
              </a:rPr>
              <a:t> در روز می تواند صبح ها یکجا قبل از صبحانه استفاده شود</a:t>
            </a:r>
            <a:endParaRPr lang="en-US" dirty="0">
              <a:cs typeface="B Nazanin" pitchFamily="2" charset="-78"/>
            </a:endParaRPr>
          </a:p>
          <a:p>
            <a:pPr algn="r" rtl="1"/>
            <a:endParaRPr lang="fa-IR" dirty="0">
              <a:cs typeface="B Nazanin" pitchFamily="2" charset="-78"/>
            </a:endParaRPr>
          </a:p>
          <a:p>
            <a:pPr algn="r" rtl="1"/>
            <a:r>
              <a:rPr lang="fa-IR" dirty="0">
                <a:cs typeface="B Nazanin" pitchFamily="2" charset="-78"/>
              </a:rPr>
              <a:t>در صورتیکه بیمار مبتلا به دیابت نوع </a:t>
            </a:r>
            <a:r>
              <a:rPr lang="en-US" dirty="0">
                <a:cs typeface="B Nazanin" pitchFamily="2" charset="-78"/>
              </a:rPr>
              <a:t>II</a:t>
            </a:r>
            <a:r>
              <a:rPr lang="fa-IR" dirty="0">
                <a:cs typeface="B Nazanin" pitchFamily="2" charset="-78"/>
              </a:rPr>
              <a:t> پاسخ مثبتی از دارو های خوراکی نگیرد و با دچار عارضه دارویی شود بر روی رژیم انسولین قرار می گیرد</a:t>
            </a:r>
          </a:p>
          <a:p>
            <a:pPr lvl="0" algn="r" rtl="1"/>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32512311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638800"/>
          </a:xfrm>
        </p:spPr>
        <p:txBody>
          <a:bodyPr>
            <a:normAutofit fontScale="92500" lnSpcReduction="10000"/>
          </a:bodyPr>
          <a:lstStyle/>
          <a:p>
            <a:pPr lvl="0" algn="r" rtl="1"/>
            <a:endParaRPr lang="fa-IR" dirty="0">
              <a:cs typeface="B Nazanin" pitchFamily="2" charset="-78"/>
            </a:endParaRPr>
          </a:p>
          <a:p>
            <a:pPr marL="0" indent="0" algn="ctr" rtl="1">
              <a:buNone/>
            </a:pPr>
            <a:r>
              <a:rPr lang="fa-IR" b="1" dirty="0">
                <a:solidFill>
                  <a:schemeClr val="accent1"/>
                </a:solidFill>
                <a:cs typeface="B Nazanin" pitchFamily="2" charset="-78"/>
              </a:rPr>
              <a:t>آیا بیماران دیابتی می توانند از بتا بلاکر ها استفاده نمایند؟</a:t>
            </a:r>
          </a:p>
          <a:p>
            <a:pPr algn="r" rtl="1"/>
            <a:r>
              <a:rPr lang="fa-IR" dirty="0">
                <a:cs typeface="B Nazanin" pitchFamily="2" charset="-78"/>
              </a:rPr>
              <a:t> بتا بلاکر ها می توانند هم باعث افت قند خون (مهار گلوکونئوژنز کبدی) و هم افزایش قند خون (مهار ترشح انسولین) شوند</a:t>
            </a:r>
          </a:p>
          <a:p>
            <a:pPr algn="r" rtl="1"/>
            <a:endParaRPr lang="fa-IR" dirty="0">
              <a:cs typeface="B Nazanin" pitchFamily="2" charset="-78"/>
            </a:endParaRPr>
          </a:p>
          <a:p>
            <a:pPr algn="r" rtl="1"/>
            <a:endParaRPr lang="fa-IR" dirty="0">
              <a:cs typeface="B Nazanin" pitchFamily="2" charset="-78"/>
            </a:endParaRPr>
          </a:p>
          <a:p>
            <a:pPr algn="r" rtl="1"/>
            <a:r>
              <a:rPr lang="fa-IR" dirty="0">
                <a:cs typeface="B Nazanin" pitchFamily="2" charset="-78"/>
              </a:rPr>
              <a:t>نکته قابل توجه در مصرف بتا بلوکر ها در بیماران دیابتی، ماسکه کردن علائم هیپوگلیسمی (تپش قلب، اضطراب و بی قراری) و به علت مهار گلوکونئوژنز کبدی، سرعت بهبود هیپوگلیسمی را به عقب می اندازد. پس بهتر است این دارو ها در بیماران دیابتی مصرف نشوند و در صورت اندیکاسیون مطلق (پیشگیری از حملات مجدد قلبی در بیماران با سابقه </a:t>
            </a:r>
            <a:r>
              <a:rPr lang="en-US" dirty="0">
                <a:cs typeface="B Nazanin" pitchFamily="2" charset="-78"/>
              </a:rPr>
              <a:t>MI</a:t>
            </a:r>
            <a:r>
              <a:rPr lang="fa-IR" dirty="0">
                <a:cs typeface="B Nazanin" pitchFamily="2" charset="-78"/>
              </a:rPr>
              <a:t>)، می توان از </a:t>
            </a:r>
            <a:r>
              <a:rPr lang="en-US" dirty="0">
                <a:cs typeface="B Nazanin" pitchFamily="2" charset="-78"/>
              </a:rPr>
              <a:t>β1 blockers</a:t>
            </a:r>
            <a:r>
              <a:rPr lang="fa-IR" dirty="0">
                <a:cs typeface="B Nazanin" pitchFamily="2" charset="-78"/>
              </a:rPr>
              <a:t>  استفاده نمود</a:t>
            </a:r>
          </a:p>
          <a:p>
            <a:pPr algn="r" rtl="1"/>
            <a:endParaRPr lang="en-US" dirty="0">
              <a:cs typeface="B Nazanin" pitchFamily="2" charset="-78"/>
            </a:endParaRPr>
          </a:p>
          <a:p>
            <a:pPr algn="r" rtl="1"/>
            <a:r>
              <a:rPr lang="en-US" dirty="0">
                <a:cs typeface="B Nazanin" pitchFamily="2" charset="-78"/>
              </a:rPr>
              <a:t>ACEI</a:t>
            </a:r>
            <a:r>
              <a:rPr lang="fa-IR" dirty="0">
                <a:cs typeface="B Nazanin" pitchFamily="2" charset="-78"/>
              </a:rPr>
              <a:t> ها به علت اثرات نفروپروتکتیو و کاهش آلبومینوری دارو های انتخابی ضدفشار خون در بیماران دیابتی هستند</a:t>
            </a:r>
            <a:endParaRPr lang="en-US" dirty="0">
              <a:cs typeface="B Nazanin" pitchFamily="2" charset="-78"/>
            </a:endParaRPr>
          </a:p>
          <a:p>
            <a:pPr marL="0" lvl="0" indent="0" algn="r" rtl="1">
              <a:buNone/>
            </a:pPr>
            <a:r>
              <a:rPr lang="fa-IR" dirty="0">
                <a:cs typeface="B Nazanin" pitchFamily="2" charset="-78"/>
              </a:rPr>
              <a:t> </a:t>
            </a:r>
            <a:endParaRPr lang="en-US" dirty="0">
              <a:cs typeface="B Nazanin" pitchFamily="2" charset="-78"/>
            </a:endParaRPr>
          </a:p>
        </p:txBody>
      </p:sp>
    </p:spTree>
    <p:extLst>
      <p:ext uri="{BB962C8B-B14F-4D97-AF65-F5344CB8AC3E}">
        <p14:creationId xmlns:p14="http://schemas.microsoft.com/office/powerpoint/2010/main" val="12564854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algn="r" rtl="1"/>
            <a:r>
              <a:rPr lang="fa-IR" dirty="0">
                <a:cs typeface="B Nazanin" pitchFamily="2" charset="-78"/>
              </a:rPr>
              <a:t>مرد، </a:t>
            </a:r>
            <a:r>
              <a:rPr lang="en-US" dirty="0">
                <a:cs typeface="B Nazanin" pitchFamily="2" charset="-78"/>
              </a:rPr>
              <a:t>57 </a:t>
            </a:r>
            <a:r>
              <a:rPr lang="fa-IR" dirty="0">
                <a:cs typeface="B Nazanin" pitchFamily="2" charset="-78"/>
              </a:rPr>
              <a:t> ساله</a:t>
            </a:r>
            <a:endParaRPr lang="en-US" dirty="0">
              <a:cs typeface="B Nazanin" pitchFamily="2" charset="-78"/>
            </a:endParaRPr>
          </a:p>
          <a:p>
            <a:pPr algn="r" rtl="1"/>
            <a:endParaRPr lang="en-US" dirty="0">
              <a:cs typeface="B Nazanin" pitchFamily="2" charset="-78"/>
            </a:endParaRPr>
          </a:p>
        </p:txBody>
      </p:sp>
      <p:graphicFrame>
        <p:nvGraphicFramePr>
          <p:cNvPr id="4" name="Table 3"/>
          <p:cNvGraphicFramePr>
            <a:graphicFrameLocks noGrp="1"/>
          </p:cNvGraphicFramePr>
          <p:nvPr>
            <p:extLst>
              <p:ext uri="{D42A27DB-BD31-4B8C-83A1-F6EECF244321}">
                <p14:modId xmlns:p14="http://schemas.microsoft.com/office/powerpoint/2010/main" val="1063578325"/>
              </p:ext>
            </p:extLst>
          </p:nvPr>
        </p:nvGraphicFramePr>
        <p:xfrm>
          <a:off x="1219198" y="1676399"/>
          <a:ext cx="6781803" cy="2819401"/>
        </p:xfrm>
        <a:graphic>
          <a:graphicData uri="http://schemas.openxmlformats.org/drawingml/2006/table">
            <a:tbl>
              <a:tblPr firstRow="1" firstCol="1" bandRow="1">
                <a:tableStyleId>{5C22544A-7EE6-4342-B048-85BDC9FD1C3A}</a:tableStyleId>
              </a:tblPr>
              <a:tblGrid>
                <a:gridCol w="1356067">
                  <a:extLst>
                    <a:ext uri="{9D8B030D-6E8A-4147-A177-3AD203B41FA5}">
                      <a16:colId xmlns:a16="http://schemas.microsoft.com/office/drawing/2014/main" val="20000"/>
                    </a:ext>
                  </a:extLst>
                </a:gridCol>
                <a:gridCol w="1356067">
                  <a:extLst>
                    <a:ext uri="{9D8B030D-6E8A-4147-A177-3AD203B41FA5}">
                      <a16:colId xmlns:a16="http://schemas.microsoft.com/office/drawing/2014/main" val="20001"/>
                    </a:ext>
                  </a:extLst>
                </a:gridCol>
                <a:gridCol w="1356067">
                  <a:extLst>
                    <a:ext uri="{9D8B030D-6E8A-4147-A177-3AD203B41FA5}">
                      <a16:colId xmlns:a16="http://schemas.microsoft.com/office/drawing/2014/main" val="20002"/>
                    </a:ext>
                  </a:extLst>
                </a:gridCol>
                <a:gridCol w="1356801">
                  <a:extLst>
                    <a:ext uri="{9D8B030D-6E8A-4147-A177-3AD203B41FA5}">
                      <a16:colId xmlns:a16="http://schemas.microsoft.com/office/drawing/2014/main" val="20003"/>
                    </a:ext>
                  </a:extLst>
                </a:gridCol>
                <a:gridCol w="1356801">
                  <a:extLst>
                    <a:ext uri="{9D8B030D-6E8A-4147-A177-3AD203B41FA5}">
                      <a16:colId xmlns:a16="http://schemas.microsoft.com/office/drawing/2014/main" val="20004"/>
                    </a:ext>
                  </a:extLst>
                </a:gridCol>
              </a:tblGrid>
              <a:tr h="402772">
                <a:tc>
                  <a:txBody>
                    <a:bodyPr/>
                    <a:lstStyle/>
                    <a:p>
                      <a:pPr marL="0" marR="0">
                        <a:lnSpc>
                          <a:spcPct val="115000"/>
                        </a:lnSpc>
                        <a:spcBef>
                          <a:spcPts val="0"/>
                        </a:spcBef>
                        <a:spcAft>
                          <a:spcPts val="0"/>
                        </a:spcAft>
                      </a:pPr>
                      <a:r>
                        <a:rPr lang="en-US" sz="1600" dirty="0">
                          <a:effectLst/>
                        </a:rPr>
                        <a:t>Rx</a:t>
                      </a:r>
                      <a:endParaRPr lang="en-US" sz="16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extLst>
                  <a:ext uri="{0D108BD9-81ED-4DB2-BD59-A6C34878D82A}">
                    <a16:rowId xmlns:a16="http://schemas.microsoft.com/office/drawing/2014/main" val="10000"/>
                  </a:ext>
                </a:extLst>
              </a:tr>
              <a:tr h="805543">
                <a:tc>
                  <a:txBody>
                    <a:bodyPr/>
                    <a:lstStyle/>
                    <a:p>
                      <a:pPr marL="0" marR="0">
                        <a:lnSpc>
                          <a:spcPct val="115000"/>
                        </a:lnSpc>
                        <a:spcBef>
                          <a:spcPts val="0"/>
                        </a:spcBef>
                        <a:spcAft>
                          <a:spcPts val="0"/>
                        </a:spcAft>
                      </a:pPr>
                      <a:r>
                        <a:rPr lang="en-US" sz="1600">
                          <a:effectLst/>
                        </a:rPr>
                        <a:t>1) Tab</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Daonil</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dirty="0">
                          <a:effectLst/>
                        </a:rPr>
                        <a:t>5 mg</a:t>
                      </a:r>
                      <a:endParaRPr lang="en-US" sz="16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N=100</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600">
                          <a:effectLst/>
                        </a:rPr>
                        <a:t>روزی 3 عدد</a:t>
                      </a:r>
                      <a:endParaRPr lang="en-US" sz="1600">
                        <a:effectLst/>
                        <a:latin typeface="Calibri"/>
                        <a:ea typeface="Calibri"/>
                        <a:cs typeface="Arial"/>
                      </a:endParaRPr>
                    </a:p>
                  </a:txBody>
                  <a:tcPr marL="68580" marR="68580" marT="0" marB="0"/>
                </a:tc>
                <a:extLst>
                  <a:ext uri="{0D108BD9-81ED-4DB2-BD59-A6C34878D82A}">
                    <a16:rowId xmlns:a16="http://schemas.microsoft.com/office/drawing/2014/main" val="10001"/>
                  </a:ext>
                </a:extLst>
              </a:tr>
              <a:tr h="805543">
                <a:tc>
                  <a:txBody>
                    <a:bodyPr/>
                    <a:lstStyle/>
                    <a:p>
                      <a:pPr marL="0" marR="0">
                        <a:lnSpc>
                          <a:spcPct val="115000"/>
                        </a:lnSpc>
                        <a:spcBef>
                          <a:spcPts val="0"/>
                        </a:spcBef>
                        <a:spcAft>
                          <a:spcPts val="0"/>
                        </a:spcAft>
                      </a:pPr>
                      <a:r>
                        <a:rPr lang="en-US" sz="1600">
                          <a:effectLst/>
                        </a:rPr>
                        <a:t>2) Tab</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Metformin</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500 mg</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N=100</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600">
                          <a:effectLst/>
                        </a:rPr>
                        <a:t>روزی 3 عدد</a:t>
                      </a:r>
                      <a:endParaRPr lang="en-US" sz="1600">
                        <a:effectLst/>
                        <a:latin typeface="Calibri"/>
                        <a:ea typeface="Calibri"/>
                        <a:cs typeface="Arial"/>
                      </a:endParaRPr>
                    </a:p>
                  </a:txBody>
                  <a:tcPr marL="68580" marR="68580" marT="0" marB="0"/>
                </a:tc>
                <a:extLst>
                  <a:ext uri="{0D108BD9-81ED-4DB2-BD59-A6C34878D82A}">
                    <a16:rowId xmlns:a16="http://schemas.microsoft.com/office/drawing/2014/main" val="10002"/>
                  </a:ext>
                </a:extLst>
              </a:tr>
              <a:tr h="805543">
                <a:tc>
                  <a:txBody>
                    <a:bodyPr/>
                    <a:lstStyle/>
                    <a:p>
                      <a:pPr marL="0" marR="0">
                        <a:lnSpc>
                          <a:spcPct val="115000"/>
                        </a:lnSpc>
                        <a:spcBef>
                          <a:spcPts val="0"/>
                        </a:spcBef>
                        <a:spcAft>
                          <a:spcPts val="0"/>
                        </a:spcAft>
                      </a:pPr>
                      <a:r>
                        <a:rPr lang="en-US" sz="1600">
                          <a:effectLst/>
                        </a:rPr>
                        <a:t>3) Tab</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dirty="0">
                          <a:effectLst/>
                        </a:rPr>
                        <a:t>Vitamin B1</a:t>
                      </a:r>
                      <a:endParaRPr lang="en-US" sz="16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300 mg</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N=50</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600" dirty="0">
                          <a:effectLst/>
                        </a:rPr>
                        <a:t>روزی 1 عدد</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4464223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lvl="0" algn="r" rtl="1"/>
            <a:r>
              <a:rPr lang="fa-IR" dirty="0">
                <a:cs typeface="B Nazanin" pitchFamily="2" charset="-78"/>
              </a:rPr>
              <a:t>شایع ترین عوارض متفورمین عوارض گوارشی بوده و بهتر است بعد از غذا مصرف شود.</a:t>
            </a:r>
          </a:p>
          <a:p>
            <a:pPr lvl="0" algn="r" rtl="1"/>
            <a:endParaRPr lang="en-US" dirty="0">
              <a:cs typeface="B Nazanin" pitchFamily="2" charset="-78"/>
            </a:endParaRPr>
          </a:p>
          <a:p>
            <a:pPr lvl="0" algn="r" rtl="1"/>
            <a:endParaRPr lang="en-US" dirty="0">
              <a:cs typeface="B Nazanin" pitchFamily="2" charset="-78"/>
            </a:endParaRPr>
          </a:p>
          <a:p>
            <a:pPr lvl="0" algn="r" rtl="1"/>
            <a:r>
              <a:rPr lang="fa-IR" dirty="0">
                <a:cs typeface="B Nazanin" pitchFamily="2" charset="-78"/>
              </a:rPr>
              <a:t>ویتامین </a:t>
            </a:r>
            <a:r>
              <a:rPr lang="en-US" dirty="0">
                <a:cs typeface="B Nazanin" pitchFamily="2" charset="-78"/>
              </a:rPr>
              <a:t>B1</a:t>
            </a:r>
            <a:r>
              <a:rPr lang="fa-IR" dirty="0">
                <a:cs typeface="B Nazanin" pitchFamily="2" charset="-78"/>
              </a:rPr>
              <a:t> تنظیم کننده متابولیسم کربوهیدرات ها بوده و در نوروپاتی بیماران دیابتی نیز استفاده می شود</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29013133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algn="r" rtl="1"/>
            <a:r>
              <a:rPr lang="fa-IR" dirty="0">
                <a:cs typeface="B Nazanin" pitchFamily="2" charset="-78"/>
              </a:rPr>
              <a:t>زن، </a:t>
            </a:r>
            <a:r>
              <a:rPr lang="en-US" dirty="0">
                <a:cs typeface="B Nazanin" pitchFamily="2" charset="-78"/>
              </a:rPr>
              <a:t>55</a:t>
            </a:r>
            <a:r>
              <a:rPr lang="fa-IR" dirty="0">
                <a:cs typeface="B Nazanin" pitchFamily="2" charset="-78"/>
              </a:rPr>
              <a:t> ساله</a:t>
            </a:r>
            <a:endParaRPr lang="en-US" dirty="0">
              <a:cs typeface="B Nazanin" pitchFamily="2" charset="-78"/>
            </a:endParaRPr>
          </a:p>
          <a:p>
            <a:pPr algn="r" rtl="1"/>
            <a:endParaRPr lang="en-US" dirty="0">
              <a:cs typeface="B Nazanin"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3821438636"/>
              </p:ext>
            </p:extLst>
          </p:nvPr>
        </p:nvGraphicFramePr>
        <p:xfrm>
          <a:off x="762000" y="1828800"/>
          <a:ext cx="7619998" cy="3561430"/>
        </p:xfrm>
        <a:graphic>
          <a:graphicData uri="http://schemas.openxmlformats.org/drawingml/2006/table">
            <a:tbl>
              <a:tblPr firstRow="1" firstCol="1" bandRow="1">
                <a:tableStyleId>{5C22544A-7EE6-4342-B048-85BDC9FD1C3A}</a:tableStyleId>
              </a:tblPr>
              <a:tblGrid>
                <a:gridCol w="1219200">
                  <a:extLst>
                    <a:ext uri="{9D8B030D-6E8A-4147-A177-3AD203B41FA5}">
                      <a16:colId xmlns:a16="http://schemas.microsoft.com/office/drawing/2014/main" val="20000"/>
                    </a:ext>
                  </a:extLst>
                </a:gridCol>
                <a:gridCol w="1828140">
                  <a:extLst>
                    <a:ext uri="{9D8B030D-6E8A-4147-A177-3AD203B41FA5}">
                      <a16:colId xmlns:a16="http://schemas.microsoft.com/office/drawing/2014/main" val="20001"/>
                    </a:ext>
                  </a:extLst>
                </a:gridCol>
                <a:gridCol w="915060">
                  <a:extLst>
                    <a:ext uri="{9D8B030D-6E8A-4147-A177-3AD203B41FA5}">
                      <a16:colId xmlns:a16="http://schemas.microsoft.com/office/drawing/2014/main" val="20002"/>
                    </a:ext>
                  </a:extLst>
                </a:gridCol>
                <a:gridCol w="762000">
                  <a:extLst>
                    <a:ext uri="{9D8B030D-6E8A-4147-A177-3AD203B41FA5}">
                      <a16:colId xmlns:a16="http://schemas.microsoft.com/office/drawing/2014/main" val="20003"/>
                    </a:ext>
                  </a:extLst>
                </a:gridCol>
                <a:gridCol w="2895598">
                  <a:extLst>
                    <a:ext uri="{9D8B030D-6E8A-4147-A177-3AD203B41FA5}">
                      <a16:colId xmlns:a16="http://schemas.microsoft.com/office/drawing/2014/main" val="20004"/>
                    </a:ext>
                  </a:extLst>
                </a:gridCol>
              </a:tblGrid>
              <a:tr h="323766">
                <a:tc>
                  <a:txBody>
                    <a:bodyPr/>
                    <a:lstStyle/>
                    <a:p>
                      <a:pPr marL="0" marR="0">
                        <a:lnSpc>
                          <a:spcPct val="115000"/>
                        </a:lnSpc>
                        <a:spcBef>
                          <a:spcPts val="0"/>
                        </a:spcBef>
                        <a:spcAft>
                          <a:spcPts val="0"/>
                        </a:spcAft>
                      </a:pPr>
                      <a:r>
                        <a:rPr lang="en-US" sz="1800" dirty="0">
                          <a:effectLst/>
                        </a:rPr>
                        <a:t>Rx</a:t>
                      </a:r>
                      <a:endParaRPr lang="en-US" sz="18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 </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 </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 </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 </a:t>
                      </a:r>
                      <a:endParaRPr lang="en-US" sz="1800">
                        <a:effectLst/>
                        <a:latin typeface="Calibri"/>
                        <a:ea typeface="Calibri"/>
                        <a:cs typeface="Arial"/>
                      </a:endParaRPr>
                    </a:p>
                  </a:txBody>
                  <a:tcPr marL="68580" marR="68580" marT="0" marB="0"/>
                </a:tc>
                <a:extLst>
                  <a:ext uri="{0D108BD9-81ED-4DB2-BD59-A6C34878D82A}">
                    <a16:rowId xmlns:a16="http://schemas.microsoft.com/office/drawing/2014/main" val="10000"/>
                  </a:ext>
                </a:extLst>
              </a:tr>
              <a:tr h="647533">
                <a:tc>
                  <a:txBody>
                    <a:bodyPr/>
                    <a:lstStyle/>
                    <a:p>
                      <a:pPr marL="0" marR="0">
                        <a:lnSpc>
                          <a:spcPct val="115000"/>
                        </a:lnSpc>
                        <a:spcBef>
                          <a:spcPts val="0"/>
                        </a:spcBef>
                        <a:spcAft>
                          <a:spcPts val="0"/>
                        </a:spcAft>
                      </a:pPr>
                      <a:r>
                        <a:rPr lang="en-US" sz="1800">
                          <a:effectLst/>
                        </a:rPr>
                        <a:t>1) Tab</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Glibenclamide</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5 mg</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N=100</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800">
                          <a:effectLst/>
                        </a:rPr>
                        <a:t>روزی 2 عدد</a:t>
                      </a:r>
                      <a:endParaRPr lang="en-US" sz="1800">
                        <a:effectLst/>
                        <a:latin typeface="Calibri"/>
                        <a:ea typeface="Calibri"/>
                        <a:cs typeface="Arial"/>
                      </a:endParaRPr>
                    </a:p>
                  </a:txBody>
                  <a:tcPr marL="68580" marR="68580" marT="0" marB="0"/>
                </a:tc>
                <a:extLst>
                  <a:ext uri="{0D108BD9-81ED-4DB2-BD59-A6C34878D82A}">
                    <a16:rowId xmlns:a16="http://schemas.microsoft.com/office/drawing/2014/main" val="10001"/>
                  </a:ext>
                </a:extLst>
              </a:tr>
              <a:tr h="1295065">
                <a:tc>
                  <a:txBody>
                    <a:bodyPr/>
                    <a:lstStyle/>
                    <a:p>
                      <a:pPr marL="0" marR="0">
                        <a:lnSpc>
                          <a:spcPct val="115000"/>
                        </a:lnSpc>
                        <a:spcBef>
                          <a:spcPts val="0"/>
                        </a:spcBef>
                        <a:spcAft>
                          <a:spcPts val="0"/>
                        </a:spcAft>
                      </a:pPr>
                      <a:r>
                        <a:rPr lang="en-US" sz="1800">
                          <a:effectLst/>
                        </a:rPr>
                        <a:t>2) Vial</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dirty="0">
                          <a:effectLst/>
                        </a:rPr>
                        <a:t>Insulin NPH (Human)</a:t>
                      </a:r>
                      <a:endParaRPr lang="en-US" sz="18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 </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N=2</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800">
                          <a:effectLst/>
                        </a:rPr>
                        <a:t>شبی 20 واحد تزریق زیر جلدی</a:t>
                      </a:r>
                      <a:endParaRPr lang="en-US" sz="1800">
                        <a:effectLst/>
                        <a:latin typeface="Calibri"/>
                        <a:ea typeface="Calibri"/>
                        <a:cs typeface="Arial"/>
                      </a:endParaRPr>
                    </a:p>
                  </a:txBody>
                  <a:tcPr marL="68580" marR="68580" marT="0" marB="0"/>
                </a:tc>
                <a:extLst>
                  <a:ext uri="{0D108BD9-81ED-4DB2-BD59-A6C34878D82A}">
                    <a16:rowId xmlns:a16="http://schemas.microsoft.com/office/drawing/2014/main" val="10002"/>
                  </a:ext>
                </a:extLst>
              </a:tr>
              <a:tr h="647533">
                <a:tc>
                  <a:txBody>
                    <a:bodyPr/>
                    <a:lstStyle/>
                    <a:p>
                      <a:pPr marL="0" marR="0">
                        <a:lnSpc>
                          <a:spcPct val="115000"/>
                        </a:lnSpc>
                        <a:spcBef>
                          <a:spcPts val="0"/>
                        </a:spcBef>
                        <a:spcAft>
                          <a:spcPts val="0"/>
                        </a:spcAft>
                      </a:pPr>
                      <a:r>
                        <a:rPr lang="en-US" sz="1800">
                          <a:effectLst/>
                        </a:rPr>
                        <a:t>3) Tab</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dirty="0" err="1">
                          <a:effectLst/>
                        </a:rPr>
                        <a:t>Pentoxifyllin</a:t>
                      </a:r>
                      <a:r>
                        <a:rPr lang="en-US" sz="1800" dirty="0">
                          <a:effectLst/>
                        </a:rPr>
                        <a:t> (</a:t>
                      </a:r>
                      <a:r>
                        <a:rPr lang="en-US" sz="1800" dirty="0" err="1">
                          <a:effectLst/>
                        </a:rPr>
                        <a:t>Trental</a:t>
                      </a:r>
                      <a:r>
                        <a:rPr lang="en-US" sz="1800" dirty="0">
                          <a:effectLst/>
                        </a:rPr>
                        <a:t>)</a:t>
                      </a:r>
                      <a:endParaRPr lang="en-US" sz="18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400 mg</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N=100</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800">
                          <a:effectLst/>
                        </a:rPr>
                        <a:t>روزی 3 عدد</a:t>
                      </a:r>
                      <a:endParaRPr lang="en-US" sz="1800">
                        <a:effectLst/>
                        <a:latin typeface="Calibri"/>
                        <a:ea typeface="Calibri"/>
                        <a:cs typeface="Arial"/>
                      </a:endParaRPr>
                    </a:p>
                  </a:txBody>
                  <a:tcPr marL="68580" marR="68580" marT="0" marB="0"/>
                </a:tc>
                <a:extLst>
                  <a:ext uri="{0D108BD9-81ED-4DB2-BD59-A6C34878D82A}">
                    <a16:rowId xmlns:a16="http://schemas.microsoft.com/office/drawing/2014/main" val="10003"/>
                  </a:ext>
                </a:extLst>
              </a:tr>
              <a:tr h="647533">
                <a:tc>
                  <a:txBody>
                    <a:bodyPr/>
                    <a:lstStyle/>
                    <a:p>
                      <a:pPr marL="0" marR="0">
                        <a:lnSpc>
                          <a:spcPct val="115000"/>
                        </a:lnSpc>
                        <a:spcBef>
                          <a:spcPts val="0"/>
                        </a:spcBef>
                        <a:spcAft>
                          <a:spcPts val="0"/>
                        </a:spcAft>
                      </a:pPr>
                      <a:r>
                        <a:rPr lang="en-US" sz="1800">
                          <a:effectLst/>
                        </a:rPr>
                        <a:t>4) Tab</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Amitriptyline</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25 mg</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800">
                          <a:effectLst/>
                        </a:rPr>
                        <a:t>N=100</a:t>
                      </a:r>
                      <a:endParaRPr lang="en-US" sz="18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800" dirty="0">
                          <a:effectLst/>
                        </a:rPr>
                        <a:t>روزی 3 عدد</a:t>
                      </a:r>
                      <a:endParaRPr lang="en-US" sz="1800" dirty="0">
                        <a:effectLst/>
                        <a:latin typeface="Calibri"/>
                        <a:ea typeface="Calibri"/>
                        <a:cs typeface="Arial"/>
                      </a:endParaRPr>
                    </a:p>
                  </a:txBody>
                  <a:tcPr marL="68580" marR="68580"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8156712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algn="r" rtl="1"/>
            <a:endParaRPr lang="fa-IR" dirty="0">
              <a:cs typeface="B Nazanin" pitchFamily="2" charset="-78"/>
            </a:endParaRPr>
          </a:p>
          <a:p>
            <a:pPr algn="r" rtl="1"/>
            <a:r>
              <a:rPr lang="fa-IR" dirty="0">
                <a:cs typeface="B Nazanin" pitchFamily="2" charset="-78"/>
              </a:rPr>
              <a:t>در درمان نوروپاتی محیطی از دارو هایی همانند </a:t>
            </a:r>
            <a:r>
              <a:rPr lang="en-US" dirty="0">
                <a:cs typeface="B Nazanin" pitchFamily="2" charset="-78"/>
              </a:rPr>
              <a:t>TCAs</a:t>
            </a:r>
            <a:r>
              <a:rPr lang="fa-IR" dirty="0">
                <a:cs typeface="B Nazanin" pitchFamily="2" charset="-78"/>
              </a:rPr>
              <a:t>، کارابامازپین، فنی توئین، لاموتریژین، گاباپنتین و ... استفاده می شود</a:t>
            </a:r>
          </a:p>
          <a:p>
            <a:pPr lvl="1" algn="r" rtl="1"/>
            <a:r>
              <a:rPr lang="fa-IR" dirty="0">
                <a:cs typeface="B Nazanin" pitchFamily="2" charset="-78"/>
              </a:rPr>
              <a:t>آمی تریپتیلین انتخاب اول در کنترل نوروپاتی بیماران دیابتی می باشد</a:t>
            </a:r>
          </a:p>
          <a:p>
            <a:pPr lvl="1" algn="r" rtl="1"/>
            <a:endParaRPr lang="fa-IR" dirty="0">
              <a:cs typeface="B Nazanin" pitchFamily="2" charset="-78"/>
            </a:endParaRPr>
          </a:p>
          <a:p>
            <a:pPr lvl="0" algn="r" rtl="1"/>
            <a:endParaRPr lang="fa-IR" dirty="0">
              <a:cs typeface="B Nazanin" pitchFamily="2" charset="-78"/>
            </a:endParaRPr>
          </a:p>
          <a:p>
            <a:pPr lvl="0" algn="r" rtl="1"/>
            <a:r>
              <a:rPr lang="fa-IR" dirty="0">
                <a:cs typeface="B Nazanin" pitchFamily="2" charset="-78"/>
              </a:rPr>
              <a:t>پنتوکسی فیلین با کاهش چسبندگی گلبول های قرمز باعث بهبود رئولوژی (جریان خون) در عروق کوچک (مویرگ ها) می شود و در اختلالات عروقی بیماران دیابتی مصرف می شود</a:t>
            </a:r>
            <a:endParaRPr lang="en-US" dirty="0">
              <a:cs typeface="B Nazanin" pitchFamily="2" charset="-78"/>
            </a:endParaRPr>
          </a:p>
          <a:p>
            <a:pPr algn="r" rtl="1"/>
            <a:endParaRPr lang="en-US" dirty="0">
              <a:cs typeface="B Nazanin" pitchFamily="2" charset="-78"/>
            </a:endParaRPr>
          </a:p>
          <a:p>
            <a:pPr lvl="1" algn="r" rtl="1"/>
            <a:endParaRPr lang="en-US" dirty="0">
              <a:cs typeface="B Nazanin" pitchFamily="2" charset="-78"/>
            </a:endParaRPr>
          </a:p>
        </p:txBody>
      </p:sp>
    </p:spTree>
    <p:extLst>
      <p:ext uri="{BB962C8B-B14F-4D97-AF65-F5344CB8AC3E}">
        <p14:creationId xmlns:p14="http://schemas.microsoft.com/office/powerpoint/2010/main" val="29314449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algn="r" rtl="1"/>
            <a:r>
              <a:rPr lang="fa-IR" dirty="0">
                <a:cs typeface="B Nazanin" pitchFamily="2" charset="-78"/>
              </a:rPr>
              <a:t>زن، </a:t>
            </a:r>
            <a:r>
              <a:rPr lang="en-US" dirty="0">
                <a:cs typeface="B Nazanin" pitchFamily="2" charset="-78"/>
              </a:rPr>
              <a:t>33</a:t>
            </a:r>
            <a:r>
              <a:rPr lang="fa-IR" dirty="0">
                <a:cs typeface="B Nazanin" pitchFamily="2" charset="-78"/>
              </a:rPr>
              <a:t> ساله</a:t>
            </a:r>
          </a:p>
          <a:p>
            <a:pPr algn="r" rtl="1"/>
            <a:endParaRPr lang="fa-IR" dirty="0">
              <a:cs typeface="B Nazanin" pitchFamily="2" charset="-78"/>
            </a:endParaRPr>
          </a:p>
          <a:p>
            <a:pPr algn="r" rtl="1"/>
            <a:endParaRPr lang="fa-IR" dirty="0">
              <a:cs typeface="B Nazanin" pitchFamily="2" charset="-78"/>
            </a:endParaRPr>
          </a:p>
          <a:p>
            <a:pPr algn="r" rtl="1"/>
            <a:endParaRPr lang="fa-IR" dirty="0">
              <a:cs typeface="B Nazanin" pitchFamily="2" charset="-78"/>
            </a:endParaRPr>
          </a:p>
          <a:p>
            <a:pPr algn="r" rtl="1"/>
            <a:endParaRPr lang="fa-IR" dirty="0">
              <a:cs typeface="B Nazanin" pitchFamily="2" charset="-78"/>
            </a:endParaRPr>
          </a:p>
          <a:p>
            <a:pPr algn="r" rtl="1"/>
            <a:endParaRPr lang="fa-IR" dirty="0">
              <a:cs typeface="B Nazanin" pitchFamily="2" charset="-78"/>
            </a:endParaRPr>
          </a:p>
          <a:p>
            <a:pPr algn="r" rtl="1"/>
            <a:endParaRPr lang="fa-IR" dirty="0">
              <a:cs typeface="B Nazanin" pitchFamily="2" charset="-78"/>
            </a:endParaRPr>
          </a:p>
          <a:p>
            <a:pPr algn="r" rtl="1"/>
            <a:endParaRPr lang="fa-IR" dirty="0">
              <a:cs typeface="B Nazanin" pitchFamily="2" charset="-78"/>
            </a:endParaRPr>
          </a:p>
          <a:p>
            <a:pPr algn="r" rtl="1"/>
            <a:endParaRPr lang="fa-IR" dirty="0">
              <a:cs typeface="B Nazanin" pitchFamily="2" charset="-78"/>
            </a:endParaRPr>
          </a:p>
          <a:p>
            <a:pPr algn="r" rtl="1"/>
            <a:r>
              <a:rPr lang="fa-IR" dirty="0">
                <a:cs typeface="B Nazanin" pitchFamily="2" charset="-78"/>
              </a:rPr>
              <a:t>بیمار دیابتی نیست! بیمار خانم </a:t>
            </a:r>
            <a:r>
              <a:rPr lang="en-US" dirty="0">
                <a:cs typeface="B Nazanin" pitchFamily="2" charset="-78"/>
              </a:rPr>
              <a:t>33</a:t>
            </a:r>
            <a:r>
              <a:rPr lang="fa-IR" dirty="0">
                <a:cs typeface="B Nazanin" pitchFamily="2" charset="-78"/>
              </a:rPr>
              <a:t> ساله ای است که با تشخیص </a:t>
            </a:r>
            <a:r>
              <a:rPr lang="fa-IR" b="1" dirty="0">
                <a:solidFill>
                  <a:srgbClr val="C00000"/>
                </a:solidFill>
                <a:cs typeface="B Nazanin" pitchFamily="2" charset="-78"/>
              </a:rPr>
              <a:t>نازائی</a:t>
            </a:r>
            <a:r>
              <a:rPr lang="fa-IR" dirty="0">
                <a:cs typeface="B Nazanin" pitchFamily="2" charset="-78"/>
              </a:rPr>
              <a:t> تحت درمان رژیم فوق قرار گرفته است</a:t>
            </a:r>
            <a:endParaRPr lang="en-US" dirty="0">
              <a:cs typeface="B Nazanin" pitchFamily="2" charset="-78"/>
            </a:endParaRPr>
          </a:p>
          <a:p>
            <a:pPr algn="r" rtl="1"/>
            <a:endParaRPr lang="en-US" dirty="0">
              <a:cs typeface="B Nazanin" pitchFamily="2" charset="-78"/>
            </a:endParaRPr>
          </a:p>
          <a:p>
            <a:pPr marL="0" indent="0" algn="r" rtl="1">
              <a:buNone/>
            </a:pPr>
            <a:endParaRPr lang="en-US" dirty="0">
              <a:cs typeface="B Nazanin"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1531629566"/>
              </p:ext>
            </p:extLst>
          </p:nvPr>
        </p:nvGraphicFramePr>
        <p:xfrm>
          <a:off x="685802" y="1676400"/>
          <a:ext cx="7772400" cy="2895602"/>
        </p:xfrm>
        <a:graphic>
          <a:graphicData uri="http://schemas.openxmlformats.org/drawingml/2006/table">
            <a:tbl>
              <a:tblPr firstRow="1" firstCol="1" bandRow="1">
                <a:tableStyleId>{5C22544A-7EE6-4342-B048-85BDC9FD1C3A}</a:tableStyleId>
              </a:tblPr>
              <a:tblGrid>
                <a:gridCol w="1554144">
                  <a:extLst>
                    <a:ext uri="{9D8B030D-6E8A-4147-A177-3AD203B41FA5}">
                      <a16:colId xmlns:a16="http://schemas.microsoft.com/office/drawing/2014/main" val="20000"/>
                    </a:ext>
                  </a:extLst>
                </a:gridCol>
                <a:gridCol w="1554144">
                  <a:extLst>
                    <a:ext uri="{9D8B030D-6E8A-4147-A177-3AD203B41FA5}">
                      <a16:colId xmlns:a16="http://schemas.microsoft.com/office/drawing/2014/main" val="20001"/>
                    </a:ext>
                  </a:extLst>
                </a:gridCol>
                <a:gridCol w="1554144">
                  <a:extLst>
                    <a:ext uri="{9D8B030D-6E8A-4147-A177-3AD203B41FA5}">
                      <a16:colId xmlns:a16="http://schemas.microsoft.com/office/drawing/2014/main" val="20002"/>
                    </a:ext>
                  </a:extLst>
                </a:gridCol>
                <a:gridCol w="1554984">
                  <a:extLst>
                    <a:ext uri="{9D8B030D-6E8A-4147-A177-3AD203B41FA5}">
                      <a16:colId xmlns:a16="http://schemas.microsoft.com/office/drawing/2014/main" val="20003"/>
                    </a:ext>
                  </a:extLst>
                </a:gridCol>
                <a:gridCol w="1554984">
                  <a:extLst>
                    <a:ext uri="{9D8B030D-6E8A-4147-A177-3AD203B41FA5}">
                      <a16:colId xmlns:a16="http://schemas.microsoft.com/office/drawing/2014/main" val="20004"/>
                    </a:ext>
                  </a:extLst>
                </a:gridCol>
              </a:tblGrid>
              <a:tr h="321734">
                <a:tc>
                  <a:txBody>
                    <a:bodyPr/>
                    <a:lstStyle/>
                    <a:p>
                      <a:pPr marL="0" marR="0">
                        <a:lnSpc>
                          <a:spcPct val="115000"/>
                        </a:lnSpc>
                        <a:spcBef>
                          <a:spcPts val="0"/>
                        </a:spcBef>
                        <a:spcAft>
                          <a:spcPts val="0"/>
                        </a:spcAft>
                      </a:pPr>
                      <a:r>
                        <a:rPr lang="en-US" sz="1600" dirty="0">
                          <a:effectLst/>
                        </a:rPr>
                        <a:t>Rx</a:t>
                      </a:r>
                      <a:endParaRPr lang="en-US" sz="16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 </a:t>
                      </a:r>
                      <a:endParaRPr lang="en-US" sz="1600">
                        <a:effectLst/>
                        <a:latin typeface="Calibri"/>
                        <a:ea typeface="Calibri"/>
                        <a:cs typeface="Arial"/>
                      </a:endParaRPr>
                    </a:p>
                  </a:txBody>
                  <a:tcPr marL="68580" marR="68580" marT="0" marB="0"/>
                </a:tc>
                <a:extLst>
                  <a:ext uri="{0D108BD9-81ED-4DB2-BD59-A6C34878D82A}">
                    <a16:rowId xmlns:a16="http://schemas.microsoft.com/office/drawing/2014/main" val="10000"/>
                  </a:ext>
                </a:extLst>
              </a:tr>
              <a:tr h="965200">
                <a:tc>
                  <a:txBody>
                    <a:bodyPr/>
                    <a:lstStyle/>
                    <a:p>
                      <a:pPr marL="0" marR="0">
                        <a:lnSpc>
                          <a:spcPct val="115000"/>
                        </a:lnSpc>
                        <a:spcBef>
                          <a:spcPts val="0"/>
                        </a:spcBef>
                        <a:spcAft>
                          <a:spcPts val="0"/>
                        </a:spcAft>
                      </a:pPr>
                      <a:r>
                        <a:rPr lang="en-US" sz="1600">
                          <a:effectLst/>
                        </a:rPr>
                        <a:t>1) Tab</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Clomid</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50 mg</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N=10</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600">
                          <a:effectLst/>
                        </a:rPr>
                        <a:t>از شب 5 پریود شبی 2 عدد</a:t>
                      </a:r>
                      <a:endParaRPr lang="en-US" sz="1600">
                        <a:effectLst/>
                        <a:latin typeface="Calibri"/>
                        <a:ea typeface="Calibri"/>
                        <a:cs typeface="Arial"/>
                      </a:endParaRPr>
                    </a:p>
                  </a:txBody>
                  <a:tcPr marL="68580" marR="68580" marT="0" marB="0"/>
                </a:tc>
                <a:extLst>
                  <a:ext uri="{0D108BD9-81ED-4DB2-BD59-A6C34878D82A}">
                    <a16:rowId xmlns:a16="http://schemas.microsoft.com/office/drawing/2014/main" val="10001"/>
                  </a:ext>
                </a:extLst>
              </a:tr>
              <a:tr h="321734">
                <a:tc>
                  <a:txBody>
                    <a:bodyPr/>
                    <a:lstStyle/>
                    <a:p>
                      <a:pPr marL="0" marR="0">
                        <a:lnSpc>
                          <a:spcPct val="115000"/>
                        </a:lnSpc>
                        <a:spcBef>
                          <a:spcPts val="0"/>
                        </a:spcBef>
                        <a:spcAft>
                          <a:spcPts val="0"/>
                        </a:spcAft>
                      </a:pPr>
                      <a:r>
                        <a:rPr lang="en-US" sz="1600">
                          <a:effectLst/>
                        </a:rPr>
                        <a:t>2) Tab</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Metformin</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500 mg</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N=50</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600">
                          <a:effectLst/>
                        </a:rPr>
                        <a:t>روزی 2 عدد</a:t>
                      </a:r>
                      <a:endParaRPr lang="en-US" sz="1600">
                        <a:effectLst/>
                        <a:latin typeface="Calibri"/>
                        <a:ea typeface="Calibri"/>
                        <a:cs typeface="Arial"/>
                      </a:endParaRPr>
                    </a:p>
                  </a:txBody>
                  <a:tcPr marL="68580" marR="68580" marT="0" marB="0"/>
                </a:tc>
                <a:extLst>
                  <a:ext uri="{0D108BD9-81ED-4DB2-BD59-A6C34878D82A}">
                    <a16:rowId xmlns:a16="http://schemas.microsoft.com/office/drawing/2014/main" val="10002"/>
                  </a:ext>
                </a:extLst>
              </a:tr>
              <a:tr h="643466">
                <a:tc>
                  <a:txBody>
                    <a:bodyPr/>
                    <a:lstStyle/>
                    <a:p>
                      <a:pPr marL="0" marR="0">
                        <a:lnSpc>
                          <a:spcPct val="115000"/>
                        </a:lnSpc>
                        <a:spcBef>
                          <a:spcPts val="0"/>
                        </a:spcBef>
                        <a:spcAft>
                          <a:spcPts val="0"/>
                        </a:spcAft>
                      </a:pPr>
                      <a:r>
                        <a:rPr lang="en-US" sz="1600">
                          <a:effectLst/>
                        </a:rPr>
                        <a:t>3) Tab</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Levothyroxine</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0.1 mg</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N=50</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600">
                          <a:effectLst/>
                        </a:rPr>
                        <a:t>صبح ها نصف قرص</a:t>
                      </a:r>
                      <a:endParaRPr lang="en-US" sz="1600">
                        <a:effectLst/>
                        <a:latin typeface="Calibri"/>
                        <a:ea typeface="Calibri"/>
                        <a:cs typeface="Arial"/>
                      </a:endParaRPr>
                    </a:p>
                  </a:txBody>
                  <a:tcPr marL="68580" marR="68580" marT="0" marB="0"/>
                </a:tc>
                <a:extLst>
                  <a:ext uri="{0D108BD9-81ED-4DB2-BD59-A6C34878D82A}">
                    <a16:rowId xmlns:a16="http://schemas.microsoft.com/office/drawing/2014/main" val="10003"/>
                  </a:ext>
                </a:extLst>
              </a:tr>
              <a:tr h="321734">
                <a:tc>
                  <a:txBody>
                    <a:bodyPr/>
                    <a:lstStyle/>
                    <a:p>
                      <a:pPr marL="0" marR="0">
                        <a:lnSpc>
                          <a:spcPct val="115000"/>
                        </a:lnSpc>
                        <a:spcBef>
                          <a:spcPts val="0"/>
                        </a:spcBef>
                        <a:spcAft>
                          <a:spcPts val="0"/>
                        </a:spcAft>
                      </a:pPr>
                      <a:r>
                        <a:rPr lang="en-US" sz="1600" dirty="0">
                          <a:effectLst/>
                        </a:rPr>
                        <a:t>4) Tab</a:t>
                      </a:r>
                      <a:endParaRPr lang="en-US" sz="1600" dirty="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Dexamethasone</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0.5 mg</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N=20</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600">
                          <a:effectLst/>
                        </a:rPr>
                        <a:t>روزی 1 عدد</a:t>
                      </a:r>
                      <a:endParaRPr lang="en-US" sz="1600">
                        <a:effectLst/>
                        <a:latin typeface="Calibri"/>
                        <a:ea typeface="Calibri"/>
                        <a:cs typeface="Arial"/>
                      </a:endParaRPr>
                    </a:p>
                  </a:txBody>
                  <a:tcPr marL="68580" marR="68580" marT="0" marB="0"/>
                </a:tc>
                <a:extLst>
                  <a:ext uri="{0D108BD9-81ED-4DB2-BD59-A6C34878D82A}">
                    <a16:rowId xmlns:a16="http://schemas.microsoft.com/office/drawing/2014/main" val="10004"/>
                  </a:ext>
                </a:extLst>
              </a:tr>
              <a:tr h="321734">
                <a:tc>
                  <a:txBody>
                    <a:bodyPr/>
                    <a:lstStyle/>
                    <a:p>
                      <a:pPr marL="0" marR="0">
                        <a:lnSpc>
                          <a:spcPct val="115000"/>
                        </a:lnSpc>
                        <a:spcBef>
                          <a:spcPts val="0"/>
                        </a:spcBef>
                        <a:spcAft>
                          <a:spcPts val="0"/>
                        </a:spcAft>
                      </a:pPr>
                      <a:r>
                        <a:rPr lang="en-US" sz="1600">
                          <a:effectLst/>
                        </a:rPr>
                        <a:t>5) Cap</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Doxycycline</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100 mg</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en-US" sz="1600">
                          <a:effectLst/>
                        </a:rPr>
                        <a:t>N=20</a:t>
                      </a:r>
                      <a:endParaRPr lang="en-US" sz="1600">
                        <a:effectLst/>
                        <a:latin typeface="Calibri"/>
                        <a:ea typeface="Calibri"/>
                        <a:cs typeface="Arial"/>
                      </a:endParaRPr>
                    </a:p>
                  </a:txBody>
                  <a:tcPr marL="68580" marR="68580" marT="0" marB="0"/>
                </a:tc>
                <a:tc>
                  <a:txBody>
                    <a:bodyPr/>
                    <a:lstStyle/>
                    <a:p>
                      <a:pPr marL="0" marR="0">
                        <a:lnSpc>
                          <a:spcPct val="115000"/>
                        </a:lnSpc>
                        <a:spcBef>
                          <a:spcPts val="0"/>
                        </a:spcBef>
                        <a:spcAft>
                          <a:spcPts val="0"/>
                        </a:spcAft>
                      </a:pPr>
                      <a:r>
                        <a:rPr lang="ar-SA" sz="1600" dirty="0">
                          <a:effectLst/>
                        </a:rPr>
                        <a:t>روزی 2 عدد</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56528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circle(in)">
                                      <p:cBhvr>
                                        <p:cTn id="7"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lvl="0" algn="r" rtl="1"/>
            <a:endParaRPr lang="fa-IR" dirty="0">
              <a:cs typeface="B Nazanin" pitchFamily="2" charset="-78"/>
            </a:endParaRPr>
          </a:p>
          <a:p>
            <a:pPr lvl="0" algn="r" rtl="1"/>
            <a:r>
              <a:rPr lang="fa-IR" dirty="0">
                <a:cs typeface="B Nazanin" pitchFamily="2" charset="-78"/>
              </a:rPr>
              <a:t>متفورمین در بیماران مبتلا به سندروم تخمدان پر از کیست (</a:t>
            </a:r>
            <a:r>
              <a:rPr lang="en-US" dirty="0">
                <a:cs typeface="B Nazanin" pitchFamily="2" charset="-78"/>
              </a:rPr>
              <a:t>PCO</a:t>
            </a:r>
            <a:r>
              <a:rPr lang="fa-IR" dirty="0">
                <a:cs typeface="B Nazanin" pitchFamily="2" charset="-78"/>
              </a:rPr>
              <a:t>) (</a:t>
            </a:r>
            <a:r>
              <a:rPr lang="en-US" dirty="0">
                <a:cs typeface="B Nazanin" pitchFamily="2" charset="-78"/>
              </a:rPr>
              <a:t>Polycystic Ovarian Disease</a:t>
            </a:r>
            <a:r>
              <a:rPr lang="fa-IR" dirty="0">
                <a:cs typeface="B Nazanin" pitchFamily="2" charset="-78"/>
              </a:rPr>
              <a:t>) به عنوان درمان کمکی استفاده می شود. مکانیسم آن نامشخص (احتمالا کاهش مقاومت به انسولین) می باشد. </a:t>
            </a:r>
            <a:r>
              <a:rPr lang="en-US" dirty="0">
                <a:cs typeface="B Nazanin" pitchFamily="2" charset="-78"/>
              </a:rPr>
              <a:t>PCO</a:t>
            </a:r>
            <a:r>
              <a:rPr lang="fa-IR" dirty="0">
                <a:cs typeface="B Nazanin" pitchFamily="2" charset="-78"/>
              </a:rPr>
              <a:t> یکی از علل نازایی است</a:t>
            </a:r>
          </a:p>
          <a:p>
            <a:pPr lvl="0" algn="r" rtl="1"/>
            <a:endParaRPr lang="en-US" dirty="0">
              <a:cs typeface="B Nazanin" pitchFamily="2" charset="-78"/>
            </a:endParaRPr>
          </a:p>
          <a:p>
            <a:pPr lvl="0" algn="r" rtl="1"/>
            <a:endParaRPr lang="fa-IR" dirty="0">
              <a:cs typeface="B Nazanin" pitchFamily="2" charset="-78"/>
            </a:endParaRPr>
          </a:p>
          <a:p>
            <a:pPr lvl="0" algn="r" rtl="1"/>
            <a:r>
              <a:rPr lang="fa-IR" dirty="0">
                <a:cs typeface="B Nazanin" pitchFamily="2" charset="-78"/>
              </a:rPr>
              <a:t>یکی از علل نازایی ممکن است هیپوتیروییدی باشد (لوتیروکسین در این بیمار)</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7155566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lstStyle/>
          <a:p>
            <a:pPr lvl="0" algn="r" rtl="1"/>
            <a:endParaRPr lang="fa-IR" dirty="0">
              <a:cs typeface="B Nazanin" pitchFamily="2" charset="-78"/>
            </a:endParaRPr>
          </a:p>
          <a:p>
            <a:pPr lvl="0" algn="r" rtl="1"/>
            <a:r>
              <a:rPr lang="fa-IR" dirty="0">
                <a:cs typeface="B Nazanin" pitchFamily="2" charset="-78"/>
              </a:rPr>
              <a:t>یکی از علل نازایی التهاب رحم و تخمدان است (دگزامتازون)</a:t>
            </a:r>
            <a:endParaRPr lang="en-US" dirty="0">
              <a:cs typeface="B Nazanin" pitchFamily="2" charset="-78"/>
            </a:endParaRPr>
          </a:p>
          <a:p>
            <a:pPr lvl="0" algn="r" rtl="1"/>
            <a:endParaRPr lang="fa-IR" dirty="0">
              <a:cs typeface="B Nazanin" pitchFamily="2" charset="-78"/>
            </a:endParaRPr>
          </a:p>
          <a:p>
            <a:pPr lvl="0" algn="r" rtl="1"/>
            <a:r>
              <a:rPr lang="fa-IR" dirty="0">
                <a:cs typeface="B Nazanin" pitchFamily="2" charset="-78"/>
              </a:rPr>
              <a:t>یکی از علل نازایی عفونتهای رحمی (بخصوص کلامیدیایی) است (داکسی سیکلین)</a:t>
            </a:r>
            <a:endParaRPr lang="en-US" dirty="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15924625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510</TotalTime>
  <Words>3666</Words>
  <Application>Microsoft Office PowerPoint</Application>
  <PresentationFormat>On-screen Show (4:3)</PresentationFormat>
  <Paragraphs>657</Paragraphs>
  <Slides>51</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51</vt:i4>
      </vt:variant>
    </vt:vector>
  </HeadingPairs>
  <TitlesOfParts>
    <vt:vector size="56" baseType="lpstr">
      <vt:lpstr>Calibri</vt:lpstr>
      <vt:lpstr>Constantia</vt:lpstr>
      <vt:lpstr>Times</vt:lpstr>
      <vt:lpstr>Wingdings 2</vt:lpstr>
      <vt:lpstr>Flow</vt:lpstr>
      <vt:lpstr>به نام خدا  دارو درمانی دیابت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مقایسه شروع و طول اثر انواع انسولین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INSULIN TACTICS  Twice-daily Split-mixed Regimens</vt:lpstr>
      <vt:lpstr>PowerPoint Presentation</vt:lpstr>
      <vt:lpstr>PowerPoint Presentation</vt:lpstr>
      <vt:lpstr>PowerPoint Presentation</vt:lpstr>
      <vt:lpstr>INSULIN TACTICS  Multiple Daily Injections (MDI) NPH + Regular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Sasan</dc:creator>
  <cp:lastModifiedBy>ASUS</cp:lastModifiedBy>
  <cp:revision>124</cp:revision>
  <dcterms:created xsi:type="dcterms:W3CDTF">2006-08-16T00:00:00Z</dcterms:created>
  <dcterms:modified xsi:type="dcterms:W3CDTF">2023-11-25T09:19:00Z</dcterms:modified>
</cp:coreProperties>
</file>