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9" r:id="rId9"/>
    <p:sldId id="270" r:id="rId10"/>
    <p:sldId id="272" r:id="rId11"/>
    <p:sldId id="273" r:id="rId12"/>
    <p:sldId id="264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4" y="5254284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9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7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5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8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7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5" y="7035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4" y="309491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7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5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" y="7034"/>
            <a:ext cx="9136967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5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9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7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7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29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29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1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1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5" y="14069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" y="7034"/>
            <a:ext cx="9136967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5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8C183ED-DEEE-40ED-B56B-2D77BCCDF8A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1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7776392-FCD9-462B-B7A7-F62B0D340E7B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07904" y="404664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dirty="0" smtClean="0"/>
              <a:t>به نام خدا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3277381" y="3833435"/>
            <a:ext cx="27029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/>
              <a:t>موضوع: خود کنترلی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29481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548679"/>
            <a:ext cx="5729454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none">
            <a:spAutoFit/>
          </a:bodyPr>
          <a:lstStyle/>
          <a:p>
            <a:r>
              <a:rPr lang="fa-IR" sz="2400" dirty="0" smtClean="0"/>
              <a:t>۱- ضرورت و اهمیت خود کنترلی را بیان کنید.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611560" y="1767007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شاید بهترین شیوه برای بیان ضرورت خودک</a:t>
            </a:r>
            <a:r>
              <a:rPr lang="fa-IR" sz="2400" dirty="0">
                <a:latin typeface="Calibri"/>
                <a:ea typeface="Calibri"/>
                <a:cs typeface="Arial"/>
              </a:rPr>
              <a:t>ن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ترلی مقایسه آن با نظارت بیرونی باشد. میتوان ادعا کرد در صورت ایجاد و تقویت خود کنترلی، این شیوه، کارکردی به مراتب کارامدتر از نظارت های خارجی خواهد </a:t>
            </a:r>
            <a:r>
              <a:rPr lang="fa-IR" sz="2400" dirty="0" smtClean="0">
                <a:latin typeface="Calibri"/>
                <a:ea typeface="Calibri"/>
                <a:cs typeface="Arial"/>
              </a:rPr>
              <a:t>بود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زیرا پاره ای از نظارت های بیرونی، همواره با دغدغه اعتبار و صحت یا شایبه تأثیرپذیری 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611560" y="3372705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effectLst/>
                <a:latin typeface="Segoe UI Historic"/>
                <a:ea typeface="Calibri"/>
              </a:rPr>
              <a:t>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از غرض های شخصی و زدوبندهای رفاقتی یا کینه توزانه همراه است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؛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از این رو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پیوسته میبایست به صورت سلسله ای بر ناظران و بازرسان نیز ناظران دیگری گماشت تا مراقب صحت نظارت آنان باشند</a:t>
            </a:r>
            <a:r>
              <a:rPr lang="fa-IR" sz="2400" dirty="0" smtClean="0">
                <a:effectLst/>
                <a:ea typeface="Calibri"/>
                <a:cs typeface="Calibri"/>
              </a:rPr>
              <a:t> 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762000" y="4571043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در صورتی اگر ناظران خود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دارای عامل کنترل درونی باشند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اين دغدغه و نگرانی تا میزان قابل توجهی کاهش یافته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صحت گزارشهای آنان ضریب اطمینان بالاتری خواهد داشت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68506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404664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در اموزه های اسلامی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افزون بر تأکید بر نظارت و کنترل سازمانی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بر خود کنترلی نیز تاکید و توصیه شده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3707904" y="1628800"/>
            <a:ext cx="4572000" cy="1070037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b="1" dirty="0" smtClean="0">
                <a:effectLst/>
                <a:latin typeface="Calibri"/>
                <a:ea typeface="Calibri"/>
                <a:cs typeface="Arial"/>
              </a:rPr>
              <a:t>حضرت علی می فرمایند:</a:t>
            </a:r>
            <a:endParaRPr lang="en-US" sz="2400" b="1" dirty="0" smtClean="0">
              <a:effectLst/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از خودت مراقبی بر خویشتن قرار بده. </a:t>
            </a:r>
            <a:endParaRPr lang="en-US" sz="2400" dirty="0"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536" y="2784912"/>
            <a:ext cx="8352928" cy="2897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اساسا تقوا یکی از ارزش های اسلامی است که در سراسر قرآن کریم به آن سفارش شده است</a:t>
            </a:r>
            <a:endParaRPr lang="en-US" sz="2400" dirty="0" smtClean="0">
              <a:effectLst/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تقوا در اصل به معنای نگهدارنده یا خویشتن داری است تقوا دارای شاخه های مختلف است </a:t>
            </a:r>
            <a:endParaRPr lang="en-US" sz="2400" dirty="0" smtClean="0">
              <a:effectLst/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منظور در اینجا  تقوا کاری است که معادل خویشتن داری و خود کنترلی در کار است یعنی کنترل خویش</a:t>
            </a:r>
            <a:r>
              <a:rPr lang="fa-IR" sz="2400" dirty="0">
                <a:latin typeface="Calibri"/>
                <a:ea typeface="Calibri"/>
                <a:cs typeface="Arial"/>
              </a:rPr>
              <a:t>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هنگام کار و پرهیز از خیانت و کم کاری و...</a:t>
            </a:r>
            <a:endParaRPr lang="en-US" sz="2400" dirty="0"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1316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1164" y="404664"/>
            <a:ext cx="7920880" cy="3157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وظیفه خود کنترلی در سازمان، تنها اختصاصی به کارکنان نداشته، مدیران را نیز دربر میگیرد؛ آنان نیز میبایست در حوزه مدیریت خویش، با تقوا باشند و از هرگونه رفتار غیر ارزشی همچون اعمال تبعیض، اختلاس، اخذ رشوه، حیف و میل منابع و امکانات خودداری کنند. . آنچه به وظیفه خود کنترلی در مدیران اهمیتی دوچندان میبخشد، نقش مدیران در الگوسازی وتاثیر پذیری کارکنان از آنهاست</a:t>
            </a:r>
            <a:r>
              <a:rPr lang="en-US" sz="2400" dirty="0" smtClean="0">
                <a:effectLst/>
                <a:latin typeface="Calibri"/>
                <a:ea typeface="Calibri"/>
                <a:cs typeface="Arial"/>
              </a:rPr>
              <a:t> </a:t>
            </a:r>
            <a:endParaRPr lang="fa-IR" sz="2400" dirty="0" smtClean="0">
              <a:effectLst/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971600" y="3212976"/>
            <a:ext cx="7416824" cy="296799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/>
                <a:ea typeface="Calibri"/>
                <a:cs typeface="Arial"/>
              </a:rPr>
              <a:t>حضرت علی در نامه خویش به مالک اشتر می فرمایند:</a:t>
            </a:r>
            <a:endParaRPr lang="en-US" sz="2800" b="1" dirty="0" smtClean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fa-IR" sz="2400" dirty="0" smtClean="0">
              <a:effectLst/>
              <a:latin typeface="Calibri"/>
              <a:ea typeface="Calibri"/>
              <a:cs typeface="Arial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(نخست) او را به تقوای الهی و ایثار و فداکاری در راه اطاعتش و متابعت از انچه در کتاب خدا (قرآن) به آن امر شده است فرمان می دهد... و نیز به او فرمان می دهد که خواسته های نابجا خود را در هم بشکند و به هنگام وسوسه های نفس خویشتن داری را پیشه خود سازد</a:t>
            </a:r>
            <a:endParaRPr lang="en-US" sz="2400" dirty="0"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86314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764704"/>
            <a:ext cx="8640960" cy="3768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US" dirty="0" smtClean="0">
                <a:effectLst/>
                <a:latin typeface="Calibri"/>
                <a:ea typeface="Calibri"/>
                <a:cs typeface="Arial"/>
              </a:rPr>
              <a:t> </a:t>
            </a:r>
            <a:endParaRPr lang="en-US" sz="2400" dirty="0" smtClean="0">
              <a:effectLst/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با توجه به اینکه، حضرت علی(ع) کارگزاران خود را به تقوا و خود کنترلی سفارش می کند، افزون بر اینکه بیانگر اهمیت خود کنترلی در کارگزاران و مدیران است</a:t>
            </a:r>
            <a:r>
              <a:rPr lang="syr-SY" sz="2400" dirty="0" smtClean="0">
                <a:effectLst/>
                <a:latin typeface="Calibri"/>
                <a:ea typeface="Calibri"/>
                <a:cs typeface="Segoe UI Historic"/>
              </a:rPr>
              <a:t>، 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میتوان استنباط کرد که نظرحضرت، بیشتر ناظر به خود کنترلی در عرصه کار و 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کارگزاری است، و کارگزار بیش از دیگرکارکنان موظف به خود کنترلی در همه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latin typeface="Calibri"/>
                <a:ea typeface="Calibri"/>
                <a:cs typeface="Arial"/>
              </a:rPr>
              <a:t>کارها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به ویژه در مدیریت است </a:t>
            </a:r>
            <a:r>
              <a:rPr lang="fa-IR" sz="2400" dirty="0" smtClean="0">
                <a:latin typeface="Calibri"/>
                <a:ea typeface="Calibri"/>
                <a:cs typeface="Arial"/>
              </a:rPr>
              <a:t>ب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ا توجه به اینکه مدیران بیش از دیگران به اطلاعات و قوانین دسترسی داشته، بر گریزگاه های قانونی واقف اند، ضرورت خود کنترلی در آنان آشکارتر خواهد شد هیچ کنترل و نظارت جدی ای بر آنان نیست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7651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9992" y="548680"/>
            <a:ext cx="4320480" cy="587853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ffectLst/>
                <a:latin typeface="Calibri"/>
                <a:ea typeface="Calibri"/>
                <a:cs typeface="Arial"/>
              </a:rPr>
              <a:t>۲- خود کنترلی را تعریف نمایید</a:t>
            </a:r>
            <a:r>
              <a:rPr lang="en-US" dirty="0" smtClean="0">
                <a:effectLst/>
                <a:latin typeface="Calibri"/>
                <a:ea typeface="Calibri"/>
                <a:cs typeface="Arial"/>
              </a:rPr>
              <a:t>.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43608" y="1700808"/>
            <a:ext cx="7776864" cy="2385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US" dirty="0" smtClean="0">
                <a:effectLst/>
                <a:latin typeface="Calibri"/>
                <a:ea typeface="Calibri"/>
                <a:cs typeface="Arial"/>
              </a:rPr>
              <a:t> </a:t>
            </a:r>
            <a:endParaRPr lang="en-US" sz="2400" dirty="0" smtClean="0">
              <a:effectLst/>
              <a:latin typeface="Calibri"/>
              <a:ea typeface="Calibri"/>
              <a:cs typeface="Arial"/>
            </a:endParaRPr>
          </a:p>
          <a:p>
            <a:pPr algn="r"/>
            <a:r>
              <a:rPr lang="ar-SA" sz="2400" dirty="0" smtClean="0">
                <a:effectLst/>
                <a:latin typeface="Calibri"/>
                <a:ea typeface="Calibri"/>
                <a:cs typeface="Arial"/>
              </a:rPr>
              <a:t>خود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</a:t>
            </a:r>
            <a:r>
              <a:rPr lang="ar-SA" sz="2400" dirty="0" smtClean="0">
                <a:effectLst/>
                <a:latin typeface="Calibri"/>
                <a:ea typeface="Calibri"/>
                <a:cs typeface="Arial"/>
              </a:rPr>
              <a:t>ک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ن</a:t>
            </a:r>
            <a:r>
              <a:rPr lang="ar-SA" sz="2400" dirty="0" smtClean="0">
                <a:effectLst/>
                <a:latin typeface="Calibri"/>
                <a:ea typeface="Calibri"/>
                <a:cs typeface="Arial"/>
              </a:rPr>
              <a:t>تر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ل</a:t>
            </a:r>
            <a:r>
              <a:rPr lang="ar-SA" sz="2400" dirty="0" smtClean="0">
                <a:effectLst/>
                <a:latin typeface="Calibri"/>
                <a:ea typeface="Calibri"/>
                <a:cs typeface="Arial"/>
              </a:rPr>
              <a:t>ی یک نوع مراقبت درونی است که افراد براساس آن، بدون نظارت یا کنترل خارجی وظایف خود را انجام و رفتارهای ناهنجار و غیر قانونی را ترک می نمایند؛ بدین معنا که فرد، بدون توجه به کنترل خارجی، با پرهیز از کم کاری، سهل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</a:t>
            </a:r>
            <a:r>
              <a:rPr lang="ar-SA" sz="2400" dirty="0" smtClean="0">
                <a:effectLst/>
                <a:latin typeface="Calibri"/>
                <a:ea typeface="Calibri"/>
                <a:cs typeface="Arial"/>
              </a:rPr>
              <a:t>انگاری و... در جهت اجرای درست و دقیق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 وظایف شغلی خود خواهد کوشید</a:t>
            </a:r>
            <a:r>
              <a:rPr lang="ar-SA" sz="2400" dirty="0" smtClean="0">
                <a:effectLst/>
                <a:ea typeface="Calibri"/>
                <a:cs typeface="Calibri"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73224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71359" y="476672"/>
            <a:ext cx="6006259" cy="523220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fa-IR" sz="2800" dirty="0" smtClean="0"/>
              <a:t>۳- سازوکارهای خود کنترلی را نام ببری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683568" y="1700808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r"/>
            <a:r>
              <a:rPr lang="fa-IR" sz="2400" dirty="0" smtClean="0"/>
              <a:t>1.تثبیت </a:t>
            </a:r>
            <a:r>
              <a:rPr lang="fa-IR" sz="2400" dirty="0"/>
              <a:t>و تعمیق باور ها و ارزش های اسلامی در سازمان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3579471" y="2492896"/>
            <a:ext cx="51689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/>
              <a:t>2. اصلاح گزینش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3978099" y="3325136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/>
              <a:t>3.تامین و توسعه رفاه کارکنان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4930557" y="4149080"/>
            <a:ext cx="3742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/>
              <a:t>4.فرآیند خود کنترلی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92991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3" y="476671"/>
            <a:ext cx="77048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sz="2400" dirty="0" smtClean="0"/>
              <a:t>1. تثبیت و تعمیق باور ها و ارزش های اسلامی در سازمان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683568" y="938336"/>
            <a:ext cx="8064896" cy="3786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latin typeface="Calibri"/>
                <a:ea typeface="Calibri"/>
                <a:cs typeface="Arial"/>
              </a:rPr>
              <a:t> 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latin typeface="Calibri"/>
                <a:ea typeface="Calibri"/>
                <a:cs typeface="Arial"/>
              </a:rPr>
              <a:t>باور ها و ارزش های اسلامی عاملی قوی در خود کنترلی اند 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latin typeface="Calibri"/>
                <a:ea typeface="Calibri"/>
                <a:cs typeface="Arial"/>
              </a:rPr>
              <a:t>باور ها در حقیقت پشتوانه و ریشه پایبندی به یک سری ارزش هایی اند که در محیط کار ظهور یافته و خود کنترلی نتیجه آنهاست.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latin typeface="Calibri"/>
                <a:ea typeface="Calibri"/>
                <a:cs typeface="Arial"/>
              </a:rPr>
              <a:t>هر اندازه باور افراد یا به تعبیری ایمان آنها به حقایق دینی قوی تر باشد پایبندی و اهتمام به ارزش ها نیز افزایش یافته و خود کنترلی شدیدتر می شود.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pPr algn="r"/>
            <a:r>
              <a:rPr lang="fa-IR" sz="2400" dirty="0">
                <a:latin typeface="Calibri"/>
                <a:ea typeface="Calibri"/>
                <a:cs typeface="Arial"/>
              </a:rPr>
              <a:t>ایمان به معاد یکی از باور های دینی ای است که می تواند عاملی قوی در جهت خود کنترلی افراد به شمار آید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2328953" y="4941168"/>
            <a:ext cx="5605192" cy="1014637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b="1" dirty="0">
                <a:latin typeface="Calibri"/>
                <a:ea typeface="Calibri"/>
                <a:cs typeface="Arial"/>
              </a:rPr>
              <a:t>امیر مومنان می فرماید:</a:t>
            </a:r>
            <a:endParaRPr lang="en-US" sz="2400" b="1" dirty="0">
              <a:latin typeface="Calibri"/>
              <a:ea typeface="Calibri"/>
              <a:cs typeface="Arial"/>
            </a:endParaRPr>
          </a:p>
          <a:p>
            <a:pPr algn="r"/>
            <a:r>
              <a:rPr lang="fa-IR" sz="2400" dirty="0">
                <a:latin typeface="Calibri"/>
                <a:ea typeface="Calibri"/>
                <a:cs typeface="Arial"/>
              </a:rPr>
              <a:t>هرکه معرفت یافت خود نگهدار (خود کنترل) شد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93852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72201" y="476671"/>
            <a:ext cx="23762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sz="2400" dirty="0" smtClean="0"/>
              <a:t>1. اصلاح گزینش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2328953" y="4941168"/>
            <a:ext cx="5605192" cy="4791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856" y="938336"/>
            <a:ext cx="8748464" cy="5155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latin typeface="Calibri"/>
                <a:ea typeface="Calibri"/>
                <a:cs typeface="Arial"/>
              </a:rPr>
              <a:t> 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Calibri"/>
                <a:ea typeface="Calibri"/>
                <a:cs typeface="Arial"/>
              </a:rPr>
              <a:t>باور ها و ارزش های اسلامی عاملی قوی در خود کنترلی اند 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Calibri"/>
                <a:ea typeface="Calibri"/>
                <a:cs typeface="Arial"/>
              </a:rPr>
              <a:t>باور ها در حقیقت پشتوانه و ریشه پایبندی به یک سری ارزش هایی اند که در محیط کار ظهور یافته و خود کنترلی نتیجه آنهاست.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Calibri"/>
                <a:ea typeface="Calibri"/>
                <a:cs typeface="Arial"/>
              </a:rPr>
              <a:t>هر اندازه باور افراد یا به تعبیری ایمان آنها به حقایق دینی قوی تر باشد پایبندی و اهتمام به ارزش ها نیز افزایش یافته و خود کنترلی شدیدتر می شود.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Calibri"/>
                <a:ea typeface="Calibri"/>
                <a:cs typeface="Arial"/>
              </a:rPr>
              <a:t>ایمان به معاد یکی از باور های دینی ای است که می تواند عاملی قوی در جهت خود کنترلی افراد به شمار آید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Calibri"/>
                <a:ea typeface="Calibri"/>
                <a:cs typeface="Arial"/>
              </a:rPr>
              <a:t>یکی از عوامل محیطی منابع انسانی است که یکی از ورودی های سیستم سازمانی را تشکیل می دهد.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Calibri"/>
                <a:ea typeface="Calibri"/>
                <a:cs typeface="Arial"/>
              </a:rPr>
              <a:t>افراد معمولا با یک سری باورها و نگرش های قبلی وارد سازمان می شوند زیرا شخصیت آنها در خارج از سازمان شکل گرفته است.</a:t>
            </a:r>
            <a:endParaRPr lang="en-US" sz="2000" dirty="0">
              <a:latin typeface="Calibri"/>
              <a:ea typeface="Calibri"/>
              <a:cs typeface="Arial"/>
            </a:endParaRPr>
          </a:p>
          <a:p>
            <a:pPr algn="r"/>
            <a:r>
              <a:rPr lang="fa-IR" sz="2000" dirty="0">
                <a:latin typeface="Calibri"/>
                <a:ea typeface="Calibri"/>
                <a:cs typeface="Arial"/>
              </a:rPr>
              <a:t>این افراد رفتار خود را که بر اساس باورها و نگرش آنهاست عینا به </a:t>
            </a:r>
            <a:r>
              <a:rPr lang="fa-IR" sz="2000" dirty="0" smtClean="0">
                <a:latin typeface="Calibri"/>
                <a:ea typeface="Calibri"/>
                <a:cs typeface="Arial"/>
              </a:rPr>
              <a:t>سازمان </a:t>
            </a:r>
            <a:r>
              <a:rPr lang="fa-IR" sz="2000" dirty="0">
                <a:latin typeface="Calibri"/>
                <a:ea typeface="Calibri"/>
                <a:cs typeface="Arial"/>
              </a:rPr>
              <a:t>منتقل می کنند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58808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476671"/>
            <a:ext cx="8424937" cy="378565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fa-IR" sz="2400" b="1" dirty="0" smtClean="0"/>
              <a:t>پیامبر گرامی خطاب به امیر مومنان دینداری و پرهیزگاری را از شرایط لازم گزینش متصدیان امور برشمرد می فرماید: </a:t>
            </a:r>
          </a:p>
          <a:p>
            <a:pPr algn="r"/>
            <a:endParaRPr lang="fa-IR" sz="2400" dirty="0"/>
          </a:p>
          <a:p>
            <a:pPr algn="r"/>
            <a:r>
              <a:rPr lang="fa-IR" sz="2400" dirty="0" smtClean="0"/>
              <a:t>از میان صاحبان تجربه و عقل و حیا و از خانواده های صالح و متدین و پرهیزکار آنان (کارمندان) را برگزین زیرا آنها دارای اخلاقی کریم می باشند و به لحاظ خویشتن داری (خودکنترلی) و اصلاح خویش شدیدترند و همچنین کم طمع تر و در سنجش عواقب کارها بیناترند پس اینها باید کارگزاران و یاورانت باشند  </a:t>
            </a:r>
          </a:p>
          <a:p>
            <a:endParaRPr lang="fa-IR" sz="2400" dirty="0"/>
          </a:p>
          <a:p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2328953" y="4941168"/>
            <a:ext cx="5605192" cy="4791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323529" y="4577799"/>
            <a:ext cx="8424936" cy="1763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latin typeface="Calibri"/>
                <a:ea typeface="Calibri"/>
                <a:cs typeface="Arial"/>
              </a:rPr>
              <a:t>از اینرو هرگز نباید افراد بی ایمان را در مدیریت ها </a:t>
            </a:r>
            <a:r>
              <a:rPr lang="fa-IR" sz="2400" dirty="0" smtClean="0">
                <a:latin typeface="Calibri"/>
                <a:ea typeface="Calibri"/>
                <a:cs typeface="Arial"/>
              </a:rPr>
              <a:t>به کار </a:t>
            </a:r>
            <a:r>
              <a:rPr lang="fa-IR" sz="2400" dirty="0">
                <a:latin typeface="Calibri"/>
                <a:ea typeface="Calibri"/>
                <a:cs typeface="Arial"/>
              </a:rPr>
              <a:t>گمارد و در بین مسلمانها نیز باید افرادی را برگزید که سابقه دینداری آنان زیاد و پرهیزکارتر باشند زیرا اینان به خود کنترلی در سازمان نزدیکتر بوده در انجام کارها خیانت نخواهند کرد</a:t>
            </a:r>
            <a:endParaRPr lang="en-US" sz="2400" dirty="0"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8244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/>
              <a:t>3. تامین و توسعه رفاه کارکنان</a:t>
            </a:r>
          </a:p>
          <a:p>
            <a:pPr algn="r"/>
            <a:endParaRPr lang="fa-IR" sz="2400" dirty="0" smtClean="0"/>
          </a:p>
          <a:p>
            <a:pPr algn="r"/>
            <a:r>
              <a:rPr lang="fa-IR" sz="2400" dirty="0" smtClean="0"/>
              <a:t>یکی از عوامل مهمی که موجب انگیزش و ترغیب کارکنان به اجرای صحیح کارها می شود توجه مدیر به نیاز های زیستی و تامین احتیاجات مادی آنهاست.</a:t>
            </a:r>
            <a:endParaRPr lang="fa-IR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44351" y="2564904"/>
            <a:ext cx="8424936" cy="23083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/>
              <a:t>امیر مومنان خطاب </a:t>
            </a:r>
            <a:r>
              <a:rPr lang="fa-IR" sz="2400" b="1" dirty="0"/>
              <a:t>ب</a:t>
            </a:r>
            <a:r>
              <a:rPr lang="fa-IR" sz="2400" b="1" dirty="0" smtClean="0"/>
              <a:t>ه مالک اشتر می فرماید:</a:t>
            </a:r>
          </a:p>
          <a:p>
            <a:pPr algn="r"/>
            <a:endParaRPr lang="fa-IR" sz="2400" b="1" dirty="0"/>
          </a:p>
          <a:p>
            <a:pPr algn="r"/>
            <a:r>
              <a:rPr lang="fa-IR" sz="2400" dirty="0" smtClean="0"/>
              <a:t>سپس روزی کارکنانت را فراخ دار که روزی نیرویشان دهد تا در پی اصلاح خود برآیند و بی نیازشان سازد تا به مالی که در اختیار دارند دست نگشایند و حجتی بود بر آنان اگر فرمانت را نپذیرفتند یا در امانتت خیانت ورزیدند.</a:t>
            </a:r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19" y="5013176"/>
            <a:ext cx="8592468" cy="173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5645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548680"/>
            <a:ext cx="6696744" cy="830997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۴- نقش باورها و ارزش های اسلامی را در خود کنترلی چگونه ارزیابی کنید</a:t>
            </a:r>
            <a:endParaRPr lang="en-US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" y="1268760"/>
            <a:ext cx="8218487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5085184"/>
            <a:ext cx="62055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108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024" y="548680"/>
            <a:ext cx="3888432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5- فرآیند خود کنترلی را بیان نمایید.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673224" y="1412776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صاحب نظران رشته مدیریت برای </a:t>
            </a:r>
            <a:r>
              <a:rPr lang="fa-IR" sz="2400" dirty="0" smtClean="0">
                <a:latin typeface="Calibri"/>
                <a:ea typeface="Calibri"/>
                <a:cs typeface="Arial"/>
              </a:rPr>
              <a:t>خود کنترلی</a:t>
            </a: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، فرایند چهار مرحله ای به ترتیب زیر برشمرده اند که عبارتند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179512" y="2630409"/>
            <a:ext cx="84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۱. </a:t>
            </a:r>
            <a:r>
              <a:rPr lang="fa-IR" sz="2400" dirty="0" smtClean="0">
                <a:latin typeface="Calibri"/>
                <a:ea typeface="Calibri"/>
                <a:cs typeface="Arial"/>
              </a:rPr>
              <a:t>مشارطه: نوعی شرط و عهد با خویشتن برای انجام وظایف بی هیچ کم و کاستی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601216" y="3356992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2.مراقبه: مراقبت از خویش در مقابل خطا و لغزش و اجرای مطلوب وظایف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683568" y="4005679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۳. محاسبه: محاسبه عملکرد خود و مقایسه با وظیفه واقعی و عملکرد معهود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613304" y="4727243"/>
            <a:ext cx="7063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4.معاتبه: سرزنش خویش در برابر خطا و لغزش سرزده و اصلاح آن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09914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9952" y="548680"/>
            <a:ext cx="4464495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fa-IR" sz="2400" dirty="0" smtClean="0"/>
              <a:t>۶. فواید خود کنترلی را بیان نمایید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5436096" y="1608731"/>
            <a:ext cx="3094531" cy="489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fa-IR" sz="2400" dirty="0" smtClean="0">
                <a:effectLst/>
                <a:latin typeface="Calibri"/>
                <a:ea typeface="Calibri"/>
                <a:cs typeface="Arial"/>
              </a:rPr>
              <a:t>برخی از فواید خود کنترلی :</a:t>
            </a:r>
            <a:endParaRPr lang="en-US" sz="2400" dirty="0"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10624" y="2653533"/>
            <a:ext cx="40543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2400" dirty="0" smtClean="0"/>
              <a:t>1.ارزان </a:t>
            </a:r>
            <a:r>
              <a:rPr lang="fa-IR" sz="2400" dirty="0"/>
              <a:t>بودن هزینه خود کنترلی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2369423" y="3269717"/>
            <a:ext cx="4695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/>
              <a:t>2.اصلاح </a:t>
            </a:r>
            <a:r>
              <a:rPr lang="fa-IR" sz="2400" dirty="0"/>
              <a:t>سریع اشتباهات و جبران آن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441059" y="3862148"/>
            <a:ext cx="26661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/>
              <a:t>3.افزایش </a:t>
            </a:r>
            <a:r>
              <a:rPr lang="fa-IR" sz="2400" dirty="0"/>
              <a:t>بهره وری 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2403356" y="4408301"/>
            <a:ext cx="4743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/>
              <a:t>4.گسترش </a:t>
            </a:r>
            <a:r>
              <a:rPr lang="fa-IR" sz="2400" dirty="0"/>
              <a:t>قسط و عدالت </a:t>
            </a:r>
            <a:r>
              <a:rPr lang="fa-IR" sz="2400" dirty="0" smtClean="0"/>
              <a:t>اجتماعی</a:t>
            </a:r>
            <a:r>
              <a:rPr lang="fa-I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5035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35796" y="2564904"/>
            <a:ext cx="3960440" cy="1791260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9600" dirty="0" smtClean="0">
                <a:effectLst/>
                <a:latin typeface="Calibri"/>
                <a:ea typeface="Calibri"/>
                <a:cs typeface="Arial"/>
              </a:rPr>
              <a:t>پایان</a:t>
            </a:r>
            <a:endParaRPr lang="en-US" sz="9600" dirty="0"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036039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335</TotalTime>
  <Words>807</Words>
  <Application>Microsoft Office PowerPoint</Application>
  <PresentationFormat>On-screen Show (4:3)</PresentationFormat>
  <Paragraphs>70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Verve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22</cp:revision>
  <dcterms:created xsi:type="dcterms:W3CDTF">2017-12-20T16:33:48Z</dcterms:created>
  <dcterms:modified xsi:type="dcterms:W3CDTF">2020-05-21T14:49:20Z</dcterms:modified>
</cp:coreProperties>
</file>