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2" r:id="rId2"/>
    <p:sldId id="286" r:id="rId3"/>
    <p:sldId id="287" r:id="rId4"/>
    <p:sldId id="288" r:id="rId5"/>
    <p:sldId id="289" r:id="rId6"/>
    <p:sldId id="290" r:id="rId7"/>
    <p:sldId id="291" r:id="rId8"/>
    <p:sldId id="258" r:id="rId9"/>
    <p:sldId id="272" r:id="rId10"/>
    <p:sldId id="259" r:id="rId11"/>
    <p:sldId id="260" r:id="rId12"/>
    <p:sldId id="261" r:id="rId13"/>
    <p:sldId id="262" r:id="rId14"/>
    <p:sldId id="273" r:id="rId15"/>
    <p:sldId id="278" r:id="rId16"/>
    <p:sldId id="263" r:id="rId17"/>
    <p:sldId id="264" r:id="rId18"/>
    <p:sldId id="279" r:id="rId19"/>
    <p:sldId id="280" r:id="rId20"/>
    <p:sldId id="274" r:id="rId21"/>
    <p:sldId id="275" r:id="rId22"/>
    <p:sldId id="276" r:id="rId23"/>
    <p:sldId id="277" r:id="rId24"/>
    <p:sldId id="265" r:id="rId25"/>
    <p:sldId id="266" r:id="rId26"/>
    <p:sldId id="267" r:id="rId27"/>
    <p:sldId id="268" r:id="rId28"/>
    <p:sldId id="269" r:id="rId29"/>
    <p:sldId id="270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ITC Zapf Dingbats" pitchFamily="18" charset="2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1206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BF5F625-58F6-40E5-B6CD-C3F9E1CD04DE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A640BDC5-B4AE-4523-A3A2-8D4AC71DA107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195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CDEC782-5DD1-46BC-8A4E-BE4ED5AFB8DE}" type="slidenum">
              <a:rPr lang="ar-SA"/>
              <a:pPr/>
              <a:t>9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2892715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6175" y="687388"/>
            <a:ext cx="4567238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696741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CF68D8B-4DC4-463A-BE70-97CCDFD4B70A}" type="slidenum">
              <a:rPr lang="ar-SA"/>
              <a:pPr/>
              <a:t>13</a:t>
            </a:fld>
            <a:endParaRPr 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1746443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873F3D8-7033-461D-AE9B-18346E34F1A4}" type="slidenum">
              <a:rPr lang="ar-SA"/>
              <a:pPr/>
              <a:t>14</a:t>
            </a:fld>
            <a:endParaRPr 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1045324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22E70EE-D46C-42F8-AF38-6F5851CBC9E1}" type="slidenum">
              <a:rPr lang="ar-SA"/>
              <a:pPr/>
              <a:t>15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26910171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6175" y="687388"/>
            <a:ext cx="4567238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3790735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6175" y="687388"/>
            <a:ext cx="4567238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a-IR" smtClean="0"/>
          </a:p>
        </p:txBody>
      </p:sp>
    </p:spTree>
    <p:extLst>
      <p:ext uri="{BB962C8B-B14F-4D97-AF65-F5344CB8AC3E}">
        <p14:creationId xmlns:p14="http://schemas.microsoft.com/office/powerpoint/2010/main" val="716204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AD501-8140-4D63-A248-5BD9A15FA989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70A8AA-41FA-447B-9491-90DCF457FDC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78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EE537-428A-4194-ABC7-C6DCC3C570A3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120A4-3CE6-4155-80DD-C9AEEC78634E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392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FEA26-4FAA-4F48-AED5-87C459BF8305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120A7-5F10-45CD-81C4-2D1293113C7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662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9D5F7-3655-4A0F-8F16-3873A1B056E1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FEA6D-2A3F-4F44-8EF3-1AECE2BCE57C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228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CAEF3-F3FA-4752-B98D-865C661C8877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5107B-BC91-4B8E-B1CC-C6A49F673B43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197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394BC-850B-4D6C-AE33-441B2382226F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F3FDF-DA85-41CA-966F-345B410C3D2D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918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7A4FD-80F2-4A51-9766-6F7100943052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F40C7-869A-4007-83C0-10EDCC11D718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517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F7DB1-7D35-448B-ACE1-67368A75D748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0C346-5425-48AA-A4FE-4B6FB6A56281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053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E38EC-3144-4135-AE18-6659EFAC8AAD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C18412-E7F8-46E9-B95F-43508862FA17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6AE95-3188-464E-BC3F-CB67302F7A2E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3DD8-840A-4C44-9B97-FC83A0995F5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934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125B3-C0F4-46AB-B7C5-CD55FB981283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FDC58-68A3-4B7D-AD5C-FDB995CBD95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329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0EB49-12BF-4693-989B-4D853F12516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295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AD50F9-509E-4807-86F7-AEA75835AF19}" type="datetimeFigureOut">
              <a:rPr lang="en-US"/>
              <a:pPr>
                <a:defRPr/>
              </a:pPr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6A53E42-12B8-4E1E-830F-01630E645DC3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216568" y="-48126"/>
            <a:ext cx="53734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  <p:sldLayoutId id="2147483673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76486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marL="0" indent="0" algn="ctr" rtl="1">
              <a:buNone/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خلاقیت حل مساله و تفکر راهبردی</a:t>
            </a:r>
            <a:br>
              <a:rPr lang="fa-IR" sz="3600" dirty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  <a:t>نوآوری یا محو شدن!</a:t>
            </a:r>
            <a:b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</a:br>
            <a:endParaRPr lang="fa-IR" sz="3600" dirty="0" smtClean="0">
              <a:solidFill>
                <a:srgbClr val="FF0000"/>
              </a:solidFill>
              <a:cs typeface="B Titr" pitchFamily="2" charset="-78"/>
            </a:endParaRPr>
          </a:p>
          <a:p>
            <a:pPr marL="0" indent="0" algn="ctr" rtl="1">
              <a:buNone/>
            </a:pPr>
            <a:r>
              <a:rPr lang="fa-IR" sz="3600" dirty="0" smtClean="0">
                <a:cs typeface="B Titr" pitchFamily="2" charset="-78"/>
              </a:rPr>
              <a:t>1. اینتل </a:t>
            </a:r>
            <a:r>
              <a:rPr lang="fa-IR" sz="2000" dirty="0" smtClean="0">
                <a:cs typeface="B Titr" pitchFamily="2" charset="-78"/>
              </a:rPr>
              <a:t>(تراشه پنتیوم و...)</a:t>
            </a:r>
            <a:br>
              <a:rPr lang="fa-IR" sz="2000" dirty="0" smtClean="0">
                <a:cs typeface="B Titr" pitchFamily="2" charset="-78"/>
              </a:rPr>
            </a:br>
            <a:endParaRPr lang="fa-IR" sz="2000" dirty="0" smtClean="0">
              <a:cs typeface="B Titr" pitchFamily="2" charset="-78"/>
            </a:endParaRPr>
          </a:p>
          <a:p>
            <a:pPr marL="0" indent="0" algn="ctr" rtl="1">
              <a:buNone/>
            </a:pPr>
            <a:r>
              <a:rPr lang="fa-IR" sz="3600" dirty="0" smtClean="0">
                <a:cs typeface="B Titr" pitchFamily="2" charset="-78"/>
              </a:rPr>
              <a:t>2. جانسون اند جانسون </a:t>
            </a:r>
            <a:r>
              <a:rPr lang="fa-IR" sz="1800" dirty="0" smtClean="0">
                <a:cs typeface="B Titr" pitchFamily="2" charset="-78"/>
              </a:rPr>
              <a:t>(کاهش هزینه های سربار)</a:t>
            </a:r>
          </a:p>
          <a:p>
            <a:pPr marL="0" indent="0" algn="ctr" rtl="1">
              <a:buNone/>
            </a:pPr>
            <a:endParaRPr lang="fa-IR" sz="3600" dirty="0" smtClean="0">
              <a:cs typeface="B Titr" pitchFamily="2" charset="-78"/>
            </a:endParaRPr>
          </a:p>
          <a:p>
            <a:pPr marL="0" indent="0" algn="ctr" rtl="1">
              <a:buNone/>
            </a:pPr>
            <a:r>
              <a:rPr lang="fa-IR" sz="3600" dirty="0" smtClean="0">
                <a:cs typeface="B Titr" pitchFamily="2" charset="-78"/>
              </a:rPr>
              <a:t>ماندگاری و کامیابی هرگز آسان نیست!</a:t>
            </a:r>
            <a:endParaRPr lang="en-US" sz="3600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457200" y="155532"/>
            <a:ext cx="8229600" cy="1143000"/>
          </a:xfrm>
        </p:spPr>
        <p:txBody>
          <a:bodyPr/>
          <a:lstStyle/>
          <a:p>
            <a:r>
              <a:rPr lang="fa-IR" dirty="0" smtClean="0">
                <a:cs typeface="B Titr" pitchFamily="2" charset="-78"/>
              </a:rPr>
              <a:t>چالش های پیش روی کسب و کار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8915400" cy="4876800"/>
          </a:xfrm>
        </p:spPr>
        <p:txBody>
          <a:bodyPr/>
          <a:lstStyle/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تغییر تمام ابعاد کسب و کار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افزایش رقابت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وسعت جهانی کسب و کار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فن آوری های نو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ترکیب نیروی کار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کمبود منابع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اقتصاد مبتنی بر دانش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بی ثباتی اقتصاد و بازار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افزایش انتظارات و تقاضای سهامداران و طرفداران محیط زیست و ...</a:t>
            </a:r>
          </a:p>
          <a:p>
            <a:pPr marL="514350" indent="-514350" algn="r" rtl="1">
              <a:lnSpc>
                <a:spcPct val="90000"/>
              </a:lnSpc>
              <a:buFont typeface="+mj-lt"/>
              <a:buAutoNum type="arabicPeriod"/>
            </a:pPr>
            <a:r>
              <a:rPr lang="fa-IR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B Mitra" pitchFamily="2" charset="-78"/>
              </a:rPr>
              <a:t>پیچیدگی در همه ابعاد کسب و کار</a:t>
            </a:r>
            <a:endParaRPr lang="en-US" sz="2800" b="1" dirty="0" smtClean="0">
              <a:effectLst>
                <a:outerShdw blurRad="38100" dist="38100" dir="2700000" algn="tl">
                  <a:srgbClr val="FFFFFF"/>
                </a:outerShdw>
              </a:effectLst>
              <a:cs typeface="B Mitra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en-US" dirty="0" smtClean="0">
                <a:cs typeface="B Titr" pitchFamily="2" charset="-78"/>
              </a:rPr>
              <a:t>p </a:t>
            </a:r>
            <a:r>
              <a:rPr lang="fa-IR" dirty="0" smtClean="0">
                <a:cs typeface="B Titr" pitchFamily="2" charset="-78"/>
              </a:rPr>
              <a:t>4خلاقیت و نوآوری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0" y="1828800"/>
            <a:ext cx="9144000" cy="4525963"/>
          </a:xfrm>
        </p:spPr>
        <p:txBody>
          <a:bodyPr/>
          <a:lstStyle/>
          <a:p>
            <a:pPr marL="514350" indent="-514350" algn="ct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محصول(</a:t>
            </a:r>
            <a:r>
              <a:rPr lang="en-US" b="1" dirty="0" smtClean="0">
                <a:cs typeface="B Mitra" pitchFamily="2" charset="-78"/>
              </a:rPr>
              <a:t> (product</a:t>
            </a:r>
            <a:r>
              <a:rPr lang="fa-IR" b="1" dirty="0" smtClean="0">
                <a:cs typeface="B Mitra" pitchFamily="2" charset="-78"/>
              </a:rPr>
              <a:t> </a:t>
            </a:r>
          </a:p>
          <a:p>
            <a:pPr marL="514350" indent="-514350" algn="ctr" rtl="1">
              <a:buFont typeface="+mj-lt"/>
              <a:buAutoNum type="arabicPeriod"/>
            </a:pPr>
            <a:endParaRPr lang="fa-IR" b="1" dirty="0" smtClean="0">
              <a:cs typeface="B Mitra" pitchFamily="2" charset="-78"/>
            </a:endParaRPr>
          </a:p>
          <a:p>
            <a:pPr marL="514350" indent="-514350" algn="ct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امکانات </a:t>
            </a:r>
            <a:r>
              <a:rPr lang="en-US" b="1" dirty="0" smtClean="0">
                <a:cs typeface="B Mitra" pitchFamily="2" charset="-78"/>
              </a:rPr>
              <a:t> (possibilities)</a:t>
            </a:r>
          </a:p>
          <a:p>
            <a:pPr marL="514350" indent="-514350" algn="ctr" rtl="1">
              <a:buFont typeface="+mj-lt"/>
              <a:buAutoNum type="arabicPeriod"/>
            </a:pPr>
            <a:endParaRPr lang="fa-IR" b="1" dirty="0" smtClean="0">
              <a:cs typeface="B Mitra" pitchFamily="2" charset="-78"/>
            </a:endParaRPr>
          </a:p>
          <a:p>
            <a:pPr marL="514350" indent="-514350" algn="ct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فرایند </a:t>
            </a:r>
            <a:r>
              <a:rPr lang="en-US" b="1" dirty="0" smtClean="0">
                <a:cs typeface="B Mitra" pitchFamily="2" charset="-78"/>
              </a:rPr>
              <a:t>(process)</a:t>
            </a:r>
          </a:p>
          <a:p>
            <a:pPr marL="514350" indent="-514350" algn="ctr" rtl="1">
              <a:buFont typeface="+mj-lt"/>
              <a:buAutoNum type="arabicPeriod"/>
            </a:pPr>
            <a:endParaRPr lang="fa-IR" b="1" dirty="0" smtClean="0">
              <a:cs typeface="B Mitra" pitchFamily="2" charset="-78"/>
            </a:endParaRPr>
          </a:p>
          <a:p>
            <a:pPr marL="514350" indent="-514350" algn="ct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خلاقیت فردی و گروهی</a:t>
            </a:r>
            <a:r>
              <a:rPr lang="en-US" b="1" dirty="0" smtClean="0">
                <a:cs typeface="B Mitra" pitchFamily="2" charset="-78"/>
              </a:rPr>
              <a:t> </a:t>
            </a:r>
            <a:r>
              <a:rPr lang="fa-IR" b="1" dirty="0" smtClean="0">
                <a:cs typeface="B Mitra" pitchFamily="2" charset="-78"/>
              </a:rPr>
              <a:t> </a:t>
            </a:r>
            <a:r>
              <a:rPr lang="en-US" b="1" dirty="0" smtClean="0">
                <a:cs typeface="B Mitra" pitchFamily="2" charset="-78"/>
              </a:rPr>
              <a:t>(</a:t>
            </a:r>
            <a:r>
              <a:rPr lang="en-US" sz="2400" b="1" dirty="0" smtClean="0">
                <a:cs typeface="B Mitra" pitchFamily="2" charset="-78"/>
              </a:rPr>
              <a:t>personal &amp;group creativity)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4 نوع نوآوری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 algn="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نوآوری محصول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b="1" dirty="0" smtClean="0">
              <a:cs typeface="B Mitra" pitchFamily="2" charset="-78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نوآوری فرآیند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b="1" dirty="0" smtClean="0">
              <a:cs typeface="B Mitra" pitchFamily="2" charset="-78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نوآوری بازاریابی</a:t>
            </a:r>
          </a:p>
          <a:p>
            <a:pPr marL="514350" indent="-514350" algn="r" rtl="1">
              <a:buFont typeface="+mj-lt"/>
              <a:buAutoNum type="arabicPeriod"/>
            </a:pPr>
            <a:endParaRPr lang="fa-IR" b="1" dirty="0" smtClean="0">
              <a:cs typeface="B Mitra" pitchFamily="2" charset="-78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fa-IR" b="1" dirty="0" smtClean="0">
                <a:cs typeface="B Mitra" pitchFamily="2" charset="-78"/>
              </a:rPr>
              <a:t>نوآوری مدیریت</a:t>
            </a:r>
            <a:endParaRPr lang="en-US" b="1" dirty="0" smtClean="0">
              <a:cs typeface="B Mitra" pitchFamily="2" charset="-78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609600" y="2743200"/>
            <a:ext cx="4495800" cy="1569660"/>
          </a:xfrm>
          <a:prstGeom prst="rect">
            <a:avLst/>
          </a:prstGeom>
          <a:noFill/>
          <a:ln w="9525" cap="rnd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fa-IR" sz="3200" dirty="0">
                <a:latin typeface="Arial" panose="020B0604020202020204" pitchFamily="34" charset="0"/>
                <a:cs typeface="B Titr" pitchFamily="2" charset="-78"/>
              </a:rPr>
              <a:t>محصول یا نتیجه ، حادث نخواهد شد ، مگر آنکه سه  تای  دیگر وجود داشته باشند . </a:t>
            </a:r>
            <a:endParaRPr lang="en-US" sz="3200" dirty="0">
              <a:latin typeface="Arial" panose="020B0604020202020204" pitchFamily="34" charset="0"/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Titr" pitchFamily="2" charset="-78"/>
              </a:rPr>
              <a:t>حل خلاق مساله</a:t>
            </a:r>
            <a:endParaRPr lang="en-US" dirty="0" smtClean="0">
              <a:cs typeface="B Titr" pitchFamily="2" charset="-78"/>
            </a:endParaRPr>
          </a:p>
        </p:txBody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fa-IR" sz="2800" dirty="0" smtClean="0">
                <a:cs typeface="B Titr" pitchFamily="2" charset="-78"/>
              </a:rPr>
              <a:t>حل مساله بخش جدایی ناپذیر سازمان</a:t>
            </a:r>
          </a:p>
          <a:p>
            <a:pPr marL="0" indent="0" algn="ctr" rtl="1">
              <a:buNone/>
            </a:pPr>
            <a:endParaRPr lang="fa-IR" sz="2800" dirty="0" smtClean="0">
              <a:cs typeface="B Titr" pitchFamily="2" charset="-78"/>
            </a:endParaRPr>
          </a:p>
          <a:p>
            <a:pPr marL="0" indent="0" algn="ctr" rtl="1">
              <a:buNone/>
            </a:pPr>
            <a:r>
              <a:rPr lang="fa-IR" sz="2800" dirty="0" smtClean="0">
                <a:cs typeface="B Titr" pitchFamily="2" charset="-78"/>
              </a:rPr>
              <a:t>توسعه مهارت حل مساله ضرورت و نه تشریفات</a:t>
            </a:r>
          </a:p>
          <a:p>
            <a:pPr marL="0" indent="0" algn="ctr" rtl="1">
              <a:buNone/>
            </a:pPr>
            <a:endParaRPr lang="fa-IR" sz="2800" dirty="0" smtClean="0">
              <a:cs typeface="B Titr" pitchFamily="2" charset="-78"/>
            </a:endParaRPr>
          </a:p>
          <a:p>
            <a:pPr marL="0" indent="0" algn="ctr" rtl="1">
              <a:buNone/>
            </a:pPr>
            <a:r>
              <a:rPr lang="fa-IR" sz="2800" dirty="0" smtClean="0">
                <a:cs typeface="B Titr" pitchFamily="2" charset="-78"/>
              </a:rPr>
              <a:t>نوآورترین افراد و سازمان ها کسانی هستند که ماندگاری و کامیابی خود را با درجه اطمینان بالایی حفظ می کنند . </a:t>
            </a:r>
          </a:p>
          <a:p>
            <a:pPr marL="0" indent="0" algn="ctr" rtl="1">
              <a:buNone/>
            </a:pPr>
            <a:endParaRPr lang="fa-IR" sz="2800" dirty="0" smtClean="0">
              <a:cs typeface="B Titr" pitchFamily="2" charset="-78"/>
            </a:endParaRPr>
          </a:p>
          <a:p>
            <a:pPr marL="0" indent="0" algn="ctr" rtl="1">
              <a:buNone/>
            </a:pPr>
            <a:endParaRPr lang="en-US" sz="2800" dirty="0" smtClean="0"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dirty="0" smtClean="0">
                <a:cs typeface="B Titr" pitchFamily="2" charset="-78"/>
              </a:rPr>
              <a:t>فرآیند حل خلاق مساله</a:t>
            </a:r>
            <a:br>
              <a:rPr lang="fa-IR" sz="4000" dirty="0" smtClean="0">
                <a:cs typeface="B Titr" pitchFamily="2" charset="-78"/>
              </a:rPr>
            </a:br>
            <a:r>
              <a:rPr lang="en-US" sz="4000" dirty="0" smtClean="0">
                <a:cs typeface="B Titr" pitchFamily="2" charset="-78"/>
              </a:rPr>
              <a:t>CPS : creative problem solving </a:t>
            </a:r>
          </a:p>
        </p:txBody>
      </p:sp>
      <p:sp>
        <p:nvSpPr>
          <p:cNvPr id="593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تحلیل محیط</a:t>
            </a: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تشخیص مساله </a:t>
            </a:r>
            <a:r>
              <a:rPr lang="fa-IR" sz="1800" dirty="0" smtClean="0">
                <a:solidFill>
                  <a:schemeClr val="hlink"/>
                </a:solidFill>
              </a:rPr>
              <a:t>(</a:t>
            </a:r>
            <a:r>
              <a:rPr lang="fa-IR" sz="1800" dirty="0" smtClean="0"/>
              <a:t>وجود آن مسأله یا فرصت )</a:t>
            </a:r>
            <a:endParaRPr lang="fa-IR" sz="1800" dirty="0" smtClean="0">
              <a:solidFill>
                <a:schemeClr val="hlink"/>
              </a:solidFill>
            </a:endParaRP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شناخت مساله</a:t>
            </a: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فرضیه سازی</a:t>
            </a: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ارائه راه حل های مختلف</a:t>
            </a: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ارزیابی و انتخاب</a:t>
            </a: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اجرا</a:t>
            </a:r>
          </a:p>
          <a:p>
            <a:pPr algn="r" rtl="1">
              <a:lnSpc>
                <a:spcPct val="90000"/>
              </a:lnSpc>
            </a:pPr>
            <a:r>
              <a:rPr lang="fa-IR" dirty="0" smtClean="0">
                <a:solidFill>
                  <a:schemeClr val="hlink"/>
                </a:solidFill>
              </a:rPr>
              <a:t>کنترل</a:t>
            </a:r>
            <a:endParaRPr lang="en-US" dirty="0" smtClean="0">
              <a:solidFill>
                <a:schemeClr val="hlink"/>
              </a:solidFill>
              <a:cs typeface="Arial" panose="020B0604020202020204" pitchFamily="34" charset="0"/>
            </a:endParaRPr>
          </a:p>
        </p:txBody>
      </p:sp>
      <p:sp>
        <p:nvSpPr>
          <p:cNvPr id="59396" name="Line 4"/>
          <p:cNvSpPr>
            <a:spLocks noChangeShapeType="1"/>
          </p:cNvSpPr>
          <p:nvPr/>
        </p:nvSpPr>
        <p:spPr bwMode="auto">
          <a:xfrm flipH="1">
            <a:off x="3352800" y="5638800"/>
            <a:ext cx="403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397" name="Line 5"/>
          <p:cNvSpPr>
            <a:spLocks noChangeShapeType="1"/>
          </p:cNvSpPr>
          <p:nvPr/>
        </p:nvSpPr>
        <p:spPr bwMode="auto">
          <a:xfrm flipV="1">
            <a:off x="3352800" y="17526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 flipV="1">
            <a:off x="3352800" y="1828800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399" name="Line 7"/>
          <p:cNvSpPr>
            <a:spLocks noChangeShapeType="1"/>
          </p:cNvSpPr>
          <p:nvPr/>
        </p:nvSpPr>
        <p:spPr bwMode="auto">
          <a:xfrm>
            <a:off x="7162800" y="2057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>
            <a:off x="7315200" y="2667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7315200" y="3124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402" name="Line 10"/>
          <p:cNvSpPr>
            <a:spLocks noChangeShapeType="1"/>
          </p:cNvSpPr>
          <p:nvPr/>
        </p:nvSpPr>
        <p:spPr bwMode="auto">
          <a:xfrm>
            <a:off x="7086600" y="41910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403" name="Line 11"/>
          <p:cNvSpPr>
            <a:spLocks noChangeShapeType="1"/>
          </p:cNvSpPr>
          <p:nvPr/>
        </p:nvSpPr>
        <p:spPr bwMode="auto">
          <a:xfrm>
            <a:off x="7924800" y="4800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59404" name="Line 12"/>
          <p:cNvSpPr>
            <a:spLocks noChangeShapeType="1"/>
          </p:cNvSpPr>
          <p:nvPr/>
        </p:nvSpPr>
        <p:spPr bwMode="auto">
          <a:xfrm>
            <a:off x="7772400" y="533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50825" y="188913"/>
            <a:ext cx="86423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endParaRPr lang="fa-IR" sz="3500">
              <a:latin typeface="Constantia" panose="02030602050306030303" pitchFamily="18" charset="0"/>
              <a:cs typeface="Yagut" panose="00000400000000000000" pitchFamily="2" charset="-78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endParaRPr lang="ar-SA" altLang="en-US" sz="5900">
              <a:latin typeface="Constantia" panose="02030602050306030303" pitchFamily="18" charset="0"/>
              <a:cs typeface="Homa" panose="00000400000000000000" pitchFamily="2" charset="-78"/>
            </a:endParaRPr>
          </a:p>
        </p:txBody>
      </p:sp>
      <p:sp>
        <p:nvSpPr>
          <p:cNvPr id="5124" name="Rectangle 16"/>
          <p:cNvSpPr>
            <a:spLocks noChangeArrowheads="1"/>
          </p:cNvSpPr>
          <p:nvPr/>
        </p:nvSpPr>
        <p:spPr bwMode="auto">
          <a:xfrm>
            <a:off x="762000" y="1219200"/>
            <a:ext cx="7848600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ar-SA" sz="8000" b="1" dirty="0">
                <a:latin typeface="Constantia" panose="02030602050306030303" pitchFamily="18" charset="0"/>
                <a:cs typeface="Homa" panose="00000400000000000000" pitchFamily="2" charset="-78"/>
              </a:rPr>
              <a:t>خلق ايده هاي جديد</a:t>
            </a:r>
            <a:r>
              <a:rPr lang="fa-IR" sz="8000" b="1" dirty="0">
                <a:latin typeface="Constantia" panose="02030602050306030303" pitchFamily="18" charset="0"/>
                <a:cs typeface="Homa" panose="00000400000000000000" pitchFamily="2" charset="-78"/>
              </a:rPr>
              <a:t>،</a:t>
            </a:r>
            <a:r>
              <a:rPr lang="ar-SA" sz="8000" b="1" dirty="0">
                <a:latin typeface="Constantia" panose="02030602050306030303" pitchFamily="18" charset="0"/>
                <a:cs typeface="Homa" panose="00000400000000000000" pitchFamily="2" charset="-78"/>
              </a:rPr>
              <a:t> </a:t>
            </a:r>
            <a:endParaRPr lang="fa-IR" sz="8000" b="1" dirty="0"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ct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fa-IR" sz="6300" b="1" dirty="0">
                <a:latin typeface="Constantia" panose="02030602050306030303" pitchFamily="18" charset="0"/>
                <a:cs typeface="Homa" panose="00000400000000000000" pitchFamily="2" charset="-78"/>
              </a:rPr>
              <a:t> اينجا کميت مهم است</a:t>
            </a:r>
          </a:p>
          <a:p>
            <a:pPr algn="ct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fa-IR" sz="6300" b="1" dirty="0">
                <a:solidFill>
                  <a:srgbClr val="FF000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 نه کيفيت !</a:t>
            </a:r>
            <a:endParaRPr lang="en-US" sz="6300" b="1" dirty="0">
              <a:solidFill>
                <a:srgbClr val="FF000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9" name="Text Box 5"/>
          <p:cNvSpPr txBox="1">
            <a:spLocks noChangeArrowheads="1"/>
          </p:cNvSpPr>
          <p:nvPr/>
        </p:nvSpPr>
        <p:spPr bwMode="auto">
          <a:xfrm>
            <a:off x="1828800" y="304800"/>
            <a:ext cx="48926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B Homa" pitchFamily="2" charset="-78"/>
              </a:rPr>
              <a:t>خلاقیت چیست؟</a:t>
            </a:r>
            <a:endParaRPr lang="en-US" sz="60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B Homa" pitchFamily="2" charset="-78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851525" y="278447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fa-IR">
              <a:latin typeface="Comic Sans MS" panose="030F0702030302020204" pitchFamily="66" charset="0"/>
              <a:cs typeface="B Homa" panose="00000400000000000000" pitchFamily="2" charset="-78"/>
            </a:endParaRPr>
          </a:p>
        </p:txBody>
      </p:sp>
      <p:sp>
        <p:nvSpPr>
          <p:cNvPr id="548871" name="Rectangle 7"/>
          <p:cNvSpPr>
            <a:spLocks noChangeArrowheads="1"/>
          </p:cNvSpPr>
          <p:nvPr/>
        </p:nvSpPr>
        <p:spPr bwMode="auto">
          <a:xfrm>
            <a:off x="304800" y="1752600"/>
            <a:ext cx="8534400" cy="3291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>
              <a:lnSpc>
                <a:spcPct val="90000"/>
              </a:lnSpc>
              <a:spcBef>
                <a:spcPct val="20000"/>
              </a:spcBef>
            </a:pPr>
            <a:r>
              <a:rPr lang="fa-IR" altLang="fa-IR" sz="4400" b="1" dirty="0">
                <a:latin typeface="Comic Sans MS" panose="030F0702030302020204" pitchFamily="66" charset="0"/>
                <a:cs typeface="B Homa" panose="00000400000000000000" pitchFamily="2" charset="-78"/>
              </a:rPr>
              <a:t>1-توانایی حل مسایلی که فرد قبلا حل آنها را نیاموخته </a:t>
            </a:r>
            <a:r>
              <a:rPr lang="fa-IR" altLang="fa-IR" sz="4400" b="1" dirty="0" smtClean="0">
                <a:latin typeface="Comic Sans MS" panose="030F0702030302020204" pitchFamily="66" charset="0"/>
                <a:cs typeface="B Homa" panose="00000400000000000000" pitchFamily="2" charset="-78"/>
              </a:rPr>
              <a:t>است.(</a:t>
            </a:r>
            <a:r>
              <a:rPr lang="en-US" altLang="fa-IR" sz="4400" b="1" dirty="0">
                <a:latin typeface="Comic Sans MS" panose="030F0702030302020204" pitchFamily="66" charset="0"/>
                <a:cs typeface="B Homa" panose="00000400000000000000" pitchFamily="2" charset="-78"/>
              </a:rPr>
              <a:t>Weisberg</a:t>
            </a:r>
            <a:r>
              <a:rPr lang="fa-IR" altLang="fa-IR" sz="4400" b="1" dirty="0">
                <a:latin typeface="Comic Sans MS" panose="030F0702030302020204" pitchFamily="66" charset="0"/>
                <a:cs typeface="B Homa" panose="00000400000000000000" pitchFamily="2" charset="-78"/>
              </a:rPr>
              <a:t>)</a:t>
            </a:r>
          </a:p>
          <a:p>
            <a:pPr algn="ctr" rtl="1">
              <a:lnSpc>
                <a:spcPct val="90000"/>
              </a:lnSpc>
              <a:spcBef>
                <a:spcPct val="20000"/>
              </a:spcBef>
            </a:pPr>
            <a:r>
              <a:rPr lang="fa-IR" altLang="fa-IR" sz="4400" b="1" dirty="0">
                <a:latin typeface="Comic Sans MS" panose="030F0702030302020204" pitchFamily="66" charset="0"/>
                <a:cs typeface="B Homa" panose="00000400000000000000" pitchFamily="2" charset="-78"/>
              </a:rPr>
              <a:t>2-فرآیندی که نتیجه آن کار تازه ای باشد که توسط گروهی در یک زمان مفید و ارزشمند تلقی شود.(</a:t>
            </a:r>
            <a:r>
              <a:rPr lang="en-US" altLang="fa-IR" sz="4400" b="1" dirty="0">
                <a:latin typeface="Comic Sans MS" panose="030F0702030302020204" pitchFamily="66" charset="0"/>
                <a:cs typeface="B Homa" panose="00000400000000000000" pitchFamily="2" charset="-78"/>
              </a:rPr>
              <a:t>Stein</a:t>
            </a:r>
            <a:r>
              <a:rPr lang="fa-IR" altLang="fa-IR" sz="4400" b="1" dirty="0">
                <a:latin typeface="Comic Sans MS" panose="030F0702030302020204" pitchFamily="66" charset="0"/>
                <a:cs typeface="B Homa" panose="00000400000000000000" pitchFamily="2" charset="-78"/>
              </a:rPr>
              <a:t>) </a:t>
            </a:r>
          </a:p>
        </p:txBody>
      </p:sp>
      <p:sp>
        <p:nvSpPr>
          <p:cNvPr id="548872" name="Text Box 8"/>
          <p:cNvSpPr txBox="1">
            <a:spLocks noChangeArrowheads="1"/>
          </p:cNvSpPr>
          <p:nvPr/>
        </p:nvSpPr>
        <p:spPr bwMode="auto">
          <a:xfrm>
            <a:off x="304800" y="5181600"/>
            <a:ext cx="853440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ar-SA" altLang="fa-IR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B Homa" pitchFamily="2" charset="-78"/>
              </a:rPr>
              <a:t>توانايي ايجاد ايده هاي جديد داراي ارزش براي مشتري.</a:t>
            </a:r>
            <a:endParaRPr lang="fa-IR" altLang="fa-IR" sz="3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B Homa" pitchFamily="2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600" dirty="0">
              <a:solidFill>
                <a:srgbClr val="FF5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B 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48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48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8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8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88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8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887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887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48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869" grpId="0"/>
      <p:bldP spid="548871" grpId="0"/>
      <p:bldP spid="5488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28600" y="2362199"/>
            <a:ext cx="8686800" cy="4198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 rtl="1">
              <a:lnSpc>
                <a:spcPct val="90000"/>
              </a:lnSpc>
              <a:spcBef>
                <a:spcPct val="20000"/>
              </a:spcBef>
              <a:buClr>
                <a:srgbClr val="E7BC29"/>
              </a:buClr>
              <a:buSzPct val="95000"/>
            </a:pPr>
            <a:r>
              <a:rPr lang="fa-IR" altLang="fa-IR" sz="4300" b="1" dirty="0">
                <a:solidFill>
                  <a:srgbClr val="FFFF00"/>
                </a:solidFill>
                <a:latin typeface="Constantia" panose="02030602050306030303" pitchFamily="18" charset="0"/>
                <a:cs typeface="B Titr" pitchFamily="2" charset="-78"/>
              </a:rPr>
              <a:t>خلاقيت</a:t>
            </a:r>
            <a:r>
              <a:rPr lang="ar-SA" altLang="fa-IR" sz="4300" b="1" dirty="0">
                <a:solidFill>
                  <a:srgbClr val="FF0000"/>
                </a:solidFill>
                <a:latin typeface="Constantia" panose="02030602050306030303" pitchFamily="18" charset="0"/>
                <a:cs typeface="B Titr" pitchFamily="2" charset="-78"/>
              </a:rPr>
              <a:t>: ايده نو و تازه اي كه قبلاً وجود نداشته است</a:t>
            </a:r>
            <a:r>
              <a:rPr lang="ar-SA" altLang="fa-IR" sz="4300" b="1" dirty="0" smtClean="0">
                <a:solidFill>
                  <a:srgbClr val="FF0000"/>
                </a:solidFill>
                <a:latin typeface="Constantia" panose="02030602050306030303" pitchFamily="18" charset="0"/>
                <a:cs typeface="B Titr" pitchFamily="2" charset="-78"/>
              </a:rPr>
              <a:t>.</a:t>
            </a:r>
            <a:endParaRPr lang="fa-IR" altLang="fa-IR" sz="4300" b="1" dirty="0">
              <a:solidFill>
                <a:schemeClr val="bg1"/>
              </a:solidFill>
              <a:latin typeface="Constantia" panose="02030602050306030303" pitchFamily="18" charset="0"/>
              <a:cs typeface="B Titr" pitchFamily="2" charset="-78"/>
            </a:endParaRPr>
          </a:p>
          <a:p>
            <a:pPr marL="0" indent="0" algn="ctr" rtl="1">
              <a:lnSpc>
                <a:spcPct val="90000"/>
              </a:lnSpc>
              <a:spcBef>
                <a:spcPct val="20000"/>
              </a:spcBef>
              <a:buClr>
                <a:srgbClr val="E7BC29"/>
              </a:buClr>
              <a:buSzPct val="95000"/>
            </a:pPr>
            <a:r>
              <a:rPr lang="ar-SA" altLang="fa-IR" sz="4300" b="1" dirty="0">
                <a:solidFill>
                  <a:srgbClr val="FF0000"/>
                </a:solidFill>
                <a:latin typeface="Constantia" panose="02030602050306030303" pitchFamily="18" charset="0"/>
                <a:cs typeface="B Titr" pitchFamily="2" charset="-78"/>
              </a:rPr>
              <a:t>نوآوري</a:t>
            </a:r>
            <a:r>
              <a:rPr lang="ar-SA" altLang="fa-IR" sz="4300" b="1" dirty="0">
                <a:solidFill>
                  <a:schemeClr val="bg1"/>
                </a:solidFill>
                <a:latin typeface="Constantia" panose="02030602050306030303" pitchFamily="18" charset="0"/>
                <a:cs typeface="B Titr" pitchFamily="2" charset="-78"/>
              </a:rPr>
              <a:t>: </a:t>
            </a:r>
            <a:r>
              <a:rPr lang="ar-SA" altLang="fa-IR" sz="4300" b="1" dirty="0">
                <a:solidFill>
                  <a:srgbClr val="FFFF00"/>
                </a:solidFill>
                <a:latin typeface="Constantia" panose="02030602050306030303" pitchFamily="18" charset="0"/>
                <a:cs typeface="B Titr" pitchFamily="2" charset="-78"/>
              </a:rPr>
              <a:t>به مرحله عمل رساندن ايده خلاقانه و توليد انبوه آن.</a:t>
            </a:r>
            <a:endParaRPr lang="en-US" sz="4300" b="1" dirty="0">
              <a:solidFill>
                <a:srgbClr val="FFFF00"/>
              </a:solidFill>
              <a:latin typeface="Constantia" panose="02030602050306030303" pitchFamily="18" charset="0"/>
              <a:cs typeface="B Titr" pitchFamily="2" charset="-78"/>
            </a:endParaRPr>
          </a:p>
        </p:txBody>
      </p:sp>
      <p:sp>
        <p:nvSpPr>
          <p:cNvPr id="251908" name="Text Box 4"/>
          <p:cNvSpPr txBox="1">
            <a:spLocks noChangeArrowheads="1"/>
          </p:cNvSpPr>
          <p:nvPr/>
        </p:nvSpPr>
        <p:spPr bwMode="auto">
          <a:xfrm>
            <a:off x="2143125" y="214313"/>
            <a:ext cx="5138738" cy="101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Majalla UI"/>
                <a:cs typeface="B Homa" pitchFamily="2" charset="-78"/>
              </a:rPr>
              <a:t>خلاقيت و نوآوری:</a:t>
            </a:r>
            <a:endParaRPr lang="en-US" sz="6000" b="1" dirty="0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  <a:ea typeface="Majalla UI"/>
              <a:cs typeface="B 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ar-SA" sz="2800" b="1" dirty="0">
                <a:latin typeface="Constantia" panose="02030602050306030303" pitchFamily="18" charset="0"/>
                <a:cs typeface="B Titr" pitchFamily="2" charset="-78"/>
              </a:rPr>
              <a:t>وقتي شما هميشه كاري را كه هميشه انجام داده ايد انجام مي دهيد دستاوردي بيشتر از چيزي كه تاكنون بدست آورده ايد بدست نخواهيد آورد .</a:t>
            </a:r>
            <a:endParaRPr lang="fa-IR" sz="2800" b="1" dirty="0">
              <a:latin typeface="Constantia" panose="02030602050306030303" pitchFamily="18" charset="0"/>
              <a:cs typeface="B Titr" pitchFamily="2" charset="-78"/>
            </a:endParaRPr>
          </a:p>
          <a:p>
            <a:pPr algn="ctr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ar-SA" sz="2800" b="1" dirty="0">
                <a:latin typeface="Constantia" panose="02030602050306030303" pitchFamily="18" charset="0"/>
                <a:cs typeface="B Titr" pitchFamily="2" charset="-78"/>
              </a:rPr>
              <a:t>( سقراط )</a:t>
            </a:r>
            <a:r>
              <a:rPr lang="en-US" sz="2800" b="1" dirty="0">
                <a:latin typeface="Constantia" panose="02030602050306030303" pitchFamily="18" charset="0"/>
                <a:cs typeface="B Titr" pitchFamily="2" charset="-78"/>
              </a:rPr>
              <a:t> </a:t>
            </a: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250825" y="188913"/>
            <a:ext cx="86423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Clr>
                <a:srgbClr val="E7BC29"/>
              </a:buClr>
              <a:buSzPct val="95000"/>
              <a:buFont typeface="Wingdings 2" pitchFamily="18" charset="2"/>
              <a:buNone/>
              <a:defRPr/>
            </a:pPr>
            <a:r>
              <a:rPr lang="fa-IR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Yagut" pitchFamily="2" charset="-78"/>
              </a:rPr>
              <a:t>براي هرروز فكر </a:t>
            </a:r>
            <a:r>
              <a:rPr lang="fa-IR" altLang="en-US" sz="3200" b="1" dirty="0" smtClean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Yagut" pitchFamily="2" charset="-78"/>
              </a:rPr>
              <a:t>كنيد!!</a:t>
            </a:r>
            <a:endParaRPr lang="en-US" altLang="en-US" sz="32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Yagut" pitchFamily="2" charset="-78"/>
            </a:endParaRPr>
          </a:p>
        </p:txBody>
      </p:sp>
      <p:pic>
        <p:nvPicPr>
          <p:cNvPr id="253956" name="Picture 4" descr="soc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813" y="3573463"/>
            <a:ext cx="19812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ChangeArrowheads="1"/>
          </p:cNvSpPr>
          <p:nvPr/>
        </p:nvSpPr>
        <p:spPr bwMode="auto">
          <a:xfrm>
            <a:off x="179388" y="1981200"/>
            <a:ext cx="8785225" cy="4327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>
              <a:spcBef>
                <a:spcPct val="20000"/>
              </a:spcBef>
            </a:pPr>
            <a:r>
              <a:rPr lang="fa-IR" sz="4400" dirty="0">
                <a:cs typeface="B Titr" pitchFamily="2" charset="-78"/>
              </a:rPr>
              <a:t>خيال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fa-IR" sz="4400" dirty="0">
                <a:cs typeface="B Titr" pitchFamily="2" charset="-78"/>
              </a:rPr>
              <a:t>پردازی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fa-IR" sz="4400" dirty="0">
                <a:cs typeface="B Titr" pitchFamily="2" charset="-78"/>
              </a:rPr>
              <a:t>خيلی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fa-IR" sz="4400" dirty="0">
                <a:cs typeface="B Titr" pitchFamily="2" charset="-78"/>
              </a:rPr>
              <a:t>مهمتر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fa-IR" sz="4400" dirty="0">
                <a:cs typeface="B Titr" pitchFamily="2" charset="-78"/>
              </a:rPr>
              <a:t>از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fa-IR" sz="4400" dirty="0">
                <a:cs typeface="B Titr" pitchFamily="2" charset="-78"/>
              </a:rPr>
              <a:t>دانش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fa-IR" sz="4400" dirty="0">
                <a:cs typeface="B Titr" pitchFamily="2" charset="-78"/>
              </a:rPr>
              <a:t>است</a:t>
            </a:r>
            <a:r>
              <a:rPr lang="en-US" sz="4400" dirty="0">
                <a:cs typeface="B Titr" pitchFamily="2" charset="-78"/>
              </a:rPr>
              <a:t> </a:t>
            </a:r>
            <a:r>
              <a:rPr lang="en-US" sz="4400" dirty="0" smtClean="0">
                <a:cs typeface="B Titr" pitchFamily="2" charset="-78"/>
              </a:rPr>
              <a:t>.</a:t>
            </a:r>
            <a:br>
              <a:rPr lang="en-US" sz="4400" dirty="0" smtClean="0">
                <a:cs typeface="B Titr" pitchFamily="2" charset="-78"/>
              </a:rPr>
            </a:br>
            <a:r>
              <a:rPr lang="fa-IR" sz="3600" dirty="0" smtClean="0">
                <a:cs typeface="B Titr" pitchFamily="2" charset="-78"/>
              </a:rPr>
              <a:t>آلبرت انیشتین</a:t>
            </a:r>
            <a:endParaRPr lang="en-US" sz="4400" dirty="0">
              <a:cs typeface="B Titr" pitchFamily="2" charset="-78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50825" y="548481"/>
            <a:ext cx="86423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fa-IR" sz="4000" b="1" dirty="0">
                <a:cs typeface="Yagut" panose="00000400000000000000" pitchFamily="2" charset="-78"/>
              </a:rPr>
              <a:t>خلاق</a:t>
            </a:r>
            <a:r>
              <a:rPr lang="ar-SA" sz="4000" b="1" dirty="0" smtClean="0">
                <a:cs typeface="Yagut" panose="00000400000000000000" pitchFamily="2" charset="-78"/>
              </a:rPr>
              <a:t>يت</a:t>
            </a:r>
            <a:r>
              <a:rPr lang="fa-IR" sz="4000" b="1" dirty="0" smtClean="0">
                <a:cs typeface="Yagut" panose="00000400000000000000" pitchFamily="2" charset="-78"/>
              </a:rPr>
              <a:t>!</a:t>
            </a:r>
            <a:endParaRPr lang="en-US" sz="4000" b="1" dirty="0">
              <a:cs typeface="Yagut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8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8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18" grpId="0" build="p" autoUpdateAnimBg="0" advAuto="100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457200" y="381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ar-SA" altLang="fa-IR" sz="4800" b="1" dirty="0">
                <a:solidFill>
                  <a:srgbClr val="FFFF00"/>
                </a:solidFill>
                <a:cs typeface="B Titr" pitchFamily="2" charset="-78"/>
              </a:rPr>
              <a:t>سخنان يك كشيش در بستر مرگ:</a:t>
            </a:r>
            <a:endParaRPr lang="en-US" sz="4800" b="1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557060" name="Rectangle 4"/>
          <p:cNvSpPr>
            <a:spLocks noChangeArrowheads="1"/>
          </p:cNvSpPr>
          <p:nvPr/>
        </p:nvSpPr>
        <p:spPr bwMode="auto">
          <a:xfrm>
            <a:off x="152400" y="1524000"/>
            <a:ext cx="8839200" cy="463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a-IR" altLang="fa-IR" sz="2800" b="1" dirty="0">
                <a:solidFill>
                  <a:schemeClr val="bg1"/>
                </a:solidFill>
                <a:latin typeface="+mn-lt"/>
                <a:cs typeface="B Mitra" pitchFamily="2" charset="-78"/>
              </a:rPr>
              <a:t>  </a:t>
            </a:r>
            <a:r>
              <a:rPr lang="ar-SA" altLang="fa-IR" sz="2800" b="1" dirty="0">
                <a:latin typeface="+mn-lt"/>
                <a:cs typeface="B Mitra" pitchFamily="2" charset="-78"/>
              </a:rPr>
              <a:t>وقتي بچه بودم، دلم مي خواست دنيا را عوض كنم. بزرگتر كه شدم گفتم دنياخيلي بزرگ است،كشورم را تغييرمي دهم. در نوجواني گفتم: كشور خيلي بزرگ است بهتر است شهرم را دگرگون سازم. جوان كه شدم گفتم شهر خيلي بزرگ است ،‌محله ام را تغيير مي دهم ،‌ به ميان سالي</a:t>
            </a:r>
            <a:r>
              <a:rPr lang="fa-IR" altLang="fa-IR" sz="2800" b="1" dirty="0">
                <a:latin typeface="+mn-lt"/>
                <a:cs typeface="B Mitra" pitchFamily="2" charset="-78"/>
              </a:rPr>
              <a:t> </a:t>
            </a:r>
            <a:r>
              <a:rPr lang="ar-SA" altLang="fa-IR" sz="2800" b="1" dirty="0">
                <a:latin typeface="+mn-lt"/>
                <a:cs typeface="B Mitra" pitchFamily="2" charset="-78"/>
              </a:rPr>
              <a:t>كه رسيدم گفتم: از خانواده ام شروع مي كنم</a:t>
            </a:r>
            <a:r>
              <a:rPr lang="fa-IR" altLang="fa-IR" sz="2800" b="1" dirty="0">
                <a:latin typeface="+mn-lt"/>
                <a:cs typeface="B Mitra" pitchFamily="2" charset="-78"/>
              </a:rPr>
              <a:t> </a:t>
            </a:r>
            <a:r>
              <a:rPr lang="ar-SA" altLang="fa-IR" sz="2800" b="1" dirty="0">
                <a:latin typeface="+mn-lt"/>
                <a:cs typeface="B Mitra" pitchFamily="2" charset="-78"/>
              </a:rPr>
              <a:t>، اما در اين لحظه هاي آخر عمر مي بينم كه بايد از </a:t>
            </a:r>
            <a:r>
              <a:rPr lang="ar-SA" altLang="fa-I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Mitra" pitchFamily="2" charset="-78"/>
              </a:rPr>
              <a:t>خودم</a:t>
            </a:r>
            <a:r>
              <a:rPr lang="ar-SA" altLang="fa-IR" sz="2800" b="1" dirty="0">
                <a:latin typeface="+mn-lt"/>
                <a:cs typeface="B Mitra" pitchFamily="2" charset="-78"/>
              </a:rPr>
              <a:t> شروع مي كردم. اگر تغيير را از خودم شروع كرده بودم، خانواده ام، محله ام، شهرم , كشورم و دنيا را به قدر توانم تغيير مي </a:t>
            </a:r>
            <a:r>
              <a:rPr lang="ar-SA" altLang="fa-IR" sz="2800" b="1" dirty="0" smtClean="0">
                <a:latin typeface="+mn-lt"/>
                <a:cs typeface="B Mitra" pitchFamily="2" charset="-78"/>
              </a:rPr>
              <a:t>دادم</a:t>
            </a:r>
            <a:r>
              <a:rPr lang="fa-IR" altLang="fa-IR" sz="2800" b="1" dirty="0" smtClean="0">
                <a:latin typeface="+mn-lt"/>
                <a:cs typeface="B Mitra" pitchFamily="2" charset="-78"/>
              </a:rPr>
              <a:t>.</a:t>
            </a:r>
            <a:r>
              <a:rPr lang="ar-SA" altLang="fa-IR" sz="2800" b="1" dirty="0" smtClean="0">
                <a:solidFill>
                  <a:schemeClr val="bg1"/>
                </a:solidFill>
                <a:latin typeface="+mn-lt"/>
                <a:cs typeface="B Mitra" pitchFamily="2" charset="-78"/>
              </a:rPr>
              <a:t>.“</a:t>
            </a:r>
            <a:endParaRPr lang="en-US" sz="2800" b="1" dirty="0">
              <a:solidFill>
                <a:schemeClr val="bg1"/>
              </a:solidFill>
              <a:latin typeface="+mn-lt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755" name="Rectangle 3"/>
          <p:cNvSpPr>
            <a:spLocks noChangeArrowheads="1"/>
          </p:cNvSpPr>
          <p:nvPr/>
        </p:nvSpPr>
        <p:spPr bwMode="auto">
          <a:xfrm>
            <a:off x="468313" y="1412875"/>
            <a:ext cx="8351837" cy="373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altLang="fa-I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تكنيك ”چرا“</a:t>
            </a:r>
            <a:r>
              <a:rPr lang="fa-IR" altLang="fa-I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:</a:t>
            </a:r>
            <a:r>
              <a:rPr lang="ar-SA" altLang="fa-I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/>
            </a:r>
            <a:br>
              <a:rPr lang="ar-SA" altLang="fa-I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</a:br>
            <a:r>
              <a:rPr lang="ar-SA" altLang="fa-I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/>
            </a:r>
            <a:br>
              <a:rPr lang="ar-SA" altLang="fa-I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</a:br>
            <a:r>
              <a:rPr lang="ar-SA" altLang="fa-I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چراهاي دوران كودكي : زير سؤال بردن نادانسته ها!</a:t>
            </a:r>
            <a:br>
              <a:rPr lang="ar-SA" altLang="fa-I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</a:br>
            <a:r>
              <a:rPr lang="ar-SA" altLang="fa-I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 </a:t>
            </a:r>
            <a:br>
              <a:rPr lang="ar-SA" altLang="fa-I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</a:br>
            <a:r>
              <a:rPr lang="ar-SA" altLang="fa-I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چراهاي دوران بزرگسالي : زير سؤال بردن دانسته ها و يادگرفته ها!</a:t>
            </a:r>
            <a:br>
              <a:rPr lang="ar-SA" altLang="fa-IR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</a:br>
            <a:endParaRPr lang="en-US" altLang="fa-IR" sz="32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47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612" name="Rectangle 4"/>
          <p:cNvSpPr>
            <a:spLocks noChangeArrowheads="1"/>
          </p:cNvSpPr>
          <p:nvPr/>
        </p:nvSpPr>
        <p:spPr bwMode="auto">
          <a:xfrm>
            <a:off x="0" y="1855788"/>
            <a:ext cx="91440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ar-SA" altLang="fa-IR" sz="4000" b="1" dirty="0">
                <a:latin typeface="+mn-lt"/>
                <a:cs typeface="B Mitra" pitchFamily="2" charset="-78"/>
              </a:rPr>
              <a:t>روزانه ، هزاران سيب در اطراف ما به زمين</a:t>
            </a:r>
            <a:endParaRPr lang="fa-IR" altLang="fa-IR" sz="4000" b="1" dirty="0">
              <a:latin typeface="+mn-lt"/>
              <a:cs typeface="B Mitra" pitchFamily="2" charset="-78"/>
            </a:endParaRPr>
          </a:p>
          <a:p>
            <a:pPr marL="342900" indent="-342900"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ar-SA" altLang="fa-IR" sz="4000" b="1" dirty="0">
                <a:latin typeface="+mn-lt"/>
                <a:cs typeface="B Mitra" pitchFamily="2" charset="-78"/>
              </a:rPr>
              <a:t> مي افتند ولي چيزي كه وجود ندارد، ديدگاه </a:t>
            </a:r>
            <a:r>
              <a:rPr lang="ar-SA" altLang="fa-IR" sz="40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Mitra" pitchFamily="2" charset="-78"/>
              </a:rPr>
              <a:t>نيوتني</a:t>
            </a:r>
            <a:r>
              <a:rPr lang="fa-IR" altLang="fa-IR" sz="40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Mitra" pitchFamily="2" charset="-78"/>
              </a:rPr>
              <a:t>!!</a:t>
            </a:r>
            <a:r>
              <a:rPr lang="ar-SA" altLang="fa-IR" sz="4000" b="1" dirty="0" smtClean="0">
                <a:solidFill>
                  <a:srgbClr val="FF5050"/>
                </a:solidFill>
                <a:latin typeface="+mn-lt"/>
                <a:cs typeface="B Mitra" pitchFamily="2" charset="-78"/>
              </a:rPr>
              <a:t> </a:t>
            </a:r>
            <a:r>
              <a:rPr lang="ar-SA" altLang="fa-IR" sz="4000" b="1" dirty="0">
                <a:solidFill>
                  <a:schemeClr val="bg1"/>
                </a:solidFill>
                <a:latin typeface="+mn-lt"/>
                <a:cs typeface="B Mitra" pitchFamily="2" charset="-78"/>
              </a:rPr>
              <a:t>است!</a:t>
            </a:r>
            <a:br>
              <a:rPr lang="ar-SA" altLang="fa-IR" sz="4000" b="1" dirty="0">
                <a:solidFill>
                  <a:schemeClr val="bg1"/>
                </a:solidFill>
                <a:latin typeface="+mn-lt"/>
                <a:cs typeface="B Mitra" pitchFamily="2" charset="-78"/>
              </a:rPr>
            </a:br>
            <a:endParaRPr lang="en-US" sz="4000" b="1" dirty="0">
              <a:solidFill>
                <a:schemeClr val="bg1"/>
              </a:solidFill>
              <a:latin typeface="+mn-lt"/>
              <a:cs typeface="B Mitra" pitchFamily="2" charset="-78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673100" y="4905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endParaRPr lang="fa-IR" sz="6000">
              <a:solidFill>
                <a:srgbClr val="FFFF00"/>
              </a:solidFill>
            </a:endParaRPr>
          </a:p>
        </p:txBody>
      </p:sp>
      <p:sp>
        <p:nvSpPr>
          <p:cNvPr id="708614" name="Text Box 6"/>
          <p:cNvSpPr txBox="1">
            <a:spLocks noChangeArrowheads="1"/>
          </p:cNvSpPr>
          <p:nvPr/>
        </p:nvSpPr>
        <p:spPr bwMode="auto">
          <a:xfrm>
            <a:off x="1066801" y="228600"/>
            <a:ext cx="71628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altLang="fa-IR" sz="5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نگاه بهبود</a:t>
            </a:r>
            <a:r>
              <a:rPr lang="fa-IR" altLang="fa-IR" sz="5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 </a:t>
            </a:r>
            <a:r>
              <a:rPr lang="ar-SA" altLang="fa-IR" sz="5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B Titr" pitchFamily="2" charset="-78"/>
              </a:rPr>
              <a:t>ياب:</a:t>
            </a:r>
            <a:endParaRPr lang="en-US" sz="5400" b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0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0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0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0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8612" grpId="0"/>
      <p:bldP spid="7086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>
              <a:spcBef>
                <a:spcPct val="20000"/>
              </a:spcBef>
            </a:pPr>
            <a:endParaRPr lang="ar-SA" altLang="en-US" sz="4000">
              <a:solidFill>
                <a:srgbClr val="000000"/>
              </a:solidFill>
              <a:cs typeface="Homa" panose="00000400000000000000" pitchFamily="2" charset="-78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81096" y="381000"/>
            <a:ext cx="86423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a-IR" sz="3200" b="1" dirty="0">
                <a:cs typeface="B Titr" pitchFamily="2" charset="-78"/>
              </a:rPr>
              <a:t>تشخيص روند منطقي</a:t>
            </a:r>
            <a:endParaRPr lang="en-US" sz="3200" b="1" dirty="0">
              <a:cs typeface="B Titr" pitchFamily="2" charset="-78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81000" y="2514600"/>
            <a:ext cx="1371600" cy="1524000"/>
            <a:chOff x="384" y="1968"/>
            <a:chExt cx="864" cy="960"/>
          </a:xfrm>
        </p:grpSpPr>
        <p:sp>
          <p:nvSpPr>
            <p:cNvPr id="13342" name="Line 5"/>
            <p:cNvSpPr>
              <a:spLocks noChangeShapeType="1"/>
            </p:cNvSpPr>
            <p:nvPr/>
          </p:nvSpPr>
          <p:spPr bwMode="auto">
            <a:xfrm>
              <a:off x="576" y="1968"/>
              <a:ext cx="0" cy="96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43" name="Line 6"/>
            <p:cNvSpPr>
              <a:spLocks noChangeShapeType="1"/>
            </p:cNvSpPr>
            <p:nvPr/>
          </p:nvSpPr>
          <p:spPr bwMode="auto">
            <a:xfrm>
              <a:off x="576" y="1968"/>
              <a:ext cx="240" cy="19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44" name="Line 7"/>
            <p:cNvSpPr>
              <a:spLocks noChangeShapeType="1"/>
            </p:cNvSpPr>
            <p:nvPr/>
          </p:nvSpPr>
          <p:spPr bwMode="auto">
            <a:xfrm>
              <a:off x="1056" y="1968"/>
              <a:ext cx="0" cy="96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45" name="Line 8"/>
            <p:cNvSpPr>
              <a:spLocks noChangeShapeType="1"/>
            </p:cNvSpPr>
            <p:nvPr/>
          </p:nvSpPr>
          <p:spPr bwMode="auto">
            <a:xfrm flipV="1">
              <a:off x="816" y="1968"/>
              <a:ext cx="240" cy="19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46" name="Line 9"/>
            <p:cNvSpPr>
              <a:spLocks noChangeShapeType="1"/>
            </p:cNvSpPr>
            <p:nvPr/>
          </p:nvSpPr>
          <p:spPr bwMode="auto">
            <a:xfrm>
              <a:off x="384" y="2928"/>
              <a:ext cx="864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828800" y="2438400"/>
            <a:ext cx="1981200" cy="1597025"/>
            <a:chOff x="1296" y="1874"/>
            <a:chExt cx="1248" cy="1006"/>
          </a:xfrm>
        </p:grpSpPr>
        <p:grpSp>
          <p:nvGrpSpPr>
            <p:cNvPr id="13338" name="Group 11"/>
            <p:cNvGrpSpPr>
              <a:grpSpLocks/>
            </p:cNvGrpSpPr>
            <p:nvPr/>
          </p:nvGrpSpPr>
          <p:grpSpPr bwMode="auto">
            <a:xfrm>
              <a:off x="1296" y="1874"/>
              <a:ext cx="1206" cy="1006"/>
              <a:chOff x="1296" y="1824"/>
              <a:chExt cx="1206" cy="1006"/>
            </a:xfrm>
          </p:grpSpPr>
          <p:sp>
            <p:nvSpPr>
              <p:cNvPr id="13340" name="Freeform 12"/>
              <p:cNvSpPr>
                <a:spLocks/>
              </p:cNvSpPr>
              <p:nvPr/>
            </p:nvSpPr>
            <p:spPr bwMode="auto">
              <a:xfrm>
                <a:off x="1296" y="1824"/>
                <a:ext cx="614" cy="983"/>
              </a:xfrm>
              <a:custGeom>
                <a:avLst/>
                <a:gdLst>
                  <a:gd name="T0" fmla="*/ 614 w 614"/>
                  <a:gd name="T1" fmla="*/ 141 h 983"/>
                  <a:gd name="T2" fmla="*/ 491 w 614"/>
                  <a:gd name="T3" fmla="*/ 44 h 983"/>
                  <a:gd name="T4" fmla="*/ 407 w 614"/>
                  <a:gd name="T5" fmla="*/ 14 h 983"/>
                  <a:gd name="T6" fmla="*/ 318 w 614"/>
                  <a:gd name="T7" fmla="*/ 9 h 983"/>
                  <a:gd name="T8" fmla="*/ 168 w 614"/>
                  <a:gd name="T9" fmla="*/ 68 h 983"/>
                  <a:gd name="T10" fmla="*/ 21 w 614"/>
                  <a:gd name="T11" fmla="*/ 264 h 983"/>
                  <a:gd name="T12" fmla="*/ 44 w 614"/>
                  <a:gd name="T13" fmla="*/ 495 h 983"/>
                  <a:gd name="T14" fmla="*/ 191 w 614"/>
                  <a:gd name="T15" fmla="*/ 641 h 983"/>
                  <a:gd name="T16" fmla="*/ 391 w 614"/>
                  <a:gd name="T17" fmla="*/ 764 h 983"/>
                  <a:gd name="T18" fmla="*/ 567 w 614"/>
                  <a:gd name="T19" fmla="*/ 903 h 983"/>
                  <a:gd name="T20" fmla="*/ 612 w 614"/>
                  <a:gd name="T21" fmla="*/ 983 h 98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14"/>
                  <a:gd name="T34" fmla="*/ 0 h 983"/>
                  <a:gd name="T35" fmla="*/ 614 w 614"/>
                  <a:gd name="T36" fmla="*/ 983 h 98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14" h="983">
                    <a:moveTo>
                      <a:pt x="614" y="141"/>
                    </a:moveTo>
                    <a:cubicBezTo>
                      <a:pt x="595" y="126"/>
                      <a:pt x="525" y="65"/>
                      <a:pt x="491" y="44"/>
                    </a:cubicBezTo>
                    <a:cubicBezTo>
                      <a:pt x="457" y="23"/>
                      <a:pt x="436" y="20"/>
                      <a:pt x="407" y="14"/>
                    </a:cubicBezTo>
                    <a:cubicBezTo>
                      <a:pt x="378" y="8"/>
                      <a:pt x="358" y="0"/>
                      <a:pt x="318" y="9"/>
                    </a:cubicBezTo>
                    <a:cubicBezTo>
                      <a:pt x="278" y="18"/>
                      <a:pt x="217" y="26"/>
                      <a:pt x="168" y="68"/>
                    </a:cubicBezTo>
                    <a:cubicBezTo>
                      <a:pt x="119" y="110"/>
                      <a:pt x="42" y="193"/>
                      <a:pt x="21" y="264"/>
                    </a:cubicBezTo>
                    <a:cubicBezTo>
                      <a:pt x="0" y="335"/>
                      <a:pt x="16" y="432"/>
                      <a:pt x="44" y="495"/>
                    </a:cubicBezTo>
                    <a:cubicBezTo>
                      <a:pt x="72" y="558"/>
                      <a:pt x="133" y="596"/>
                      <a:pt x="191" y="641"/>
                    </a:cubicBezTo>
                    <a:cubicBezTo>
                      <a:pt x="249" y="686"/>
                      <a:pt x="328" y="720"/>
                      <a:pt x="391" y="764"/>
                    </a:cubicBezTo>
                    <a:cubicBezTo>
                      <a:pt x="454" y="808"/>
                      <a:pt x="530" y="866"/>
                      <a:pt x="567" y="903"/>
                    </a:cubicBezTo>
                    <a:cubicBezTo>
                      <a:pt x="604" y="940"/>
                      <a:pt x="603" y="966"/>
                      <a:pt x="612" y="983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ar-SA"/>
              </a:p>
            </p:txBody>
          </p:sp>
          <p:sp>
            <p:nvSpPr>
              <p:cNvPr id="13341" name="Freeform 13"/>
              <p:cNvSpPr>
                <a:spLocks/>
              </p:cNvSpPr>
              <p:nvPr/>
            </p:nvSpPr>
            <p:spPr bwMode="auto">
              <a:xfrm>
                <a:off x="1888" y="1824"/>
                <a:ext cx="614" cy="1006"/>
              </a:xfrm>
              <a:custGeom>
                <a:avLst/>
                <a:gdLst>
                  <a:gd name="T0" fmla="*/ 0 w 614"/>
                  <a:gd name="T1" fmla="*/ 141 h 1006"/>
                  <a:gd name="T2" fmla="*/ 123 w 614"/>
                  <a:gd name="T3" fmla="*/ 44 h 1006"/>
                  <a:gd name="T4" fmla="*/ 207 w 614"/>
                  <a:gd name="T5" fmla="*/ 14 h 1006"/>
                  <a:gd name="T6" fmla="*/ 296 w 614"/>
                  <a:gd name="T7" fmla="*/ 9 h 1006"/>
                  <a:gd name="T8" fmla="*/ 446 w 614"/>
                  <a:gd name="T9" fmla="*/ 68 h 1006"/>
                  <a:gd name="T10" fmla="*/ 593 w 614"/>
                  <a:gd name="T11" fmla="*/ 264 h 1006"/>
                  <a:gd name="T12" fmla="*/ 570 w 614"/>
                  <a:gd name="T13" fmla="*/ 495 h 1006"/>
                  <a:gd name="T14" fmla="*/ 423 w 614"/>
                  <a:gd name="T15" fmla="*/ 641 h 1006"/>
                  <a:gd name="T16" fmla="*/ 223 w 614"/>
                  <a:gd name="T17" fmla="*/ 764 h 1006"/>
                  <a:gd name="T18" fmla="*/ 47 w 614"/>
                  <a:gd name="T19" fmla="*/ 903 h 1006"/>
                  <a:gd name="T20" fmla="*/ 43 w 614"/>
                  <a:gd name="T21" fmla="*/ 1006 h 100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14"/>
                  <a:gd name="T34" fmla="*/ 0 h 1006"/>
                  <a:gd name="T35" fmla="*/ 614 w 614"/>
                  <a:gd name="T36" fmla="*/ 1006 h 100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14" h="1006">
                    <a:moveTo>
                      <a:pt x="0" y="141"/>
                    </a:moveTo>
                    <a:cubicBezTo>
                      <a:pt x="19" y="126"/>
                      <a:pt x="89" y="65"/>
                      <a:pt x="123" y="44"/>
                    </a:cubicBezTo>
                    <a:cubicBezTo>
                      <a:pt x="157" y="23"/>
                      <a:pt x="178" y="20"/>
                      <a:pt x="207" y="14"/>
                    </a:cubicBezTo>
                    <a:cubicBezTo>
                      <a:pt x="236" y="8"/>
                      <a:pt x="256" y="0"/>
                      <a:pt x="296" y="9"/>
                    </a:cubicBezTo>
                    <a:cubicBezTo>
                      <a:pt x="336" y="18"/>
                      <a:pt x="397" y="26"/>
                      <a:pt x="446" y="68"/>
                    </a:cubicBezTo>
                    <a:cubicBezTo>
                      <a:pt x="495" y="110"/>
                      <a:pt x="572" y="193"/>
                      <a:pt x="593" y="264"/>
                    </a:cubicBezTo>
                    <a:cubicBezTo>
                      <a:pt x="614" y="335"/>
                      <a:pt x="598" y="432"/>
                      <a:pt x="570" y="495"/>
                    </a:cubicBezTo>
                    <a:cubicBezTo>
                      <a:pt x="542" y="558"/>
                      <a:pt x="481" y="596"/>
                      <a:pt x="423" y="641"/>
                    </a:cubicBezTo>
                    <a:cubicBezTo>
                      <a:pt x="365" y="686"/>
                      <a:pt x="286" y="720"/>
                      <a:pt x="223" y="764"/>
                    </a:cubicBezTo>
                    <a:cubicBezTo>
                      <a:pt x="160" y="808"/>
                      <a:pt x="77" y="863"/>
                      <a:pt x="47" y="903"/>
                    </a:cubicBezTo>
                    <a:cubicBezTo>
                      <a:pt x="17" y="943"/>
                      <a:pt x="44" y="985"/>
                      <a:pt x="43" y="1006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ar-SA"/>
              </a:p>
            </p:txBody>
          </p:sp>
        </p:grpSp>
        <p:sp>
          <p:nvSpPr>
            <p:cNvPr id="13339" name="Line 14"/>
            <p:cNvSpPr>
              <a:spLocks noChangeShapeType="1"/>
            </p:cNvSpPr>
            <p:nvPr/>
          </p:nvSpPr>
          <p:spPr bwMode="auto">
            <a:xfrm>
              <a:off x="1296" y="2880"/>
              <a:ext cx="1248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886200" y="2667000"/>
            <a:ext cx="1600200" cy="1420813"/>
            <a:chOff x="2880" y="1968"/>
            <a:chExt cx="1008" cy="895"/>
          </a:xfrm>
        </p:grpSpPr>
        <p:grpSp>
          <p:nvGrpSpPr>
            <p:cNvPr id="13331" name="Group 16"/>
            <p:cNvGrpSpPr>
              <a:grpSpLocks/>
            </p:cNvGrpSpPr>
            <p:nvPr/>
          </p:nvGrpSpPr>
          <p:grpSpPr bwMode="auto">
            <a:xfrm>
              <a:off x="3361" y="1968"/>
              <a:ext cx="527" cy="895"/>
              <a:chOff x="3361" y="1968"/>
              <a:chExt cx="527" cy="895"/>
            </a:xfrm>
          </p:grpSpPr>
          <p:sp>
            <p:nvSpPr>
              <p:cNvPr id="13335" name="Freeform 17"/>
              <p:cNvSpPr>
                <a:spLocks/>
              </p:cNvSpPr>
              <p:nvPr/>
            </p:nvSpPr>
            <p:spPr bwMode="auto">
              <a:xfrm>
                <a:off x="3361" y="2304"/>
                <a:ext cx="527" cy="559"/>
              </a:xfrm>
              <a:custGeom>
                <a:avLst/>
                <a:gdLst>
                  <a:gd name="T0" fmla="*/ 160 w 527"/>
                  <a:gd name="T1" fmla="*/ 0 h 559"/>
                  <a:gd name="T2" fmla="*/ 298 w 527"/>
                  <a:gd name="T3" fmla="*/ 21 h 559"/>
                  <a:gd name="T4" fmla="*/ 428 w 527"/>
                  <a:gd name="T5" fmla="*/ 91 h 559"/>
                  <a:gd name="T6" fmla="*/ 503 w 527"/>
                  <a:gd name="T7" fmla="*/ 163 h 559"/>
                  <a:gd name="T8" fmla="*/ 527 w 527"/>
                  <a:gd name="T9" fmla="*/ 262 h 559"/>
                  <a:gd name="T10" fmla="*/ 475 w 527"/>
                  <a:gd name="T11" fmla="*/ 400 h 559"/>
                  <a:gd name="T12" fmla="*/ 428 w 527"/>
                  <a:gd name="T13" fmla="*/ 444 h 559"/>
                  <a:gd name="T14" fmla="*/ 285 w 527"/>
                  <a:gd name="T15" fmla="*/ 532 h 559"/>
                  <a:gd name="T16" fmla="*/ 205 w 527"/>
                  <a:gd name="T17" fmla="*/ 559 h 559"/>
                  <a:gd name="T18" fmla="*/ 100 w 527"/>
                  <a:gd name="T19" fmla="*/ 557 h 559"/>
                  <a:gd name="T20" fmla="*/ 0 w 527"/>
                  <a:gd name="T21" fmla="*/ 534 h 55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27"/>
                  <a:gd name="T34" fmla="*/ 0 h 559"/>
                  <a:gd name="T35" fmla="*/ 527 w 527"/>
                  <a:gd name="T36" fmla="*/ 559 h 55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27" h="559">
                    <a:moveTo>
                      <a:pt x="160" y="0"/>
                    </a:moveTo>
                    <a:lnTo>
                      <a:pt x="298" y="21"/>
                    </a:lnTo>
                    <a:lnTo>
                      <a:pt x="428" y="91"/>
                    </a:lnTo>
                    <a:lnTo>
                      <a:pt x="503" y="163"/>
                    </a:lnTo>
                    <a:lnTo>
                      <a:pt x="527" y="262"/>
                    </a:lnTo>
                    <a:lnTo>
                      <a:pt x="475" y="400"/>
                    </a:lnTo>
                    <a:lnTo>
                      <a:pt x="428" y="444"/>
                    </a:lnTo>
                    <a:lnTo>
                      <a:pt x="285" y="532"/>
                    </a:lnTo>
                    <a:lnTo>
                      <a:pt x="205" y="559"/>
                    </a:lnTo>
                    <a:lnTo>
                      <a:pt x="100" y="557"/>
                    </a:lnTo>
                    <a:lnTo>
                      <a:pt x="0" y="534"/>
                    </a:lnTo>
                  </a:path>
                </a:pathLst>
              </a:custGeom>
              <a:noFill/>
              <a:ln w="5715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ar-SA"/>
              </a:p>
            </p:txBody>
          </p:sp>
          <p:sp>
            <p:nvSpPr>
              <p:cNvPr id="13336" name="Line 18"/>
              <p:cNvSpPr>
                <a:spLocks noChangeShapeType="1"/>
              </p:cNvSpPr>
              <p:nvPr/>
            </p:nvSpPr>
            <p:spPr bwMode="auto">
              <a:xfrm flipV="1">
                <a:off x="3504" y="1968"/>
                <a:ext cx="240" cy="336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a-IR"/>
              </a:p>
            </p:txBody>
          </p:sp>
          <p:sp>
            <p:nvSpPr>
              <p:cNvPr id="13337" name="Line 19"/>
              <p:cNvSpPr>
                <a:spLocks noChangeShapeType="1"/>
              </p:cNvSpPr>
              <p:nvPr/>
            </p:nvSpPr>
            <p:spPr bwMode="auto">
              <a:xfrm>
                <a:off x="3408" y="1968"/>
                <a:ext cx="336" cy="0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fa-IR"/>
              </a:p>
            </p:txBody>
          </p:sp>
        </p:grpSp>
        <p:sp>
          <p:nvSpPr>
            <p:cNvPr id="13332" name="Freeform 20"/>
            <p:cNvSpPr>
              <a:spLocks/>
            </p:cNvSpPr>
            <p:nvPr/>
          </p:nvSpPr>
          <p:spPr bwMode="auto">
            <a:xfrm flipH="1">
              <a:off x="2880" y="2304"/>
              <a:ext cx="527" cy="559"/>
            </a:xfrm>
            <a:custGeom>
              <a:avLst/>
              <a:gdLst>
                <a:gd name="T0" fmla="*/ 160 w 527"/>
                <a:gd name="T1" fmla="*/ 0 h 559"/>
                <a:gd name="T2" fmla="*/ 298 w 527"/>
                <a:gd name="T3" fmla="*/ 21 h 559"/>
                <a:gd name="T4" fmla="*/ 428 w 527"/>
                <a:gd name="T5" fmla="*/ 91 h 559"/>
                <a:gd name="T6" fmla="*/ 503 w 527"/>
                <a:gd name="T7" fmla="*/ 163 h 559"/>
                <a:gd name="T8" fmla="*/ 527 w 527"/>
                <a:gd name="T9" fmla="*/ 262 h 559"/>
                <a:gd name="T10" fmla="*/ 475 w 527"/>
                <a:gd name="T11" fmla="*/ 400 h 559"/>
                <a:gd name="T12" fmla="*/ 428 w 527"/>
                <a:gd name="T13" fmla="*/ 444 h 559"/>
                <a:gd name="T14" fmla="*/ 285 w 527"/>
                <a:gd name="T15" fmla="*/ 532 h 559"/>
                <a:gd name="T16" fmla="*/ 205 w 527"/>
                <a:gd name="T17" fmla="*/ 559 h 559"/>
                <a:gd name="T18" fmla="*/ 100 w 527"/>
                <a:gd name="T19" fmla="*/ 557 h 559"/>
                <a:gd name="T20" fmla="*/ 0 w 527"/>
                <a:gd name="T21" fmla="*/ 534 h 55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27"/>
                <a:gd name="T34" fmla="*/ 0 h 559"/>
                <a:gd name="T35" fmla="*/ 527 w 527"/>
                <a:gd name="T36" fmla="*/ 559 h 55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27" h="559">
                  <a:moveTo>
                    <a:pt x="160" y="0"/>
                  </a:moveTo>
                  <a:lnTo>
                    <a:pt x="298" y="21"/>
                  </a:lnTo>
                  <a:lnTo>
                    <a:pt x="428" y="91"/>
                  </a:lnTo>
                  <a:lnTo>
                    <a:pt x="503" y="163"/>
                  </a:lnTo>
                  <a:lnTo>
                    <a:pt x="527" y="262"/>
                  </a:lnTo>
                  <a:lnTo>
                    <a:pt x="475" y="400"/>
                  </a:lnTo>
                  <a:lnTo>
                    <a:pt x="428" y="444"/>
                  </a:lnTo>
                  <a:lnTo>
                    <a:pt x="285" y="532"/>
                  </a:lnTo>
                  <a:lnTo>
                    <a:pt x="205" y="559"/>
                  </a:lnTo>
                  <a:lnTo>
                    <a:pt x="100" y="557"/>
                  </a:lnTo>
                  <a:lnTo>
                    <a:pt x="0" y="534"/>
                  </a:ln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3333" name="Line 21"/>
            <p:cNvSpPr>
              <a:spLocks noChangeShapeType="1"/>
            </p:cNvSpPr>
            <p:nvPr/>
          </p:nvSpPr>
          <p:spPr bwMode="auto">
            <a:xfrm flipH="1" flipV="1">
              <a:off x="3024" y="1968"/>
              <a:ext cx="240" cy="336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34" name="Line 22"/>
            <p:cNvSpPr>
              <a:spLocks noChangeShapeType="1"/>
            </p:cNvSpPr>
            <p:nvPr/>
          </p:nvSpPr>
          <p:spPr bwMode="auto">
            <a:xfrm flipH="1">
              <a:off x="3024" y="1968"/>
              <a:ext cx="384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5638800" y="2514600"/>
            <a:ext cx="1219200" cy="1524000"/>
            <a:chOff x="3936" y="1920"/>
            <a:chExt cx="768" cy="960"/>
          </a:xfrm>
        </p:grpSpPr>
        <p:sp>
          <p:nvSpPr>
            <p:cNvPr id="13326" name="Line 24"/>
            <p:cNvSpPr>
              <a:spLocks noChangeShapeType="1"/>
            </p:cNvSpPr>
            <p:nvPr/>
          </p:nvSpPr>
          <p:spPr bwMode="auto">
            <a:xfrm>
              <a:off x="3936" y="1920"/>
              <a:ext cx="0" cy="96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27" name="Line 25"/>
            <p:cNvSpPr>
              <a:spLocks noChangeShapeType="1"/>
            </p:cNvSpPr>
            <p:nvPr/>
          </p:nvSpPr>
          <p:spPr bwMode="auto">
            <a:xfrm>
              <a:off x="4704" y="1920"/>
              <a:ext cx="0" cy="96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28" name="Line 26"/>
            <p:cNvSpPr>
              <a:spLocks noChangeShapeType="1"/>
            </p:cNvSpPr>
            <p:nvPr/>
          </p:nvSpPr>
          <p:spPr bwMode="auto">
            <a:xfrm>
              <a:off x="3936" y="2352"/>
              <a:ext cx="768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29" name="Line 27"/>
            <p:cNvSpPr>
              <a:spLocks noChangeShapeType="1"/>
            </p:cNvSpPr>
            <p:nvPr/>
          </p:nvSpPr>
          <p:spPr bwMode="auto">
            <a:xfrm flipH="1">
              <a:off x="4320" y="1968"/>
              <a:ext cx="192" cy="384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30" name="Line 28"/>
            <p:cNvSpPr>
              <a:spLocks noChangeShapeType="1"/>
            </p:cNvSpPr>
            <p:nvPr/>
          </p:nvSpPr>
          <p:spPr bwMode="auto">
            <a:xfrm>
              <a:off x="4128" y="1968"/>
              <a:ext cx="192" cy="384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7250113" y="2514600"/>
            <a:ext cx="1501775" cy="1600200"/>
            <a:chOff x="4567" y="1920"/>
            <a:chExt cx="946" cy="1008"/>
          </a:xfrm>
        </p:grpSpPr>
        <p:grpSp>
          <p:nvGrpSpPr>
            <p:cNvPr id="13321" name="Group 30"/>
            <p:cNvGrpSpPr>
              <a:grpSpLocks/>
            </p:cNvGrpSpPr>
            <p:nvPr/>
          </p:nvGrpSpPr>
          <p:grpSpPr bwMode="auto">
            <a:xfrm>
              <a:off x="4567" y="2371"/>
              <a:ext cx="946" cy="557"/>
              <a:chOff x="4567" y="2064"/>
              <a:chExt cx="946" cy="557"/>
            </a:xfrm>
          </p:grpSpPr>
          <p:sp>
            <p:nvSpPr>
              <p:cNvPr id="13324" name="Freeform 31"/>
              <p:cNvSpPr>
                <a:spLocks/>
              </p:cNvSpPr>
              <p:nvPr/>
            </p:nvSpPr>
            <p:spPr bwMode="auto">
              <a:xfrm>
                <a:off x="4992" y="2064"/>
                <a:ext cx="521" cy="557"/>
              </a:xfrm>
              <a:custGeom>
                <a:avLst/>
                <a:gdLst>
                  <a:gd name="T0" fmla="*/ 44 w 521"/>
                  <a:gd name="T1" fmla="*/ 88 h 557"/>
                  <a:gd name="T2" fmla="*/ 113 w 521"/>
                  <a:gd name="T3" fmla="*/ 34 h 557"/>
                  <a:gd name="T4" fmla="*/ 172 w 521"/>
                  <a:gd name="T5" fmla="*/ 0 h 557"/>
                  <a:gd name="T6" fmla="*/ 284 w 521"/>
                  <a:gd name="T7" fmla="*/ 5 h 557"/>
                  <a:gd name="T8" fmla="*/ 353 w 521"/>
                  <a:gd name="T9" fmla="*/ 26 h 557"/>
                  <a:gd name="T10" fmla="*/ 452 w 521"/>
                  <a:gd name="T11" fmla="*/ 103 h 557"/>
                  <a:gd name="T12" fmla="*/ 497 w 521"/>
                  <a:gd name="T13" fmla="*/ 161 h 557"/>
                  <a:gd name="T14" fmla="*/ 521 w 521"/>
                  <a:gd name="T15" fmla="*/ 260 h 557"/>
                  <a:gd name="T16" fmla="*/ 506 w 521"/>
                  <a:gd name="T17" fmla="*/ 342 h 557"/>
                  <a:gd name="T18" fmla="*/ 469 w 521"/>
                  <a:gd name="T19" fmla="*/ 398 h 557"/>
                  <a:gd name="T20" fmla="*/ 422 w 521"/>
                  <a:gd name="T21" fmla="*/ 442 h 557"/>
                  <a:gd name="T22" fmla="*/ 359 w 521"/>
                  <a:gd name="T23" fmla="*/ 488 h 557"/>
                  <a:gd name="T24" fmla="*/ 279 w 521"/>
                  <a:gd name="T25" fmla="*/ 530 h 557"/>
                  <a:gd name="T26" fmla="*/ 199 w 521"/>
                  <a:gd name="T27" fmla="*/ 557 h 557"/>
                  <a:gd name="T28" fmla="*/ 94 w 521"/>
                  <a:gd name="T29" fmla="*/ 555 h 557"/>
                  <a:gd name="T30" fmla="*/ 0 w 521"/>
                  <a:gd name="T31" fmla="*/ 549 h 55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521"/>
                  <a:gd name="T49" fmla="*/ 0 h 557"/>
                  <a:gd name="T50" fmla="*/ 521 w 521"/>
                  <a:gd name="T51" fmla="*/ 557 h 55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521" h="557">
                    <a:moveTo>
                      <a:pt x="44" y="88"/>
                    </a:moveTo>
                    <a:lnTo>
                      <a:pt x="113" y="34"/>
                    </a:lnTo>
                    <a:lnTo>
                      <a:pt x="172" y="0"/>
                    </a:lnTo>
                    <a:lnTo>
                      <a:pt x="284" y="5"/>
                    </a:lnTo>
                    <a:lnTo>
                      <a:pt x="353" y="26"/>
                    </a:lnTo>
                    <a:lnTo>
                      <a:pt x="452" y="103"/>
                    </a:lnTo>
                    <a:lnTo>
                      <a:pt x="497" y="161"/>
                    </a:lnTo>
                    <a:lnTo>
                      <a:pt x="521" y="260"/>
                    </a:lnTo>
                    <a:lnTo>
                      <a:pt x="506" y="342"/>
                    </a:lnTo>
                    <a:lnTo>
                      <a:pt x="469" y="398"/>
                    </a:lnTo>
                    <a:lnTo>
                      <a:pt x="422" y="442"/>
                    </a:lnTo>
                    <a:lnTo>
                      <a:pt x="359" y="488"/>
                    </a:lnTo>
                    <a:lnTo>
                      <a:pt x="279" y="530"/>
                    </a:lnTo>
                    <a:lnTo>
                      <a:pt x="199" y="557"/>
                    </a:lnTo>
                    <a:lnTo>
                      <a:pt x="94" y="555"/>
                    </a:lnTo>
                    <a:lnTo>
                      <a:pt x="0" y="549"/>
                    </a:lnTo>
                  </a:path>
                </a:pathLst>
              </a:custGeom>
              <a:noFill/>
              <a:ln w="5715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ar-SA"/>
              </a:p>
            </p:txBody>
          </p:sp>
          <p:sp>
            <p:nvSpPr>
              <p:cNvPr id="13325" name="Freeform 32"/>
              <p:cNvSpPr>
                <a:spLocks/>
              </p:cNvSpPr>
              <p:nvPr/>
            </p:nvSpPr>
            <p:spPr bwMode="auto">
              <a:xfrm flipH="1">
                <a:off x="4567" y="2064"/>
                <a:ext cx="521" cy="557"/>
              </a:xfrm>
              <a:custGeom>
                <a:avLst/>
                <a:gdLst>
                  <a:gd name="T0" fmla="*/ 44 w 521"/>
                  <a:gd name="T1" fmla="*/ 88 h 557"/>
                  <a:gd name="T2" fmla="*/ 113 w 521"/>
                  <a:gd name="T3" fmla="*/ 34 h 557"/>
                  <a:gd name="T4" fmla="*/ 172 w 521"/>
                  <a:gd name="T5" fmla="*/ 0 h 557"/>
                  <a:gd name="T6" fmla="*/ 284 w 521"/>
                  <a:gd name="T7" fmla="*/ 5 h 557"/>
                  <a:gd name="T8" fmla="*/ 353 w 521"/>
                  <a:gd name="T9" fmla="*/ 26 h 557"/>
                  <a:gd name="T10" fmla="*/ 452 w 521"/>
                  <a:gd name="T11" fmla="*/ 103 h 557"/>
                  <a:gd name="T12" fmla="*/ 497 w 521"/>
                  <a:gd name="T13" fmla="*/ 161 h 557"/>
                  <a:gd name="T14" fmla="*/ 521 w 521"/>
                  <a:gd name="T15" fmla="*/ 260 h 557"/>
                  <a:gd name="T16" fmla="*/ 506 w 521"/>
                  <a:gd name="T17" fmla="*/ 342 h 557"/>
                  <a:gd name="T18" fmla="*/ 469 w 521"/>
                  <a:gd name="T19" fmla="*/ 398 h 557"/>
                  <a:gd name="T20" fmla="*/ 422 w 521"/>
                  <a:gd name="T21" fmla="*/ 442 h 557"/>
                  <a:gd name="T22" fmla="*/ 359 w 521"/>
                  <a:gd name="T23" fmla="*/ 488 h 557"/>
                  <a:gd name="T24" fmla="*/ 279 w 521"/>
                  <a:gd name="T25" fmla="*/ 530 h 557"/>
                  <a:gd name="T26" fmla="*/ 199 w 521"/>
                  <a:gd name="T27" fmla="*/ 557 h 557"/>
                  <a:gd name="T28" fmla="*/ 94 w 521"/>
                  <a:gd name="T29" fmla="*/ 555 h 557"/>
                  <a:gd name="T30" fmla="*/ 0 w 521"/>
                  <a:gd name="T31" fmla="*/ 549 h 55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521"/>
                  <a:gd name="T49" fmla="*/ 0 h 557"/>
                  <a:gd name="T50" fmla="*/ 521 w 521"/>
                  <a:gd name="T51" fmla="*/ 557 h 557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521" h="557">
                    <a:moveTo>
                      <a:pt x="44" y="88"/>
                    </a:moveTo>
                    <a:lnTo>
                      <a:pt x="113" y="34"/>
                    </a:lnTo>
                    <a:lnTo>
                      <a:pt x="172" y="0"/>
                    </a:lnTo>
                    <a:lnTo>
                      <a:pt x="284" y="5"/>
                    </a:lnTo>
                    <a:lnTo>
                      <a:pt x="353" y="26"/>
                    </a:lnTo>
                    <a:lnTo>
                      <a:pt x="452" y="103"/>
                    </a:lnTo>
                    <a:lnTo>
                      <a:pt x="497" y="161"/>
                    </a:lnTo>
                    <a:lnTo>
                      <a:pt x="521" y="260"/>
                    </a:lnTo>
                    <a:lnTo>
                      <a:pt x="506" y="342"/>
                    </a:lnTo>
                    <a:lnTo>
                      <a:pt x="469" y="398"/>
                    </a:lnTo>
                    <a:lnTo>
                      <a:pt x="422" y="442"/>
                    </a:lnTo>
                    <a:lnTo>
                      <a:pt x="359" y="488"/>
                    </a:lnTo>
                    <a:lnTo>
                      <a:pt x="279" y="530"/>
                    </a:lnTo>
                    <a:lnTo>
                      <a:pt x="199" y="557"/>
                    </a:lnTo>
                    <a:lnTo>
                      <a:pt x="94" y="555"/>
                    </a:lnTo>
                    <a:lnTo>
                      <a:pt x="0" y="549"/>
                    </a:lnTo>
                  </a:path>
                </a:pathLst>
              </a:custGeom>
              <a:noFill/>
              <a:ln w="57150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algn="l" rtl="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ar-SA"/>
              </a:p>
            </p:txBody>
          </p:sp>
        </p:grpSp>
        <p:sp>
          <p:nvSpPr>
            <p:cNvPr id="13322" name="Line 33"/>
            <p:cNvSpPr>
              <a:spLocks noChangeShapeType="1"/>
            </p:cNvSpPr>
            <p:nvPr/>
          </p:nvSpPr>
          <p:spPr bwMode="auto">
            <a:xfrm flipV="1">
              <a:off x="5040" y="1920"/>
              <a:ext cx="0" cy="528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3323" name="Line 34"/>
            <p:cNvSpPr>
              <a:spLocks noChangeShapeType="1"/>
            </p:cNvSpPr>
            <p:nvPr/>
          </p:nvSpPr>
          <p:spPr bwMode="auto">
            <a:xfrm>
              <a:off x="4656" y="1920"/>
              <a:ext cx="72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50825" y="227514"/>
            <a:ext cx="86423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fa-IR" sz="3200" b="1" dirty="0">
                <a:cs typeface="B Titr" pitchFamily="2" charset="-78"/>
              </a:rPr>
              <a:t>پاسخ</a:t>
            </a:r>
            <a:endParaRPr lang="en-US" sz="3200" b="1" dirty="0">
              <a:cs typeface="B Titr" pitchFamily="2" charset="-78"/>
            </a:endParaRPr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>
              <a:spcBef>
                <a:spcPct val="20000"/>
              </a:spcBef>
              <a:buFontTx/>
              <a:buChar char="•"/>
            </a:pPr>
            <a:endParaRPr lang="fa-IR" sz="44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Homa" panose="00000400000000000000" pitchFamily="2" charset="-78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81000" y="2514600"/>
            <a:ext cx="685800" cy="1524000"/>
            <a:chOff x="240" y="1584"/>
            <a:chExt cx="432" cy="960"/>
          </a:xfrm>
        </p:grpSpPr>
        <p:sp>
          <p:nvSpPr>
            <p:cNvPr id="14394" name="Line 5"/>
            <p:cNvSpPr>
              <a:spLocks noChangeShapeType="1"/>
            </p:cNvSpPr>
            <p:nvPr/>
          </p:nvSpPr>
          <p:spPr bwMode="auto">
            <a:xfrm>
              <a:off x="432" y="1584"/>
              <a:ext cx="0" cy="96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95" name="Line 6"/>
            <p:cNvSpPr>
              <a:spLocks noChangeShapeType="1"/>
            </p:cNvSpPr>
            <p:nvPr/>
          </p:nvSpPr>
          <p:spPr bwMode="auto">
            <a:xfrm>
              <a:off x="432" y="1584"/>
              <a:ext cx="240" cy="192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96" name="Line 7"/>
            <p:cNvSpPr>
              <a:spLocks noChangeShapeType="1"/>
            </p:cNvSpPr>
            <p:nvPr/>
          </p:nvSpPr>
          <p:spPr bwMode="auto">
            <a:xfrm>
              <a:off x="240" y="2544"/>
              <a:ext cx="432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768600" y="2438400"/>
            <a:ext cx="1041400" cy="1600200"/>
            <a:chOff x="1744" y="1536"/>
            <a:chExt cx="656" cy="1008"/>
          </a:xfrm>
        </p:grpSpPr>
        <p:sp>
          <p:nvSpPr>
            <p:cNvPr id="14392" name="Freeform 9"/>
            <p:cNvSpPr>
              <a:spLocks/>
            </p:cNvSpPr>
            <p:nvPr/>
          </p:nvSpPr>
          <p:spPr bwMode="auto">
            <a:xfrm>
              <a:off x="1744" y="1536"/>
              <a:ext cx="614" cy="1006"/>
            </a:xfrm>
            <a:custGeom>
              <a:avLst/>
              <a:gdLst>
                <a:gd name="T0" fmla="*/ 0 w 614"/>
                <a:gd name="T1" fmla="*/ 141 h 1006"/>
                <a:gd name="T2" fmla="*/ 123 w 614"/>
                <a:gd name="T3" fmla="*/ 44 h 1006"/>
                <a:gd name="T4" fmla="*/ 207 w 614"/>
                <a:gd name="T5" fmla="*/ 14 h 1006"/>
                <a:gd name="T6" fmla="*/ 296 w 614"/>
                <a:gd name="T7" fmla="*/ 9 h 1006"/>
                <a:gd name="T8" fmla="*/ 446 w 614"/>
                <a:gd name="T9" fmla="*/ 68 h 1006"/>
                <a:gd name="T10" fmla="*/ 593 w 614"/>
                <a:gd name="T11" fmla="*/ 264 h 1006"/>
                <a:gd name="T12" fmla="*/ 570 w 614"/>
                <a:gd name="T13" fmla="*/ 495 h 1006"/>
                <a:gd name="T14" fmla="*/ 423 w 614"/>
                <a:gd name="T15" fmla="*/ 641 h 1006"/>
                <a:gd name="T16" fmla="*/ 223 w 614"/>
                <a:gd name="T17" fmla="*/ 764 h 1006"/>
                <a:gd name="T18" fmla="*/ 47 w 614"/>
                <a:gd name="T19" fmla="*/ 903 h 1006"/>
                <a:gd name="T20" fmla="*/ 43 w 614"/>
                <a:gd name="T21" fmla="*/ 1006 h 100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4"/>
                <a:gd name="T34" fmla="*/ 0 h 1006"/>
                <a:gd name="T35" fmla="*/ 614 w 614"/>
                <a:gd name="T36" fmla="*/ 1006 h 100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4" h="1006">
                  <a:moveTo>
                    <a:pt x="0" y="141"/>
                  </a:moveTo>
                  <a:cubicBezTo>
                    <a:pt x="19" y="126"/>
                    <a:pt x="89" y="65"/>
                    <a:pt x="123" y="44"/>
                  </a:cubicBezTo>
                  <a:cubicBezTo>
                    <a:pt x="157" y="23"/>
                    <a:pt x="178" y="20"/>
                    <a:pt x="207" y="14"/>
                  </a:cubicBezTo>
                  <a:cubicBezTo>
                    <a:pt x="236" y="8"/>
                    <a:pt x="256" y="0"/>
                    <a:pt x="296" y="9"/>
                  </a:cubicBezTo>
                  <a:cubicBezTo>
                    <a:pt x="336" y="18"/>
                    <a:pt x="397" y="26"/>
                    <a:pt x="446" y="68"/>
                  </a:cubicBezTo>
                  <a:cubicBezTo>
                    <a:pt x="495" y="110"/>
                    <a:pt x="572" y="193"/>
                    <a:pt x="593" y="264"/>
                  </a:cubicBezTo>
                  <a:cubicBezTo>
                    <a:pt x="614" y="335"/>
                    <a:pt x="598" y="432"/>
                    <a:pt x="570" y="495"/>
                  </a:cubicBezTo>
                  <a:cubicBezTo>
                    <a:pt x="542" y="558"/>
                    <a:pt x="481" y="596"/>
                    <a:pt x="423" y="641"/>
                  </a:cubicBezTo>
                  <a:cubicBezTo>
                    <a:pt x="365" y="686"/>
                    <a:pt x="286" y="720"/>
                    <a:pt x="223" y="764"/>
                  </a:cubicBezTo>
                  <a:cubicBezTo>
                    <a:pt x="160" y="808"/>
                    <a:pt x="77" y="863"/>
                    <a:pt x="47" y="903"/>
                  </a:cubicBezTo>
                  <a:cubicBezTo>
                    <a:pt x="17" y="943"/>
                    <a:pt x="44" y="985"/>
                    <a:pt x="43" y="1006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93" name="Line 10"/>
            <p:cNvSpPr>
              <a:spLocks noChangeShapeType="1"/>
            </p:cNvSpPr>
            <p:nvPr/>
          </p:nvSpPr>
          <p:spPr bwMode="auto">
            <a:xfrm flipV="1">
              <a:off x="1776" y="2542"/>
              <a:ext cx="624" cy="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4649788" y="2667000"/>
            <a:ext cx="836612" cy="1420813"/>
            <a:chOff x="3361" y="1968"/>
            <a:chExt cx="527" cy="895"/>
          </a:xfrm>
        </p:grpSpPr>
        <p:sp>
          <p:nvSpPr>
            <p:cNvPr id="14389" name="Freeform 12"/>
            <p:cNvSpPr>
              <a:spLocks/>
            </p:cNvSpPr>
            <p:nvPr/>
          </p:nvSpPr>
          <p:spPr bwMode="auto">
            <a:xfrm>
              <a:off x="3361" y="2304"/>
              <a:ext cx="527" cy="559"/>
            </a:xfrm>
            <a:custGeom>
              <a:avLst/>
              <a:gdLst>
                <a:gd name="T0" fmla="*/ 160 w 527"/>
                <a:gd name="T1" fmla="*/ 0 h 559"/>
                <a:gd name="T2" fmla="*/ 298 w 527"/>
                <a:gd name="T3" fmla="*/ 21 h 559"/>
                <a:gd name="T4" fmla="*/ 428 w 527"/>
                <a:gd name="T5" fmla="*/ 91 h 559"/>
                <a:gd name="T6" fmla="*/ 503 w 527"/>
                <a:gd name="T7" fmla="*/ 163 h 559"/>
                <a:gd name="T8" fmla="*/ 527 w 527"/>
                <a:gd name="T9" fmla="*/ 262 h 559"/>
                <a:gd name="T10" fmla="*/ 475 w 527"/>
                <a:gd name="T11" fmla="*/ 400 h 559"/>
                <a:gd name="T12" fmla="*/ 428 w 527"/>
                <a:gd name="T13" fmla="*/ 444 h 559"/>
                <a:gd name="T14" fmla="*/ 285 w 527"/>
                <a:gd name="T15" fmla="*/ 532 h 559"/>
                <a:gd name="T16" fmla="*/ 205 w 527"/>
                <a:gd name="T17" fmla="*/ 559 h 559"/>
                <a:gd name="T18" fmla="*/ 100 w 527"/>
                <a:gd name="T19" fmla="*/ 557 h 559"/>
                <a:gd name="T20" fmla="*/ 0 w 527"/>
                <a:gd name="T21" fmla="*/ 534 h 55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27"/>
                <a:gd name="T34" fmla="*/ 0 h 559"/>
                <a:gd name="T35" fmla="*/ 527 w 527"/>
                <a:gd name="T36" fmla="*/ 559 h 55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27" h="559">
                  <a:moveTo>
                    <a:pt x="160" y="0"/>
                  </a:moveTo>
                  <a:lnTo>
                    <a:pt x="298" y="21"/>
                  </a:lnTo>
                  <a:lnTo>
                    <a:pt x="428" y="91"/>
                  </a:lnTo>
                  <a:lnTo>
                    <a:pt x="503" y="163"/>
                  </a:lnTo>
                  <a:lnTo>
                    <a:pt x="527" y="262"/>
                  </a:lnTo>
                  <a:lnTo>
                    <a:pt x="475" y="400"/>
                  </a:lnTo>
                  <a:lnTo>
                    <a:pt x="428" y="444"/>
                  </a:lnTo>
                  <a:lnTo>
                    <a:pt x="285" y="532"/>
                  </a:lnTo>
                  <a:lnTo>
                    <a:pt x="205" y="559"/>
                  </a:lnTo>
                  <a:lnTo>
                    <a:pt x="100" y="557"/>
                  </a:lnTo>
                  <a:lnTo>
                    <a:pt x="0" y="534"/>
                  </a:ln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90" name="Line 13"/>
            <p:cNvSpPr>
              <a:spLocks noChangeShapeType="1"/>
            </p:cNvSpPr>
            <p:nvPr/>
          </p:nvSpPr>
          <p:spPr bwMode="auto">
            <a:xfrm flipV="1">
              <a:off x="3504" y="1968"/>
              <a:ext cx="240" cy="336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91" name="Line 14"/>
            <p:cNvSpPr>
              <a:spLocks noChangeShapeType="1"/>
            </p:cNvSpPr>
            <p:nvPr/>
          </p:nvSpPr>
          <p:spPr bwMode="auto">
            <a:xfrm>
              <a:off x="3408" y="1968"/>
              <a:ext cx="336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886200" y="2667000"/>
            <a:ext cx="838200" cy="1420813"/>
            <a:chOff x="2448" y="1680"/>
            <a:chExt cx="528" cy="895"/>
          </a:xfrm>
        </p:grpSpPr>
        <p:sp>
          <p:nvSpPr>
            <p:cNvPr id="14386" name="Freeform 16"/>
            <p:cNvSpPr>
              <a:spLocks/>
            </p:cNvSpPr>
            <p:nvPr/>
          </p:nvSpPr>
          <p:spPr bwMode="auto">
            <a:xfrm flipH="1">
              <a:off x="2448" y="2016"/>
              <a:ext cx="527" cy="559"/>
            </a:xfrm>
            <a:custGeom>
              <a:avLst/>
              <a:gdLst>
                <a:gd name="T0" fmla="*/ 160 w 527"/>
                <a:gd name="T1" fmla="*/ 0 h 559"/>
                <a:gd name="T2" fmla="*/ 298 w 527"/>
                <a:gd name="T3" fmla="*/ 21 h 559"/>
                <a:gd name="T4" fmla="*/ 428 w 527"/>
                <a:gd name="T5" fmla="*/ 91 h 559"/>
                <a:gd name="T6" fmla="*/ 503 w 527"/>
                <a:gd name="T7" fmla="*/ 163 h 559"/>
                <a:gd name="T8" fmla="*/ 527 w 527"/>
                <a:gd name="T9" fmla="*/ 262 h 559"/>
                <a:gd name="T10" fmla="*/ 475 w 527"/>
                <a:gd name="T11" fmla="*/ 400 h 559"/>
                <a:gd name="T12" fmla="*/ 428 w 527"/>
                <a:gd name="T13" fmla="*/ 444 h 559"/>
                <a:gd name="T14" fmla="*/ 285 w 527"/>
                <a:gd name="T15" fmla="*/ 532 h 559"/>
                <a:gd name="T16" fmla="*/ 205 w 527"/>
                <a:gd name="T17" fmla="*/ 559 h 559"/>
                <a:gd name="T18" fmla="*/ 100 w 527"/>
                <a:gd name="T19" fmla="*/ 557 h 559"/>
                <a:gd name="T20" fmla="*/ 0 w 527"/>
                <a:gd name="T21" fmla="*/ 534 h 55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27"/>
                <a:gd name="T34" fmla="*/ 0 h 559"/>
                <a:gd name="T35" fmla="*/ 527 w 527"/>
                <a:gd name="T36" fmla="*/ 559 h 55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27" h="559">
                  <a:moveTo>
                    <a:pt x="160" y="0"/>
                  </a:moveTo>
                  <a:lnTo>
                    <a:pt x="298" y="21"/>
                  </a:lnTo>
                  <a:lnTo>
                    <a:pt x="428" y="91"/>
                  </a:lnTo>
                  <a:lnTo>
                    <a:pt x="503" y="163"/>
                  </a:lnTo>
                  <a:lnTo>
                    <a:pt x="527" y="262"/>
                  </a:lnTo>
                  <a:lnTo>
                    <a:pt x="475" y="400"/>
                  </a:lnTo>
                  <a:lnTo>
                    <a:pt x="428" y="444"/>
                  </a:lnTo>
                  <a:lnTo>
                    <a:pt x="285" y="532"/>
                  </a:lnTo>
                  <a:lnTo>
                    <a:pt x="205" y="559"/>
                  </a:lnTo>
                  <a:lnTo>
                    <a:pt x="100" y="557"/>
                  </a:lnTo>
                  <a:lnTo>
                    <a:pt x="0" y="534"/>
                  </a:lnTo>
                </a:path>
              </a:pathLst>
            </a:custGeom>
            <a:noFill/>
            <a:ln w="57150">
              <a:solidFill>
                <a:srgbClr val="CC33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87" name="Line 17"/>
            <p:cNvSpPr>
              <a:spLocks noChangeShapeType="1"/>
            </p:cNvSpPr>
            <p:nvPr/>
          </p:nvSpPr>
          <p:spPr bwMode="auto">
            <a:xfrm flipH="1" flipV="1">
              <a:off x="2592" y="1680"/>
              <a:ext cx="240" cy="336"/>
            </a:xfrm>
            <a:prstGeom prst="line">
              <a:avLst/>
            </a:prstGeom>
            <a:noFill/>
            <a:ln w="57150">
              <a:solidFill>
                <a:srgbClr val="CC33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88" name="Line 18"/>
            <p:cNvSpPr>
              <a:spLocks noChangeShapeType="1"/>
            </p:cNvSpPr>
            <p:nvPr/>
          </p:nvSpPr>
          <p:spPr bwMode="auto">
            <a:xfrm flipH="1">
              <a:off x="2592" y="1680"/>
              <a:ext cx="384" cy="0"/>
            </a:xfrm>
            <a:prstGeom prst="line">
              <a:avLst/>
            </a:prstGeom>
            <a:noFill/>
            <a:ln w="57150">
              <a:solidFill>
                <a:srgbClr val="CC33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5638800" y="2514600"/>
            <a:ext cx="609600" cy="1524000"/>
            <a:chOff x="3552" y="1920"/>
            <a:chExt cx="384" cy="960"/>
          </a:xfrm>
        </p:grpSpPr>
        <p:sp>
          <p:nvSpPr>
            <p:cNvPr id="14383" name="Line 20"/>
            <p:cNvSpPr>
              <a:spLocks noChangeShapeType="1"/>
            </p:cNvSpPr>
            <p:nvPr/>
          </p:nvSpPr>
          <p:spPr bwMode="auto">
            <a:xfrm>
              <a:off x="3552" y="1920"/>
              <a:ext cx="0" cy="96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84" name="Line 21"/>
            <p:cNvSpPr>
              <a:spLocks noChangeShapeType="1"/>
            </p:cNvSpPr>
            <p:nvPr/>
          </p:nvSpPr>
          <p:spPr bwMode="auto">
            <a:xfrm>
              <a:off x="3552" y="2352"/>
              <a:ext cx="384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85" name="Line 22"/>
            <p:cNvSpPr>
              <a:spLocks noChangeShapeType="1"/>
            </p:cNvSpPr>
            <p:nvPr/>
          </p:nvSpPr>
          <p:spPr bwMode="auto">
            <a:xfrm>
              <a:off x="3744" y="1968"/>
              <a:ext cx="192" cy="384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7250113" y="2514600"/>
            <a:ext cx="827087" cy="1600200"/>
            <a:chOff x="4368" y="1584"/>
            <a:chExt cx="521" cy="1008"/>
          </a:xfrm>
        </p:grpSpPr>
        <p:sp>
          <p:nvSpPr>
            <p:cNvPr id="14380" name="Freeform 24"/>
            <p:cNvSpPr>
              <a:spLocks/>
            </p:cNvSpPr>
            <p:nvPr/>
          </p:nvSpPr>
          <p:spPr bwMode="auto">
            <a:xfrm flipH="1">
              <a:off x="4368" y="2035"/>
              <a:ext cx="521" cy="557"/>
            </a:xfrm>
            <a:custGeom>
              <a:avLst/>
              <a:gdLst>
                <a:gd name="T0" fmla="*/ 44 w 521"/>
                <a:gd name="T1" fmla="*/ 88 h 557"/>
                <a:gd name="T2" fmla="*/ 113 w 521"/>
                <a:gd name="T3" fmla="*/ 34 h 557"/>
                <a:gd name="T4" fmla="*/ 172 w 521"/>
                <a:gd name="T5" fmla="*/ 0 h 557"/>
                <a:gd name="T6" fmla="*/ 284 w 521"/>
                <a:gd name="T7" fmla="*/ 5 h 557"/>
                <a:gd name="T8" fmla="*/ 353 w 521"/>
                <a:gd name="T9" fmla="*/ 26 h 557"/>
                <a:gd name="T10" fmla="*/ 452 w 521"/>
                <a:gd name="T11" fmla="*/ 103 h 557"/>
                <a:gd name="T12" fmla="*/ 497 w 521"/>
                <a:gd name="T13" fmla="*/ 161 h 557"/>
                <a:gd name="T14" fmla="*/ 521 w 521"/>
                <a:gd name="T15" fmla="*/ 260 h 557"/>
                <a:gd name="T16" fmla="*/ 506 w 521"/>
                <a:gd name="T17" fmla="*/ 342 h 557"/>
                <a:gd name="T18" fmla="*/ 469 w 521"/>
                <a:gd name="T19" fmla="*/ 398 h 557"/>
                <a:gd name="T20" fmla="*/ 422 w 521"/>
                <a:gd name="T21" fmla="*/ 442 h 557"/>
                <a:gd name="T22" fmla="*/ 359 w 521"/>
                <a:gd name="T23" fmla="*/ 488 h 557"/>
                <a:gd name="T24" fmla="*/ 279 w 521"/>
                <a:gd name="T25" fmla="*/ 530 h 557"/>
                <a:gd name="T26" fmla="*/ 199 w 521"/>
                <a:gd name="T27" fmla="*/ 557 h 557"/>
                <a:gd name="T28" fmla="*/ 94 w 521"/>
                <a:gd name="T29" fmla="*/ 555 h 557"/>
                <a:gd name="T30" fmla="*/ 0 w 521"/>
                <a:gd name="T31" fmla="*/ 549 h 55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21"/>
                <a:gd name="T49" fmla="*/ 0 h 557"/>
                <a:gd name="T50" fmla="*/ 521 w 521"/>
                <a:gd name="T51" fmla="*/ 557 h 55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21" h="557">
                  <a:moveTo>
                    <a:pt x="44" y="88"/>
                  </a:moveTo>
                  <a:lnTo>
                    <a:pt x="113" y="34"/>
                  </a:lnTo>
                  <a:lnTo>
                    <a:pt x="172" y="0"/>
                  </a:lnTo>
                  <a:lnTo>
                    <a:pt x="284" y="5"/>
                  </a:lnTo>
                  <a:lnTo>
                    <a:pt x="353" y="26"/>
                  </a:lnTo>
                  <a:lnTo>
                    <a:pt x="452" y="103"/>
                  </a:lnTo>
                  <a:lnTo>
                    <a:pt x="497" y="161"/>
                  </a:lnTo>
                  <a:lnTo>
                    <a:pt x="521" y="260"/>
                  </a:lnTo>
                  <a:lnTo>
                    <a:pt x="506" y="342"/>
                  </a:lnTo>
                  <a:lnTo>
                    <a:pt x="469" y="398"/>
                  </a:lnTo>
                  <a:lnTo>
                    <a:pt x="422" y="442"/>
                  </a:lnTo>
                  <a:lnTo>
                    <a:pt x="359" y="488"/>
                  </a:lnTo>
                  <a:lnTo>
                    <a:pt x="279" y="530"/>
                  </a:lnTo>
                  <a:lnTo>
                    <a:pt x="199" y="557"/>
                  </a:lnTo>
                  <a:lnTo>
                    <a:pt x="94" y="555"/>
                  </a:lnTo>
                  <a:lnTo>
                    <a:pt x="0" y="549"/>
                  </a:lnTo>
                </a:path>
              </a:pathLst>
            </a:custGeom>
            <a:noFill/>
            <a:ln w="57150">
              <a:solidFill>
                <a:schemeClr val="accent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81" name="Line 25"/>
            <p:cNvSpPr>
              <a:spLocks noChangeShapeType="1"/>
            </p:cNvSpPr>
            <p:nvPr/>
          </p:nvSpPr>
          <p:spPr bwMode="auto">
            <a:xfrm flipV="1">
              <a:off x="4841" y="1584"/>
              <a:ext cx="0" cy="528"/>
            </a:xfrm>
            <a:prstGeom prst="line">
              <a:avLst/>
            </a:prstGeom>
            <a:noFill/>
            <a:ln w="57150">
              <a:solidFill>
                <a:schemeClr val="accent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82" name="Line 26"/>
            <p:cNvSpPr>
              <a:spLocks noChangeShapeType="1"/>
            </p:cNvSpPr>
            <p:nvPr/>
          </p:nvSpPr>
          <p:spPr bwMode="auto">
            <a:xfrm>
              <a:off x="4457" y="1584"/>
              <a:ext cx="384" cy="0"/>
            </a:xfrm>
            <a:prstGeom prst="line">
              <a:avLst/>
            </a:prstGeom>
            <a:noFill/>
            <a:ln w="57150">
              <a:solidFill>
                <a:schemeClr val="accent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1066800" y="2514600"/>
            <a:ext cx="685800" cy="1524000"/>
            <a:chOff x="672" y="1584"/>
            <a:chExt cx="432" cy="960"/>
          </a:xfrm>
        </p:grpSpPr>
        <p:sp>
          <p:nvSpPr>
            <p:cNvPr id="14377" name="Line 28"/>
            <p:cNvSpPr>
              <a:spLocks noChangeShapeType="1"/>
            </p:cNvSpPr>
            <p:nvPr/>
          </p:nvSpPr>
          <p:spPr bwMode="auto">
            <a:xfrm>
              <a:off x="912" y="1584"/>
              <a:ext cx="0" cy="960"/>
            </a:xfrm>
            <a:prstGeom prst="line">
              <a:avLst/>
            </a:prstGeom>
            <a:noFill/>
            <a:ln w="57150">
              <a:solidFill>
                <a:srgbClr val="F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78" name="Line 29"/>
            <p:cNvSpPr>
              <a:spLocks noChangeShapeType="1"/>
            </p:cNvSpPr>
            <p:nvPr/>
          </p:nvSpPr>
          <p:spPr bwMode="auto">
            <a:xfrm flipV="1">
              <a:off x="672" y="1584"/>
              <a:ext cx="240" cy="19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79" name="Line 30"/>
            <p:cNvSpPr>
              <a:spLocks noChangeShapeType="1"/>
            </p:cNvSpPr>
            <p:nvPr/>
          </p:nvSpPr>
          <p:spPr bwMode="auto">
            <a:xfrm>
              <a:off x="672" y="2544"/>
              <a:ext cx="432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9" name="Group 31"/>
          <p:cNvGrpSpPr>
            <a:grpSpLocks/>
          </p:cNvGrpSpPr>
          <p:nvPr/>
        </p:nvGrpSpPr>
        <p:grpSpPr bwMode="auto">
          <a:xfrm>
            <a:off x="1828800" y="2438400"/>
            <a:ext cx="990600" cy="1600200"/>
            <a:chOff x="1152" y="1536"/>
            <a:chExt cx="624" cy="1008"/>
          </a:xfrm>
        </p:grpSpPr>
        <p:sp>
          <p:nvSpPr>
            <p:cNvPr id="14375" name="Freeform 32"/>
            <p:cNvSpPr>
              <a:spLocks/>
            </p:cNvSpPr>
            <p:nvPr/>
          </p:nvSpPr>
          <p:spPr bwMode="auto">
            <a:xfrm>
              <a:off x="1152" y="1536"/>
              <a:ext cx="614" cy="983"/>
            </a:xfrm>
            <a:custGeom>
              <a:avLst/>
              <a:gdLst>
                <a:gd name="T0" fmla="*/ 614 w 614"/>
                <a:gd name="T1" fmla="*/ 141 h 983"/>
                <a:gd name="T2" fmla="*/ 491 w 614"/>
                <a:gd name="T3" fmla="*/ 44 h 983"/>
                <a:gd name="T4" fmla="*/ 407 w 614"/>
                <a:gd name="T5" fmla="*/ 14 h 983"/>
                <a:gd name="T6" fmla="*/ 318 w 614"/>
                <a:gd name="T7" fmla="*/ 9 h 983"/>
                <a:gd name="T8" fmla="*/ 168 w 614"/>
                <a:gd name="T9" fmla="*/ 68 h 983"/>
                <a:gd name="T10" fmla="*/ 21 w 614"/>
                <a:gd name="T11" fmla="*/ 264 h 983"/>
                <a:gd name="T12" fmla="*/ 44 w 614"/>
                <a:gd name="T13" fmla="*/ 495 h 983"/>
                <a:gd name="T14" fmla="*/ 191 w 614"/>
                <a:gd name="T15" fmla="*/ 641 h 983"/>
                <a:gd name="T16" fmla="*/ 391 w 614"/>
                <a:gd name="T17" fmla="*/ 764 h 983"/>
                <a:gd name="T18" fmla="*/ 567 w 614"/>
                <a:gd name="T19" fmla="*/ 903 h 983"/>
                <a:gd name="T20" fmla="*/ 612 w 614"/>
                <a:gd name="T21" fmla="*/ 983 h 98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4"/>
                <a:gd name="T34" fmla="*/ 0 h 983"/>
                <a:gd name="T35" fmla="*/ 614 w 614"/>
                <a:gd name="T36" fmla="*/ 983 h 98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4" h="983">
                  <a:moveTo>
                    <a:pt x="614" y="141"/>
                  </a:moveTo>
                  <a:cubicBezTo>
                    <a:pt x="595" y="126"/>
                    <a:pt x="525" y="65"/>
                    <a:pt x="491" y="44"/>
                  </a:cubicBezTo>
                  <a:cubicBezTo>
                    <a:pt x="457" y="23"/>
                    <a:pt x="436" y="20"/>
                    <a:pt x="407" y="14"/>
                  </a:cubicBezTo>
                  <a:cubicBezTo>
                    <a:pt x="378" y="8"/>
                    <a:pt x="358" y="0"/>
                    <a:pt x="318" y="9"/>
                  </a:cubicBezTo>
                  <a:cubicBezTo>
                    <a:pt x="278" y="18"/>
                    <a:pt x="217" y="26"/>
                    <a:pt x="168" y="68"/>
                  </a:cubicBezTo>
                  <a:cubicBezTo>
                    <a:pt x="119" y="110"/>
                    <a:pt x="42" y="193"/>
                    <a:pt x="21" y="264"/>
                  </a:cubicBezTo>
                  <a:cubicBezTo>
                    <a:pt x="0" y="335"/>
                    <a:pt x="16" y="432"/>
                    <a:pt x="44" y="495"/>
                  </a:cubicBezTo>
                  <a:cubicBezTo>
                    <a:pt x="72" y="558"/>
                    <a:pt x="133" y="596"/>
                    <a:pt x="191" y="641"/>
                  </a:cubicBezTo>
                  <a:cubicBezTo>
                    <a:pt x="249" y="686"/>
                    <a:pt x="328" y="720"/>
                    <a:pt x="391" y="764"/>
                  </a:cubicBezTo>
                  <a:cubicBezTo>
                    <a:pt x="454" y="808"/>
                    <a:pt x="530" y="866"/>
                    <a:pt x="567" y="903"/>
                  </a:cubicBezTo>
                  <a:cubicBezTo>
                    <a:pt x="604" y="940"/>
                    <a:pt x="603" y="966"/>
                    <a:pt x="612" y="983"/>
                  </a:cubicBezTo>
                </a:path>
              </a:pathLst>
            </a:custGeom>
            <a:noFill/>
            <a:ln w="57150">
              <a:solidFill>
                <a:srgbClr val="00CC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76" name="Line 33"/>
            <p:cNvSpPr>
              <a:spLocks noChangeShapeType="1"/>
            </p:cNvSpPr>
            <p:nvPr/>
          </p:nvSpPr>
          <p:spPr bwMode="auto">
            <a:xfrm>
              <a:off x="1152" y="2544"/>
              <a:ext cx="624" cy="0"/>
            </a:xfrm>
            <a:prstGeom prst="line">
              <a:avLst/>
            </a:prstGeom>
            <a:noFill/>
            <a:ln w="57150">
              <a:solidFill>
                <a:srgbClr val="00CC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6248400" y="2514600"/>
            <a:ext cx="609600" cy="1524000"/>
            <a:chOff x="3936" y="1584"/>
            <a:chExt cx="384" cy="960"/>
          </a:xfrm>
        </p:grpSpPr>
        <p:sp>
          <p:nvSpPr>
            <p:cNvPr id="14372" name="Line 35"/>
            <p:cNvSpPr>
              <a:spLocks noChangeShapeType="1"/>
            </p:cNvSpPr>
            <p:nvPr/>
          </p:nvSpPr>
          <p:spPr bwMode="auto">
            <a:xfrm>
              <a:off x="4320" y="1584"/>
              <a:ext cx="0" cy="96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73" name="Line 36"/>
            <p:cNvSpPr>
              <a:spLocks noChangeShapeType="1"/>
            </p:cNvSpPr>
            <p:nvPr/>
          </p:nvSpPr>
          <p:spPr bwMode="auto">
            <a:xfrm flipH="1">
              <a:off x="3936" y="1632"/>
              <a:ext cx="192" cy="384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74" name="Line 37"/>
            <p:cNvSpPr>
              <a:spLocks noChangeShapeType="1"/>
            </p:cNvSpPr>
            <p:nvPr/>
          </p:nvSpPr>
          <p:spPr bwMode="auto">
            <a:xfrm>
              <a:off x="3936" y="2016"/>
              <a:ext cx="384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1" name="Group 38"/>
          <p:cNvGrpSpPr>
            <a:grpSpLocks/>
          </p:cNvGrpSpPr>
          <p:nvPr/>
        </p:nvGrpSpPr>
        <p:grpSpPr bwMode="auto">
          <a:xfrm>
            <a:off x="7924800" y="2514600"/>
            <a:ext cx="827088" cy="1600200"/>
            <a:chOff x="4992" y="1584"/>
            <a:chExt cx="521" cy="1008"/>
          </a:xfrm>
        </p:grpSpPr>
        <p:sp>
          <p:nvSpPr>
            <p:cNvPr id="14369" name="Freeform 39"/>
            <p:cNvSpPr>
              <a:spLocks/>
            </p:cNvSpPr>
            <p:nvPr/>
          </p:nvSpPr>
          <p:spPr bwMode="auto">
            <a:xfrm>
              <a:off x="4992" y="2035"/>
              <a:ext cx="521" cy="557"/>
            </a:xfrm>
            <a:custGeom>
              <a:avLst/>
              <a:gdLst>
                <a:gd name="T0" fmla="*/ 44 w 521"/>
                <a:gd name="T1" fmla="*/ 88 h 557"/>
                <a:gd name="T2" fmla="*/ 113 w 521"/>
                <a:gd name="T3" fmla="*/ 34 h 557"/>
                <a:gd name="T4" fmla="*/ 172 w 521"/>
                <a:gd name="T5" fmla="*/ 0 h 557"/>
                <a:gd name="T6" fmla="*/ 284 w 521"/>
                <a:gd name="T7" fmla="*/ 5 h 557"/>
                <a:gd name="T8" fmla="*/ 353 w 521"/>
                <a:gd name="T9" fmla="*/ 26 h 557"/>
                <a:gd name="T10" fmla="*/ 452 w 521"/>
                <a:gd name="T11" fmla="*/ 103 h 557"/>
                <a:gd name="T12" fmla="*/ 497 w 521"/>
                <a:gd name="T13" fmla="*/ 161 h 557"/>
                <a:gd name="T14" fmla="*/ 521 w 521"/>
                <a:gd name="T15" fmla="*/ 260 h 557"/>
                <a:gd name="T16" fmla="*/ 506 w 521"/>
                <a:gd name="T17" fmla="*/ 342 h 557"/>
                <a:gd name="T18" fmla="*/ 469 w 521"/>
                <a:gd name="T19" fmla="*/ 398 h 557"/>
                <a:gd name="T20" fmla="*/ 422 w 521"/>
                <a:gd name="T21" fmla="*/ 442 h 557"/>
                <a:gd name="T22" fmla="*/ 359 w 521"/>
                <a:gd name="T23" fmla="*/ 488 h 557"/>
                <a:gd name="T24" fmla="*/ 279 w 521"/>
                <a:gd name="T25" fmla="*/ 530 h 557"/>
                <a:gd name="T26" fmla="*/ 199 w 521"/>
                <a:gd name="T27" fmla="*/ 557 h 557"/>
                <a:gd name="T28" fmla="*/ 94 w 521"/>
                <a:gd name="T29" fmla="*/ 555 h 557"/>
                <a:gd name="T30" fmla="*/ 0 w 521"/>
                <a:gd name="T31" fmla="*/ 549 h 55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21"/>
                <a:gd name="T49" fmla="*/ 0 h 557"/>
                <a:gd name="T50" fmla="*/ 521 w 521"/>
                <a:gd name="T51" fmla="*/ 557 h 55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21" h="557">
                  <a:moveTo>
                    <a:pt x="44" y="88"/>
                  </a:moveTo>
                  <a:lnTo>
                    <a:pt x="113" y="34"/>
                  </a:lnTo>
                  <a:lnTo>
                    <a:pt x="172" y="0"/>
                  </a:lnTo>
                  <a:lnTo>
                    <a:pt x="284" y="5"/>
                  </a:lnTo>
                  <a:lnTo>
                    <a:pt x="353" y="26"/>
                  </a:lnTo>
                  <a:lnTo>
                    <a:pt x="452" y="103"/>
                  </a:lnTo>
                  <a:lnTo>
                    <a:pt x="497" y="161"/>
                  </a:lnTo>
                  <a:lnTo>
                    <a:pt x="521" y="260"/>
                  </a:lnTo>
                  <a:lnTo>
                    <a:pt x="506" y="342"/>
                  </a:lnTo>
                  <a:lnTo>
                    <a:pt x="469" y="398"/>
                  </a:lnTo>
                  <a:lnTo>
                    <a:pt x="422" y="442"/>
                  </a:lnTo>
                  <a:lnTo>
                    <a:pt x="359" y="488"/>
                  </a:lnTo>
                  <a:lnTo>
                    <a:pt x="279" y="530"/>
                  </a:lnTo>
                  <a:lnTo>
                    <a:pt x="199" y="557"/>
                  </a:lnTo>
                  <a:lnTo>
                    <a:pt x="94" y="555"/>
                  </a:lnTo>
                  <a:lnTo>
                    <a:pt x="0" y="549"/>
                  </a:lnTo>
                </a:path>
              </a:pathLst>
            </a:cu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70" name="Line 40"/>
            <p:cNvSpPr>
              <a:spLocks noChangeShapeType="1"/>
            </p:cNvSpPr>
            <p:nvPr/>
          </p:nvSpPr>
          <p:spPr bwMode="auto">
            <a:xfrm>
              <a:off x="5040" y="1584"/>
              <a:ext cx="336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71" name="Line 41"/>
            <p:cNvSpPr>
              <a:spLocks noChangeShapeType="1"/>
            </p:cNvSpPr>
            <p:nvPr/>
          </p:nvSpPr>
          <p:spPr bwMode="auto">
            <a:xfrm flipV="1">
              <a:off x="5040" y="1584"/>
              <a:ext cx="0" cy="528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2" name="Group 42"/>
          <p:cNvGrpSpPr>
            <a:grpSpLocks/>
          </p:cNvGrpSpPr>
          <p:nvPr/>
        </p:nvGrpSpPr>
        <p:grpSpPr bwMode="auto">
          <a:xfrm>
            <a:off x="381000" y="2514600"/>
            <a:ext cx="685800" cy="1524000"/>
            <a:chOff x="240" y="1584"/>
            <a:chExt cx="432" cy="960"/>
          </a:xfrm>
        </p:grpSpPr>
        <p:sp>
          <p:nvSpPr>
            <p:cNvPr id="14366" name="Line 43"/>
            <p:cNvSpPr>
              <a:spLocks noChangeShapeType="1"/>
            </p:cNvSpPr>
            <p:nvPr/>
          </p:nvSpPr>
          <p:spPr bwMode="auto">
            <a:xfrm>
              <a:off x="432" y="1584"/>
              <a:ext cx="0" cy="96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67" name="Line 44"/>
            <p:cNvSpPr>
              <a:spLocks noChangeShapeType="1"/>
            </p:cNvSpPr>
            <p:nvPr/>
          </p:nvSpPr>
          <p:spPr bwMode="auto">
            <a:xfrm>
              <a:off x="432" y="1584"/>
              <a:ext cx="240" cy="192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68" name="Line 45"/>
            <p:cNvSpPr>
              <a:spLocks noChangeShapeType="1"/>
            </p:cNvSpPr>
            <p:nvPr/>
          </p:nvSpPr>
          <p:spPr bwMode="auto">
            <a:xfrm>
              <a:off x="240" y="2544"/>
              <a:ext cx="432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3" name="Group 46"/>
          <p:cNvGrpSpPr>
            <a:grpSpLocks/>
          </p:cNvGrpSpPr>
          <p:nvPr/>
        </p:nvGrpSpPr>
        <p:grpSpPr bwMode="auto">
          <a:xfrm>
            <a:off x="1828800" y="2438400"/>
            <a:ext cx="990600" cy="1600200"/>
            <a:chOff x="1152" y="1536"/>
            <a:chExt cx="624" cy="1008"/>
          </a:xfrm>
        </p:grpSpPr>
        <p:sp>
          <p:nvSpPr>
            <p:cNvPr id="14364" name="Freeform 47"/>
            <p:cNvSpPr>
              <a:spLocks/>
            </p:cNvSpPr>
            <p:nvPr/>
          </p:nvSpPr>
          <p:spPr bwMode="auto">
            <a:xfrm>
              <a:off x="1152" y="1536"/>
              <a:ext cx="614" cy="983"/>
            </a:xfrm>
            <a:custGeom>
              <a:avLst/>
              <a:gdLst>
                <a:gd name="T0" fmla="*/ 614 w 614"/>
                <a:gd name="T1" fmla="*/ 141 h 983"/>
                <a:gd name="T2" fmla="*/ 491 w 614"/>
                <a:gd name="T3" fmla="*/ 44 h 983"/>
                <a:gd name="T4" fmla="*/ 407 w 614"/>
                <a:gd name="T5" fmla="*/ 14 h 983"/>
                <a:gd name="T6" fmla="*/ 318 w 614"/>
                <a:gd name="T7" fmla="*/ 9 h 983"/>
                <a:gd name="T8" fmla="*/ 168 w 614"/>
                <a:gd name="T9" fmla="*/ 68 h 983"/>
                <a:gd name="T10" fmla="*/ 21 w 614"/>
                <a:gd name="T11" fmla="*/ 264 h 983"/>
                <a:gd name="T12" fmla="*/ 44 w 614"/>
                <a:gd name="T13" fmla="*/ 495 h 983"/>
                <a:gd name="T14" fmla="*/ 191 w 614"/>
                <a:gd name="T15" fmla="*/ 641 h 983"/>
                <a:gd name="T16" fmla="*/ 391 w 614"/>
                <a:gd name="T17" fmla="*/ 764 h 983"/>
                <a:gd name="T18" fmla="*/ 567 w 614"/>
                <a:gd name="T19" fmla="*/ 903 h 983"/>
                <a:gd name="T20" fmla="*/ 612 w 614"/>
                <a:gd name="T21" fmla="*/ 983 h 98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4"/>
                <a:gd name="T34" fmla="*/ 0 h 983"/>
                <a:gd name="T35" fmla="*/ 614 w 614"/>
                <a:gd name="T36" fmla="*/ 983 h 98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4" h="983">
                  <a:moveTo>
                    <a:pt x="614" y="141"/>
                  </a:moveTo>
                  <a:cubicBezTo>
                    <a:pt x="595" y="126"/>
                    <a:pt x="525" y="65"/>
                    <a:pt x="491" y="44"/>
                  </a:cubicBezTo>
                  <a:cubicBezTo>
                    <a:pt x="457" y="23"/>
                    <a:pt x="436" y="20"/>
                    <a:pt x="407" y="14"/>
                  </a:cubicBezTo>
                  <a:cubicBezTo>
                    <a:pt x="378" y="8"/>
                    <a:pt x="358" y="0"/>
                    <a:pt x="318" y="9"/>
                  </a:cubicBezTo>
                  <a:cubicBezTo>
                    <a:pt x="278" y="18"/>
                    <a:pt x="217" y="26"/>
                    <a:pt x="168" y="68"/>
                  </a:cubicBezTo>
                  <a:cubicBezTo>
                    <a:pt x="119" y="110"/>
                    <a:pt x="42" y="193"/>
                    <a:pt x="21" y="264"/>
                  </a:cubicBezTo>
                  <a:cubicBezTo>
                    <a:pt x="0" y="335"/>
                    <a:pt x="16" y="432"/>
                    <a:pt x="44" y="495"/>
                  </a:cubicBezTo>
                  <a:cubicBezTo>
                    <a:pt x="72" y="558"/>
                    <a:pt x="133" y="596"/>
                    <a:pt x="191" y="641"/>
                  </a:cubicBezTo>
                  <a:cubicBezTo>
                    <a:pt x="249" y="686"/>
                    <a:pt x="328" y="720"/>
                    <a:pt x="391" y="764"/>
                  </a:cubicBezTo>
                  <a:cubicBezTo>
                    <a:pt x="454" y="808"/>
                    <a:pt x="530" y="866"/>
                    <a:pt x="567" y="903"/>
                  </a:cubicBezTo>
                  <a:cubicBezTo>
                    <a:pt x="604" y="940"/>
                    <a:pt x="603" y="966"/>
                    <a:pt x="612" y="983"/>
                  </a:cubicBezTo>
                </a:path>
              </a:pathLst>
            </a:cu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65" name="Line 48"/>
            <p:cNvSpPr>
              <a:spLocks noChangeShapeType="1"/>
            </p:cNvSpPr>
            <p:nvPr/>
          </p:nvSpPr>
          <p:spPr bwMode="auto">
            <a:xfrm>
              <a:off x="1152" y="2544"/>
              <a:ext cx="624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4" name="Group 49"/>
          <p:cNvGrpSpPr>
            <a:grpSpLocks/>
          </p:cNvGrpSpPr>
          <p:nvPr/>
        </p:nvGrpSpPr>
        <p:grpSpPr bwMode="auto">
          <a:xfrm>
            <a:off x="3886200" y="2667000"/>
            <a:ext cx="838200" cy="1420813"/>
            <a:chOff x="2448" y="1680"/>
            <a:chExt cx="528" cy="895"/>
          </a:xfrm>
        </p:grpSpPr>
        <p:sp>
          <p:nvSpPr>
            <p:cNvPr id="14361" name="Freeform 50"/>
            <p:cNvSpPr>
              <a:spLocks/>
            </p:cNvSpPr>
            <p:nvPr/>
          </p:nvSpPr>
          <p:spPr bwMode="auto">
            <a:xfrm flipH="1">
              <a:off x="2448" y="2016"/>
              <a:ext cx="527" cy="559"/>
            </a:xfrm>
            <a:custGeom>
              <a:avLst/>
              <a:gdLst>
                <a:gd name="T0" fmla="*/ 160 w 527"/>
                <a:gd name="T1" fmla="*/ 0 h 559"/>
                <a:gd name="T2" fmla="*/ 298 w 527"/>
                <a:gd name="T3" fmla="*/ 21 h 559"/>
                <a:gd name="T4" fmla="*/ 428 w 527"/>
                <a:gd name="T5" fmla="*/ 91 h 559"/>
                <a:gd name="T6" fmla="*/ 503 w 527"/>
                <a:gd name="T7" fmla="*/ 163 h 559"/>
                <a:gd name="T8" fmla="*/ 527 w 527"/>
                <a:gd name="T9" fmla="*/ 262 h 559"/>
                <a:gd name="T10" fmla="*/ 475 w 527"/>
                <a:gd name="T11" fmla="*/ 400 h 559"/>
                <a:gd name="T12" fmla="*/ 428 w 527"/>
                <a:gd name="T13" fmla="*/ 444 h 559"/>
                <a:gd name="T14" fmla="*/ 285 w 527"/>
                <a:gd name="T15" fmla="*/ 532 h 559"/>
                <a:gd name="T16" fmla="*/ 205 w 527"/>
                <a:gd name="T17" fmla="*/ 559 h 559"/>
                <a:gd name="T18" fmla="*/ 100 w 527"/>
                <a:gd name="T19" fmla="*/ 557 h 559"/>
                <a:gd name="T20" fmla="*/ 0 w 527"/>
                <a:gd name="T21" fmla="*/ 534 h 55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27"/>
                <a:gd name="T34" fmla="*/ 0 h 559"/>
                <a:gd name="T35" fmla="*/ 527 w 527"/>
                <a:gd name="T36" fmla="*/ 559 h 55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27" h="559">
                  <a:moveTo>
                    <a:pt x="160" y="0"/>
                  </a:moveTo>
                  <a:lnTo>
                    <a:pt x="298" y="21"/>
                  </a:lnTo>
                  <a:lnTo>
                    <a:pt x="428" y="91"/>
                  </a:lnTo>
                  <a:lnTo>
                    <a:pt x="503" y="163"/>
                  </a:lnTo>
                  <a:lnTo>
                    <a:pt x="527" y="262"/>
                  </a:lnTo>
                  <a:lnTo>
                    <a:pt x="475" y="400"/>
                  </a:lnTo>
                  <a:lnTo>
                    <a:pt x="428" y="444"/>
                  </a:lnTo>
                  <a:lnTo>
                    <a:pt x="285" y="532"/>
                  </a:lnTo>
                  <a:lnTo>
                    <a:pt x="205" y="559"/>
                  </a:lnTo>
                  <a:lnTo>
                    <a:pt x="100" y="557"/>
                  </a:lnTo>
                  <a:lnTo>
                    <a:pt x="0" y="534"/>
                  </a:lnTo>
                </a:path>
              </a:pathLst>
            </a:cu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62" name="Line 51"/>
            <p:cNvSpPr>
              <a:spLocks noChangeShapeType="1"/>
            </p:cNvSpPr>
            <p:nvPr/>
          </p:nvSpPr>
          <p:spPr bwMode="auto">
            <a:xfrm flipH="1" flipV="1">
              <a:off x="2592" y="1680"/>
              <a:ext cx="240" cy="336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63" name="Line 52"/>
            <p:cNvSpPr>
              <a:spLocks noChangeShapeType="1"/>
            </p:cNvSpPr>
            <p:nvPr/>
          </p:nvSpPr>
          <p:spPr bwMode="auto">
            <a:xfrm flipH="1">
              <a:off x="2592" y="1680"/>
              <a:ext cx="384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5" name="Group 53"/>
          <p:cNvGrpSpPr>
            <a:grpSpLocks/>
          </p:cNvGrpSpPr>
          <p:nvPr/>
        </p:nvGrpSpPr>
        <p:grpSpPr bwMode="auto">
          <a:xfrm>
            <a:off x="5638800" y="2514600"/>
            <a:ext cx="609600" cy="1524000"/>
            <a:chOff x="3552" y="1920"/>
            <a:chExt cx="384" cy="960"/>
          </a:xfrm>
        </p:grpSpPr>
        <p:sp>
          <p:nvSpPr>
            <p:cNvPr id="14358" name="Line 54"/>
            <p:cNvSpPr>
              <a:spLocks noChangeShapeType="1"/>
            </p:cNvSpPr>
            <p:nvPr/>
          </p:nvSpPr>
          <p:spPr bwMode="auto">
            <a:xfrm>
              <a:off x="3552" y="1920"/>
              <a:ext cx="0" cy="96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59" name="Line 55"/>
            <p:cNvSpPr>
              <a:spLocks noChangeShapeType="1"/>
            </p:cNvSpPr>
            <p:nvPr/>
          </p:nvSpPr>
          <p:spPr bwMode="auto">
            <a:xfrm>
              <a:off x="3552" y="2352"/>
              <a:ext cx="384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60" name="Line 56"/>
            <p:cNvSpPr>
              <a:spLocks noChangeShapeType="1"/>
            </p:cNvSpPr>
            <p:nvPr/>
          </p:nvSpPr>
          <p:spPr bwMode="auto">
            <a:xfrm>
              <a:off x="3744" y="1968"/>
              <a:ext cx="192" cy="384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  <p:grpSp>
        <p:nvGrpSpPr>
          <p:cNvPr id="16" name="Group 57"/>
          <p:cNvGrpSpPr>
            <a:grpSpLocks/>
          </p:cNvGrpSpPr>
          <p:nvPr/>
        </p:nvGrpSpPr>
        <p:grpSpPr bwMode="auto">
          <a:xfrm>
            <a:off x="7250113" y="2514600"/>
            <a:ext cx="827087" cy="1600200"/>
            <a:chOff x="4567" y="1584"/>
            <a:chExt cx="521" cy="1008"/>
          </a:xfrm>
        </p:grpSpPr>
        <p:sp>
          <p:nvSpPr>
            <p:cNvPr id="14355" name="Freeform 58"/>
            <p:cNvSpPr>
              <a:spLocks/>
            </p:cNvSpPr>
            <p:nvPr/>
          </p:nvSpPr>
          <p:spPr bwMode="auto">
            <a:xfrm flipH="1">
              <a:off x="4567" y="2035"/>
              <a:ext cx="521" cy="557"/>
            </a:xfrm>
            <a:custGeom>
              <a:avLst/>
              <a:gdLst>
                <a:gd name="T0" fmla="*/ 44 w 521"/>
                <a:gd name="T1" fmla="*/ 88 h 557"/>
                <a:gd name="T2" fmla="*/ 113 w 521"/>
                <a:gd name="T3" fmla="*/ 34 h 557"/>
                <a:gd name="T4" fmla="*/ 172 w 521"/>
                <a:gd name="T5" fmla="*/ 0 h 557"/>
                <a:gd name="T6" fmla="*/ 284 w 521"/>
                <a:gd name="T7" fmla="*/ 5 h 557"/>
                <a:gd name="T8" fmla="*/ 353 w 521"/>
                <a:gd name="T9" fmla="*/ 26 h 557"/>
                <a:gd name="T10" fmla="*/ 452 w 521"/>
                <a:gd name="T11" fmla="*/ 103 h 557"/>
                <a:gd name="T12" fmla="*/ 497 w 521"/>
                <a:gd name="T13" fmla="*/ 161 h 557"/>
                <a:gd name="T14" fmla="*/ 521 w 521"/>
                <a:gd name="T15" fmla="*/ 260 h 557"/>
                <a:gd name="T16" fmla="*/ 506 w 521"/>
                <a:gd name="T17" fmla="*/ 342 h 557"/>
                <a:gd name="T18" fmla="*/ 469 w 521"/>
                <a:gd name="T19" fmla="*/ 398 h 557"/>
                <a:gd name="T20" fmla="*/ 422 w 521"/>
                <a:gd name="T21" fmla="*/ 442 h 557"/>
                <a:gd name="T22" fmla="*/ 359 w 521"/>
                <a:gd name="T23" fmla="*/ 488 h 557"/>
                <a:gd name="T24" fmla="*/ 279 w 521"/>
                <a:gd name="T25" fmla="*/ 530 h 557"/>
                <a:gd name="T26" fmla="*/ 199 w 521"/>
                <a:gd name="T27" fmla="*/ 557 h 557"/>
                <a:gd name="T28" fmla="*/ 94 w 521"/>
                <a:gd name="T29" fmla="*/ 555 h 557"/>
                <a:gd name="T30" fmla="*/ 0 w 521"/>
                <a:gd name="T31" fmla="*/ 549 h 55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21"/>
                <a:gd name="T49" fmla="*/ 0 h 557"/>
                <a:gd name="T50" fmla="*/ 521 w 521"/>
                <a:gd name="T51" fmla="*/ 557 h 55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21" h="557">
                  <a:moveTo>
                    <a:pt x="44" y="88"/>
                  </a:moveTo>
                  <a:lnTo>
                    <a:pt x="113" y="34"/>
                  </a:lnTo>
                  <a:lnTo>
                    <a:pt x="172" y="0"/>
                  </a:lnTo>
                  <a:lnTo>
                    <a:pt x="284" y="5"/>
                  </a:lnTo>
                  <a:lnTo>
                    <a:pt x="353" y="26"/>
                  </a:lnTo>
                  <a:lnTo>
                    <a:pt x="452" y="103"/>
                  </a:lnTo>
                  <a:lnTo>
                    <a:pt x="497" y="161"/>
                  </a:lnTo>
                  <a:lnTo>
                    <a:pt x="521" y="260"/>
                  </a:lnTo>
                  <a:lnTo>
                    <a:pt x="506" y="342"/>
                  </a:lnTo>
                  <a:lnTo>
                    <a:pt x="469" y="398"/>
                  </a:lnTo>
                  <a:lnTo>
                    <a:pt x="422" y="442"/>
                  </a:lnTo>
                  <a:lnTo>
                    <a:pt x="359" y="488"/>
                  </a:lnTo>
                  <a:lnTo>
                    <a:pt x="279" y="530"/>
                  </a:lnTo>
                  <a:lnTo>
                    <a:pt x="199" y="557"/>
                  </a:lnTo>
                  <a:lnTo>
                    <a:pt x="94" y="555"/>
                  </a:lnTo>
                  <a:lnTo>
                    <a:pt x="0" y="549"/>
                  </a:lnTo>
                </a:path>
              </a:pathLst>
            </a:cu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l" rtl="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ar-SA"/>
            </a:p>
          </p:txBody>
        </p:sp>
        <p:sp>
          <p:nvSpPr>
            <p:cNvPr id="14356" name="Line 59"/>
            <p:cNvSpPr>
              <a:spLocks noChangeShapeType="1"/>
            </p:cNvSpPr>
            <p:nvPr/>
          </p:nvSpPr>
          <p:spPr bwMode="auto">
            <a:xfrm flipV="1">
              <a:off x="5040" y="1584"/>
              <a:ext cx="0" cy="528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14357" name="Line 60"/>
            <p:cNvSpPr>
              <a:spLocks noChangeShapeType="1"/>
            </p:cNvSpPr>
            <p:nvPr/>
          </p:nvSpPr>
          <p:spPr bwMode="auto">
            <a:xfrm>
              <a:off x="4656" y="1584"/>
              <a:ext cx="384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2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46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56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63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73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80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9810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a-IR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/>
            </a:r>
            <a:br>
              <a:rPr lang="fa-IR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</a:br>
            <a:r>
              <a:rPr lang="fa-IR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>تغيير نگرش ها</a:t>
            </a:r>
            <a:r>
              <a:rPr 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/>
            </a:r>
            <a:br>
              <a:rPr 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</a:br>
            <a:endParaRPr lang="en-US" sz="4000" b="1" dirty="0" smtClean="0">
              <a:solidFill>
                <a:schemeClr val="tx1">
                  <a:lumMod val="95000"/>
                  <a:lumOff val="5000"/>
                </a:schemeClr>
              </a:solidFill>
              <a:cs typeface="B Titr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47800"/>
            <a:ext cx="8569325" cy="1189038"/>
          </a:xfrm>
        </p:spPr>
        <p:txBody>
          <a:bodyPr>
            <a:normAutofit/>
          </a:bodyPr>
          <a:lstStyle/>
          <a:p>
            <a:pPr algn="ctr" rtl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fa-IR" sz="2800" dirty="0" smtClean="0">
                <a:solidFill>
                  <a:srgbClr val="0D0D0D"/>
                </a:solidFill>
                <a:cs typeface="B Titr" pitchFamily="2" charset="-78"/>
              </a:rPr>
              <a:t>تغييراتي </a:t>
            </a:r>
          </a:p>
          <a:p>
            <a:pPr algn="ctr" rtl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r>
              <a:rPr lang="fa-IR" sz="2800" dirty="0" smtClean="0">
                <a:solidFill>
                  <a:srgbClr val="0D0D0D"/>
                </a:solidFill>
                <a:cs typeface="B Titr" pitchFamily="2" charset="-78"/>
              </a:rPr>
              <a:t>كه براي بهبودعملكرد در چند دهه اخير روي داده است</a:t>
            </a:r>
          </a:p>
          <a:p>
            <a:pPr algn="ctr" rtl="1">
              <a:spcBef>
                <a:spcPct val="0"/>
              </a:spcBef>
              <a:buClr>
                <a:srgbClr val="A50021"/>
              </a:buClr>
              <a:buFont typeface="Wingdings" panose="05000000000000000000" pitchFamily="2" charset="2"/>
              <a:buNone/>
            </a:pPr>
            <a:endParaRPr lang="en-US" sz="2800" dirty="0" smtClean="0">
              <a:solidFill>
                <a:srgbClr val="0D0D0D"/>
              </a:solidFill>
              <a:cs typeface="B Titr" pitchFamily="2" charset="-78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716463" y="3068638"/>
            <a:ext cx="403225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بزرگتر، بهتر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تمركز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پيچيدگي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كاهش هزينه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مديريت دستوري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منطق استنتاجي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سنجش بهره وري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افزايش هاي كمي</a:t>
            </a:r>
          </a:p>
        </p:txBody>
      </p:sp>
      <p:sp>
        <p:nvSpPr>
          <p:cNvPr id="430085" name="Text Box 5"/>
          <p:cNvSpPr txBox="1">
            <a:spLocks noChangeArrowheads="1"/>
          </p:cNvSpPr>
          <p:nvPr/>
        </p:nvSpPr>
        <p:spPr bwMode="auto">
          <a:xfrm>
            <a:off x="539750" y="3068638"/>
            <a:ext cx="403225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كوچك زيباست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تمركز زدايي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سادگي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ارزش افزوده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مديريت مشاركتي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تفكر خلاق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بهبود بهره وري</a:t>
            </a:r>
          </a:p>
          <a:p>
            <a:pPr marL="342900" indent="-342900" algn="r" rtl="1">
              <a:buClr>
                <a:srgbClr val="000099"/>
              </a:buClr>
              <a:buFont typeface="Arial" pitchFamily="34" charset="0"/>
              <a:buChar char="•"/>
            </a:pPr>
            <a:r>
              <a:rPr lang="fa-IR" sz="2400" b="1" dirty="0">
                <a:solidFill>
                  <a:srgbClr val="FF0000"/>
                </a:solidFill>
                <a:cs typeface="Homa" panose="00000400000000000000" pitchFamily="2" charset="-78"/>
              </a:rPr>
              <a:t>افزايش هاي كيفي</a:t>
            </a:r>
            <a:endParaRPr lang="en-US" sz="2400" b="1" dirty="0">
              <a:solidFill>
                <a:srgbClr val="FF0000"/>
              </a:solidFill>
              <a:cs typeface="Homa" panose="00000400000000000000" pitchFamily="2" charset="-78"/>
            </a:endParaRP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 flipH="1">
            <a:off x="5292725" y="3284538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 flipH="1">
            <a:off x="5292725" y="3644900"/>
            <a:ext cx="9350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 flipH="1">
            <a:off x="5292725" y="4005263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>
            <a:off x="5292725" y="4724400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 flipH="1">
            <a:off x="5292725" y="4365625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 flipH="1">
            <a:off x="5292725" y="5084763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 flipH="1">
            <a:off x="5292725" y="5516563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5373" name="Line 13"/>
          <p:cNvSpPr>
            <a:spLocks noChangeShapeType="1"/>
          </p:cNvSpPr>
          <p:nvPr/>
        </p:nvSpPr>
        <p:spPr bwMode="auto">
          <a:xfrm flipH="1">
            <a:off x="5292725" y="5876925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50825" y="304800"/>
            <a:ext cx="86423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a-I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B Titr" pitchFamily="2" charset="-78"/>
              </a:rPr>
              <a:t>خلاق</a:t>
            </a:r>
            <a:r>
              <a:rPr lang="ar-SA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B Titr" pitchFamily="2" charset="-78"/>
              </a:rPr>
              <a:t>يت</a:t>
            </a:r>
            <a:endParaRPr lang="en-US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B Titr" pitchFamily="2" charset="-78"/>
            </a:endParaRPr>
          </a:p>
        </p:txBody>
      </p:sp>
      <p:sp>
        <p:nvSpPr>
          <p:cNvPr id="19459" name="Rectangle 3" descr="Picture7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r" rtl="1">
              <a:spcBef>
                <a:spcPct val="20000"/>
              </a:spcBef>
            </a:pP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درمرحله خلاقيت‌وايده پردازی موارد زير بررسی می شود :</a:t>
            </a:r>
          </a:p>
          <a:p>
            <a:pPr marL="0" indent="0" algn="r" rtl="1">
              <a:spcBef>
                <a:spcPct val="20000"/>
              </a:spcBef>
            </a:pPr>
            <a:endParaRPr lang="fa-IR" sz="1400" b="1" dirty="0">
              <a:solidFill>
                <a:srgbClr val="0D0D0D"/>
              </a:solidFill>
              <a:cs typeface="B Mitra" pitchFamily="2" charset="-78"/>
            </a:endParaRPr>
          </a:p>
          <a:p>
            <a:pPr marL="0" indent="0" algn="r" rtl="1">
              <a:spcBef>
                <a:spcPct val="20000"/>
              </a:spcBef>
            </a:pPr>
            <a:r>
              <a:rPr lang="fa-IR" sz="3200" b="1" dirty="0" smtClean="0">
                <a:solidFill>
                  <a:srgbClr val="0D0D0D"/>
                </a:solidFill>
                <a:cs typeface="B Mitra" pitchFamily="2" charset="-78"/>
              </a:rPr>
              <a:t>1. اصل </a:t>
            </a: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مساله</a:t>
            </a:r>
          </a:p>
          <a:p>
            <a:pPr marL="0" indent="0" algn="r" rtl="1">
              <a:spcBef>
                <a:spcPct val="20000"/>
              </a:spcBef>
            </a:pPr>
            <a:r>
              <a:rPr lang="fa-IR" sz="3200" b="1" dirty="0" smtClean="0">
                <a:solidFill>
                  <a:srgbClr val="0D0D0D"/>
                </a:solidFill>
                <a:cs typeface="B Mitra" pitchFamily="2" charset="-78"/>
              </a:rPr>
              <a:t>2. معيارهای </a:t>
            </a: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طراحی</a:t>
            </a:r>
          </a:p>
          <a:p>
            <a:pPr marL="0" indent="0" algn="r" rtl="1">
              <a:spcBef>
                <a:spcPct val="20000"/>
              </a:spcBef>
            </a:pPr>
            <a:r>
              <a:rPr lang="fa-IR" sz="3200" b="1" dirty="0" smtClean="0">
                <a:solidFill>
                  <a:srgbClr val="0D0D0D"/>
                </a:solidFill>
                <a:cs typeface="B Mitra" pitchFamily="2" charset="-78"/>
              </a:rPr>
              <a:t>3. تاثير </a:t>
            </a: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قابل و تعامل مسائل با يکديگر</a:t>
            </a:r>
          </a:p>
          <a:p>
            <a:pPr marL="0" indent="0" algn="r" rtl="1">
              <a:spcBef>
                <a:spcPct val="20000"/>
              </a:spcBef>
            </a:pPr>
            <a:r>
              <a:rPr lang="fa-IR" sz="3200" b="1" dirty="0" smtClean="0">
                <a:solidFill>
                  <a:srgbClr val="0D0D0D"/>
                </a:solidFill>
                <a:cs typeface="B Mitra" pitchFamily="2" charset="-78"/>
              </a:rPr>
              <a:t>4. عوامل </a:t>
            </a: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ريسک</a:t>
            </a:r>
          </a:p>
          <a:p>
            <a:pPr marL="0" indent="0" algn="r" rtl="1">
              <a:spcBef>
                <a:spcPct val="20000"/>
              </a:spcBef>
            </a:pPr>
            <a:r>
              <a:rPr lang="fa-IR" sz="3200" b="1" dirty="0" smtClean="0">
                <a:solidFill>
                  <a:srgbClr val="0D0D0D"/>
                </a:solidFill>
                <a:cs typeface="B Mitra" pitchFamily="2" charset="-78"/>
              </a:rPr>
              <a:t>5. سود </a:t>
            </a: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ها ی پنهان</a:t>
            </a:r>
          </a:p>
          <a:p>
            <a:pPr marL="0" indent="0" algn="r" rtl="1">
              <a:spcBef>
                <a:spcPct val="20000"/>
              </a:spcBef>
            </a:pPr>
            <a:r>
              <a:rPr lang="fa-IR" sz="3200" b="1" dirty="0" smtClean="0">
                <a:solidFill>
                  <a:srgbClr val="0D0D0D"/>
                </a:solidFill>
                <a:cs typeface="B Mitra" pitchFamily="2" charset="-78"/>
              </a:rPr>
              <a:t>6. مسائل </a:t>
            </a:r>
            <a:r>
              <a:rPr lang="fa-IR" sz="3200" b="1" dirty="0">
                <a:solidFill>
                  <a:srgbClr val="0D0D0D"/>
                </a:solidFill>
                <a:cs typeface="B Mitra" pitchFamily="2" charset="-78"/>
              </a:rPr>
              <a:t>اجرائی</a:t>
            </a:r>
            <a:endParaRPr lang="fa-IR" sz="3600" b="1" dirty="0">
              <a:solidFill>
                <a:srgbClr val="0D0D0D"/>
              </a:solidFill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2969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تاثيرات عوامل خاص برخلاقيت </a:t>
            </a:r>
            <a: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</a:br>
            <a:endParaRPr lang="en-US" sz="4000" dirty="0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68413"/>
            <a:ext cx="8218488" cy="1152525"/>
          </a:xfrm>
        </p:spPr>
        <p:txBody>
          <a:bodyPr>
            <a:normAutofit/>
          </a:bodyPr>
          <a:lstStyle/>
          <a:p>
            <a:pPr algn="ctr" rtl="1">
              <a:lnSpc>
                <a:spcPct val="90000"/>
              </a:lnSpc>
              <a:spcBef>
                <a:spcPct val="50000"/>
              </a:spcBef>
              <a:buFontTx/>
              <a:buNone/>
            </a:pPr>
            <a:r>
              <a:rPr lang="ar-SA" sz="2000" b="1" dirty="0" smtClean="0">
                <a:cs typeface="B Mitra" pitchFamily="2" charset="-78"/>
              </a:rPr>
              <a:t>1- سن :شواهد علمي مبني بر اين است كه حتي اگر استعداد ذاتي ما رشد نيابد ، قدرت خلاقيت</a:t>
            </a:r>
            <a:r>
              <a:rPr lang="fa-IR" sz="2000" b="1" dirty="0" smtClean="0">
                <a:cs typeface="B Mitra" pitchFamily="2" charset="-78"/>
              </a:rPr>
              <a:t> </a:t>
            </a:r>
            <a:r>
              <a:rPr lang="ar-SA" sz="2000" b="1" dirty="0" smtClean="0">
                <a:cs typeface="B Mitra" pitchFamily="2" charset="-78"/>
              </a:rPr>
              <a:t>مي تواند سال به سال با سعي و كوشش كه در آن زمينه بكار مي بريم به رشد خود ادامه دهد .</a:t>
            </a:r>
            <a:endParaRPr lang="en-US" sz="2000" b="1" dirty="0" smtClean="0">
              <a:cs typeface="B Mitra" pitchFamily="2" charset="-78"/>
            </a:endParaRPr>
          </a:p>
          <a:p>
            <a:pPr algn="r">
              <a:lnSpc>
                <a:spcPct val="90000"/>
              </a:lnSpc>
              <a:spcBef>
                <a:spcPct val="50000"/>
              </a:spcBef>
              <a:buFontTx/>
              <a:buNone/>
            </a:pPr>
            <a:endParaRPr lang="en-US" sz="2400" dirty="0" smtClean="0">
              <a:solidFill>
                <a:srgbClr val="262626"/>
              </a:solidFill>
              <a:cs typeface="Homa" panose="00000400000000000000" pitchFamily="2" charset="-78"/>
            </a:endParaRPr>
          </a:p>
          <a:p>
            <a:pPr algn="r">
              <a:lnSpc>
                <a:spcPct val="90000"/>
              </a:lnSpc>
            </a:pPr>
            <a:endParaRPr lang="en-US" dirty="0" smtClean="0">
              <a:solidFill>
                <a:srgbClr val="262626"/>
              </a:solidFill>
              <a:cs typeface="Homa" panose="00000400000000000000" pitchFamily="2" charset="-78"/>
            </a:endParaRPr>
          </a:p>
        </p:txBody>
      </p:sp>
      <p:sp>
        <p:nvSpPr>
          <p:cNvPr id="17412" name="Rectangle 4" descr="Picture1"/>
          <p:cNvSpPr>
            <a:spLocks noChangeArrowheads="1"/>
          </p:cNvSpPr>
          <p:nvPr/>
        </p:nvSpPr>
        <p:spPr bwMode="auto">
          <a:xfrm>
            <a:off x="684213" y="2492375"/>
            <a:ext cx="7561262" cy="3744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20000"/>
              </a:spcBef>
            </a:pPr>
            <a:endParaRPr lang="en-US" altLang="en-US" sz="4800">
              <a:solidFill>
                <a:srgbClr val="000000"/>
              </a:solidFill>
              <a:cs typeface="Homa" panose="00000400000000000000" pitchFamily="2" charset="-78"/>
            </a:endParaRPr>
          </a:p>
        </p:txBody>
      </p:sp>
      <p:graphicFrame>
        <p:nvGraphicFramePr>
          <p:cNvPr id="419845" name="Group 5"/>
          <p:cNvGraphicFramePr>
            <a:graphicFrameLocks noGrp="1"/>
          </p:cNvGraphicFramePr>
          <p:nvPr>
            <p:ph sz="half" idx="2"/>
          </p:nvPr>
        </p:nvGraphicFramePr>
        <p:xfrm>
          <a:off x="755650" y="2636838"/>
          <a:ext cx="7416800" cy="3529012"/>
        </p:xfrm>
        <a:graphic>
          <a:graphicData uri="http://schemas.openxmlformats.org/drawingml/2006/table">
            <a:tbl>
              <a:tblPr rtl="1"/>
              <a:tblGrid>
                <a:gridCol w="7416800"/>
              </a:tblGrid>
              <a:tr h="3529012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38100" cap="flat" cmpd="sng" algn="ctr">
                      <a:solidFill>
                        <a:srgbClr val="99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9080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تاثيرات عوامل خاص برخلاقيت </a:t>
            </a:r>
            <a: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</a:br>
            <a:endParaRPr lang="en-US" sz="4000" dirty="0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81200"/>
            <a:ext cx="8642350" cy="4144963"/>
          </a:xfrm>
        </p:spPr>
        <p:txBody>
          <a:bodyPr>
            <a:normAutofit/>
          </a:bodyPr>
          <a:lstStyle/>
          <a:p>
            <a:pPr algn="ctr" rtl="1">
              <a:spcBef>
                <a:spcPct val="50000"/>
              </a:spcBef>
              <a:buFontTx/>
              <a:buNone/>
            </a:pPr>
            <a:r>
              <a:rPr lang="ar-SA" sz="2800" dirty="0" smtClean="0">
                <a:cs typeface="B Titr" pitchFamily="2" charset="-78"/>
              </a:rPr>
              <a:t>2- جنسيت : با توجه به تحقيقات انجام شده توسط اشخاص مختلف از جمله </a:t>
            </a:r>
            <a:r>
              <a:rPr lang="fa-IR" sz="1800" dirty="0" smtClean="0">
                <a:cs typeface="B Titr" pitchFamily="2" charset="-78"/>
              </a:rPr>
              <a:t>(</a:t>
            </a:r>
            <a:r>
              <a:rPr lang="ar-SA" sz="1800" dirty="0" smtClean="0">
                <a:cs typeface="B Titr" pitchFamily="2" charset="-78"/>
              </a:rPr>
              <a:t> دكتراسبورن ، پرفسور لهمان و دك</a:t>
            </a:r>
            <a:r>
              <a:rPr lang="fa-IR" sz="1800" dirty="0" smtClean="0">
                <a:cs typeface="B Titr" pitchFamily="2" charset="-78"/>
              </a:rPr>
              <a:t>ت</a:t>
            </a:r>
            <a:r>
              <a:rPr lang="ar-SA" sz="1800" dirty="0" smtClean="0">
                <a:cs typeface="B Titr" pitchFamily="2" charset="-78"/>
              </a:rPr>
              <a:t>ر تورنس</a:t>
            </a:r>
            <a:r>
              <a:rPr lang="fa-IR" sz="1800" dirty="0" smtClean="0">
                <a:cs typeface="B Titr" pitchFamily="2" charset="-78"/>
              </a:rPr>
              <a:t>)</a:t>
            </a:r>
            <a:r>
              <a:rPr lang="ar-SA" sz="2800" dirty="0" smtClean="0">
                <a:cs typeface="B Titr" pitchFamily="2" charset="-78"/>
              </a:rPr>
              <a:t> بيانگر اين مطلب است كه تفاوت مهمي بين امتي</a:t>
            </a:r>
            <a:r>
              <a:rPr lang="fa-IR" sz="2800" dirty="0" smtClean="0">
                <a:cs typeface="B Titr" pitchFamily="2" charset="-78"/>
              </a:rPr>
              <a:t>ا</a:t>
            </a:r>
            <a:r>
              <a:rPr lang="ar-SA" sz="2800" dirty="0" smtClean="0">
                <a:cs typeface="B Titr" pitchFamily="2" charset="-78"/>
              </a:rPr>
              <a:t>زات خلاقيت كلي و هيچ يك ازامتيازهاي جنسيت براي مرد وزن نشان داده نشده است .</a:t>
            </a:r>
            <a:endParaRPr lang="fa-IR" sz="2800" dirty="0" smtClean="0">
              <a:cs typeface="B Titr" pitchFamily="2" charset="-78"/>
            </a:endParaRPr>
          </a:p>
          <a:p>
            <a:pPr algn="ctr" rtl="1">
              <a:spcBef>
                <a:spcPct val="50000"/>
              </a:spcBef>
              <a:buFontTx/>
              <a:buNone/>
            </a:pPr>
            <a:endParaRPr lang="en-US" sz="2800" dirty="0" smtClean="0">
              <a:cs typeface="B Titr" pitchFamily="2" charset="-78"/>
            </a:endParaRPr>
          </a:p>
          <a:p>
            <a:pPr algn="ctr" rtl="1"/>
            <a:endParaRPr lang="en-US" sz="2800" dirty="0" smtClean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6334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تاثيرات عوامل خاص برخلاقيت </a:t>
            </a:r>
            <a: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4000" dirty="0" smtClean="0">
                <a:solidFill>
                  <a:srgbClr val="FF0000"/>
                </a:solidFill>
                <a:cs typeface="B Titr" pitchFamily="2" charset="-78"/>
              </a:rPr>
            </a:br>
            <a:endParaRPr lang="en-US" sz="4000" dirty="0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640762" cy="4525963"/>
          </a:xfrm>
        </p:spPr>
        <p:txBody>
          <a:bodyPr/>
          <a:lstStyle/>
          <a:p>
            <a:pPr algn="ctr" rtl="1">
              <a:spcBef>
                <a:spcPct val="50000"/>
              </a:spcBef>
              <a:buFontTx/>
              <a:buNone/>
            </a:pPr>
            <a:r>
              <a:rPr lang="fa-IR" dirty="0" smtClean="0">
                <a:cs typeface="B Titr" pitchFamily="2" charset="-78"/>
              </a:rPr>
              <a:t>3</a:t>
            </a:r>
            <a:r>
              <a:rPr lang="ar-SA" dirty="0" smtClean="0">
                <a:cs typeface="B Titr" pitchFamily="2" charset="-78"/>
              </a:rPr>
              <a:t>- تحصيلات : شخصيت خلاق في نفسه شكل نمي گيرد ، بلكه در محيط اجتماعي و تعليم و تربيت پرورش مي يابد .</a:t>
            </a:r>
            <a:endParaRPr lang="en-US" dirty="0" smtClean="0">
              <a:cs typeface="B Titr" pitchFamily="2" charset="-78"/>
            </a:endParaRPr>
          </a:p>
          <a:p>
            <a:pPr algn="r" rtl="1"/>
            <a:endParaRPr lang="fa-IR" dirty="0" smtClean="0">
              <a:cs typeface="Homa" panose="00000400000000000000" pitchFamily="2" charset="-78"/>
            </a:endParaRPr>
          </a:p>
          <a:p>
            <a:pPr algn="r" rtl="1"/>
            <a:endParaRPr lang="en-US" dirty="0" smtClean="0">
              <a:cs typeface="Homa" panose="00000400000000000000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63341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r-SA" sz="3200" dirty="0" smtClean="0"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200" dirty="0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ar-SA" sz="3200" dirty="0" smtClean="0">
                <a:solidFill>
                  <a:srgbClr val="FF0000"/>
                </a:solidFill>
                <a:cs typeface="B Titr" pitchFamily="2" charset="-78"/>
              </a:rPr>
              <a:t>تاثيرات عوامل خاص برخلاقيت </a:t>
            </a:r>
            <a:r>
              <a:rPr lang="en-US" sz="3200" dirty="0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200" dirty="0" smtClean="0">
                <a:solidFill>
                  <a:srgbClr val="FF0000"/>
                </a:solidFill>
                <a:cs typeface="B Titr" pitchFamily="2" charset="-78"/>
              </a:rPr>
            </a:br>
            <a:endParaRPr lang="en-US" sz="3200" dirty="0" smtClean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893175" cy="4525963"/>
          </a:xfrm>
        </p:spPr>
        <p:txBody>
          <a:bodyPr/>
          <a:lstStyle/>
          <a:p>
            <a:pPr algn="ctr" rtl="1">
              <a:buFontTx/>
              <a:buNone/>
            </a:pPr>
            <a:r>
              <a:rPr lang="ar-SA" sz="2800" dirty="0" smtClean="0">
                <a:cs typeface="B Titr" pitchFamily="2" charset="-78"/>
              </a:rPr>
              <a:t>4- ارزش</a:t>
            </a:r>
            <a:r>
              <a:rPr lang="fa-IR" sz="2800" dirty="0" smtClean="0">
                <a:cs typeface="B Titr" pitchFamily="2" charset="-78"/>
              </a:rPr>
              <a:t> </a:t>
            </a:r>
            <a:r>
              <a:rPr lang="ar-SA" sz="2800" dirty="0" smtClean="0">
                <a:cs typeface="B Titr" pitchFamily="2" charset="-78"/>
              </a:rPr>
              <a:t>هاي اجتماعي : ارزش</a:t>
            </a:r>
            <a:r>
              <a:rPr lang="fa-IR" sz="2800" dirty="0" smtClean="0">
                <a:cs typeface="B Titr" pitchFamily="2" charset="-78"/>
              </a:rPr>
              <a:t> </a:t>
            </a:r>
            <a:r>
              <a:rPr lang="ar-SA" sz="2800" dirty="0" smtClean="0">
                <a:cs typeface="B Titr" pitchFamily="2" charset="-78"/>
              </a:rPr>
              <a:t>ها فشارهايي هستند كه تعيين كننده مبناي فكري و نحوه رشد و ارتقاء آن قلمداد مي شود .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FontTx/>
              <a:buNone/>
            </a:pPr>
            <a:endParaRPr lang="fa-IR" dirty="0" smtClean="0">
              <a:cs typeface="Homa" panose="00000400000000000000" pitchFamily="2" charset="-78"/>
            </a:endParaRPr>
          </a:p>
          <a:p>
            <a:pPr algn="r" rtl="1">
              <a:buFontTx/>
              <a:buNone/>
            </a:pPr>
            <a:endParaRPr lang="en-US" dirty="0" smtClean="0">
              <a:cs typeface="Homa" panose="00000400000000000000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250825" y="188913"/>
            <a:ext cx="86423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buClr>
                <a:srgbClr val="E7BC29"/>
              </a:buClr>
              <a:buSzPct val="95000"/>
              <a:defRPr/>
            </a:pPr>
            <a:r>
              <a:rPr lang="ar-SA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عوامل </a:t>
            </a:r>
            <a:r>
              <a:rPr lang="fa-IR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موثر در</a:t>
            </a:r>
            <a:r>
              <a:rPr lang="ar-SA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 خلاقيت</a:t>
            </a:r>
            <a:endParaRPr lang="en-US" altLang="en-US" sz="32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B Titr" pitchFamily="2" charset="-78"/>
            </a:endParaRPr>
          </a:p>
        </p:txBody>
      </p:sp>
      <p:sp>
        <p:nvSpPr>
          <p:cNvPr id="257027" name="Rectangle 3" descr="Picture14"/>
          <p:cNvSpPr>
            <a:spLocks noChangeArrowheads="1"/>
          </p:cNvSpPr>
          <p:nvPr/>
        </p:nvSpPr>
        <p:spPr bwMode="auto">
          <a:xfrm>
            <a:off x="250825" y="1066800"/>
            <a:ext cx="8642350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کنجکاوی</a:t>
            </a:r>
            <a:endParaRPr lang="en-US" altLang="en-US" sz="2400" b="1" dirty="0"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FF000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قانع نشدن به وضع موجود</a:t>
            </a:r>
            <a:endParaRPr lang="en-US" altLang="en-US" sz="2400" b="1" dirty="0">
              <a:solidFill>
                <a:srgbClr val="FF000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254061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انگيزش و پشتکار</a:t>
            </a:r>
            <a:r>
              <a:rPr lang="ar-SA" altLang="en-US" sz="2400" b="1" dirty="0">
                <a:solidFill>
                  <a:srgbClr val="254061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 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00B0F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رقابت</a:t>
            </a:r>
            <a:endParaRPr lang="ar-SA" altLang="en-US" sz="2400" b="1" dirty="0">
              <a:solidFill>
                <a:srgbClr val="00B0F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عدم توجه به موانع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00B05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بی اطلاعی از گذشته</a:t>
            </a:r>
            <a:endParaRPr lang="ar-SA" altLang="en-US" sz="2400" b="1" dirty="0">
              <a:solidFill>
                <a:srgbClr val="00B05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66FF33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نو آوری</a:t>
            </a:r>
            <a:endParaRPr lang="en-US" altLang="en-US" sz="2400" b="1" dirty="0">
              <a:solidFill>
                <a:srgbClr val="66FF33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FF000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آمادگی ذهنی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انعطاف پذيری</a:t>
            </a:r>
            <a:endParaRPr lang="en-US" sz="2400" b="1" dirty="0"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403152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احساس آزادی برای ارائه انديشه نو بدون ترس از انتقاد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0070C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ارتباطات موثر بين رشته ای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10253F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روابط انسانی خوب و احترام و تاييد متقابل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altLang="en-US" sz="2400" b="1" dirty="0">
                <a:solidFill>
                  <a:srgbClr val="FF990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پشتيبانی و مشارکت قوی از سوی مديريت</a:t>
            </a:r>
            <a:endParaRPr lang="en-US" altLang="en-US" sz="2400" b="1" dirty="0">
              <a:solidFill>
                <a:srgbClr val="FF990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endParaRPr lang="ar-SA" altLang="en-US" sz="200" b="1" i="1" dirty="0">
              <a:effectLst>
                <a:outerShdw blurRad="38100" dist="38100" dir="2700000" algn="tl">
                  <a:srgbClr val="FFFFFF"/>
                </a:outerShdw>
              </a:effectLst>
              <a:latin typeface="Constantia" panose="02030602050306030303" pitchFamily="18" charset="0"/>
              <a:cs typeface="Homa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250825" y="188913"/>
            <a:ext cx="86423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bg1"/>
              </a:buClr>
              <a:buSzPct val="95000"/>
              <a:defRPr/>
            </a:pPr>
            <a:r>
              <a:rPr lang="ar-SA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عوامل </a:t>
            </a:r>
            <a:r>
              <a:rPr lang="fa-IR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بازدارنده</a:t>
            </a:r>
            <a:r>
              <a:rPr lang="ar-SA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 خلاقيت</a:t>
            </a:r>
            <a:endParaRPr lang="en-US" altLang="en-US" sz="32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B Titr" pitchFamily="2" charset="-78"/>
            </a:endParaRPr>
          </a:p>
        </p:txBody>
      </p:sp>
      <p:sp>
        <p:nvSpPr>
          <p:cNvPr id="22531" name="Rectangle 3" descr="Picture14"/>
          <p:cNvSpPr>
            <a:spLocks noChangeArrowheads="1"/>
          </p:cNvSpPr>
          <p:nvPr/>
        </p:nvSpPr>
        <p:spPr bwMode="auto">
          <a:xfrm>
            <a:off x="250825" y="1068388"/>
            <a:ext cx="86423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ضعف اطمينان به نفس ، مسحور شدن به كار ديگران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ar-SA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       ( انسان خلاق هميشه دو قدم جلوتر را مي بيند )</a:t>
            </a:r>
            <a:endParaRPr lang="en-US" altLang="en-US" sz="2400" b="1" dirty="0"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ضعف دانش</a:t>
            </a:r>
            <a:endParaRPr lang="en-US" altLang="en-US" sz="2400" b="1" dirty="0">
              <a:solidFill>
                <a:srgbClr val="7030A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ترس از شكست خوردن يا تمسخر</a:t>
            </a:r>
            <a:r>
              <a:rPr lang="ar-SA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 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افراط در نظم 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ar-SA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      ( آدم خيلي منظم ، آدم هاي غير خلاق هستند )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r>
              <a:rPr lang="ar-SA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      ( آدم هاي خلاق بدون خبر ايده هاي خوب بيان مي كنند )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فقدان شهامت در پذيرش ريسك و محافظه كار بودن در حرفه خود 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altLang="en-US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مقاومت و دو دلي در مقابل تغيير ( تغيير در ماهيت انسان است )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وجود گشتاور رواني  </a:t>
            </a:r>
            <a:r>
              <a:rPr lang="en-US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) </a:t>
            </a:r>
            <a:r>
              <a:rPr lang="ar-SA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داستان فيل و نخ  </a:t>
            </a:r>
            <a:r>
              <a:rPr lang="en-US" altLang="en-US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(</a:t>
            </a: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قواعد خشك و غير قابل انعطاف</a:t>
            </a:r>
            <a:endParaRPr lang="fa-IR" sz="2400" b="1" dirty="0"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فرايندهای اداری توام با کاغذ بازی</a:t>
            </a:r>
            <a:endParaRPr lang="en-US" sz="2400" b="1" dirty="0">
              <a:solidFill>
                <a:srgbClr val="7030A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ar-SA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تشر زدن افراد بالا دست يا همكاران</a:t>
            </a:r>
            <a:endParaRPr lang="fa-IR" sz="2400" b="1" dirty="0">
              <a:latin typeface="Constantia" panose="02030602050306030303" pitchFamily="18" charset="0"/>
              <a:cs typeface="Homa" panose="00000400000000000000" pitchFamily="2" charset="-78"/>
            </a:endParaRP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اظهار نظر های منفی يا موانع راه</a:t>
            </a:r>
            <a:endParaRPr lang="en-US" altLang="en-US" sz="2400" b="1" dirty="0">
              <a:solidFill>
                <a:srgbClr val="7030A0"/>
              </a:solidFill>
              <a:latin typeface="Constantia" panose="02030602050306030303" pitchFamily="18" charset="0"/>
              <a:cs typeface="Homa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 descr="Picture14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اين واقع بينانه نيست!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چرا تغيير دهيم ؟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اکنون زمان مناسبی برای اين کار نيست.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موضوع براحتی جمع نمی شود.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بهترنيست يک کميته تشکيل شود؟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بيش از بيست سال است به همين روش عمل می شود 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هيچگاه به نتيجه نمی رسد 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در اينجا کاربرد ندارد.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قبلا هم در مورد آن فکر کرده ايم!!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برای ما خيلی گران تمام می شود 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None/>
            </a:pPr>
            <a:endParaRPr lang="ar-SA" altLang="en-US" sz="300" b="1" i="1" dirty="0">
              <a:effectLst>
                <a:outerShdw blurRad="38100" dist="38100" dir="2700000" algn="tl">
                  <a:srgbClr val="FFFFFF"/>
                </a:outerShdw>
              </a:effectLst>
              <a:latin typeface="Constantia" panose="02030602050306030303" pitchFamily="18" charset="0"/>
              <a:cs typeface="Homa" panose="00000400000000000000" pitchFamily="2" charset="-78"/>
            </a:endParaRP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250825" y="188913"/>
            <a:ext cx="86423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bg1"/>
              </a:buClr>
              <a:buSzPct val="95000"/>
              <a:defRPr/>
            </a:pPr>
            <a:r>
              <a:rPr lang="fa-IR" altLang="en-US" sz="32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موانع راه</a:t>
            </a:r>
            <a:endParaRPr lang="en-US" altLang="en-US" sz="32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descr="Picture14"/>
          <p:cNvSpPr>
            <a:spLocks noChangeArrowheads="1"/>
          </p:cNvSpPr>
          <p:nvPr/>
        </p:nvSpPr>
        <p:spPr bwMode="auto">
          <a:xfrm>
            <a:off x="250825" y="1196975"/>
            <a:ext cx="86423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l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فکر ساده لوحانه ايست !!!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کمی دست نگهداريد ..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مديريت هرگز قبول نخواهد کرد 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با استانداردها مطابقت ندارد.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فکر خوبی است ولی ..... 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ازلحاظ فنی غير ممکن است.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ايا به ايمنی هم فکر کرده ايد؟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وقت برای بررسی نيست .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latin typeface="Constantia" panose="02030602050306030303" pitchFamily="18" charset="0"/>
                <a:cs typeface="Homa" panose="00000400000000000000" pitchFamily="2" charset="-78"/>
              </a:rPr>
              <a:t>کو ...تا به آنجا برسيم!</a:t>
            </a:r>
          </a:p>
          <a:p>
            <a:pPr algn="r" rtl="1">
              <a:spcBef>
                <a:spcPct val="20000"/>
              </a:spcBef>
              <a:buClr>
                <a:srgbClr val="E7BC29"/>
              </a:buClr>
              <a:buSzPct val="95000"/>
              <a:buFont typeface="Wingdings 2" panose="05020102010507070707" pitchFamily="18" charset="2"/>
              <a:buChar char=""/>
            </a:pPr>
            <a:r>
              <a:rPr lang="fa-IR" sz="2400" b="1" dirty="0">
                <a:solidFill>
                  <a:srgbClr val="7030A0"/>
                </a:solidFill>
                <a:latin typeface="Constantia" panose="02030602050306030303" pitchFamily="18" charset="0"/>
                <a:cs typeface="Homa" panose="00000400000000000000" pitchFamily="2" charset="-78"/>
              </a:rPr>
              <a:t>نه! نه! نه! ........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50825" y="188913"/>
            <a:ext cx="864235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bg1"/>
              </a:buClr>
              <a:buSzPct val="95000"/>
              <a:defRPr/>
            </a:pPr>
            <a:r>
              <a:rPr lang="fa-IR" altLang="en-US" sz="36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B Titr" pitchFamily="2" charset="-78"/>
              </a:rPr>
              <a:t>موانع راه</a:t>
            </a:r>
            <a:endParaRPr lang="en-US" altLang="en-US" sz="3600" b="1" dirty="0"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4" name="Text Box 4"/>
          <p:cNvSpPr txBox="1">
            <a:spLocks noChangeArrowheads="1"/>
          </p:cNvSpPr>
          <p:nvPr/>
        </p:nvSpPr>
        <p:spPr bwMode="auto">
          <a:xfrm>
            <a:off x="1295400" y="2286000"/>
            <a:ext cx="6705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6000" b="1" dirty="0">
                <a:solidFill>
                  <a:srgbClr val="FF0000"/>
                </a:solidFill>
                <a:latin typeface="+mn-lt"/>
                <a:cs typeface="B Mitra" pitchFamily="2" charset="-78"/>
              </a:rPr>
              <a:t>وسیله ای برای ایده یابی گروهی و سازمان یافته</a:t>
            </a:r>
            <a:endParaRPr lang="en-US" sz="6000" b="1" dirty="0">
              <a:solidFill>
                <a:srgbClr val="FF0000"/>
              </a:solidFill>
              <a:latin typeface="+mn-lt"/>
              <a:cs typeface="B Mitra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23021" y="682438"/>
            <a:ext cx="3650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altLang="en-US" sz="40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B Titr" pitchFamily="2" charset="-78"/>
              </a:rPr>
              <a:t>تکن</a:t>
            </a:r>
            <a:r>
              <a:rPr lang="fa-IR" altLang="en-US" sz="40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B Titr" pitchFamily="2" charset="-78"/>
              </a:rPr>
              <a:t>ي</a:t>
            </a:r>
            <a:r>
              <a:rPr lang="ar-SA" altLang="en-US" sz="40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B Titr" pitchFamily="2" charset="-78"/>
              </a:rPr>
              <a:t>ک </a:t>
            </a:r>
            <a:r>
              <a:rPr lang="fa-IR" altLang="en-US" sz="40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B Titr" pitchFamily="2" charset="-78"/>
              </a:rPr>
              <a:t>طوفان</a:t>
            </a:r>
            <a:r>
              <a:rPr lang="ar-SA" altLang="en-US" sz="4000" b="1" dirty="0"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B Titr" pitchFamily="2" charset="-78"/>
              </a:rPr>
              <a:t> افکار</a:t>
            </a:r>
            <a:endParaRPr lang="fa-IR" sz="4000" dirty="0">
              <a:cs typeface="B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3"/>
          <p:cNvSpPr>
            <a:spLocks noGrp="1"/>
          </p:cNvSpPr>
          <p:nvPr>
            <p:ph type="title"/>
          </p:nvPr>
        </p:nvSpPr>
        <p:spPr>
          <a:xfrm>
            <a:off x="457200" y="28956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r-SA" sz="5700" dirty="0" smtClean="0">
                <a:cs typeface="B Titr" pitchFamily="2" charset="-78"/>
              </a:rPr>
              <a:t>قوانین </a:t>
            </a:r>
            <a:r>
              <a:rPr lang="fa-IR" sz="5700" dirty="0" smtClean="0">
                <a:cs typeface="B Titr" pitchFamily="2" charset="-78"/>
              </a:rPr>
              <a:t>طوفان</a:t>
            </a:r>
            <a:r>
              <a:rPr lang="ar-SA" sz="5700" dirty="0" smtClean="0">
                <a:cs typeface="B Titr" pitchFamily="2" charset="-78"/>
              </a:rPr>
              <a:t> افکار </a:t>
            </a:r>
            <a:r>
              <a:rPr lang="fa-IR" sz="5700" dirty="0" smtClean="0">
                <a:cs typeface="B Titr" pitchFamily="2" charset="-78"/>
              </a:rPr>
              <a:t>:</a:t>
            </a:r>
            <a:r>
              <a:rPr lang="ar-SA" sz="4600" dirty="0" smtClean="0">
                <a:cs typeface="B Titr" pitchFamily="2" charset="-78"/>
              </a:rPr>
              <a:t/>
            </a:r>
            <a:br>
              <a:rPr lang="ar-SA" sz="4600" dirty="0" smtClean="0">
                <a:cs typeface="B Titr" pitchFamily="2" charset="-78"/>
              </a:rPr>
            </a:br>
            <a:r>
              <a:rPr lang="ar-SA" sz="4600" dirty="0" smtClean="0">
                <a:cs typeface="B Mitra" pitchFamily="2" charset="-78"/>
              </a:rPr>
              <a:t/>
            </a:r>
            <a:br>
              <a:rPr lang="ar-SA" sz="4600" dirty="0" smtClean="0">
                <a:cs typeface="B Mitra" pitchFamily="2" charset="-78"/>
              </a:rPr>
            </a:br>
            <a:r>
              <a:rPr lang="ar-SA" sz="4600" b="1" dirty="0" smtClean="0">
                <a:cs typeface="B Mitra" pitchFamily="2" charset="-78"/>
              </a:rPr>
              <a:t>1- ه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چ کس حق قضاوت، ارزیابی یا انتقاد ندارد.</a:t>
            </a:r>
            <a:br>
              <a:rPr lang="ar-SA" sz="4600" b="1" dirty="0" smtClean="0">
                <a:cs typeface="B Mitra" pitchFamily="2" charset="-78"/>
              </a:rPr>
            </a:br>
            <a:r>
              <a:rPr lang="ar-SA" sz="4600" b="1" dirty="0" smtClean="0">
                <a:cs typeface="B Mitra" pitchFamily="2" charset="-78"/>
              </a:rPr>
              <a:t>2-هر چه ا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ده ها دورتر از ذهن، جسورانه تر، و عج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ب تر باشد بهتر است.</a:t>
            </a:r>
            <a:br>
              <a:rPr lang="ar-SA" sz="4600" b="1" dirty="0" smtClean="0">
                <a:cs typeface="B Mitra" pitchFamily="2" charset="-78"/>
              </a:rPr>
            </a:br>
            <a:r>
              <a:rPr lang="ar-SA" sz="4600" b="1" dirty="0" smtClean="0">
                <a:cs typeface="B Mitra" pitchFamily="2" charset="-78"/>
              </a:rPr>
              <a:t>3-هرچه تعداد ا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ده ها ب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شتر ، بهتر</a:t>
            </a:r>
            <a:br>
              <a:rPr lang="ar-SA" sz="4600" b="1" dirty="0" smtClean="0">
                <a:cs typeface="B Mitra" pitchFamily="2" charset="-78"/>
              </a:rPr>
            </a:br>
            <a:r>
              <a:rPr lang="ar-SA" sz="4600" b="1" dirty="0" smtClean="0">
                <a:cs typeface="B Mitra" pitchFamily="2" charset="-78"/>
              </a:rPr>
              <a:t>4-هرچه ترک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ب ا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ده ها ب</a:t>
            </a:r>
            <a:r>
              <a:rPr lang="fa-IR" sz="4600" b="1" dirty="0" smtClean="0">
                <a:cs typeface="B Mitra" pitchFamily="2" charset="-78"/>
              </a:rPr>
              <a:t>ي</a:t>
            </a:r>
            <a:r>
              <a:rPr lang="ar-SA" sz="4600" b="1" dirty="0" smtClean="0">
                <a:cs typeface="B Mitra" pitchFamily="2" charset="-78"/>
              </a:rPr>
              <a:t>شتر ، بهتر</a:t>
            </a:r>
            <a:endParaRPr lang="en-US" sz="4600" b="1" dirty="0" smtClean="0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1048</Words>
  <Application>Microsoft Office PowerPoint</Application>
  <PresentationFormat>On-screen Show (4:3)</PresentationFormat>
  <Paragraphs>166</Paragraphs>
  <Slides>29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بنام خدا</vt:lpstr>
      <vt:lpstr>PowerPoint Presentation</vt:lpstr>
      <vt:lpstr>چالش های پیش روی کسب و کار</vt:lpstr>
      <vt:lpstr>p 4خلاقیت و نوآوری</vt:lpstr>
      <vt:lpstr>4 نوع نوآوری</vt:lpstr>
      <vt:lpstr>حل خلاق مساله</vt:lpstr>
      <vt:lpstr>فرآیند حل خلاق مساله CPS : creative problem solving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تغيير نگرش ها </vt:lpstr>
      <vt:lpstr>PowerPoint Presentation</vt:lpstr>
      <vt:lpstr>  تاثيرات عوامل خاص برخلاقيت  </vt:lpstr>
      <vt:lpstr>  تاثيرات عوامل خاص برخلاقيت  </vt:lpstr>
      <vt:lpstr>  تاثيرات عوامل خاص برخلاقيت  </vt:lpstr>
      <vt:lpstr>  تاثيرات عوامل خاص برخلاقيت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قوانین طوفان افکار :  1- هيچ کس حق قضاوت، ارزیابی یا انتقاد ندارد. 2-هر چه ايده ها دورتر از ذهن، جسورانه تر، و عجيب تر باشد بهتر است. 3-هرچه تعداد ايده ها بيشتر ، بهتر 4-هرچه ترکيب ايده ها بيشتر ، بهتر</vt:lpstr>
    </vt:vector>
  </TitlesOfParts>
  <Company>doroodiran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doroodian</dc:creator>
  <cp:lastModifiedBy>Windows User</cp:lastModifiedBy>
  <cp:revision>25</cp:revision>
  <dcterms:created xsi:type="dcterms:W3CDTF">2009-10-08T01:47:14Z</dcterms:created>
  <dcterms:modified xsi:type="dcterms:W3CDTF">2020-05-17T20:37:28Z</dcterms:modified>
</cp:coreProperties>
</file>