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69"/>
  </p:notesMasterIdLst>
  <p:sldIdLst>
    <p:sldId id="323" r:id="rId2"/>
    <p:sldId id="322"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38"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F42E39A-268B-463A-BDF5-13DDE07826C9}" type="datetimeFigureOut">
              <a:rPr lang="fa-IR" smtClean="0"/>
              <a:t>23/01/1445</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11EBAA2D-C8D0-45FF-B6E9-B2F21691E92B}" type="slidenum">
              <a:rPr lang="fa-IR" smtClean="0"/>
              <a:t>‹#›</a:t>
            </a:fld>
            <a:endParaRPr lang="fa-IR"/>
          </a:p>
        </p:txBody>
      </p:sp>
    </p:spTree>
    <p:extLst>
      <p:ext uri="{BB962C8B-B14F-4D97-AF65-F5344CB8AC3E}">
        <p14:creationId xmlns:p14="http://schemas.microsoft.com/office/powerpoint/2010/main" val="1627186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C566FC2A-33C4-49E5-BA09-5329359BF671}" type="datetimeFigureOut">
              <a:rPr lang="en-US" smtClean="0"/>
              <a:pPr/>
              <a:t>8/9/2023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F282094F-DD2B-4627-BA81-ECAFEB128579}"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transition spd="med">
    <p:wipe dir="r"/>
    <p:sndAc>
      <p:stSnd>
        <p:snd r:embed="rId1" name="camera.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566FC2A-33C4-49E5-BA09-5329359BF671}"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566FC2A-33C4-49E5-BA09-5329359BF671}"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82094F-DD2B-4627-BA81-ECAFEB128579}"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11" name="Rectangle 10"/>
          <p:cNvSpPr/>
          <p:nvPr userDrawn="1"/>
        </p:nvSpPr>
        <p:spPr>
          <a:xfrm>
            <a:off x="-180528" y="-27384"/>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Ovr>
    <a:masterClrMapping/>
  </p:clrMapOvr>
  <p:transition spd="med">
    <p:wipe dir="r"/>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566FC2A-33C4-49E5-BA09-5329359BF671}" type="datetimeFigureOut">
              <a:rPr lang="en-US" smtClean="0"/>
              <a:pPr/>
              <a:t>8/9/2023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566FC2A-33C4-49E5-BA09-5329359BF671}" type="datetimeFigureOut">
              <a:rPr lang="en-US" smtClean="0"/>
              <a:pPr/>
              <a:t>8/9/2023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566FC2A-33C4-49E5-BA09-5329359BF671}" type="datetimeFigureOut">
              <a:rPr lang="en-US" smtClean="0"/>
              <a:pPr/>
              <a:t>8/9/2023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C566FC2A-33C4-49E5-BA09-5329359BF671}" type="datetimeFigureOut">
              <a:rPr lang="en-US" smtClean="0"/>
              <a:pPr/>
              <a:t>8/9/2023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82094F-DD2B-4627-BA81-ECAFEB128579}"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spd="med">
    <p:wipe dir="r"/>
    <p:sndAc>
      <p:stSnd>
        <p:snd r:embed="rId1" name="camera.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566FC2A-33C4-49E5-BA09-5329359BF671}" type="datetimeFigureOut">
              <a:rPr lang="en-US" smtClean="0"/>
              <a:pPr/>
              <a:t>8/9/2023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566FC2A-33C4-49E5-BA09-5329359BF671}" type="datetimeFigureOut">
              <a:rPr lang="en-US" smtClean="0"/>
              <a:pPr/>
              <a:t>8/9/2023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82094F-DD2B-4627-BA81-ECAFEB128579}"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transition spd="med">
    <p:wipe dir="r"/>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566FC2A-33C4-49E5-BA09-5329359BF671}"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566FC2A-33C4-49E5-BA09-5329359BF671}" type="datetimeFigureOut">
              <a:rPr lang="en-US" smtClean="0"/>
              <a:pPr/>
              <a:t>8/9/2023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82094F-DD2B-4627-BA81-ECAFEB128579}" type="slidenum">
              <a:rPr lang="en-US" smtClean="0"/>
              <a:pPr/>
              <a:t>‹#›</a:t>
            </a:fld>
            <a:endParaRPr lang="en-US"/>
          </a:p>
        </p:txBody>
      </p:sp>
    </p:spTree>
  </p:cSld>
  <p:clrMapOvr>
    <a:masterClrMapping/>
  </p:clrMapOvr>
  <p:transition spd="med">
    <p:wipe dir="r"/>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5615" y="273051"/>
            <a:ext cx="8226425" cy="5822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1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2"/>
          <p:cNvSpPr>
            <a:spLocks noGrp="1"/>
          </p:cNvSpPr>
          <p:nvPr>
            <p:ph type="ftr" sz="quarter" idx="11"/>
          </p:nvPr>
        </p:nvSpPr>
        <p:spPr/>
        <p:txBody>
          <a:bodyPr/>
          <a:lstStyle>
            <a:lvl1pPr>
              <a:defRPr smtClean="0"/>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www.SaberiMiT.Blogfa.Com</a:t>
            </a:r>
          </a:p>
        </p:txBody>
      </p:sp>
      <p:sp>
        <p:nvSpPr>
          <p:cNvPr id="5" name="Slide Number Placeholder 22"/>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D3F447A-7439-453C-AEF7-87901FAB9F11}" type="slidenum">
              <a:rPr kumimoji="0" lang="en-US" sz="1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1287677"/>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566FC2A-33C4-49E5-BA09-5329359BF671}" type="datetimeFigureOut">
              <a:rPr lang="en-US" smtClean="0"/>
              <a:pPr/>
              <a:t>8/9/2023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282094F-DD2B-4627-BA81-ECAFEB128579}"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userDrawn="1"/>
        </p:nvSpPr>
        <p:spPr>
          <a:xfrm>
            <a:off x="-180528" y="-27384"/>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ransition spd="med">
    <p:wipe dir="r"/>
    <p:sndAc>
      <p:stSnd>
        <p:snd r:embed="rId14" name="camera.wav"/>
      </p:stSnd>
    </p:sndAc>
  </p:transition>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a:off x="695325" y="533400"/>
            <a:ext cx="7610475" cy="597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9737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457200"/>
            <a:ext cx="7391400" cy="6096000"/>
          </a:xfrm>
        </p:spPr>
        <p:txBody>
          <a:bodyPr>
            <a:normAutofit/>
          </a:bodyPr>
          <a:lstStyle/>
          <a:p>
            <a:pPr algn="ctr"/>
            <a:r>
              <a:rPr lang="fa-IR" sz="3600" dirty="0" smtClean="0"/>
              <a:t>خلاصه كتاب عكاسي هنر ميان مايه</a:t>
            </a:r>
          </a:p>
          <a:p>
            <a:pPr algn="ctr"/>
            <a:endParaRPr lang="fa-IR" sz="3600" dirty="0" smtClean="0"/>
          </a:p>
          <a:p>
            <a:pPr algn="ctr"/>
            <a:r>
              <a:rPr lang="fa-IR" sz="3600" dirty="0" smtClean="0"/>
              <a:t>درس : جامعه شناسي هنر </a:t>
            </a:r>
          </a:p>
          <a:p>
            <a:pPr algn="ctr"/>
            <a:endParaRPr lang="fa-IR" sz="3600" dirty="0" smtClean="0"/>
          </a:p>
          <a:p>
            <a:pPr algn="ctr"/>
            <a:r>
              <a:rPr lang="fa-IR" sz="3600" dirty="0" smtClean="0"/>
              <a:t>زمستان </a:t>
            </a:r>
            <a:r>
              <a:rPr lang="fa-IR" sz="3600" dirty="0" smtClean="0"/>
              <a:t>90</a:t>
            </a:r>
            <a:endParaRPr lang="en-US" sz="3600" dirty="0"/>
          </a:p>
        </p:txBody>
      </p:sp>
    </p:spTree>
    <p:extLst>
      <p:ext uri="{BB962C8B-B14F-4D97-AF65-F5344CB8AC3E}">
        <p14:creationId xmlns:p14="http://schemas.microsoft.com/office/powerpoint/2010/main" val="304704341"/>
      </p:ext>
    </p:extLst>
  </p:cSld>
  <p:clrMapOvr>
    <a:masterClrMapping/>
  </p:clrMapOvr>
  <p:transition spd="med">
    <p:wipe dir="r"/>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پيش گفتار متن فارسي </a:t>
            </a:r>
            <a:endParaRPr lang="en-US" dirty="0"/>
          </a:p>
        </p:txBody>
      </p:sp>
      <p:sp>
        <p:nvSpPr>
          <p:cNvPr id="3" name="Content Placeholder 2"/>
          <p:cNvSpPr>
            <a:spLocks noGrp="1"/>
          </p:cNvSpPr>
          <p:nvPr>
            <p:ph idx="1"/>
          </p:nvPr>
        </p:nvSpPr>
        <p:spPr>
          <a:xfrm>
            <a:off x="1435608" y="838200"/>
            <a:ext cx="7498080" cy="5410200"/>
          </a:xfrm>
        </p:spPr>
        <p:txBody>
          <a:bodyPr/>
          <a:lstStyle/>
          <a:p>
            <a:pPr algn="r" rtl="1">
              <a:buFont typeface="Wingdings" pitchFamily="2" charset="2"/>
              <a:buChar char="q"/>
            </a:pPr>
            <a:r>
              <a:rPr lang="fa-IR" dirty="0" smtClean="0"/>
              <a:t>پژوهش بورديو درباره عكاسي بخشي از نظريه او درباره سرمايه فرهنگي است كه همراه سرمايه نمادين ، سرمايه اقتصادي و سرمايه اجتماعي ، پايگاه اجتماعي را مي سازند .</a:t>
            </a:r>
            <a:endParaRPr lang="en-US" dirty="0" smtClean="0"/>
          </a:p>
          <a:p>
            <a:pPr algn="r" rtl="1">
              <a:buFont typeface="Wingdings" pitchFamily="2" charset="2"/>
              <a:buChar char="q"/>
            </a:pPr>
            <a:r>
              <a:rPr lang="fa-IR" dirty="0" smtClean="0"/>
              <a:t>از نظر او مهمترين عامل در حفظ و تداوم پايگاه اجتماعي فرد ، انتقال سرمايه فرهنگي است .كه عمدتا با ابزار آموزش و پرورش و آموزش عالي به دست مي آيد كه البته طبقات حاكم نيز با اين ابزار  به بازتوليد و تثبيت موقعيت خود در جامعه مي پردازند.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normAutofit/>
          </a:bodyPr>
          <a:lstStyle/>
          <a:p>
            <a:pPr algn="r" rtl="1">
              <a:buFont typeface="Wingdings" pitchFamily="2" charset="2"/>
              <a:buChar char="q"/>
            </a:pPr>
            <a:r>
              <a:rPr lang="fa-IR" dirty="0" smtClean="0"/>
              <a:t>نظريه لايه بندي اجتماعي بورديو در ادامه نظريه ي وبر است .</a:t>
            </a:r>
          </a:p>
          <a:p>
            <a:pPr algn="r" rtl="1">
              <a:buFont typeface="Wingdings" pitchFamily="2" charset="2"/>
              <a:buChar char="q"/>
            </a:pPr>
            <a:r>
              <a:rPr lang="fa-IR" dirty="0" smtClean="0"/>
              <a:t>از نظر بورديو افرادامروزه وجه تمايز خود را نه در عوامل اقتصادي و شغلي بلكه بر پايه سليقه هاي فرهنگي ، مصرف و گذران اوقات فراغت مي بينند </a:t>
            </a:r>
          </a:p>
          <a:p>
            <a:pPr algn="r" rtl="1">
              <a:buFont typeface="Wingdings" pitchFamily="2" charset="2"/>
              <a:buChar char="q"/>
            </a:pPr>
            <a:r>
              <a:rPr lang="fa-IR" dirty="0" smtClean="0"/>
              <a:t>هرچندروند همانندي سبكهاي زندگي به چشم مي </a:t>
            </a:r>
            <a:r>
              <a:rPr lang="fa-IR" smtClean="0"/>
              <a:t>خورد امادر </a:t>
            </a:r>
            <a:r>
              <a:rPr lang="fa-IR" dirty="0" smtClean="0"/>
              <a:t>نظريه بورديو ، تفاوتها وجود دارندو سرمايه فرهنگي ابزاري است نزد طبقات بالاي جامعه براي حفظ نابرابريهاي اقتصادي ، سياسي و اجنماعي.</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lstStyle/>
          <a:p>
            <a:pPr algn="r" rtl="1">
              <a:buFont typeface="Wingdings" pitchFamily="2" charset="2"/>
              <a:buChar char="q"/>
            </a:pPr>
            <a:r>
              <a:rPr lang="fa-IR" dirty="0" smtClean="0"/>
              <a:t>هنر ميان مايه كه از هنر نخبگان جداست و متعلق به طبقه متوسط است كه مابيت نخبگان و عوام قرار مي گيرند .</a:t>
            </a:r>
          </a:p>
          <a:p>
            <a:pPr algn="r" rtl="1">
              <a:buFont typeface="Wingdings" pitchFamily="2" charset="2"/>
              <a:buChar char="q"/>
            </a:pPr>
            <a:r>
              <a:rPr lang="fa-IR" dirty="0" smtClean="0"/>
              <a:t>نخستين نقد فرهنگ انبوه به مكتب فرانكفورت تعلق داشت كه معتقد بودند فرهنگ انبوه منحط است و برتري با هنرهاي زيبا و فرهنگ عالي است .</a:t>
            </a:r>
          </a:p>
          <a:p>
            <a:pPr algn="r" rtl="1">
              <a:buFont typeface="Wingdings" pitchFamily="2" charset="2"/>
              <a:buChar char="q"/>
            </a:pPr>
            <a:r>
              <a:rPr lang="fa-IR" dirty="0" smtClean="0"/>
              <a:t>در نظريه بورديو ترجيحهاي فرهنگي بسته به پس زمينه ي طبقاتي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pPr algn="ctr"/>
            <a:r>
              <a:rPr lang="fa-IR" dirty="0" smtClean="0"/>
              <a:t>پيش گفتار</a:t>
            </a:r>
            <a:endParaRPr lang="en-US" dirty="0"/>
          </a:p>
        </p:txBody>
      </p:sp>
      <p:sp>
        <p:nvSpPr>
          <p:cNvPr id="3" name="Content Placeholder 2"/>
          <p:cNvSpPr>
            <a:spLocks noGrp="1"/>
          </p:cNvSpPr>
          <p:nvPr>
            <p:ph idx="1"/>
          </p:nvPr>
        </p:nvSpPr>
        <p:spPr>
          <a:xfrm>
            <a:off x="1435608" y="914400"/>
            <a:ext cx="7498080" cy="5334000"/>
          </a:xfrm>
        </p:spPr>
        <p:txBody>
          <a:bodyPr>
            <a:normAutofit lnSpcReduction="10000"/>
          </a:bodyPr>
          <a:lstStyle/>
          <a:p>
            <a:pPr algn="r" rtl="1">
              <a:buFont typeface="Wingdings" pitchFamily="2" charset="2"/>
              <a:buChar char="q"/>
            </a:pPr>
            <a:r>
              <a:rPr lang="fa-IR" dirty="0" smtClean="0"/>
              <a:t>آيا عكاسي ماده خام جامعه شناسي مي تواند باشد؟وبر بر آن است كه ارزش و اهميت يك موضوع به منافع محقق بستگي دارد .</a:t>
            </a:r>
          </a:p>
          <a:p>
            <a:pPr algn="r" rtl="1">
              <a:buFont typeface="Wingdings" pitchFamily="2" charset="2"/>
              <a:buChar char="q"/>
            </a:pPr>
            <a:r>
              <a:rPr lang="fa-IR" dirty="0" smtClean="0"/>
              <a:t>بورديو عنوان مي كند كه پيشرفتهاي چشمگير در علوم اجتماعي در سايه روش شناسي تلقي واقعيتهاي اجتماعي به مثابه ي شرايط حاكم به دست آمده اند .</a:t>
            </a:r>
          </a:p>
          <a:p>
            <a:pPr algn="r" rtl="1">
              <a:buFont typeface="Wingdings" pitchFamily="2" charset="2"/>
              <a:buChar char="q"/>
            </a:pPr>
            <a:r>
              <a:rPr lang="fa-IR" dirty="0" smtClean="0"/>
              <a:t>او به شهود گرايي انتقاد مي كند و مي گويد كه جامعه شناسي به عنوان يك علم عيني تعريف مي شود و دليلش هم وجود روابط بيروني است كه ضروري و مستقل از خواستهاي فردي و شايد ناخود آگاهند( يعني با يك تامل ساده قابل درك نيستند)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92500" lnSpcReduction="10000"/>
          </a:bodyPr>
          <a:lstStyle/>
          <a:p>
            <a:pPr algn="r" rtl="1">
              <a:buFont typeface="Wingdings" pitchFamily="2" charset="2"/>
              <a:buChar char="q"/>
            </a:pPr>
            <a:r>
              <a:rPr lang="fa-IR" dirty="0" smtClean="0"/>
              <a:t>از آنجا كه سوژه ها معناي كل رفتارشان را به صورت آگاهانه و بي واسطه در اختيار ندارند و از آنجا كه كنشهايشان همواره معاني اي بيش از آنچه بدانند يا بخواهند را در بر مي گيرد ، بنابراين جامعه شناسي نمي تواندعلمي كاملا درون نگر باشد كه با روي آوردن به تجربه ي ذهني به سادگي به قطعيت مطلق برسد .</a:t>
            </a:r>
          </a:p>
          <a:p>
            <a:pPr algn="r" rtl="1">
              <a:buFont typeface="Wingdings" pitchFamily="2" charset="2"/>
              <a:buChar char="q"/>
            </a:pPr>
            <a:r>
              <a:rPr lang="fa-IR" dirty="0" smtClean="0"/>
              <a:t>البته ذهنيت گرايي در كنار عينيت به كار مي رود چرا كه تجربه معناها بخشي از كل معناي تجربه است ، جامعه شناسي كمترين ترديد را نسبت به ذهنيت گرايي دارد و مفاهيم بينابيني و مفاهيمي چون از خود بيگانگي ، نگرش يا خلقيات مردم كه واسطه ميان امر عيني و امر ذهني هستند ، تكيه مي كند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92500" lnSpcReduction="20000"/>
          </a:bodyPr>
          <a:lstStyle/>
          <a:p>
            <a:pPr algn="r" rtl="1">
              <a:buFont typeface="Wingdings" pitchFamily="2" charset="2"/>
              <a:buChar char="q"/>
            </a:pPr>
            <a:r>
              <a:rPr lang="fa-IR" dirty="0" smtClean="0"/>
              <a:t>وظيفه اين جامعه شناسي ساخت نظامي از روابط است كه هم معناي عيني كنشهايي را كه با قواعد سنجش پذير مطابق هستند و هم پيوندهاي خاصي را كه بايد سوژه ها با شرايط عيني وجودشان و معناي عيني رفتارشان داشته باشند شامل مي شود ، يعني همان معنايي كه اين سوژه ها را درتملك خود مي گيرد زيرا ديگر از تملك آنها خارج شده است .</a:t>
            </a:r>
          </a:p>
          <a:p>
            <a:pPr algn="r" rtl="1">
              <a:buFont typeface="Wingdings" pitchFamily="2" charset="2"/>
              <a:buChar char="q"/>
            </a:pPr>
            <a:r>
              <a:rPr lang="fa-IR" dirty="0" smtClean="0"/>
              <a:t>سه مقطع  اين فرايند علمي : 1- تجربه زيسته بي واسطه كه 2- از راه ترجمانهايي شناخته مي شود كه به همان ميزان كه معناي عيني را آشكار مي كنند ، پنهانش نيز مي دارند و 3- به تحليل معاني عيني و شرايط اجتماعيي اشاره دارد كه وجود آن معاني را ممكن مي سازد . منظور همان تحليلي است كه نيازمند ايجاد رابطه ميان كنشگرها و معناي عيني كنشهايشان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533400"/>
            <a:ext cx="7498080" cy="5715000"/>
          </a:xfrm>
        </p:spPr>
        <p:txBody>
          <a:bodyPr>
            <a:normAutofit fontScale="70000" lnSpcReduction="20000"/>
          </a:bodyPr>
          <a:lstStyle/>
          <a:p>
            <a:pPr algn="r" rtl="1">
              <a:buFont typeface="Wingdings" pitchFamily="2" charset="2"/>
              <a:buChar char="q"/>
            </a:pPr>
            <a:r>
              <a:rPr lang="fa-IR" dirty="0" smtClean="0"/>
              <a:t>آينده نگري طبقاتي چيزي نيست جز همين تجربه در متداول ترين معنايش كه بي درنگ مشخص مي كند كه آيا داشتن آرزو يا بلند پروازي معقول است يا نامعقول.</a:t>
            </a:r>
          </a:p>
          <a:p>
            <a:pPr algn="r" rtl="1">
              <a:buFont typeface="Wingdings" pitchFamily="2" charset="2"/>
              <a:buChar char="q"/>
            </a:pPr>
            <a:r>
              <a:rPr lang="fa-IR" dirty="0" smtClean="0"/>
              <a:t>همه چيز به گونه اي پيش مي رود كه گويي سايه ي شرايط عيني همواره درون مرزهاي آگاهي راه مي يايد.</a:t>
            </a:r>
          </a:p>
          <a:p>
            <a:pPr algn="r" rtl="1">
              <a:buFont typeface="Wingdings" pitchFamily="2" charset="2"/>
              <a:buChar char="q"/>
            </a:pPr>
            <a:r>
              <a:rPr lang="fa-IR" dirty="0" smtClean="0"/>
              <a:t>عكاسي بر خلاف فعاليتهاي شاق فرهنگي  نه مستلزم فرهنگ روابط آكادميك است و نه  نياز به كار آموزي ها ي خاص دارد .</a:t>
            </a:r>
          </a:p>
          <a:p>
            <a:pPr algn="r" rtl="1">
              <a:buFont typeface="Wingdings" pitchFamily="2" charset="2"/>
              <a:buChar char="q"/>
            </a:pPr>
            <a:r>
              <a:rPr lang="fa-IR" dirty="0" smtClean="0"/>
              <a:t>هرچند توليد تصوير به خودكار بودن دوربين مربوط است اما ثبت تصوير بر اساس گزينش است كه در گزينش هم زيباشناسي و اخلاق دخيلند .</a:t>
            </a:r>
          </a:p>
          <a:p>
            <a:pPr algn="r" rtl="1">
              <a:buFont typeface="Wingdings" pitchFamily="2" charset="2"/>
              <a:buChar char="q"/>
            </a:pPr>
            <a:r>
              <a:rPr lang="fa-IR" dirty="0" smtClean="0"/>
              <a:t>نيچه مي گويد : هنرمند سوژه هايش را خود برمي گزيند و اين همان شيوه ي تمجيد او از سوژه است.</a:t>
            </a:r>
          </a:p>
          <a:p>
            <a:pPr algn="r" rtl="1">
              <a:buFont typeface="Wingdings" pitchFamily="2" charset="2"/>
              <a:buChar char="q"/>
            </a:pPr>
            <a:r>
              <a:rPr lang="fa-IR" dirty="0" smtClean="0"/>
              <a:t>چنين است كه هر گروه اجتماعي  از ميان بينهايت عكسهايي كه به لحظ فني قابل ثبت هستند دامنه محدودي از سوژه ها و ژانرها و تركيب بندي را انتخاب مي كند.عكاسي با شكار صحنه ها آنها را آييني و جاودانه مي سازد .پيش پا افتاده ترين عكسها علاوه بر اهداف خاص عكاس ، بيانگر نظام آرايش ادراك ، تفكر و ارزش گذاري اي خواهد بود كه در بين تمامي اعضاي يك گروه مشترك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533400"/>
            <a:ext cx="7790688" cy="5715000"/>
          </a:xfrm>
        </p:spPr>
        <p:txBody>
          <a:bodyPr>
            <a:normAutofit/>
          </a:bodyPr>
          <a:lstStyle/>
          <a:p>
            <a:pPr algn="r" rtl="1">
              <a:buFont typeface="Wingdings" pitchFamily="2" charset="2"/>
              <a:buChar char="q"/>
            </a:pPr>
            <a:r>
              <a:rPr lang="fa-IR" dirty="0" smtClean="0"/>
              <a:t>معنا و كاركردي كه به يك عكس اطلاق مي شود به سه چيز بستگي دارد: </a:t>
            </a:r>
            <a:r>
              <a:rPr lang="fa-IR" dirty="0" smtClean="0">
                <a:solidFill>
                  <a:srgbClr val="FF0000"/>
                </a:solidFill>
              </a:rPr>
              <a:t>ساختار ،</a:t>
            </a:r>
            <a:r>
              <a:rPr lang="fa-IR" dirty="0" smtClean="0"/>
              <a:t> </a:t>
            </a:r>
            <a:r>
              <a:rPr lang="fa-IR" dirty="0" smtClean="0">
                <a:solidFill>
                  <a:srgbClr val="FF0000"/>
                </a:solidFill>
              </a:rPr>
              <a:t>تمايز</a:t>
            </a:r>
            <a:r>
              <a:rPr lang="fa-IR" dirty="0" smtClean="0"/>
              <a:t> و بويژه به </a:t>
            </a:r>
            <a:r>
              <a:rPr lang="fa-IR" dirty="0" smtClean="0">
                <a:solidFill>
                  <a:srgbClr val="FF0000"/>
                </a:solidFill>
              </a:rPr>
              <a:t>موقعيت</a:t>
            </a:r>
            <a:r>
              <a:rPr lang="fa-IR" dirty="0" smtClean="0"/>
              <a:t> آن  گروه در ساختار جامعه</a:t>
            </a:r>
          </a:p>
          <a:p>
            <a:pPr algn="r" rtl="1">
              <a:buFont typeface="Wingdings" pitchFamily="2" charset="2"/>
              <a:buChar char="q"/>
            </a:pPr>
            <a:r>
              <a:rPr lang="fa-IR" dirty="0" smtClean="0"/>
              <a:t>معنايي كه فرد خرده بورژوا از عكاسي دارد بيانگر دو چيز است : 1- رابطه ي خرده بورژوازي با فرهنگ يعني با طبقات بالاتر(بورژوازي) كه امتياز فعاليتهاي فرهنگي برتر را در اختيار دارند و 2- رابطه خرده بورژوازي با طبقات كارگري كه مي خواهندبه هر قيمتي شده خودشان را از كارگران متمايز كنند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Autofit/>
          </a:bodyPr>
          <a:lstStyle/>
          <a:p>
            <a:pPr algn="ctr"/>
            <a:r>
              <a:rPr lang="en-US" sz="3200" dirty="0" smtClean="0"/>
              <a:t/>
            </a:r>
            <a:br>
              <a:rPr lang="en-US" sz="3200" dirty="0" smtClean="0"/>
            </a:br>
            <a:r>
              <a:rPr lang="fa-IR" sz="3200" b="1" dirty="0" smtClean="0"/>
              <a:t> بخش اول :آيين اتحاد و تفاوتهاي پرورده</a:t>
            </a:r>
            <a:r>
              <a:rPr lang="en-US" sz="3200" dirty="0" smtClean="0"/>
              <a:t/>
            </a:r>
            <a:br>
              <a:rPr lang="en-US" sz="3200" dirty="0" smtClean="0"/>
            </a:br>
            <a:endParaRPr lang="en-US" sz="3200" dirty="0"/>
          </a:p>
        </p:txBody>
      </p:sp>
      <p:sp>
        <p:nvSpPr>
          <p:cNvPr id="3" name="Content Placeholder 2"/>
          <p:cNvSpPr>
            <a:spLocks noGrp="1"/>
          </p:cNvSpPr>
          <p:nvPr>
            <p:ph idx="1"/>
          </p:nvPr>
        </p:nvSpPr>
        <p:spPr>
          <a:xfrm>
            <a:off x="1435608" y="838200"/>
            <a:ext cx="7498080" cy="5410200"/>
          </a:xfrm>
        </p:spPr>
        <p:txBody>
          <a:bodyPr>
            <a:normAutofit fontScale="85000" lnSpcReduction="20000"/>
          </a:bodyPr>
          <a:lstStyle/>
          <a:p>
            <a:pPr algn="r" rtl="1">
              <a:buFont typeface="Wingdings" pitchFamily="2" charset="2"/>
              <a:buChar char="q"/>
            </a:pPr>
            <a:r>
              <a:rPr lang="fa-IR" dirty="0" smtClean="0"/>
              <a:t>آلبوم عكسهاي خانوادگي همه را دور هم جمع مي كند ، آرامش را به خانه بر مي گرداند و باعث انسجام مي شود .</a:t>
            </a:r>
          </a:p>
          <a:p>
            <a:pPr algn="r" rtl="1">
              <a:buFont typeface="Wingdings" pitchFamily="2" charset="2"/>
              <a:buChar char="q"/>
            </a:pPr>
            <a:r>
              <a:rPr lang="fa-IR" dirty="0" smtClean="0"/>
              <a:t>عكاسي به سرعت گسترش يافته است .</a:t>
            </a:r>
          </a:p>
          <a:p>
            <a:pPr algn="r" rtl="1">
              <a:buFont typeface="Wingdings" pitchFamily="2" charset="2"/>
              <a:buChar char="q"/>
            </a:pPr>
            <a:r>
              <a:rPr lang="fa-IR" dirty="0" smtClean="0"/>
              <a:t> عكس گرفتن ، حفظ و نگاه كردن به آنها در 5 مورد به ارضاي صاحب عكس ختم مي شود : مقاومت در برابر گذشت زمان(جانشيني سحر آميز براي آنچه زمان تخريبش كرده ، جبران ناكاميهاي حافظه) ، برقراري ارتباط با ديگران و ابراز احساسات، خودشناسي(هنرمندي-اعتبارفني )، اعتبار اجتماعي (به دنبال مسافرتهاي پرهزينه) ،سرگرمي يا گريز از آشفتگي هاي ذهني روزمره .</a:t>
            </a:r>
          </a:p>
          <a:p>
            <a:pPr algn="r" rtl="1">
              <a:buFont typeface="Wingdings" pitchFamily="2" charset="2"/>
              <a:buChar char="q"/>
            </a:pPr>
            <a:r>
              <a:rPr lang="fa-IR" dirty="0" smtClean="0"/>
              <a:t>روان شناس فقط به كشف اسباب رضايت و دلايل مي پردازد نه بررسي كاركردهاي اجتماعي اي كه در پس آن دلايل نهانند و تحققشان مايه هاي رضايت تعريف شده بيشتري را فراهم مي كند .عكاسي به سبب استفاده از معلول به جاي علت تابع قواعد اجتماعي بوده و پذيراي كاركردهاي اجتماعي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85000" lnSpcReduction="20000"/>
          </a:bodyPr>
          <a:lstStyle/>
          <a:p>
            <a:pPr algn="r" rtl="1">
              <a:buFont typeface="Wingdings" pitchFamily="2" charset="2"/>
              <a:buChar char="q"/>
            </a:pPr>
            <a:r>
              <a:rPr lang="fa-IR" dirty="0" smtClean="0"/>
              <a:t>فعاليت عكاسي طبقه كارگر را تنها بر اساس محدوديتهاي مالي نبايد تحليل كرد بلكه براي شناخت كاركردي كه طبقه كارگر به عكاسي اطلاق مي كند بايد با ارتباط آنها با وضعيت طبقاتيشان آشنا شد .</a:t>
            </a:r>
          </a:p>
          <a:p>
            <a:pPr algn="r" rtl="1">
              <a:buFont typeface="Wingdings" pitchFamily="2" charset="2"/>
              <a:buChar char="q"/>
            </a:pPr>
            <a:r>
              <a:rPr lang="fa-IR" dirty="0" smtClean="0"/>
              <a:t>تسليم شدن به فعاليتي ابتدايي  و نداشتن اشتياق به مشقي جدي تر باعث دروني سازي محدوديتهايي مي شود كه ناشي از موانع اقتصادي و نيز آگاهي فرد از اين امر است كه شكل ديگري از مشق وجود دارد كه براي براي او ناممكن اما براي ديگران ممكن است .</a:t>
            </a:r>
          </a:p>
          <a:p>
            <a:pPr algn="r" rtl="1">
              <a:buFont typeface="Wingdings" pitchFamily="2" charset="2"/>
              <a:buChar char="q"/>
            </a:pPr>
            <a:r>
              <a:rPr lang="fa-IR" dirty="0" smtClean="0"/>
              <a:t>كارگران در مي يابند كه چگونه علاقه خود به پيشرفته ترين و پرهزينه ترين وسايل را كنترل كرده و از خريد نامقدور آنها اجتناب كنند .</a:t>
            </a:r>
          </a:p>
          <a:p>
            <a:pPr algn="r" rtl="1">
              <a:buFont typeface="Wingdings" pitchFamily="2" charset="2"/>
              <a:buChar char="q"/>
            </a:pPr>
            <a:r>
              <a:rPr lang="fa-IR" dirty="0" smtClean="0"/>
              <a:t>روان شناسي انگيزشي اين پرسش را همچنان بي جواب مي گذارد كه عكاسي با اينكه  يك نياز اوليه و طبيعي را بر آورده نمي كند پس چرا اين همه همگاني و فراگير شده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Autofit/>
          </a:bodyPr>
          <a:lstStyle/>
          <a:p>
            <a:pPr algn="ctr"/>
            <a:r>
              <a:rPr lang="fa-IR" sz="3200" b="1" dirty="0" smtClean="0"/>
              <a:t>مشق عكاسي به مثابه شاخص و ابزار يكپارچگي</a:t>
            </a:r>
            <a:r>
              <a:rPr lang="en-US" sz="3200" dirty="0" smtClean="0"/>
              <a:t/>
            </a:r>
            <a:br>
              <a:rPr lang="en-US" sz="3200" dirty="0" smtClean="0"/>
            </a:br>
            <a:endParaRPr lang="en-US" sz="3200" dirty="0"/>
          </a:p>
        </p:txBody>
      </p:sp>
      <p:sp>
        <p:nvSpPr>
          <p:cNvPr id="3" name="Content Placeholder 2"/>
          <p:cNvSpPr>
            <a:spLocks noGrp="1"/>
          </p:cNvSpPr>
          <p:nvPr>
            <p:ph idx="1"/>
          </p:nvPr>
        </p:nvSpPr>
        <p:spPr>
          <a:xfrm>
            <a:off x="1143000" y="609600"/>
            <a:ext cx="7790688" cy="5943600"/>
          </a:xfrm>
        </p:spPr>
        <p:txBody>
          <a:bodyPr>
            <a:normAutofit fontScale="85000" lnSpcReduction="20000"/>
          </a:bodyPr>
          <a:lstStyle/>
          <a:p>
            <a:pPr algn="r" rtl="1">
              <a:buFont typeface="Wingdings" pitchFamily="2" charset="2"/>
              <a:buChar char="q"/>
            </a:pPr>
            <a:r>
              <a:rPr lang="fa-IR" dirty="0" smtClean="0"/>
              <a:t>جامعه شناسي در مقابل روان شناسي توان توجيه زواياي عكاسي را دارد.</a:t>
            </a:r>
          </a:p>
          <a:p>
            <a:pPr algn="r" rtl="1">
              <a:buFont typeface="Wingdings" pitchFamily="2" charset="2"/>
              <a:buChar char="q"/>
            </a:pPr>
            <a:r>
              <a:rPr lang="fa-IR" dirty="0" smtClean="0"/>
              <a:t>بيش از دوسوم عكاسها  ، دنباله روهاي فصلي هستند </a:t>
            </a:r>
          </a:p>
          <a:p>
            <a:pPr algn="r" rtl="1">
              <a:buFont typeface="Wingdings" pitchFamily="2" charset="2"/>
              <a:buChar char="q"/>
            </a:pPr>
            <a:r>
              <a:rPr lang="fa-IR" dirty="0" smtClean="0"/>
              <a:t> بين حضور كوركان در خانواده و داشتن دوربين عكاسي رابطه كاملا نزديكي وجود دارد ،در ضمن دور بين جز وسايل عمومي اعضاي خانواده است .</a:t>
            </a:r>
          </a:p>
          <a:p>
            <a:pPr algn="r" rtl="1">
              <a:buFont typeface="Wingdings" pitchFamily="2" charset="2"/>
              <a:buChar char="q"/>
            </a:pPr>
            <a:r>
              <a:rPr lang="fa-IR" dirty="0" smtClean="0"/>
              <a:t>عكاسي به دليل كاردكردش دوام يافته است . كاركرد آن آييني كردن و جاودانه ساختن بهترين لحظه هاي زندگي خانوادگي و تحكيم يكپارچگي اعضاي خانواده است ، آن هم به واسطه ي تاكيد دوباره بر مفهوم خانواده و اتحادش .خانواده هم سوژه و هم ابژه عكاسي است .</a:t>
            </a:r>
          </a:p>
          <a:p>
            <a:pPr algn="r" rtl="1">
              <a:buFont typeface="Wingdings" pitchFamily="2" charset="2"/>
              <a:buChar char="q"/>
            </a:pPr>
            <a:r>
              <a:rPr lang="fa-IR" dirty="0" smtClean="0"/>
              <a:t>عكاسي موفق به اجراي كاركردهايي شده است كه قبل از آن وجود داشتند ، يعني آييني كردن و جاودانه ساختن بخش مهمي از زندگي جمعي مثل عكس عروسي، براي همين خيلي سريع جاگير شد .</a:t>
            </a:r>
          </a:p>
          <a:p>
            <a:pPr algn="r" rtl="1">
              <a:buFont typeface="Wingdings" pitchFamily="2" charset="2"/>
              <a:buChar char="q"/>
            </a:pPr>
            <a:r>
              <a:rPr lang="fa-IR" dirty="0" smtClean="0"/>
              <a:t>اگر بپذيريم كاركرد بزم احيا و بازسازي گروه است ، آنگاه خواهيم فهميد كه چرا عكس با آن پيوند نزديك دارد.</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92500" lnSpcReduction="20000"/>
          </a:bodyPr>
          <a:lstStyle/>
          <a:p>
            <a:pPr algn="r" rtl="1">
              <a:buFont typeface="Wingdings" pitchFamily="2" charset="2"/>
              <a:buChar char="q"/>
            </a:pPr>
            <a:r>
              <a:rPr lang="fa-IR" dirty="0" smtClean="0"/>
              <a:t>عروسي  مناسكي است براي تقدس بخشيدن به اتحاد دوگروه كه تحت تاثير دو فرد (عروس و داماد) قرار دارند  كه البته عكس در آن متعلق به بزرگترهاست</a:t>
            </a:r>
            <a:endParaRPr lang="en-US" dirty="0" smtClean="0"/>
          </a:p>
          <a:p>
            <a:pPr algn="r" rtl="1">
              <a:buFont typeface="Wingdings" pitchFamily="2" charset="2"/>
              <a:buChar char="q"/>
            </a:pPr>
            <a:r>
              <a:rPr lang="fa-IR" dirty="0" smtClean="0"/>
              <a:t>مراسمي كه در آن بچه ها كانون توجه هستند مراسم عشاي رباني است .</a:t>
            </a:r>
            <a:endParaRPr lang="en-US" dirty="0" smtClean="0"/>
          </a:p>
          <a:p>
            <a:pPr algn="r" rtl="1">
              <a:buFont typeface="Wingdings" pitchFamily="2" charset="2"/>
              <a:buChar char="q"/>
            </a:pPr>
            <a:r>
              <a:rPr lang="fa-IR" dirty="0" smtClean="0"/>
              <a:t>از سال 1945 به بعد است كه كودكان محل توجهند تا قبل از آن در آلبومها تقريبا عكسي از كودكان وجود نداشت . امروزه اين پايگان معكوس شده است .</a:t>
            </a:r>
            <a:endParaRPr lang="en-US" dirty="0" smtClean="0"/>
          </a:p>
          <a:p>
            <a:pPr algn="r" rtl="1">
              <a:buFont typeface="Wingdings" pitchFamily="2" charset="2"/>
              <a:buChar char="q"/>
            </a:pPr>
            <a:r>
              <a:rPr lang="fa-IR" dirty="0" smtClean="0"/>
              <a:t>عكاسي موضوع جامعه شناسي مي تواند باشد و هرگز نبايد به فن صرف يا زيباشناسي ناب عكاسي توجه شود .عكس فقط بايد بازنمودي را در اختيار بگذارد كه واقعي بوده و اطلاعات لازم براي شناسايي صحيح (سوژه) را دارا باشد .</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762000"/>
            <a:ext cx="7790688" cy="5486400"/>
          </a:xfrm>
        </p:spPr>
        <p:txBody>
          <a:bodyPr>
            <a:normAutofit lnSpcReduction="10000"/>
          </a:bodyPr>
          <a:lstStyle/>
          <a:p>
            <a:pPr algn="r" rtl="1">
              <a:buFont typeface="Wingdings" pitchFamily="2" charset="2"/>
              <a:buChar char="q"/>
            </a:pPr>
            <a:r>
              <a:rPr lang="fa-IR" dirty="0" smtClean="0"/>
              <a:t> عكس مراسم ازدواج يك جامعه نگاشت واقعي است و به اين لحاظ مورد خوانش قرار مي گيرد .</a:t>
            </a:r>
            <a:endParaRPr lang="en-US" dirty="0" smtClean="0"/>
          </a:p>
          <a:p>
            <a:pPr algn="r" rtl="1">
              <a:buFont typeface="Wingdings" pitchFamily="2" charset="2"/>
              <a:buChar char="q"/>
            </a:pPr>
            <a:r>
              <a:rPr lang="fa-IR" dirty="0" smtClean="0"/>
              <a:t>براي هر ميهمان عكس در حكم نشان افتخار است ، شاخص نفوذ اجتماعي و خاستگاه شهرت و اعتبار </a:t>
            </a:r>
            <a:endParaRPr lang="en-US" dirty="0" smtClean="0"/>
          </a:p>
          <a:p>
            <a:pPr algn="r" rtl="1">
              <a:buFont typeface="Wingdings" pitchFamily="2" charset="2"/>
              <a:buChar char="q"/>
            </a:pPr>
            <a:r>
              <a:rPr lang="fa-IR" dirty="0" smtClean="0"/>
              <a:t>مقابل دوربين قرار گرفتن يعني گواهي دادن بر حضور</a:t>
            </a:r>
            <a:endParaRPr lang="en-US" dirty="0" smtClean="0"/>
          </a:p>
          <a:p>
            <a:pPr algn="r" rtl="1">
              <a:buFont typeface="Wingdings" pitchFamily="2" charset="2"/>
              <a:buChar char="q"/>
            </a:pPr>
            <a:r>
              <a:rPr lang="fa-IR" dirty="0" smtClean="0"/>
              <a:t>آنچه بيننده عكس دريافت مي كند ، آدمها در مقابل آدمها نيست بلكه نقشهاي اجتماعي است . موضوع عكسها از موفقيت اجتماعي تا روابط بين آدمها مي تواند باشد</a:t>
            </a:r>
            <a:endParaRPr lang="en-US" dirty="0" smtClean="0"/>
          </a:p>
          <a:p>
            <a:pPr algn="r" rtl="1">
              <a:buFont typeface="Wingdings" pitchFamily="2" charset="2"/>
              <a:buChar char="q"/>
            </a:pPr>
            <a:r>
              <a:rPr lang="fa-IR" dirty="0" smtClean="0"/>
              <a:t>دهقانان ارزشهاي شهري اي را كه عكاسي بازنماييشان مي كند و منجر به نفي ارزشهاي دهقاني مي شود ، رد مي كنند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533400"/>
            <a:ext cx="7498080" cy="6019800"/>
          </a:xfrm>
        </p:spPr>
        <p:txBody>
          <a:bodyPr>
            <a:normAutofit fontScale="92500" lnSpcReduction="20000"/>
          </a:bodyPr>
          <a:lstStyle/>
          <a:p>
            <a:pPr algn="r" rtl="1">
              <a:buFont typeface="Wingdings" pitchFamily="2" charset="2"/>
              <a:buChar char="q"/>
            </a:pPr>
            <a:r>
              <a:rPr lang="fa-IR" dirty="0" smtClean="0"/>
              <a:t>انجام مشق عكاسي نسبت معكوسي با افزايش سن دارد ، اختلاف بين تعداد عكسهاي متعلق به مجردها و متاهلها با افزايش سن بيشتر مي شود . در اين ميان تعطيلات بهترين لحظه براي مشق عكاسي است . </a:t>
            </a:r>
            <a:endParaRPr lang="en-US" dirty="0" smtClean="0"/>
          </a:p>
          <a:p>
            <a:pPr algn="r" rtl="1">
              <a:buFont typeface="Wingdings" pitchFamily="2" charset="2"/>
              <a:buChar char="q"/>
            </a:pPr>
            <a:r>
              <a:rPr lang="fa-IR" dirty="0" smtClean="0"/>
              <a:t>در طبقات بالاي جامعه عكسهاي چشم اندار در تعطيلات جايگزين عكسهاي سنتي تعطيلات است كه تا حدودي مي تواند منجر به كاهش پيوندهاي ميان خانواده هسته اي و گسترده شود كه در تعطيلات تقويت مي شود .</a:t>
            </a:r>
            <a:endParaRPr lang="en-US" dirty="0" smtClean="0"/>
          </a:p>
          <a:p>
            <a:pPr algn="r" rtl="1">
              <a:buFont typeface="Wingdings" pitchFamily="2" charset="2"/>
              <a:buChar char="q"/>
            </a:pPr>
            <a:r>
              <a:rPr lang="fa-IR" dirty="0" smtClean="0"/>
              <a:t>فعاليت عكاسي با حضور كودكان ارتباط نزديكتري دارد زيرا تولد نوزاد يكپارچگي گروه را باعث مي كند و ثبت اين تصوير نيز اين يكپارچگي را تقويت مي كند .</a:t>
            </a:r>
            <a:endParaRPr lang="en-US" dirty="0" smtClean="0"/>
          </a:p>
          <a:p>
            <a:pPr algn="r" rtl="1">
              <a:buFont typeface="Wingdings" pitchFamily="2" charset="2"/>
              <a:buChar char="q"/>
            </a:pPr>
            <a:r>
              <a:rPr lang="fa-IR" dirty="0" smtClean="0"/>
              <a:t>تقويت پيوند اقوامي با پراكنش جغرافيايي توسط عكس بيشتر به انجام مي رسد تا نامه .</a:t>
            </a:r>
            <a:endParaRPr lang="en-US" dirty="0" smtClean="0"/>
          </a:p>
          <a:p>
            <a:pPr algn="r" rtl="1">
              <a:buFont typeface="Wingdings" pitchFamily="2" charset="2"/>
              <a:buChar char="q"/>
            </a:pPr>
            <a:r>
              <a:rPr lang="fa-IR" dirty="0" smtClean="0"/>
              <a:t>خود عكس معمولا چيزي نيست جز تصوير ذهني گروه از يكپارچگي خودش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219200" y="609600"/>
            <a:ext cx="7714488" cy="5943600"/>
          </a:xfrm>
        </p:spPr>
        <p:txBody>
          <a:bodyPr>
            <a:normAutofit fontScale="92500"/>
          </a:bodyPr>
          <a:lstStyle/>
          <a:p>
            <a:pPr algn="r" rtl="1">
              <a:buFont typeface="Wingdings" pitchFamily="2" charset="2"/>
              <a:buChar char="q"/>
            </a:pPr>
            <a:r>
              <a:rPr lang="fa-IR" dirty="0" smtClean="0"/>
              <a:t>عكس همواره تا مرز يك نشانه محض فرود مي آيد و تنها براي كسي قابل فهم است كه كليدش را در اختيار داشته باشد .</a:t>
            </a:r>
            <a:endParaRPr lang="en-US" dirty="0" smtClean="0"/>
          </a:p>
          <a:p>
            <a:pPr algn="r" rtl="1">
              <a:buFont typeface="Wingdings" pitchFamily="2" charset="2"/>
              <a:buChar char="q"/>
            </a:pPr>
            <a:r>
              <a:rPr lang="fa-IR" dirty="0" smtClean="0"/>
              <a:t>عكس در غياب ديگر ابزار ، وظيفه جمع آوري ميراث خانواده را دارد .عكس خانوادگي به نوعي  به شورينگاي قوم آراندا شبيه است (شورينگا ، اشياي چوبي يا سنگي تزييني هستند كه جسم يكي از نياكان را بازنمايي مي كنند)</a:t>
            </a:r>
            <a:endParaRPr lang="en-US" dirty="0" smtClean="0"/>
          </a:p>
          <a:p>
            <a:pPr algn="r" rtl="1">
              <a:buFont typeface="Wingdings" pitchFamily="2" charset="2"/>
              <a:buChar char="q"/>
            </a:pPr>
            <a:r>
              <a:rPr lang="fa-IR" dirty="0" smtClean="0"/>
              <a:t>اين كالاها ويژگي مقدسشان را مرهون اين واقعيت هستند كه با شهادت راستين بر سرگذشت زمان طولاني و تداوم خانواده ، خود را به هويت اجتماعي آن خانواده كه همواره از استمرار زماني جدايي ناپذير است ، تخصيص داده اند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04800"/>
            <a:ext cx="7498080" cy="457200"/>
          </a:xfrm>
        </p:spPr>
        <p:txBody>
          <a:bodyPr>
            <a:noAutofit/>
          </a:bodyPr>
          <a:lstStyle/>
          <a:p>
            <a:pPr algn="ctr"/>
            <a:r>
              <a:rPr lang="fa-IR" sz="3200" b="1" dirty="0" smtClean="0"/>
              <a:t>مناسبت هاي مشق عكاسي و عكاسي مناسبتي</a:t>
            </a:r>
            <a:r>
              <a:rPr lang="en-US" sz="3200" dirty="0" smtClean="0"/>
              <a:t/>
            </a:r>
            <a:br>
              <a:rPr lang="en-US" sz="3200" dirty="0" smtClean="0"/>
            </a:br>
            <a:endParaRPr lang="en-US" sz="3200" dirty="0"/>
          </a:p>
        </p:txBody>
      </p:sp>
      <p:sp>
        <p:nvSpPr>
          <p:cNvPr id="3" name="Content Placeholder 2"/>
          <p:cNvSpPr>
            <a:spLocks noGrp="1"/>
          </p:cNvSpPr>
          <p:nvPr>
            <p:ph idx="1"/>
          </p:nvPr>
        </p:nvSpPr>
        <p:spPr>
          <a:xfrm>
            <a:off x="1435608" y="609600"/>
            <a:ext cx="7498080" cy="5638800"/>
          </a:xfrm>
        </p:spPr>
        <p:txBody>
          <a:bodyPr>
            <a:normAutofit fontScale="85000" lnSpcReduction="10000"/>
          </a:bodyPr>
          <a:lstStyle/>
          <a:p>
            <a:pPr algn="r" rtl="1">
              <a:buFont typeface="Wingdings" pitchFamily="2" charset="2"/>
              <a:buChar char="q"/>
            </a:pPr>
            <a:r>
              <a:rPr lang="fa-IR" dirty="0" smtClean="0"/>
              <a:t>رايج ترين نوع مشق عكاسي مرهون ماهيت وجودي اش است ، يعني كاركرد اجتماعي اي كه برايش تعيين گشته است ، كاركردهاي اجتماعي عكس ، محدوده هاي وجودش را نيز تعريف مي كند .عكاسي مبتني بر ضرباهنگ هاي گروه است ، پس از آنجا كه قادر نيست خود را از كاركردهايي كه وجودش را مديون آنهاست رها سازد ، نمي تواند غايتهاي خود را جامه عمل بپوشاند و به مقاصد خاص زيبا شناسي مستقل پاسخ گويد </a:t>
            </a:r>
          </a:p>
          <a:p>
            <a:pPr algn="r" rtl="1">
              <a:buFont typeface="Wingdings" pitchFamily="2" charset="2"/>
              <a:buChar char="q"/>
            </a:pPr>
            <a:r>
              <a:rPr lang="fa-IR" dirty="0" smtClean="0"/>
              <a:t>در تقسيم دوربينها به پيشرفته و مبتدي مي بينيم كه دارندگان پيشرفته ترين دوربينها در قياس با كساني كه دوربينهاي ساده تري دارند ، دانش فني شان كمتر است .</a:t>
            </a:r>
          </a:p>
          <a:p>
            <a:pPr algn="r" rtl="1">
              <a:buFont typeface="Wingdings" pitchFamily="2" charset="2"/>
              <a:buChar char="q"/>
            </a:pPr>
            <a:r>
              <a:rPr lang="fa-IR" dirty="0" smtClean="0"/>
              <a:t> از سوي ديگر دارندگان دوربينهاي پيشرفته به دو دسته ي متفاوت تقسيم مي شوند :كساني كه از امكانات دوربينشان آگاهند و دلانش فني گسترده اي دارند و كساني كه دسترسي چنداني به اطلاعات فني ندارند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762000"/>
            <a:ext cx="7790688" cy="5867400"/>
          </a:xfrm>
        </p:spPr>
        <p:txBody>
          <a:bodyPr>
            <a:normAutofit fontScale="92500" lnSpcReduction="20000"/>
          </a:bodyPr>
          <a:lstStyle/>
          <a:p>
            <a:pPr algn="r" rtl="1">
              <a:buFont typeface="Wingdings" pitchFamily="2" charset="2"/>
              <a:buChar char="q"/>
            </a:pPr>
            <a:r>
              <a:rPr lang="fa-IR" dirty="0" smtClean="0"/>
              <a:t>به نظر مي رسد كه خريد تجهيزات گران قيمت بيشتر به دليل عادتهاي مصرف كننده به خريد محصولات درجه يك صورت مي گيرد تا به منظور دگرگون سازي كيفي هدف عكاسانه . بطور خلاصه ، پيچيدگي روشهاي موجود براي عكاسي ناشي از عوامل بيروني است ونه نتيجه مقتضيات جديدي كه به واسطه خود مشق عكاسي به وجود مي آيند .</a:t>
            </a:r>
          </a:p>
          <a:p>
            <a:pPr algn="r" rtl="1">
              <a:buFont typeface="Wingdings" pitchFamily="2" charset="2"/>
              <a:buChar char="q"/>
            </a:pPr>
            <a:r>
              <a:rPr lang="fa-IR" dirty="0" smtClean="0"/>
              <a:t>ويژگي زيباشناسانه تصوير توليد شده و قيد و شرطهاي اين مشق را نمي توان برخاسته از ويژگي دوربين،امكانات يا محدوديتهايش دانست .</a:t>
            </a:r>
          </a:p>
          <a:p>
            <a:pPr algn="r" rtl="1">
              <a:buFont typeface="Wingdings" pitchFamily="2" charset="2"/>
              <a:buChar char="q"/>
            </a:pPr>
            <a:r>
              <a:rPr lang="fa-IR" dirty="0" smtClean="0"/>
              <a:t>اگر هنجار اجتماعي آنچه را كه بايد و ممكن است عكاسي شود ، تعيين مي كند ، حوزه امر قابل عكاسي نمي تواند نامحدود باشد</a:t>
            </a:r>
          </a:p>
          <a:p>
            <a:pPr algn="r" rtl="1">
              <a:buFont typeface="Wingdings" pitchFamily="2" charset="2"/>
              <a:buChar char="q"/>
            </a:pPr>
            <a:r>
              <a:rPr lang="fa-IR" dirty="0" smtClean="0"/>
              <a:t>به نظر دهقانان اشيا زندگي روزمره ، به جز بچه ها، كه آدمي همه روزه مي بيند ارزش عكس گرفتن ندارند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609600"/>
            <a:ext cx="7790688" cy="6096000"/>
          </a:xfrm>
        </p:spPr>
        <p:txBody>
          <a:bodyPr>
            <a:normAutofit fontScale="92500" lnSpcReduction="20000"/>
          </a:bodyPr>
          <a:lstStyle/>
          <a:p>
            <a:pPr algn="r" rtl="1">
              <a:buFont typeface="Wingdings" pitchFamily="2" charset="2"/>
              <a:buChar char="q"/>
            </a:pPr>
            <a:r>
              <a:rPr lang="fa-IR" dirty="0" smtClean="0"/>
              <a:t>مركزيت دادن و روبه رو نمايي در عكس ، قاطعانه ترين شيوه ي تاكيد بر ارزش شي اي است كه اينگونه ثبت شده است . در نتيجه عكس به نوعي ايده نگاشت يا تمثيل تبديل مي شود و ويژگي هاي فردي و جنبي در پله دوم اهميت قرار مي گيرند .وقتي عكس كليد فهم نشانه را در اختيار بيننده قرار ندهد، نيازمند زيرنويس است.</a:t>
            </a:r>
          </a:p>
          <a:p>
            <a:pPr algn="r" rtl="1">
              <a:buFont typeface="Wingdings" pitchFamily="2" charset="2"/>
              <a:buChar char="q"/>
            </a:pPr>
            <a:r>
              <a:rPr lang="fa-IR" dirty="0" smtClean="0"/>
              <a:t>عكسي كه بيانگر مواجهه شخص با يك مكان در لحظه ي استثنايي است مثالي است براي فهم اين موضوع كه چگونه عكس به ايده نگاشتي بدل مي شود كه تمام جنبه هاي ضمني و گذرا ، از قبيل آدمهاي در حال حركت و به طور خلاصه هرگونه مولفه زندگي را از محيط حذف كند .</a:t>
            </a:r>
          </a:p>
          <a:p>
            <a:pPr algn="r" rtl="1">
              <a:buFont typeface="Wingdings" pitchFamily="2" charset="2"/>
              <a:buChar char="q"/>
            </a:pPr>
            <a:r>
              <a:rPr lang="fa-IR" dirty="0" smtClean="0"/>
              <a:t>عكسها تبديل به نشانه هايي بي زمان مي شوند : پاريس بدون تاريخ ، پاريس بدون ساكنانش ، مگر نشانه هايي بر حسب اتفاق ؛ خلاصه كلام ، پاريس بي هيچ رخداد خاصي .</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533400"/>
            <a:ext cx="7790688" cy="6019800"/>
          </a:xfrm>
        </p:spPr>
        <p:txBody>
          <a:bodyPr>
            <a:normAutofit fontScale="85000" lnSpcReduction="20000"/>
          </a:bodyPr>
          <a:lstStyle/>
          <a:p>
            <a:pPr algn="r" rtl="1">
              <a:buFont typeface="Wingdings" pitchFamily="2" charset="2"/>
              <a:buChar char="q"/>
            </a:pPr>
            <a:r>
              <a:rPr lang="fa-IR" dirty="0" smtClean="0"/>
              <a:t>عكس با كارت پستال ارتباط دارد ، با چيزي كه اين مشق زيبا شناسي و سوژه هايش را از آن مي گيرد ؛ اين ارتباط همانند ارتباط عكس خانگي با تصوير استوديويي است .</a:t>
            </a:r>
          </a:p>
          <a:p>
            <a:pPr algn="r" rtl="1">
              <a:buFont typeface="Wingdings" pitchFamily="2" charset="2"/>
              <a:buChar char="q"/>
            </a:pPr>
            <a:r>
              <a:rPr lang="fa-IR" dirty="0" smtClean="0"/>
              <a:t>عكسي كه تابع كاركردهاي سنتي است به سبب تاكيد بر تصوير توليد شده ، نمي تواند از يك حدي بيشتر شود و چون همواره با مناسبتهاي خاص همراه است ، مناسبتي و موقتي باقي مي ماند .اما مشق پر شور كه بر خود عمل توليد امتياز قايل مي شود ، توان آن را دارد كه رشد نامحدودي را تجربه كند ، زيرا به واسطه ي ميل به تكامل فني از خود محصولش فراتر مي رود .</a:t>
            </a:r>
          </a:p>
          <a:p>
            <a:pPr algn="r" rtl="1">
              <a:buFont typeface="Wingdings" pitchFamily="2" charset="2"/>
              <a:buChar char="q"/>
            </a:pPr>
            <a:r>
              <a:rPr lang="fa-IR" dirty="0" smtClean="0">
                <a:solidFill>
                  <a:srgbClr val="FF0000"/>
                </a:solidFill>
              </a:rPr>
              <a:t>مشق عادي </a:t>
            </a:r>
            <a:r>
              <a:rPr lang="fa-IR" dirty="0" smtClean="0"/>
              <a:t>، </a:t>
            </a:r>
            <a:r>
              <a:rPr lang="fa-IR" dirty="0" smtClean="0">
                <a:solidFill>
                  <a:srgbClr val="FF0000"/>
                </a:solidFill>
              </a:rPr>
              <a:t>آييني و جشني </a:t>
            </a:r>
            <a:r>
              <a:rPr lang="fa-IR" dirty="0" smtClean="0"/>
              <a:t>است و</a:t>
            </a:r>
            <a:r>
              <a:rPr lang="fa-IR" dirty="0" smtClean="0">
                <a:solidFill>
                  <a:srgbClr val="FF0000"/>
                </a:solidFill>
              </a:rPr>
              <a:t> كليشه اي </a:t>
            </a:r>
            <a:r>
              <a:rPr lang="fa-IR" dirty="0" smtClean="0"/>
              <a:t>عمل مي كند ،امكان بلند پروازي را هم ندارد ، زيرا همان اصلي كه اساس وجودي اش را تعريف مي كند حد و مرزش را هم تعيين مي كند و با توجه به اينكه اين مشق صرفا به معناي عكاسي از امر قابل عكاسي است . </a:t>
            </a:r>
          </a:p>
          <a:p>
            <a:pPr algn="r" rtl="1">
              <a:buFont typeface="Wingdings" pitchFamily="2" charset="2"/>
              <a:buChar char="q"/>
            </a:pPr>
            <a:r>
              <a:rPr lang="fa-IR" dirty="0" smtClean="0"/>
              <a:t>نگرش هنرمندانه همان گرايش مستمر و رايج ارتقا دادن هر ابژه اي تا مرتبه ي اثر هنري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b="1" dirty="0" smtClean="0"/>
              <a:t>هواخواهان يا هنجار گريزها</a:t>
            </a:r>
            <a:endParaRPr lang="en-US" dirty="0"/>
          </a:p>
        </p:txBody>
      </p:sp>
      <p:sp>
        <p:nvSpPr>
          <p:cNvPr id="3" name="Content Placeholder 2"/>
          <p:cNvSpPr>
            <a:spLocks noGrp="1"/>
          </p:cNvSpPr>
          <p:nvPr>
            <p:ph idx="1"/>
          </p:nvPr>
        </p:nvSpPr>
        <p:spPr>
          <a:xfrm>
            <a:off x="1435608" y="762000"/>
            <a:ext cx="7498080" cy="5486400"/>
          </a:xfrm>
        </p:spPr>
        <p:txBody>
          <a:bodyPr>
            <a:normAutofit fontScale="85000" lnSpcReduction="20000"/>
          </a:bodyPr>
          <a:lstStyle/>
          <a:p>
            <a:pPr algn="r">
              <a:buNone/>
            </a:pPr>
            <a:r>
              <a:rPr lang="fa-IR" b="1" dirty="0" smtClean="0"/>
              <a:t> </a:t>
            </a:r>
            <a:endParaRPr lang="en-US" dirty="0" smtClean="0"/>
          </a:p>
          <a:p>
            <a:pPr algn="r">
              <a:buNone/>
            </a:pPr>
            <a:r>
              <a:rPr lang="fa-IR" dirty="0" smtClean="0"/>
              <a:t>1-مشق عكاسي مي تواند در نبود هرگونه آموزش يا انگيزه ي نهادينه چنين گستره عظيمي را تجربه كند.</a:t>
            </a:r>
            <a:endParaRPr lang="en-US" dirty="0" smtClean="0"/>
          </a:p>
          <a:p>
            <a:pPr algn="r">
              <a:buNone/>
            </a:pPr>
            <a:r>
              <a:rPr lang="fa-IR" dirty="0" smtClean="0"/>
              <a:t>2-مقصود زيباشناسانه را به اين خوبي جامه عمل بپوشاند</a:t>
            </a:r>
            <a:endParaRPr lang="en-US" dirty="0" smtClean="0"/>
          </a:p>
          <a:p>
            <a:pPr algn="r">
              <a:buNone/>
            </a:pPr>
            <a:r>
              <a:rPr lang="fa-IR" dirty="0" smtClean="0"/>
              <a:t>3-بلندپروازي هنرمندانه ، بويژه در ميان آن افراد و دسته هاي اجتماعي كه اغلب رها از وظايف سنتي هستند ، ديده مي شود .</a:t>
            </a:r>
            <a:endParaRPr lang="en-US" dirty="0" smtClean="0"/>
          </a:p>
          <a:p>
            <a:pPr algn="r" rtl="1">
              <a:buFont typeface="Wingdings" pitchFamily="2" charset="2"/>
              <a:buChar char="q"/>
            </a:pPr>
            <a:r>
              <a:rPr lang="fa-IR" dirty="0" smtClean="0"/>
              <a:t>مشق زيبا شناسانه منحصرا به افراد فرهيخته تعلق ندارد كه بيشتر هم منوط به تحصيلات است بلكه در ميان آنهايي نيز وجود دارد كه چه به دليل سنشان و چه به سبب وضعيت تاهل يا موقعيت شغليشان ، پايين ترين سطح يكپارچگي با جامعه را دارند .</a:t>
            </a:r>
          </a:p>
          <a:p>
            <a:pPr algn="r" rtl="1">
              <a:buFont typeface="Wingdings" pitchFamily="2" charset="2"/>
              <a:buChar char="q"/>
            </a:pPr>
            <a:r>
              <a:rPr lang="fa-IR" dirty="0" smtClean="0"/>
              <a:t>پيدايش علاقه باطني به عكاسي مستلزم خنثي كردن وظايف سنتي (مثل يكپارچگي گروه) است و البته در غياب اين عوامل ، انجام مشق عكاسي مساوي با نوعي بي هنجاري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762000"/>
            <a:ext cx="7790688" cy="5943600"/>
          </a:xfrm>
        </p:spPr>
        <p:txBody>
          <a:bodyPr>
            <a:normAutofit fontScale="92500" lnSpcReduction="20000"/>
          </a:bodyPr>
          <a:lstStyle/>
          <a:p>
            <a:pPr algn="r" rtl="1">
              <a:buFont typeface="Wingdings" pitchFamily="2" charset="2"/>
              <a:buChar char="q"/>
            </a:pPr>
            <a:r>
              <a:rPr lang="fa-IR" dirty="0" smtClean="0"/>
              <a:t>اصرار به تقسيم جنسي تكاليف و علايق عكاسانه در ميان آماتورها به چشم مي خورد كه كاربردهاي ناب را براي خودشان قائل مي شوند و كاربردهاي سنتي(مثل عكسهاي خانوادگي) را به زنان نسبت مي دهند .</a:t>
            </a:r>
          </a:p>
          <a:p>
            <a:pPr algn="r" rtl="1">
              <a:buFont typeface="Wingdings" pitchFamily="2" charset="2"/>
              <a:buChar char="q"/>
            </a:pPr>
            <a:r>
              <a:rPr lang="fa-IR" dirty="0" smtClean="0"/>
              <a:t>دوربين عكاسي در تمام موارد يك وسيله مشترك در ميان اموال خانواده است .</a:t>
            </a:r>
          </a:p>
          <a:p>
            <a:pPr algn="r" rtl="1">
              <a:buFont typeface="Wingdings" pitchFamily="2" charset="2"/>
              <a:buChar char="q"/>
            </a:pPr>
            <a:r>
              <a:rPr lang="fa-IR" dirty="0" smtClean="0"/>
              <a:t>كاربران فصلي عكاسي و هواخواهان ، دو جمعيت متفاوت را تشكيل مي دهند : عكاسان پر شور اغلب در ميان مجردها بيشتر از متاهلها ، در ميان خانواده هاي بي فرزند بيشتر از خانواده هاي فرزند دار و در ميان جوانان (بويژه سنين 18 و 20) بيشتر از افراد ميانسال ديده مي شود</a:t>
            </a:r>
          </a:p>
          <a:p>
            <a:pPr algn="r" rtl="1">
              <a:buFont typeface="Wingdings" pitchFamily="2" charset="2"/>
              <a:buChar char="q"/>
            </a:pPr>
            <a:r>
              <a:rPr lang="fa-IR" dirty="0" smtClean="0"/>
              <a:t>گويي مطلوب ترين محيط براي عكاسي جايي است كه كاركردهاي سنتي كمترين فشار را وارد مي كنند .</a:t>
            </a:r>
            <a:endParaRPr lang="en-US" dirty="0" smtClean="0"/>
          </a:p>
          <a:p>
            <a:pPr algn="r">
              <a:buNone/>
            </a:pPr>
            <a:r>
              <a:rPr lang="fa-IR" dirty="0" smtClean="0"/>
              <a:t>از همين رو معمولا ميزان مشاركت در باشگاه عكاسي بعد از ازدواج به شدت افت مي كند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219200" y="609600"/>
            <a:ext cx="7714488" cy="5867400"/>
          </a:xfrm>
        </p:spPr>
        <p:txBody>
          <a:bodyPr>
            <a:normAutofit fontScale="77500" lnSpcReduction="20000"/>
          </a:bodyPr>
          <a:lstStyle/>
          <a:p>
            <a:pPr algn="r" rtl="1">
              <a:buFont typeface="Wingdings" pitchFamily="2" charset="2"/>
              <a:buChar char="q"/>
            </a:pPr>
            <a:r>
              <a:rPr lang="fa-IR" dirty="0" smtClean="0"/>
              <a:t>قصد خريد دوربين نتيجه فرصتهاي مالي و آرماني است كه جامعه برآن صحه گذاشته است .</a:t>
            </a:r>
          </a:p>
          <a:p>
            <a:pPr algn="r" rtl="1">
              <a:buFont typeface="Wingdings" pitchFamily="2" charset="2"/>
              <a:buChar char="q"/>
            </a:pPr>
            <a:r>
              <a:rPr lang="fa-IR" dirty="0" smtClean="0"/>
              <a:t>قصد عكاسي كردن در بين كارگران ، مديران جزء اجرايي و بخصوص كارمندان حادتر است ( البته طبقات مختلف مقاصد مختلفي دارند) از سوي ديگر رد خودخواسته و عمدي عكاسي در ميان مديران ارشد اجرايي و پيشه وران و نيز صنعت گران و مغازه داران به اوج مي رسد .</a:t>
            </a:r>
          </a:p>
          <a:p>
            <a:pPr algn="r" rtl="1">
              <a:buFont typeface="Wingdings" pitchFamily="2" charset="2"/>
              <a:buChar char="q"/>
            </a:pPr>
            <a:r>
              <a:rPr lang="fa-IR" dirty="0" smtClean="0"/>
              <a:t> از آنجا كه خلقيات بيش از آنكه الهام بخش رفتار باشند ، كنترلش مي كنند ، از اين رو عكاسي فرصت مناسبي فراهم مي كند تا ببينيم ارزشهاي طبقاتي چگونه مي توانند در غياب هرگونه تحصيلات رسمي ابراز شوند .</a:t>
            </a:r>
          </a:p>
          <a:p>
            <a:pPr algn="r" rtl="1">
              <a:buFont typeface="Wingdings" pitchFamily="2" charset="2"/>
              <a:buChar char="q"/>
            </a:pPr>
            <a:r>
              <a:rPr lang="fa-IR" dirty="0" smtClean="0"/>
              <a:t> از نظر مديران ارشد عكاسي براي فرزندان آنها مي تواند نقش يك دوره ي پايه ي هنري را ايفا كند ، چرا كه عكاسي در تحليل نهايي ، در ميان سرگرميهايي كه در سنين كم تجربگي انجام مي شوند ، جنبه جدي تر و مفيدتري دارد.هنجارهايي كه كيفيت دوربين را مشخص مي سازند اعضاي اين طبقه را از خريد يك دوربين ارزان منع مي كنند.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92500" lnSpcReduction="20000"/>
          </a:bodyPr>
          <a:lstStyle/>
          <a:p>
            <a:pPr algn="r" rtl="1">
              <a:buFont typeface="Wingdings" pitchFamily="2" charset="2"/>
              <a:buChar char="q"/>
            </a:pPr>
            <a:r>
              <a:rPr lang="fa-IR" dirty="0" smtClean="0"/>
              <a:t>از طرفي تخطي هايي كه از هنجار صورت مي گيرند به نحو احسن نشانگر واقعيت و قدرت آن هنجار است ، به ويژه زماني كه تاوانهاي اقتصادي را در پي دارند </a:t>
            </a:r>
          </a:p>
          <a:p>
            <a:pPr algn="r" rtl="1">
              <a:buFont typeface="Wingdings" pitchFamily="2" charset="2"/>
              <a:buChar char="q"/>
            </a:pPr>
            <a:r>
              <a:rPr lang="fa-IR" dirty="0" smtClean="0"/>
              <a:t>هميشه اين مطلب صدق نمي كند كه خريد دوربين گران قيمت ذوق و اشتياقي ماندگار را مي رساند كه برخلاف هوسي زودگذر است ، در برخي مواقع تجهيزات گران قيمت نوعي مظهر منزلت اجتماعي اند كه چنين موردي مي تواند به يك اندازه بيانگر تعهد هميشگي يا علاقه زود گذر باشد .</a:t>
            </a:r>
          </a:p>
          <a:p>
            <a:pPr algn="r" rtl="1">
              <a:buFont typeface="Wingdings" pitchFamily="2" charset="2"/>
              <a:buChar char="q"/>
            </a:pPr>
            <a:r>
              <a:rPr lang="fa-IR" dirty="0" smtClean="0"/>
              <a:t>برخي زيباشناسان به دنبال آنند تا تظام نويني از هنجارها بيابند كه بتواند قطعيتهاي اطمينان بخشي را كه آنان به خاطر دل كندن از سنت رايج از آنها محروم شده اند، تضمين كند.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تمايزهاي طبقاتي</a:t>
            </a:r>
            <a:endParaRPr lang="en-US" dirty="0"/>
          </a:p>
        </p:txBody>
      </p:sp>
      <p:sp>
        <p:nvSpPr>
          <p:cNvPr id="3" name="Content Placeholder 2"/>
          <p:cNvSpPr>
            <a:spLocks noGrp="1"/>
          </p:cNvSpPr>
          <p:nvPr>
            <p:ph idx="1"/>
          </p:nvPr>
        </p:nvSpPr>
        <p:spPr>
          <a:xfrm>
            <a:off x="1435608" y="762000"/>
            <a:ext cx="7498080" cy="5486400"/>
          </a:xfrm>
        </p:spPr>
        <p:txBody>
          <a:bodyPr>
            <a:normAutofit fontScale="85000" lnSpcReduction="20000"/>
          </a:bodyPr>
          <a:lstStyle/>
          <a:p>
            <a:pPr algn="r" rtl="1">
              <a:buFont typeface="Wingdings" pitchFamily="2" charset="2"/>
              <a:buChar char="q"/>
            </a:pPr>
            <a:r>
              <a:rPr lang="fa-IR" dirty="0" smtClean="0"/>
              <a:t>رابطه اي كه عكاسان با عكاسي دارند، هرگز از رابطه ي آنان با گروهشان (درجه ي يكپارچگي با گروهشان ) و رابطه اي كه با مشق مشروط گروهشان دارند (كه بيانگر موقعيتشان در گروه نيز هست) مستقل نيست.</a:t>
            </a:r>
          </a:p>
          <a:p>
            <a:pPr algn="r" rtl="1">
              <a:buFont typeface="Wingdings" pitchFamily="2" charset="2"/>
              <a:buChar char="q"/>
            </a:pPr>
            <a:r>
              <a:rPr lang="fa-IR" dirty="0" smtClean="0"/>
              <a:t>عكاسي همانقدر كه مي تواند براي خرده بورژواها ميل به ابتكار و فراغت از كاركردهاي خانوادگي را تداعي كند به همان اندازه ، امتناع طبقات بالا را به پيوستن به مشقي كه به سبب عموميت يافتنش مظنون به پيش پا افتادگي است به دنبال دارد .</a:t>
            </a:r>
          </a:p>
          <a:p>
            <a:pPr algn="r" rtl="1">
              <a:buFont typeface="Wingdings" pitchFamily="2" charset="2"/>
              <a:buChar char="q"/>
            </a:pPr>
            <a:r>
              <a:rPr lang="fa-IR" dirty="0" smtClean="0"/>
              <a:t>جامعه دهقاني آنقدر يكپارچه است و به ارزشهايش اطمينان دارد  كه اعضايش را از وسوسه اينكه شبيه شهريها شوند و خود را متفاوت با اعضاي جامعه شان نشان دهند باز مي دارد. دهقانان عكاسي را تنها در مقام مصرف كننده و مصرف كننده انتخاب گر استفاده مي كنند ، يك" دهقان واقعي" خودش را مانند شهري ها نمي داند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219200" y="762000"/>
            <a:ext cx="7714488" cy="5943600"/>
          </a:xfrm>
        </p:spPr>
        <p:txBody>
          <a:bodyPr>
            <a:normAutofit fontScale="92500" lnSpcReduction="10000"/>
          </a:bodyPr>
          <a:lstStyle/>
          <a:p>
            <a:pPr algn="r" rtl="1">
              <a:buFont typeface="Wingdings" pitchFamily="2" charset="2"/>
              <a:buChar char="q"/>
            </a:pPr>
            <a:r>
              <a:rPr lang="fa-IR" dirty="0" smtClean="0"/>
              <a:t>عكاسي به عنوان يك تجمل محسوب مي شود از اين گذشته نوآوري در اين گروه هميشه با ديده مشكوك نگريسته مي شود چرا كه مي تواند عامل نفي سنت باشد .امري كه ممكن است به مثابه ابزار ميل به تمايز ، بي نظير بودگي ، ميل به تاثير گذاشتن بر ديگران يا تحقير آنها قلمداد شود. بي حرمتي اين چنين توهين به اعتماد به نفس همگان است </a:t>
            </a:r>
          </a:p>
          <a:p>
            <a:pPr algn="r" rtl="1">
              <a:buFont typeface="Wingdings" pitchFamily="2" charset="2"/>
              <a:buChar char="q"/>
            </a:pPr>
            <a:r>
              <a:rPr lang="fa-IR" dirty="0" smtClean="0"/>
              <a:t> مشق عكاسي هم كه با زندگي شهري پيوند خورده است ، به عنوان تجلي ميل به اداي شهريها را د رآوردن تلقي مي شود كه رويگرداني از شخص تازه به دوران رسيده را به دنبال دارد .</a:t>
            </a:r>
          </a:p>
          <a:p>
            <a:pPr algn="r" rtl="1">
              <a:buFont typeface="Wingdings" pitchFamily="2" charset="2"/>
              <a:buChar char="q"/>
            </a:pPr>
            <a:r>
              <a:rPr lang="fa-IR" dirty="0" smtClean="0"/>
              <a:t>از آنجا كه در تلقي اين گروه، نوجوانها ، براي خامي نمادين و خياليشان همواره حق قانوني داشته اند پس در دوران نوجواني با عكاسي مدارا مي كنند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219200" y="762000"/>
            <a:ext cx="7714488" cy="5867400"/>
          </a:xfrm>
        </p:spPr>
        <p:txBody>
          <a:bodyPr>
            <a:normAutofit fontScale="85000" lnSpcReduction="20000"/>
          </a:bodyPr>
          <a:lstStyle/>
          <a:p>
            <a:pPr algn="r" rtl="1">
              <a:buFont typeface="Wingdings" pitchFamily="2" charset="2"/>
              <a:buChar char="q"/>
            </a:pPr>
            <a:r>
              <a:rPr lang="fa-IR" dirty="0" smtClean="0"/>
              <a:t>به طور كلي اگر عكاسي صاحب ارزش مي شود ، براي آن است كه به مقتضيات واقع گرايي و خوانايي پاسخ مي دهد و توقعات زيبا شناسانه را بهتر از نقاشي برآورده مي كند ، از اين رو اغلب بي درنگ در كانون علاقه عموم قررار مي گيرد .</a:t>
            </a:r>
          </a:p>
          <a:p>
            <a:pPr algn="r" rtl="1">
              <a:buFont typeface="Wingdings" pitchFamily="2" charset="2"/>
              <a:buChar char="q"/>
            </a:pPr>
            <a:r>
              <a:rPr lang="fa-IR" dirty="0" smtClean="0"/>
              <a:t>گرچه بسياري از طبقات مرفه از تلقي عكاسي به مثابه هنر امتناع مي ورزند در عوض آن را در مقام مشقي به دور از هرگونه دردسر يا راز و رمز مي دانند كه مستلزم هيچ گونه مهارت خاصي نيست ، همانطور كه بسياري با آن قضاوتهايي موافقند كه عكاسي را در مقامي بالاتر از نقاشي قرار مي دهد .</a:t>
            </a:r>
          </a:p>
          <a:p>
            <a:pPr algn="r" rtl="1">
              <a:buFont typeface="Wingdings" pitchFamily="2" charset="2"/>
              <a:buChar char="q"/>
            </a:pPr>
            <a:r>
              <a:rPr lang="fa-IR" dirty="0" smtClean="0"/>
              <a:t>اين خود ايده هاي غير عادي يا بديع نيست كه ناديده گرفته مي شود بلكه ايده ي داشتن ايده هاست كه ناديده گرفته مي شود زيرا مستلزم آنست كه كنش عكاسانه به خودي خود و به سبب خود براي عكاس جالب توجه باشد .در واقع مشق عكاس همواره به شدت تابع كاركردهايي قرار مي گيرد كه وجود و تداومش را مديون آنهاست و نادر بودن و قيمت تجهيزات به تقويت اين تبعيت كمك مي كند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نگرش كارمندان به عكاسي</a:t>
            </a:r>
            <a:endParaRPr lang="en-US" dirty="0"/>
          </a:p>
        </p:txBody>
      </p:sp>
      <p:sp>
        <p:nvSpPr>
          <p:cNvPr id="3" name="Content Placeholder 2"/>
          <p:cNvSpPr>
            <a:spLocks noGrp="1"/>
          </p:cNvSpPr>
          <p:nvPr>
            <p:ph idx="1"/>
          </p:nvPr>
        </p:nvSpPr>
        <p:spPr>
          <a:xfrm>
            <a:off x="1435608" y="685800"/>
            <a:ext cx="7498080" cy="5562600"/>
          </a:xfrm>
        </p:spPr>
        <p:txBody>
          <a:bodyPr>
            <a:normAutofit fontScale="85000" lnSpcReduction="20000"/>
          </a:bodyPr>
          <a:lstStyle/>
          <a:p>
            <a:pPr algn="r" rtl="1">
              <a:buFont typeface="Wingdings" pitchFamily="2" charset="2"/>
              <a:buChar char="q"/>
            </a:pPr>
            <a:r>
              <a:rPr lang="fa-IR" dirty="0" smtClean="0"/>
              <a:t>كارمندان از اينكه از عكاسي هم مثل نقاشي براي تزيين استفاده كنند پرهيز مي كنند .</a:t>
            </a:r>
          </a:p>
          <a:p>
            <a:pPr algn="r" rtl="1">
              <a:buFont typeface="Wingdings" pitchFamily="2" charset="2"/>
              <a:buChar char="q"/>
            </a:pPr>
            <a:r>
              <a:rPr lang="fa-IR" dirty="0" smtClean="0"/>
              <a:t>در ميان كارمندان كاربران كمتري وجو ددارد اما آنها هم به نسبت كارگران خود را بيشتر وقف اين مشق مي كنند و از تجهيزات بهتري برخورداند .</a:t>
            </a:r>
          </a:p>
          <a:p>
            <a:pPr algn="r" rtl="1">
              <a:buFont typeface="Wingdings" pitchFamily="2" charset="2"/>
              <a:buChar char="q"/>
            </a:pPr>
            <a:r>
              <a:rPr lang="fa-IR" dirty="0" smtClean="0"/>
              <a:t>وجود نگراني درباره مشروعيت عكاسي ، خود نشانگر آن است كه چرا در اين دسته اجتماعي نسبت به هر دسته ديگري شمار قطعيتهاي راي ممتنع كمتر است اين امر نشانگر آن است كه انكارهاي خود به خودي و نسنجيده به نسبت اندكند . افزون بر آن انتخابهاي زيبا شناسانه با ساده لوحي كمتري صورت مي گيرد و تمايل به نورپردازي از پشت، براي مثال ، با ارجاع به يك نقاش يا تابلوي نقاشي مي تواند مشروعيت يابد .</a:t>
            </a:r>
          </a:p>
          <a:p>
            <a:pPr algn="r" rtl="1">
              <a:buFont typeface="Wingdings" pitchFamily="2" charset="2"/>
              <a:buChar char="q"/>
            </a:pPr>
            <a:r>
              <a:rPr lang="fa-IR" dirty="0" smtClean="0"/>
              <a:t>بر اين اساس رابطه مبهم اين گروه و فرهنگ عالمانه در نگرش گروه به مشق عكاسي كه مشروعيتش قطعي و مشخص نيست ، آشكار مي شود .</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77500" lnSpcReduction="20000"/>
          </a:bodyPr>
          <a:lstStyle/>
          <a:p>
            <a:pPr algn="r" rtl="1">
              <a:buFont typeface="Wingdings" pitchFamily="2" charset="2"/>
              <a:buChar char="q"/>
            </a:pPr>
            <a:r>
              <a:rPr lang="fa-IR" dirty="0" smtClean="0"/>
              <a:t>كارمندان از آنجا كه به دليل مقاصد زيبا شناسانه پوچ محكوم مي شوند ، همان مقاصدي كه به دليل معيارهاي طبقه كارگر شكل منفي به خود گرفته است از مقايسه  عكاسي با هنرهاي مشروع خود داري مي كنند تا از اين راه بتوانند مدعي ارزش زيباشناسانه براي آن بشوند .</a:t>
            </a:r>
          </a:p>
          <a:p>
            <a:pPr algn="r" rtl="1">
              <a:buFont typeface="Wingdings" pitchFamily="2" charset="2"/>
              <a:buChar char="q"/>
            </a:pPr>
            <a:r>
              <a:rPr lang="fa-IR" dirty="0" smtClean="0"/>
              <a:t>وضعيت مبهم اين گروه كه وراي ميل به فرق داشتن ، هيچ فرقي حتي در زمينه اقتصادي و بويژه فرهنگي با كارگران ندارد و اگر هم دارد بسيار كم است در ابهام نگرش نسبت به عكاسي مشخص مي شود.</a:t>
            </a:r>
          </a:p>
          <a:p>
            <a:pPr algn="r" rtl="1">
              <a:buFont typeface="Wingdings" pitchFamily="2" charset="2"/>
              <a:buChar char="q"/>
            </a:pPr>
            <a:r>
              <a:rPr lang="fa-IR" dirty="0" smtClean="0"/>
              <a:t>همين ابهامها به گونه اي آشكارتر در ميان مديران جز اجرايي به چشم مي خورد .آنها بر اين عقيده اند كه عكاسي به همان اندازه نقاشي نيازمند سعي و تلاش است .مايلند به عكاسي وجهه اي هنرمندانه ببخشند .</a:t>
            </a:r>
          </a:p>
          <a:p>
            <a:pPr algn="r" rtl="1">
              <a:buFont typeface="Wingdings" pitchFamily="2" charset="2"/>
              <a:buChar char="q"/>
            </a:pPr>
            <a:r>
              <a:rPr lang="fa-IR" dirty="0" smtClean="0"/>
              <a:t>كارمندان گرچه عكسهاي خانوادگي كمتري مي گيرند تلاش براي ترك زيبا شناسي عاميانه  در مشقشان كمتر رقم مي خورد تا درقضاوتهاي زيباشناسانه شان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85000" lnSpcReduction="20000"/>
          </a:bodyPr>
          <a:lstStyle/>
          <a:p>
            <a:pPr algn="r" rtl="1">
              <a:buFont typeface="Wingdings" pitchFamily="2" charset="2"/>
              <a:buChar char="q"/>
            </a:pPr>
            <a:r>
              <a:rPr lang="fa-IR" dirty="0" smtClean="0"/>
              <a:t>در گفتمان ميل به خود متمايز بيني آسانتر تحقق مي يابد تا در يك فعاليت واقعي .چرا كه منطق وام گيري فرهنگي به آن معناست كه اشكال بيروني و نمود ظاهري رفتار در مقايسه با نگرشهاي زيربنايي عميقتر ، آسانتر ارتباط برقرار مي كند</a:t>
            </a:r>
          </a:p>
          <a:p>
            <a:pPr algn="r" rtl="1">
              <a:buFont typeface="Wingdings" pitchFamily="2" charset="2"/>
              <a:buChar char="q"/>
            </a:pPr>
            <a:r>
              <a:rPr lang="fa-IR" dirty="0" smtClean="0"/>
              <a:t>حتي مشتاق ترين كاربرها كه حتي موضوعات زيباشناسانه انتخاب مي كنند اغلب به سبب تناقض حرف و عملشان محكوم مي شوند .آنها ابتكار را با انتخاب موضوعهاي مختلف عكاسي نشان مي دهند نه با عكاسي از موضوعهاي مشابه با شيوه هاي مختلف.</a:t>
            </a:r>
          </a:p>
          <a:p>
            <a:pPr algn="r" rtl="1">
              <a:buFont typeface="Wingdings" pitchFamily="2" charset="2"/>
              <a:buChar char="q"/>
            </a:pPr>
            <a:r>
              <a:rPr lang="fa-IR" dirty="0" smtClean="0"/>
              <a:t>مشق عكاسي در ميان مديران ارشد اجرايي كمتر  متداول است .مالكيت تجهيزات در اين طبقه نتيجه در آمد است و نه نشانه تخصيص به خود عكاسي.</a:t>
            </a:r>
          </a:p>
          <a:p>
            <a:pPr algn="r" rtl="1">
              <a:buFont typeface="Wingdings" pitchFamily="2" charset="2"/>
              <a:buChar char="q"/>
            </a:pPr>
            <a:r>
              <a:rPr lang="fa-IR" dirty="0" smtClean="0"/>
              <a:t>مديران ارشد اجرايي براي عكاسي در حرف بيشتر ارزش قائلند تا در عمل ، مشق خفيف آنان به كاركردهاي سنتي مختص مي شود .</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85000" lnSpcReduction="20000"/>
          </a:bodyPr>
          <a:lstStyle/>
          <a:p>
            <a:pPr algn="r" rtl="1">
              <a:buFont typeface="Wingdings" pitchFamily="2" charset="2"/>
              <a:buChar char="q"/>
            </a:pPr>
            <a:r>
              <a:rPr lang="fa-IR" dirty="0" smtClean="0"/>
              <a:t>مديران ارشد اجرايي اغلب بلند پروازيهاي زيباشناسانه اي را كه به صورت انتراعي بيان داشته بودند كنار مي نهند حال آنكه مديران جز اجرايي بارها اشتياقشان به يك مشق ماهرانه را ياد آور مي شوند .</a:t>
            </a:r>
          </a:p>
          <a:p>
            <a:pPr algn="r" rtl="1">
              <a:buFont typeface="Wingdings" pitchFamily="2" charset="2"/>
              <a:buChar char="q"/>
            </a:pPr>
            <a:r>
              <a:rPr lang="fa-IR" dirty="0" smtClean="0"/>
              <a:t>در واقع ابهام نگرش و تناقضهاي موجود ميان اظهارات و رفتارها به نظر مي رسد كه در اساس به موقعيت عكاسي در هنرهاي زيبا محدود مي شود . از يكسو عكاسي فرصتي است براي فعال كردن نگرش زيبا شناسانه و از سوي ديگر مشق عكاسي حتي در كمال يافته ترين شكلش در پايگان مشقهاي هنرمندانه ، آن پايينها جاي مي گيرد ، كنشگران عكاسي اجبار كمتري براي به كاربستن حس زيباشناسانه مي بينند.</a:t>
            </a:r>
          </a:p>
          <a:p>
            <a:pPr algn="r" rtl="1">
              <a:buFont typeface="Wingdings" pitchFamily="2" charset="2"/>
              <a:buChar char="q"/>
            </a:pPr>
            <a:r>
              <a:rPr lang="fa-IR" dirty="0" smtClean="0"/>
              <a:t>از همين جا مي توان دريافت كه چرا دلبستگي آزادانه به سنتي ترين اشكال عكاسي كه گاهي اوقات خود را به گونه اي نشان مي دهد كه گويي دور از سو ء نيت يا تمرد است در ميان افراد مختلف و در خود فرد به يك ميزان به عنوان تجربه اي هنرمندانه نگريسته مي شود.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77500" lnSpcReduction="20000"/>
          </a:bodyPr>
          <a:lstStyle/>
          <a:p>
            <a:pPr algn="r" rtl="1">
              <a:buFont typeface="Wingdings" pitchFamily="2" charset="2"/>
              <a:buChar char="q"/>
            </a:pPr>
            <a:r>
              <a:rPr lang="fa-IR" dirty="0" smtClean="0"/>
              <a:t>به هر روي اعضاي طبقه بالا سعي دارند خود را از سرگرمي هايي كه به خاطر اشاعه شان دچار پيش پا افتادگي شده اند ، دور سازند . </a:t>
            </a:r>
          </a:p>
          <a:p>
            <a:pPr algn="r" rtl="1">
              <a:buFont typeface="Wingdings" pitchFamily="2" charset="2"/>
              <a:buChar char="q"/>
            </a:pPr>
            <a:r>
              <a:rPr lang="fa-IR" dirty="0" smtClean="0"/>
              <a:t>اعضاي طبقه بالا تنها مي توانند تعاريف منفي ارائه دهند خواه عكس خوب را به منزله اثري كه به اثر فرد ديگر شبيه نيست تعريف كنند يا خواه در گزينشهاي زيباشناسانه شان از قاعده نگرفتن عكسهاي توريستي ساده پيروي كنند.همساز بودن با ارزشهاي يك طبقه بيش از همه برابراست با رد يك مشق پيش پا افتاده و انكار هنجارهاي طبقاتي اي كه شخص مايل است خود را از آنها جدا نمايد .</a:t>
            </a:r>
          </a:p>
          <a:p>
            <a:pPr algn="r" rtl="1">
              <a:buFont typeface="Wingdings" pitchFamily="2" charset="2"/>
              <a:buChar char="q"/>
            </a:pPr>
            <a:r>
              <a:rPr lang="fa-IR" dirty="0" smtClean="0"/>
              <a:t>اگر مشق عكاسي بيش از هر مشق فرهنگي ديگر ظاهرا به يك نياز طبيعي پاسخ مي گويد  اين امر به خاطر عموميتش است  كه برخلاف رفتن به موزه و كنسرت از </a:t>
            </a:r>
            <a:r>
              <a:rPr lang="fa-IR" dirty="0" smtClean="0">
                <a:solidFill>
                  <a:srgbClr val="FF0000"/>
                </a:solidFill>
              </a:rPr>
              <a:t>حمايت مرجعي كه نقش آموزش </a:t>
            </a:r>
            <a:r>
              <a:rPr lang="fa-IR" dirty="0" smtClean="0"/>
              <a:t>يا ترغيب آن را داشته باشد </a:t>
            </a:r>
            <a:r>
              <a:rPr lang="fa-IR" dirty="0" smtClean="0">
                <a:solidFill>
                  <a:srgbClr val="FF0000"/>
                </a:solidFill>
              </a:rPr>
              <a:t>برخوردار نيست </a:t>
            </a:r>
            <a:r>
              <a:rPr lang="fa-IR" dirty="0" smtClean="0"/>
              <a:t>. </a:t>
            </a:r>
          </a:p>
          <a:p>
            <a:pPr algn="r" rtl="1">
              <a:buFont typeface="Wingdings" pitchFamily="2" charset="2"/>
              <a:buChar char="q"/>
            </a:pPr>
            <a:r>
              <a:rPr lang="fa-IR" dirty="0" smtClean="0"/>
              <a:t>اين مساله  نشان مي دهد كه چرا تفاوتهاي تحصيلي و طبقاتي  در اينجا آشكار و هويدا نيست .عكاسي مانند گوش دان به راديو و رفتن به سينما كه با سطح تحصيلات تعريف مي شوند، </a:t>
            </a:r>
            <a:r>
              <a:rPr lang="fa-IR" dirty="0" smtClean="0">
                <a:solidFill>
                  <a:srgbClr val="FF0000"/>
                </a:solidFill>
              </a:rPr>
              <a:t>به فعليت يابي تفاوتها </a:t>
            </a:r>
            <a:r>
              <a:rPr lang="fa-IR" dirty="0" smtClean="0"/>
              <a:t>كمك نمي كند .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219200" y="685800"/>
            <a:ext cx="7714488" cy="5867400"/>
          </a:xfrm>
        </p:spPr>
        <p:txBody>
          <a:bodyPr>
            <a:normAutofit fontScale="85000" lnSpcReduction="10000"/>
          </a:bodyPr>
          <a:lstStyle/>
          <a:p>
            <a:pPr algn="r" rtl="1">
              <a:buFont typeface="Wingdings" pitchFamily="2" charset="2"/>
              <a:buChar char="q"/>
            </a:pPr>
            <a:r>
              <a:rPr lang="fa-IR" dirty="0" smtClean="0"/>
              <a:t>بايد در نظر داشت كه قصد صرف بر خود متمايز بيني بيرون آمدن از مسير اشتباه آدمي را در مسير صحيح قرار نمي دهد و رد سرسري مشق و" زيباشناسي" عاميانه ممكن است شخص را به پذيرش هرچيزي سوق دهد كه در نگاه نخست متمايز از آن به نظر مي رسد .</a:t>
            </a:r>
          </a:p>
          <a:p>
            <a:pPr algn="r" rtl="1">
              <a:buFont typeface="Wingdings" pitchFamily="2" charset="2"/>
              <a:buChar char="q"/>
            </a:pPr>
            <a:r>
              <a:rPr lang="fa-IR" dirty="0" smtClean="0"/>
              <a:t>تحقق قصد هنرمندانه در عكاسي سخت است شايد به اين سبب كه از اساس مشق عكاسي به دشواري مي تواند از كاركردهايي كه هستي اش را مديون آنهاست بگريزد .عكاسي كه هميشه  كاركردهاي اجتماعي را ، آگاهانه يا نا آگاهانه بر گردن مي گيرد و از نزديك درگير زندگي خانوادگي است ، ارزشها و ضرب آهنگها ، دلايل و علت وجودي اش را از جاي ديگر وام مي گيرد </a:t>
            </a:r>
          </a:p>
          <a:p>
            <a:pPr algn="r" rtl="1">
              <a:buFont typeface="Wingdings" pitchFamily="2" charset="2"/>
              <a:buChar char="q"/>
            </a:pPr>
            <a:r>
              <a:rPr lang="fa-IR" dirty="0" smtClean="0"/>
              <a:t>عكاس با به نمايش گذاشتن آثارش عمل اشتباهي مرتكب مي شود حال آنكه نقاش نه ، چون سوژه ي عكس كه يك سوژه ي عام نيست نمي تواند عموم بينندگان را مخاطب قرار دهد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70000" lnSpcReduction="20000"/>
          </a:bodyPr>
          <a:lstStyle/>
          <a:p>
            <a:pPr algn="r" rtl="1">
              <a:buFont typeface="Wingdings" pitchFamily="2" charset="2"/>
              <a:buChar char="q"/>
            </a:pPr>
            <a:r>
              <a:rPr lang="fa-IR" dirty="0" smtClean="0"/>
              <a:t>طبقات مختلف اجتماعي در اين مورد فقط مي توانند با جدا كردن خويش ، به شيوه هاي گوناگون ، از مشق عادي ، امتيازي را براي خود قائل شده و اين گونه خود را متمايز جلوه دهند .</a:t>
            </a:r>
          </a:p>
          <a:p>
            <a:pPr algn="r" rtl="1">
              <a:buFont typeface="Wingdings" pitchFamily="2" charset="2"/>
              <a:buChar char="q"/>
            </a:pPr>
            <a:r>
              <a:rPr lang="fa-IR" dirty="0" smtClean="0"/>
              <a:t>علاقه به خود متمايز بيني خواه به روش </a:t>
            </a:r>
            <a:r>
              <a:rPr lang="fa-IR" dirty="0" smtClean="0">
                <a:solidFill>
                  <a:srgbClr val="FF0000"/>
                </a:solidFill>
              </a:rPr>
              <a:t>امتناع </a:t>
            </a:r>
            <a:r>
              <a:rPr lang="fa-IR" dirty="0" smtClean="0"/>
              <a:t>، خواه به واسطه ي يك دلبستگي نا اميدانه به جاي تجربه زيبا شناسانه ابراز مي شود و عكاسي با در نظر گرفتن مقام پايينش در پايگان هنرها ظاهرا نه سزاوار تلاش و تقلاست و نه قرباني شدن شخص در راه آن .</a:t>
            </a:r>
          </a:p>
          <a:p>
            <a:pPr algn="r" rtl="1">
              <a:buFont typeface="Wingdings" pitchFamily="2" charset="2"/>
              <a:buChar char="q"/>
            </a:pPr>
            <a:r>
              <a:rPr lang="fa-IR" dirty="0" smtClean="0"/>
              <a:t>افرادي كه به خود مي قبولانند كه با </a:t>
            </a:r>
            <a:r>
              <a:rPr lang="fa-IR" dirty="0" smtClean="0">
                <a:solidFill>
                  <a:srgbClr val="FF0000"/>
                </a:solidFill>
              </a:rPr>
              <a:t>عكاسي به مثابه يك فعاليت هنرمندانه </a:t>
            </a:r>
            <a:r>
              <a:rPr lang="fa-IR" dirty="0" smtClean="0"/>
              <a:t>برخورد كنند جز اقليتي از </a:t>
            </a:r>
            <a:r>
              <a:rPr lang="fa-IR" dirty="0" smtClean="0">
                <a:solidFill>
                  <a:srgbClr val="FF0000"/>
                </a:solidFill>
              </a:rPr>
              <a:t>هنجارگريزه</a:t>
            </a:r>
            <a:r>
              <a:rPr lang="fa-IR" dirty="0" smtClean="0"/>
              <a:t>ا هستند كه تعريف اجتماعيشان به واسطه ي استقلال قابل توجه شان از شرايطي است كه مشق اكثريت را نه تنها در هستي اش بلكه در موضوعات ، مناسبتها و" زيباشناسي" اش و از راه يك ارتباط خاص با فرهنگ دانشگاهي اي كه به موقعيتشان در ساختار اجتماعي مربوط مي شود .</a:t>
            </a:r>
          </a:p>
          <a:p>
            <a:pPr algn="r" rtl="1">
              <a:buFont typeface="Wingdings" pitchFamily="2" charset="2"/>
              <a:buChar char="q"/>
            </a:pPr>
            <a:r>
              <a:rPr lang="fa-IR" dirty="0" smtClean="0"/>
              <a:t> همان دلايلي كه از ورود طبقات ممتاز به عكاسي جلوگيري مي كند ممكن است در واقع برخي از اعضاي طبقات متوسط را ترغيب كند كه در آن جايگزيني را براي دامنه دسترسي شان به مشقهاي تقديس شده اي كه برايشان دور از دسترس باقي مي ماند جستجو كنند .</a:t>
            </a:r>
            <a:endParaRPr lang="en-US" dirty="0" smtClean="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en-US" dirty="0" smtClean="0"/>
              <a:t/>
            </a:r>
            <a:br>
              <a:rPr lang="en-US" dirty="0" smtClean="0"/>
            </a:br>
            <a:r>
              <a:rPr lang="fa-IR" sz="3100" b="1" dirty="0" smtClean="0"/>
              <a:t>فصل دوم تعريف اجتماعي عكاسي   پير بورديو</a:t>
            </a:r>
            <a:r>
              <a:rPr lang="en-US" dirty="0" smtClean="0"/>
              <a:t/>
            </a:r>
            <a:br>
              <a:rPr lang="en-US" dirty="0" smtClean="0"/>
            </a:br>
            <a:endParaRPr lang="en-US" dirty="0"/>
          </a:p>
        </p:txBody>
      </p:sp>
      <p:sp>
        <p:nvSpPr>
          <p:cNvPr id="3" name="Content Placeholder 2"/>
          <p:cNvSpPr>
            <a:spLocks noGrp="1"/>
          </p:cNvSpPr>
          <p:nvPr>
            <p:ph idx="1"/>
          </p:nvPr>
        </p:nvSpPr>
        <p:spPr>
          <a:xfrm>
            <a:off x="1435608" y="762000"/>
            <a:ext cx="7498080" cy="5486400"/>
          </a:xfrm>
        </p:spPr>
        <p:txBody>
          <a:bodyPr>
            <a:normAutofit fontScale="70000" lnSpcReduction="20000"/>
          </a:bodyPr>
          <a:lstStyle/>
          <a:p>
            <a:pPr algn="r">
              <a:buNone/>
            </a:pPr>
            <a:r>
              <a:rPr lang="fa-IR" b="1" dirty="0" smtClean="0"/>
              <a:t> </a:t>
            </a:r>
            <a:endParaRPr lang="en-US" dirty="0" smtClean="0"/>
          </a:p>
          <a:p>
            <a:pPr algn="r">
              <a:buNone/>
            </a:pPr>
            <a:r>
              <a:rPr lang="fa-IR" b="1" dirty="0" smtClean="0"/>
              <a:t>هنري كه از طبيعت تقليد مي كند</a:t>
            </a:r>
            <a:endParaRPr lang="en-US" dirty="0" smtClean="0"/>
          </a:p>
          <a:p>
            <a:pPr algn="r">
              <a:buNone/>
            </a:pPr>
            <a:r>
              <a:rPr lang="fa-IR" b="1" dirty="0" smtClean="0"/>
              <a:t>هنري كه از هنر تقليد مي كند</a:t>
            </a:r>
            <a:endParaRPr lang="en-US" dirty="0" smtClean="0"/>
          </a:p>
          <a:p>
            <a:pPr algn="r" rtl="1">
              <a:buFont typeface="Wingdings" pitchFamily="2" charset="2"/>
              <a:buChar char="q"/>
            </a:pPr>
            <a:r>
              <a:rPr lang="fa-IR" dirty="0" smtClean="0"/>
              <a:t>فيلم عكاسي تفسير نمي كند ، ثبت مي كند . دقت و درستي آن غير قابل ترديد است. در حقيقت عكاسي جنبه اي از واقعيت را شكار مي كند كه تنها حاصل گزينش اختياري بوده و در واقع نوعي رونويسي است .</a:t>
            </a:r>
          </a:p>
          <a:p>
            <a:pPr algn="r" rtl="1">
              <a:buFont typeface="Wingdings" pitchFamily="2" charset="2"/>
              <a:buChar char="q"/>
            </a:pPr>
            <a:r>
              <a:rPr lang="fa-IR" dirty="0" smtClean="0"/>
              <a:t> در بين تمام ويژگي هاي يك سوژه تنها آنهايي به خاطر سپرده مي شوند كه براي يك لحظه و فقط از يك نقطه ديد نمايان مي گردند .رونويسي عموما سياه و سفيد كه معمولا در مقياس كوچك تر و همواره روي يك سطح صاف پياده مي شود . به كلام ديگر ، عكاسي يك نظام قراردادي است كه فضا را بر حسب قوانين پرسپكتيو و حجم و رنگها را بر پايه تنوع درجه هاي سياه و سفيد عرضه مي كند .</a:t>
            </a:r>
          </a:p>
          <a:p>
            <a:pPr algn="r" rtl="1">
              <a:buFont typeface="Wingdings" pitchFamily="2" charset="2"/>
              <a:buChar char="q"/>
            </a:pPr>
            <a:r>
              <a:rPr lang="fa-IR" dirty="0" smtClean="0"/>
              <a:t>عكاسي به مثابه ثبت كاملا واقع گرايانه و عيني جهان مرئي قلمداد مي شود زيرا مختص به كاربردهاي اجنماعي اي شده است كه واقع گرا و عيني به حساب مي آيند .اگر عكاسي خود را داراي تمام مشخصه هاي يك "ارتباط نمادين بدون نحو" و در كل يك "زبان طبيعي"  معرفي كرده است ، دليل اصلي اش اين است كه گزينشي كه از جهان مريي دارد به تمامي مطابق با آن نوع بازنمايي جهان است كه از سده چهاردهم بر اروپا حاكم بوده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70000" lnSpcReduction="20000"/>
          </a:bodyPr>
          <a:lstStyle/>
          <a:p>
            <a:pPr algn="r" rtl="1">
              <a:buFont typeface="Wingdings" pitchFamily="2" charset="2"/>
              <a:buChar char="q"/>
            </a:pPr>
            <a:r>
              <a:rPr lang="fa-IR" dirty="0" smtClean="0"/>
              <a:t>يك عكاس معمولي دنيا را همانند ديگران مي بيند ، يعني مطابق منطق ديدني كه مباحث و معيارهاي خود را از هنرهاي گذشته وام مي گيرد .تصاويري كه بتوانند با استفاده از امكانات فني خود به لحاظ آكادميك از عكاسي معمولي جدا سازند ، شگفتي ساز ظاهر مي شوند.</a:t>
            </a:r>
          </a:p>
          <a:p>
            <a:pPr algn="r" rtl="1">
              <a:buFont typeface="Wingdings" pitchFamily="2" charset="2"/>
              <a:buChar char="q"/>
            </a:pPr>
            <a:r>
              <a:rPr lang="fa-IR" dirty="0" smtClean="0"/>
              <a:t>اما تمام تناقض موجود در عكاسي عامه پسند در جنبه ي زمان مند بودن آن آشكار مي شود عكاسي با ايجاد برش لحظه اي به درون جهان مريي ، برداشت انعطاف پذير روزمره را به بي نهايت تصاوير آني و گذرا شبيه تصاوير روياگونه تبديل مي كند و از اين راه لحظه هايي بي نظير از حالت دوجانبه و متقابل اشيا را شكار مي كند و بنا به گفته والتر بنيامين نماهايي از جهان پيرامون كه به دليل لحظه اي بودنشان نامحسوس هستند را تسخير مي نمايد و اعمال و حركات انسانهايي  كه در پوچي زمانه اي پر از دروغ و فريبكاري دست و پا مي زنند را نشان مي دهد .</a:t>
            </a:r>
          </a:p>
          <a:p>
            <a:pPr algn="r" rtl="1">
              <a:buFont typeface="Wingdings" pitchFamily="2" charset="2"/>
              <a:buChar char="q"/>
            </a:pPr>
            <a:r>
              <a:rPr lang="fa-IR" dirty="0" smtClean="0"/>
              <a:t>عكاسي عامه پسند هرگونه اتفاق يا وضعيتي كه واقعيت را به واسطه زمان مند كردن آن زايل كند نمي پذيرد .</a:t>
            </a:r>
          </a:p>
          <a:p>
            <a:pPr algn="r" rtl="1">
              <a:buFont typeface="Wingdings" pitchFamily="2" charset="2"/>
              <a:buChar char="q"/>
            </a:pPr>
            <a:r>
              <a:rPr lang="fa-IR" dirty="0" smtClean="0"/>
              <a:t> تنها با شكار لحظه هايي كه به واسطه ي با شكوه بودنشان از يك جريان زمان مند جدا شده اند و نيز تنها با ثبت تصوير افراد به صورت ساكن و در يك زمينه ي ثابت مي توان مانع از نابود شدن آنها شد .هرگاه كنشي صورت مي گيرد دوربين عكاسي سير حركت طبيعي آن را همواره به صورت ساكن و خارج از زمان ثبت مي كند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09600"/>
            <a:ext cx="7498080" cy="5638800"/>
          </a:xfrm>
        </p:spPr>
        <p:txBody>
          <a:bodyPr>
            <a:normAutofit fontScale="85000" lnSpcReduction="20000"/>
          </a:bodyPr>
          <a:lstStyle/>
          <a:p>
            <a:pPr algn="r" rtl="1">
              <a:buFont typeface="Wingdings" pitchFamily="2" charset="2"/>
              <a:buChar char="q"/>
            </a:pPr>
            <a:r>
              <a:rPr lang="fa-IR" dirty="0" smtClean="0"/>
              <a:t>در هر زبان زيباشناسي اي بر خلاف عمق كه به واسطه اش زمان مند بودن بار ديگر اعمال مي شود ، </a:t>
            </a:r>
            <a:r>
              <a:rPr lang="fa-IR" dirty="0" smtClean="0">
                <a:solidFill>
                  <a:srgbClr val="FF0000"/>
                </a:solidFill>
              </a:rPr>
              <a:t>رو به رو نمايي به معناي جاودانگي و هميشگي </a:t>
            </a:r>
            <a:r>
              <a:rPr lang="fa-IR" dirty="0" smtClean="0"/>
              <a:t>بودن است و </a:t>
            </a:r>
            <a:r>
              <a:rPr lang="fa-IR" dirty="0" smtClean="0">
                <a:solidFill>
                  <a:srgbClr val="FF0000"/>
                </a:solidFill>
              </a:rPr>
              <a:t>سطح بيانگر وجود يا ماهيت و در نهايت بيانگر عدم زمان مندي است .</a:t>
            </a:r>
          </a:p>
          <a:p>
            <a:pPr algn="r" rtl="1">
              <a:buFont typeface="Wingdings" pitchFamily="2" charset="2"/>
              <a:buChar char="q"/>
            </a:pPr>
            <a:r>
              <a:rPr lang="fa-IR" dirty="0" smtClean="0"/>
              <a:t>تصوير عكاسانه به مثابه بازتوليد دقيق و عيني واقعيت قلمداد مي شود زيرا انتخابي كه كاربرد اجتماعي عكاسي از ميان محدود كاربردهاي ممكن خود صورت مي دهد ساختاري مطابق با مقولاتي دارد كه نگرش معمولي نسبت به جهان را سازماندهي مي كنند. اگر اين موضوع صحيح باشد كه هنر از طبيعت تقليد مي كند بنابراين بطور حتم تقليد از هنر همان تقليد از طبيعت است .</a:t>
            </a:r>
          </a:p>
          <a:p>
            <a:pPr algn="r" rtl="1">
              <a:buFont typeface="Wingdings" pitchFamily="2" charset="2"/>
              <a:buChar char="q"/>
            </a:pPr>
            <a:r>
              <a:rPr lang="fa-IR" dirty="0" smtClean="0"/>
              <a:t>اين نوع بازنمايي مشخصه عيني بودنش را مرهون پيروي از قواعدي مي داند كه جايگاه آن را در كاربرد اجتماعي اش تعريف مي كنند . يعني تعريف اجتماعي از ديد واقعي به جهان و نه مرهون مطابقتش با خود واقعيت اشياء.</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b="1" dirty="0" smtClean="0"/>
              <a:t/>
            </a:r>
            <a:br>
              <a:rPr lang="fa-IR" b="1" dirty="0" smtClean="0"/>
            </a:br>
            <a:r>
              <a:rPr lang="fa-IR" b="1" dirty="0" smtClean="0"/>
              <a:t>سليقه ناپرورده</a:t>
            </a:r>
            <a:r>
              <a:rPr lang="en-US" dirty="0" smtClean="0"/>
              <a:t/>
            </a:r>
            <a:br>
              <a:rPr lang="en-US" dirty="0" smtClean="0"/>
            </a:br>
            <a:endParaRPr lang="en-US" dirty="0"/>
          </a:p>
        </p:txBody>
      </p:sp>
      <p:sp>
        <p:nvSpPr>
          <p:cNvPr id="3" name="Content Placeholder 2"/>
          <p:cNvSpPr>
            <a:spLocks noGrp="1"/>
          </p:cNvSpPr>
          <p:nvPr>
            <p:ph idx="1"/>
          </p:nvPr>
        </p:nvSpPr>
        <p:spPr>
          <a:xfrm>
            <a:off x="1435608" y="762000"/>
            <a:ext cx="7498080" cy="5486400"/>
          </a:xfrm>
        </p:spPr>
        <p:txBody>
          <a:bodyPr>
            <a:normAutofit fontScale="77500" lnSpcReduction="20000"/>
          </a:bodyPr>
          <a:lstStyle/>
          <a:p>
            <a:pPr algn="r" rtl="1">
              <a:buFont typeface="Wingdings" pitchFamily="2" charset="2"/>
              <a:buChar char="q"/>
            </a:pPr>
            <a:r>
              <a:rPr lang="fa-IR" dirty="0" smtClean="0"/>
              <a:t>عكاسي همانقدر كه مرهون تصوير اجتماعي موضوع فني است ، همانقدر هم مرهون كار برد اجتماعي آن است پس به عنوان قابل اعتماد ترين باز توليد واقعيت قلمداد مي شود.</a:t>
            </a:r>
          </a:p>
          <a:p>
            <a:pPr algn="r" rtl="1">
              <a:buFont typeface="Wingdings" pitchFamily="2" charset="2"/>
              <a:buChar char="q"/>
            </a:pPr>
            <a:r>
              <a:rPr lang="fa-IR" dirty="0" smtClean="0"/>
              <a:t>اين چشم مكانيكي بازنمايي عامه پسند از عينيت و كمال زيبا شناسي را با معيارهاي تشابه و خوانا بودن به انجام مي رساند.زيرا اين تصوير محصول يك ابژه است.</a:t>
            </a:r>
          </a:p>
          <a:p>
            <a:pPr algn="r" rtl="1">
              <a:buFont typeface="Wingdings" pitchFamily="2" charset="2"/>
              <a:buChar char="q"/>
            </a:pPr>
            <a:r>
              <a:rPr lang="fa-IR" dirty="0" smtClean="0"/>
              <a:t>كنش عكاسانه  تصوري را كه عامه از خلق هنرمندانه در حكم تلاش و زحمت دارند  نقض مي كند.</a:t>
            </a:r>
          </a:p>
          <a:p>
            <a:pPr algn="r" rtl="1">
              <a:buFont typeface="Wingdings" pitchFamily="2" charset="2"/>
              <a:buChar char="q"/>
            </a:pPr>
            <a:r>
              <a:rPr lang="fa-IR" dirty="0" smtClean="0"/>
              <a:t>آيا هنر بدون هنرمند مي تواند هنر باشد؟</a:t>
            </a:r>
            <a:endParaRPr lang="en-US" dirty="0" smtClean="0"/>
          </a:p>
          <a:p>
            <a:pPr algn="r">
              <a:buNone/>
            </a:pPr>
            <a:r>
              <a:rPr lang="fa-IR" dirty="0" smtClean="0"/>
              <a:t>نكته : عكاسي به اندازه نقاشي واقع گرا ايده آل هنرمندانه طبقه كارگر را به عنوان ايده آل تقليد ، يعني توليد و بازتوليد ، تحقق نمي بخشد.</a:t>
            </a:r>
            <a:endParaRPr lang="en-US" dirty="0" smtClean="0"/>
          </a:p>
          <a:p>
            <a:pPr algn="r">
              <a:buNone/>
            </a:pPr>
            <a:r>
              <a:rPr lang="fa-IR" dirty="0" smtClean="0"/>
              <a:t>تفاوت كنش عكاسانه و كنش نقاشانه: در نقاشي تقليد موفق از طبيعت بر يك هنر دشوار دلالت دارد و بنابراين گواه بر تسلط و مهارت است.</a:t>
            </a:r>
            <a:endParaRPr lang="en-US" dirty="0" smtClean="0"/>
          </a:p>
          <a:p>
            <a:pPr algn="r">
              <a:buNone/>
            </a:pPr>
            <a:r>
              <a:rPr lang="fa-IR" dirty="0" smtClean="0"/>
              <a:t>اما آيا فناوري عكاسي كه صادقانه ترين باز توليد را به همراه دارد ، توقعات طبيعت گرايانه عامه پسند را بر آورده نمي كند؟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219200" y="533400"/>
            <a:ext cx="7714488" cy="6096000"/>
          </a:xfrm>
        </p:spPr>
        <p:txBody>
          <a:bodyPr>
            <a:normAutofit fontScale="85000" lnSpcReduction="20000"/>
          </a:bodyPr>
          <a:lstStyle/>
          <a:p>
            <a:pPr algn="r" rtl="1">
              <a:buFont typeface="Wingdings" pitchFamily="2" charset="2"/>
              <a:buChar char="q"/>
            </a:pPr>
            <a:r>
              <a:rPr lang="fa-IR" dirty="0" smtClean="0"/>
              <a:t>بي شك عكاسي (بخصوص رنگي) تمام توقعات زيبا شناسانه طبقه كارگر را بر آورده مي كند ، اما محدوديتهاي فني دوربين زيبايي شناسي را به دنبال دارد كه تخطي از آن نوعي شكست است؟</a:t>
            </a:r>
          </a:p>
          <a:p>
            <a:pPr algn="r" rtl="1">
              <a:buFont typeface="Wingdings" pitchFamily="2" charset="2"/>
              <a:buChar char="q"/>
            </a:pPr>
            <a:r>
              <a:rPr lang="fa-IR" dirty="0" smtClean="0"/>
              <a:t>زيبايي شناسي عاميانه همواره كاركردي اجتماعي دارد و هويت خود را با معيارهاي اجتماعي تعيين مي كند، معيارهاي نزاكت و تناسب را به رسميت مي شناسد.خلق موضوعي كه دقيقا مطابق معيارهاي مرسوم باشد ، سبب تحسين و تمجيد مي شود.</a:t>
            </a:r>
          </a:p>
          <a:p>
            <a:pPr algn="r" rtl="1">
              <a:buFont typeface="Wingdings" pitchFamily="2" charset="2"/>
              <a:buChar char="q"/>
            </a:pPr>
            <a:r>
              <a:rPr lang="fa-IR" dirty="0" smtClean="0"/>
              <a:t>چنين زيبا شناسي بريگانه بودن و انسجام نظام معيارها دلالت دارد و البته در جامعه روستايي بهتر به انجام مي رسد.</a:t>
            </a:r>
          </a:p>
          <a:p>
            <a:pPr algn="r" rtl="1">
              <a:buFont typeface="Wingdings" pitchFamily="2" charset="2"/>
              <a:buChar char="q"/>
            </a:pPr>
            <a:r>
              <a:rPr lang="fa-IR" dirty="0" smtClean="0"/>
              <a:t>در چنين جامعه اي گرفتن ژستي خاص كه البته طبيعي هم نيست نشان از احترام گذاشتن به خود  و مطالبه احترام از ديگران است.</a:t>
            </a:r>
          </a:p>
          <a:p>
            <a:pPr algn="r" rtl="1">
              <a:buFont typeface="Wingdings" pitchFamily="2" charset="2"/>
              <a:buChar char="q"/>
            </a:pPr>
            <a:r>
              <a:rPr lang="fa-IR" dirty="0" smtClean="0"/>
              <a:t>چنانچه عكاس سعي در متقاعد كردن آنها به به حفظ حالت طبيعي داشته باشد آنان دستپاچه مي شوند زيرا فكر مي كنند در اين حالت ارزش عكاسي شدن يا قابليت عرضه ندارد.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685800"/>
            <a:ext cx="7772400" cy="5867400"/>
          </a:xfrm>
        </p:spPr>
        <p:txBody>
          <a:bodyPr>
            <a:normAutofit fontScale="62500" lnSpcReduction="20000"/>
          </a:bodyPr>
          <a:lstStyle/>
          <a:p>
            <a:pPr algn="r">
              <a:buNone/>
            </a:pPr>
            <a:r>
              <a:rPr lang="fa-IR" dirty="0" smtClean="0"/>
              <a:t> </a:t>
            </a:r>
            <a:endParaRPr lang="en-US" dirty="0" smtClean="0"/>
          </a:p>
          <a:p>
            <a:pPr algn="r">
              <a:buNone/>
            </a:pPr>
            <a:r>
              <a:rPr lang="fa-IR" dirty="0" smtClean="0"/>
              <a:t>آنها اميدوار به طبيعي بودن ساختگي هستند يعني حالتي نمايش گونه.</a:t>
            </a:r>
            <a:endParaRPr lang="en-US" dirty="0" smtClean="0"/>
          </a:p>
          <a:p>
            <a:pPr algn="r">
              <a:buNone/>
            </a:pPr>
            <a:r>
              <a:rPr lang="fa-IR" dirty="0" smtClean="0"/>
              <a:t>از نظر روستايي موضوع هاي خاص در موقعيتهاي خاص ارزش عكاسي شدن را دارند.</a:t>
            </a:r>
            <a:endParaRPr lang="en-US" dirty="0" smtClean="0"/>
          </a:p>
          <a:p>
            <a:pPr algn="r">
              <a:buNone/>
            </a:pPr>
            <a:r>
              <a:rPr lang="fa-IR" dirty="0" smtClean="0"/>
              <a:t>ميل شهري به طبيعي بودن در برابر ميل روستايي به روحاني بودن</a:t>
            </a:r>
            <a:endParaRPr lang="en-US" dirty="0" smtClean="0"/>
          </a:p>
          <a:p>
            <a:pPr algn="r">
              <a:buNone/>
            </a:pPr>
            <a:r>
              <a:rPr lang="fa-IR" dirty="0" smtClean="0"/>
              <a:t>در واقع" صحنه" ازقبل ساخته مي شود و تقلاي عكاسان آماتور بر تنظيم حالات مدلهايشان نشان از اين دارد كه طبيعي بودن يك ايده آل فرهنگي است كه قبل از ثبت شدن بايد خلق شود.</a:t>
            </a:r>
            <a:endParaRPr lang="en-US" dirty="0" smtClean="0"/>
          </a:p>
          <a:p>
            <a:pPr algn="r">
              <a:buNone/>
            </a:pPr>
            <a:r>
              <a:rPr lang="fa-IR" dirty="0" smtClean="0"/>
              <a:t>تمركز نگاهها به يك نقطه و نظم موجود در نحوه ي قرارگيري افراد گواهي عيني بر انسجام و وحدت گروه است.</a:t>
            </a:r>
            <a:endParaRPr lang="en-US" dirty="0" smtClean="0"/>
          </a:p>
          <a:p>
            <a:pPr algn="r">
              <a:buNone/>
            </a:pPr>
            <a:r>
              <a:rPr lang="fa-IR" dirty="0" smtClean="0"/>
              <a:t>عكسهاي موقر و محترمانه در مقابل عكسهاي خشك و رسمي كه موجب خنده مي شوند، و همچنين به نسبت عكسهاي رندگي عادي مورد تاييد بيشتري قرار مي گيرند .</a:t>
            </a:r>
            <a:endParaRPr lang="en-US" dirty="0" smtClean="0"/>
          </a:p>
          <a:p>
            <a:pPr algn="r">
              <a:buNone/>
            </a:pPr>
            <a:r>
              <a:rPr lang="fa-IR" dirty="0" smtClean="0"/>
              <a:t>انتظار مي رود عكسها دست كم بازنمايي يك نقش اجتماعي باشند.</a:t>
            </a:r>
            <a:endParaRPr lang="en-US" dirty="0" smtClean="0"/>
          </a:p>
          <a:p>
            <a:pPr algn="r">
              <a:buNone/>
            </a:pPr>
            <a:r>
              <a:rPr lang="fa-IR" dirty="0" smtClean="0"/>
              <a:t>تمايل خودخواسته به روبه رونمايي با بنيادي ترين ارزشهاي فرهنگي مرتبط است.فرد نگاهش را مستقيم به دوربين مي دوزدتا از روبه رو و از فاصله ي معيني به تصوير اونگاه كنند ،اين نياز به احترام متقابل جز ذات رو به رو نمايي است.</a:t>
            </a:r>
            <a:endParaRPr lang="en-US" dirty="0" smtClean="0"/>
          </a:p>
          <a:p>
            <a:pPr algn="r">
              <a:buNone/>
            </a:pPr>
            <a:r>
              <a:rPr lang="fa-IR" dirty="0" smtClean="0"/>
              <a:t>تصوير چهره از آنجا كه عيني سازي خود انگاره را در پي دارد و شكل نهايي ارتباط با ديگران است موجب گونه اي تشويش و نگراني مي شود  خصوصا در ميان دهقانان كه گروههاي ديگر تصوير توهين آميزي از آنها دارند.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62500" lnSpcReduction="20000"/>
          </a:bodyPr>
          <a:lstStyle/>
          <a:p>
            <a:pPr algn="r">
              <a:buNone/>
            </a:pPr>
            <a:r>
              <a:rPr lang="fa-IR" dirty="0" smtClean="0"/>
              <a:t> </a:t>
            </a:r>
            <a:endParaRPr lang="en-US" dirty="0" smtClean="0"/>
          </a:p>
          <a:p>
            <a:pPr algn="r">
              <a:buNone/>
            </a:pPr>
            <a:r>
              <a:rPr lang="fa-IR" dirty="0" smtClean="0"/>
              <a:t>تلاش براي جلوگيري از سوء تعبير به قيمت از دست دادن طبيعي بودن تمام مي شود .</a:t>
            </a:r>
            <a:endParaRPr lang="en-US" dirty="0" smtClean="0"/>
          </a:p>
          <a:p>
            <a:pPr algn="r">
              <a:buNone/>
            </a:pPr>
            <a:r>
              <a:rPr lang="fa-IR" dirty="0" smtClean="0"/>
              <a:t>تصحيح خود در مقابل دوربين به اين معناست كه شخص قصد دارد خود را طوري نشان دهد كه ديگران نيز او را همانطور ببينند.وي خود انگاره اش را به نمايش مي گذارد.</a:t>
            </a:r>
            <a:endParaRPr lang="en-US" dirty="0" smtClean="0"/>
          </a:p>
          <a:p>
            <a:pPr algn="r">
              <a:buNone/>
            </a:pPr>
            <a:r>
              <a:rPr lang="fa-IR" dirty="0" smtClean="0"/>
              <a:t>روبه رو نمايي نيز همانند احترام  گذاشتن به آداب معاشرت ابزار عيني سازي خود انگاره است : ارايه ي تصوير كنترل شده از سوي شخص نوعي شيوه ي تحميل قواعد ادراك شخصي است .</a:t>
            </a:r>
            <a:endParaRPr lang="en-US" dirty="0" smtClean="0"/>
          </a:p>
          <a:p>
            <a:pPr algn="r">
              <a:buNone/>
            </a:pPr>
            <a:r>
              <a:rPr lang="fa-IR" dirty="0" smtClean="0"/>
              <a:t>قرادادي بودن نگرشهاي موجود نسبت به عكاسي در ظاهر به نوع روابط اجتماعي مورد تاييد و حمايت جامعه بر مي گردد . جامعه اي كه در آن فرد با نسبت خانوادگي اش تعريف مي شود و تبادلات ااجتماعي بيم قضائت شدن را به دنبال دارد .</a:t>
            </a:r>
            <a:endParaRPr lang="en-US" dirty="0" smtClean="0"/>
          </a:p>
          <a:p>
            <a:pPr algn="r">
              <a:buNone/>
            </a:pPr>
            <a:r>
              <a:rPr lang="fa-IR" dirty="0" smtClean="0"/>
              <a:t>زيباشناسي عوامانه در مقابل زيبا شناسي عالمانه قرار دارد اما حتي كارگران به فرهنگ مشروع مراجعه مي كنند .</a:t>
            </a:r>
            <a:endParaRPr lang="en-US" dirty="0" smtClean="0"/>
          </a:p>
          <a:p>
            <a:pPr algn="r">
              <a:buNone/>
            </a:pPr>
            <a:r>
              <a:rPr lang="fa-IR" dirty="0" smtClean="0"/>
              <a:t>مجموعه ي دو گانه معيارها وقتي بيشتر بروز مي كند كه شخص مجبور به انتخاب است: ميان آنچه انجام مي دهد و آنچه مي خواهد انجام دهد.عباراتي مثل "اين نما زيباست اما تصميم ندارم از آن عكس بگيرم" تنشي را آشكار مي كنند كه "زيباشناسي عامه پسند" را به مثابه يك" زيبا شناسي تابع" تحت تاثير قرار مي دهد.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685800"/>
            <a:ext cx="7498080" cy="5562600"/>
          </a:xfrm>
        </p:spPr>
        <p:txBody>
          <a:bodyPr>
            <a:normAutofit fontScale="92500" lnSpcReduction="20000"/>
          </a:bodyPr>
          <a:lstStyle/>
          <a:p>
            <a:pPr algn="r">
              <a:buNone/>
            </a:pPr>
            <a:r>
              <a:rPr lang="fa-IR" dirty="0" smtClean="0"/>
              <a:t>عقايد زيبا شناسي كاملا هم اختياري نيستند بلكه همانند خود مشق از الگوهاي فرهنگي پيروي مي كنند. قضاوتهاي قاطع وصريحي مثل" اين چيزي نيست كه از آن عكس بگيريد"بيانگر اين موضوعندو</a:t>
            </a:r>
            <a:endParaRPr lang="en-US" dirty="0" smtClean="0"/>
          </a:p>
          <a:p>
            <a:pPr algn="r">
              <a:buNone/>
            </a:pPr>
            <a:r>
              <a:rPr lang="fa-IR" dirty="0" smtClean="0"/>
              <a:t>سليقه به لحاظ اجتماعي تعيين و مشخص مي شود.</a:t>
            </a:r>
            <a:endParaRPr lang="en-US" dirty="0" smtClean="0"/>
          </a:p>
          <a:p>
            <a:pPr algn="r">
              <a:buNone/>
            </a:pPr>
            <a:r>
              <a:rPr lang="fa-IR" dirty="0" smtClean="0"/>
              <a:t>كانت كوشيد" آنچه را موجب خشنودي مي شود" را از" آنچه موجب ارضا مي شود" متمايز كند و در كل كوشيد تا "بي علاقگي"  را از" تمايلات حسي" كه" امر خوشايند" را تعريف مي كند و از "تمايلات عقلي" كه" امر خوب" را تعريف مي كند جدا كند . در مقابل طبقه كارگر انتظار دارد كه هر تصوير داراي كاركردي هرچند نمادين باشد ادراك آنها به نظامي از معيارها كه بنيان اخلاقي دارد بر مي گردد.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533400"/>
            <a:ext cx="7790688" cy="6096000"/>
          </a:xfrm>
        </p:spPr>
        <p:txBody>
          <a:bodyPr>
            <a:normAutofit fontScale="70000" lnSpcReduction="20000"/>
          </a:bodyPr>
          <a:lstStyle/>
          <a:p>
            <a:pPr algn="r" rtl="1">
              <a:buFont typeface="Wingdings" pitchFamily="2" charset="2"/>
              <a:buChar char="q"/>
            </a:pPr>
            <a:r>
              <a:rPr lang="fa-IR" dirty="0" smtClean="0"/>
              <a:t>قضاوتهاي متضاد در مورد يك عكس به آن نوع زيبا شناسي بر مي گردد كه دال را به طور كامل تابع مدلول قرار مي دهد . در ضمن اين امر مي تواند  در عكاسي نسبت به هنرهاي ديگر بهتر محقق شود.عكس چيزي را كه نشان مي دهد تاييد مي كند و بر آن شهادت مي دهد . در اين ميان اشخاص هر آنچه را كه عكاسي تاييد بكند يا نكند يكسره مي پذيرند.</a:t>
            </a:r>
          </a:p>
          <a:p>
            <a:pPr algn="r" rtl="1">
              <a:buFont typeface="Wingdings" pitchFamily="2" charset="2"/>
              <a:buChar char="q"/>
            </a:pPr>
            <a:r>
              <a:rPr lang="fa-IR" dirty="0" smtClean="0"/>
              <a:t>اين نوع زيبا شناسي كاركردي لزوما كثرت گرا و شرطي است.سليقه مستلزم شرايط تعريف شده در معاني كلي است يعني بر حسب نوع كاركرد يا نوع هدفي كه در عكس نهايي بروز يافته است .</a:t>
            </a:r>
          </a:p>
          <a:p>
            <a:pPr algn="r" rtl="1">
              <a:buFont typeface="Wingdings" pitchFamily="2" charset="2"/>
              <a:buChar char="q"/>
            </a:pPr>
            <a:r>
              <a:rPr lang="fa-IR" dirty="0" smtClean="0"/>
              <a:t>بيننده عكس به واسطه ي ارتباط فردي اي كه باعث اتصالشان به  عكاس يا ديگر بيننده ها مي شود ، تعريف مي شوند .</a:t>
            </a:r>
          </a:p>
          <a:p>
            <a:pPr algn="r" rtl="1">
              <a:buFont typeface="Wingdings" pitchFamily="2" charset="2"/>
              <a:buChar char="q"/>
            </a:pPr>
            <a:r>
              <a:rPr lang="fa-IR" dirty="0" smtClean="0"/>
              <a:t>داوري زيبا شناسانه نوعي داوري فرضي است كه نياز مبرهن به شناخت" انواع هنرها" دارد . همان هنرهايي كه "كمال مطلوب" و دامنه ي به كار گيري شان به طور عقلي تعيين مي شوند .از نظر كانت تناقض موجود در داوري زيبا شناسانه ناشي از آن است كه اين نوع قضاوت بدون توجه به مفهوم تدوين و ارايه ي صحيح خود ، ادعا بر همه گير بودنش دارد ، اما نگرش به عكسها در ميان پاسخ دهندگان متضاد با اين دعوي است .</a:t>
            </a:r>
          </a:p>
          <a:p>
            <a:pPr algn="r" rtl="1">
              <a:buFont typeface="Wingdings" pitchFamily="2" charset="2"/>
              <a:buChar char="q"/>
            </a:pPr>
            <a:r>
              <a:rPr lang="fa-IR" dirty="0" smtClean="0"/>
              <a:t>پاسخ دهندگان عكسها را تا حد كليشه اي بودن كاركرد اجتماعيشان تقليل مي دهند .عكاسي هنرمندانه تنها تا آنجا كه به عنوان ابزار يك نوع رفتار اجتماعي قلمداد مي شود مي تواند از اين رده بندي بركنار بماند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normAutofit fontScale="92500" lnSpcReduction="20000"/>
          </a:bodyPr>
          <a:lstStyle/>
          <a:p>
            <a:pPr algn="r" rtl="1">
              <a:buFont typeface="Wingdings" pitchFamily="2" charset="2"/>
              <a:buChar char="q"/>
            </a:pPr>
            <a:r>
              <a:rPr lang="fa-IR" dirty="0" smtClean="0"/>
              <a:t>سليقه بي تمدن يك موضوع را بر اساس جنبه آموزنده ، ملموس يا اخلاقي آن تاييد يا رد مي كند.چيزي كه كانت به آن عامل مضاعف جذابيت و هيجان مي گويد.</a:t>
            </a:r>
          </a:p>
          <a:p>
            <a:pPr algn="r" rtl="1">
              <a:buFont typeface="Wingdings" pitchFamily="2" charset="2"/>
              <a:buChar char="q"/>
            </a:pPr>
            <a:r>
              <a:rPr lang="fa-IR" dirty="0" smtClean="0"/>
              <a:t>برداشتي كه عامه از عكاسي دارند بين دال و مدلول پيوند فراگذرنده قايل است ، يعني مرتبط بودن با يك فرم بدون آميخته شدن كامل با آن.</a:t>
            </a:r>
          </a:p>
          <a:p>
            <a:pPr algn="r" rtl="1">
              <a:buFont typeface="Wingdings" pitchFamily="2" charset="2"/>
              <a:buChar char="q"/>
            </a:pPr>
            <a:r>
              <a:rPr lang="fa-IR" dirty="0" smtClean="0"/>
              <a:t>عكاسي همواره به اين اميد مورد آزمون قرار مي گيرد كه داراي نشانه چيزي باشد ، حال آنكه خالي از اين حالت است .</a:t>
            </a:r>
          </a:p>
          <a:p>
            <a:pPr algn="r" rtl="1">
              <a:buFont typeface="Wingdings" pitchFamily="2" charset="2"/>
              <a:buChar char="q"/>
            </a:pPr>
            <a:r>
              <a:rPr lang="fa-IR" dirty="0" smtClean="0"/>
              <a:t>عكاسي فرصتي اسنثتايي و ايده آل براي سليقه واقع گرا فراهم مي كند.</a:t>
            </a:r>
          </a:p>
          <a:p>
            <a:pPr algn="r" rtl="1">
              <a:buFont typeface="Wingdings" pitchFamily="2" charset="2"/>
              <a:buChar char="q"/>
            </a:pPr>
            <a:r>
              <a:rPr lang="fa-IR" dirty="0" smtClean="0"/>
              <a:t>عكاسي طبيعت گرا كه خود انتخاب مي كند و خود تحسين مي كند موجب يك موج عريان گرا مي شود.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b="1" dirty="0" smtClean="0"/>
              <a:t/>
            </a:r>
            <a:br>
              <a:rPr lang="fa-IR" b="1" dirty="0" smtClean="0"/>
            </a:br>
            <a:r>
              <a:rPr lang="fa-IR" b="1" dirty="0" smtClean="0"/>
              <a:t>پايگان مشروعيتها</a:t>
            </a:r>
            <a:r>
              <a:rPr lang="en-US" dirty="0" smtClean="0"/>
              <a:t/>
            </a:r>
            <a:br>
              <a:rPr lang="en-US" dirty="0" smtClean="0"/>
            </a:br>
            <a:endParaRPr lang="en-US" dirty="0"/>
          </a:p>
        </p:txBody>
      </p:sp>
      <p:sp>
        <p:nvSpPr>
          <p:cNvPr id="3" name="Content Placeholder 2"/>
          <p:cNvSpPr>
            <a:spLocks noGrp="1"/>
          </p:cNvSpPr>
          <p:nvPr>
            <p:ph idx="1"/>
          </p:nvPr>
        </p:nvSpPr>
        <p:spPr>
          <a:xfrm>
            <a:off x="1143000" y="762000"/>
            <a:ext cx="7790688" cy="5943600"/>
          </a:xfrm>
        </p:spPr>
        <p:txBody>
          <a:bodyPr>
            <a:normAutofit/>
          </a:bodyPr>
          <a:lstStyle/>
          <a:p>
            <a:pPr algn="r" rtl="1">
              <a:buFont typeface="Wingdings" pitchFamily="2" charset="2"/>
              <a:buChar char="q"/>
            </a:pPr>
            <a:r>
              <a:rPr lang="fa-IR" dirty="0" smtClean="0"/>
              <a:t>سليقه بي تمدن همواره نيم نگاهي به سليقه پرورده دارد اما عكاسي فرصتي استثنايي براي پي بردن به منطق زيبايي شناسي عامه پسند فراهم مي كند . زيرا عكاسي ، نسبت به مشقها و آثار شناخته شده ، تمايل كمتري به اين امر دارد كه با آشكار كردن نا آگاهي شخص از معيارهاي تقديس شده و عقايد تحميلي موجب بيم او از حقارت و آبروريزي شود</a:t>
            </a:r>
          </a:p>
          <a:p>
            <a:pPr algn="r" rtl="1">
              <a:buFont typeface="Wingdings" pitchFamily="2" charset="2"/>
              <a:buChar char="q"/>
            </a:pPr>
            <a:r>
              <a:rPr lang="fa-IR" dirty="0" smtClean="0"/>
              <a:t>مصرف كننده هايي كه با معناي خارج از دايره ي فرهنگ مشروع سرو كار دارند گمان مي كنند كه اين حق را دارند كه مصرف كننده صرف باقي بمانند و آزادانه قضاوت و ارايه نظر كنند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77500" lnSpcReduction="20000"/>
          </a:bodyPr>
          <a:lstStyle/>
          <a:p>
            <a:pPr algn="r" rtl="1">
              <a:buFont typeface="Wingdings" pitchFamily="2" charset="2"/>
              <a:buChar char="q"/>
            </a:pPr>
            <a:r>
              <a:rPr lang="fa-IR" dirty="0" smtClean="0"/>
              <a:t>معنايي كه در دايره مشروعيت قرار مي گيرد بر اين نكته اشاره دارد كه همه آنها بنا بر نوع خاصي از نظام سازمان دهي مي شوند ، در آموزشگاه(نهاد انتقال دانش)شكل مي گيرند و در مغزها جايگرين مي شوند . و با يك نظام روشمند تعليم و مشق به صورت پايگان در مي آيند. آثار تقديس شده مستلزم نهادي هستند كه كاركردش نه تنها توزيع و انتقال دانش ، بلكه مشروع سازي نيز مي باشد .</a:t>
            </a:r>
          </a:p>
          <a:p>
            <a:pPr algn="r" rtl="1">
              <a:buFont typeface="Wingdings" pitchFamily="2" charset="2"/>
              <a:buChar char="q"/>
            </a:pPr>
            <a:r>
              <a:rPr lang="fa-IR" dirty="0" smtClean="0"/>
              <a:t>موقعيت عكاسي در پايگان مشروعيتها ، با مشقهاي عوامانه اش ، ابهام نگرشهايي را كه بويژه در نيان طبقه ممتاز جامعه پديد آورده است ، تشريح مي كند .</a:t>
            </a:r>
          </a:p>
          <a:p>
            <a:pPr algn="r" rtl="1">
              <a:buFont typeface="Wingdings" pitchFamily="2" charset="2"/>
              <a:buChar char="q"/>
            </a:pPr>
            <a:r>
              <a:rPr lang="fa-IR" dirty="0" smtClean="0"/>
              <a:t>تلاش برخي طرفدارن عكاسي براي اثبات آن به عنوان مشق هنرمندانه مشروع احمقانه و مذبوحانه به نظر مي رسد ، زيرا در عمل نمي تواند با كليد اجتماعي عكاسي مبارزه كند و از ميانش بردارد. عكاسان سرسخت و جدي همواره مجبورند نظريه ي زيباشناسي مشقشان را بسط و گسترش دهند ، زيرا براي توجيه خود به عنوان عكاس ، بايد وجود عكاسي را به مثابه هنر واقعي توجيه كنند.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70000" lnSpcReduction="20000"/>
          </a:bodyPr>
          <a:lstStyle/>
          <a:p>
            <a:pPr algn="r" rtl="1">
              <a:buFont typeface="Wingdings" pitchFamily="2" charset="2"/>
              <a:buChar char="q"/>
            </a:pPr>
            <a:r>
              <a:rPr lang="fa-IR" dirty="0" smtClean="0"/>
              <a:t>درواقع آنها بر اساس نوعي نظم حساب شده سازمان دهي مي شوند كه ارتباطش با روان شناسي فردي به اندازه ارتباطي است كه با مولفه ي امتيازها و دانش مردم فرهيخته دارد. اين نوع نظم حساب شده به طور دقيق بر اساس منش طبقاتي بنيان نهاده مي شود كه مديريت زندگي يك طبقه را سازمان مي دهد .</a:t>
            </a:r>
          </a:p>
          <a:p>
            <a:pPr algn="r" rtl="1">
              <a:buFont typeface="Wingdings" pitchFamily="2" charset="2"/>
              <a:buChar char="q"/>
            </a:pPr>
            <a:r>
              <a:rPr lang="fa-IR" dirty="0" smtClean="0"/>
              <a:t>زيبا شناسي طبقه كارگر بعدي از منش محسوب مي شود ، به طوري كه توده ي عظيمي از آثار عكاسي ممكن است بدون تقليل كيفي تا حد جامعه شناسي گروههاي بوجود آورنده آن فرود آيد ، در ضمن كاركردها و معانيي كه اين گروهها براي آن آثار قايلند هم صريح و هم بيشتر ضمني هستند .</a:t>
            </a:r>
            <a:endParaRPr lang="en-US" dirty="0" smtClean="0"/>
          </a:p>
          <a:p>
            <a:pPr algn="r">
              <a:buNone/>
            </a:pPr>
            <a:r>
              <a:rPr lang="fa-IR" dirty="0" smtClean="0"/>
              <a:t>مراجع:</a:t>
            </a:r>
            <a:endParaRPr lang="en-US" dirty="0" smtClean="0"/>
          </a:p>
          <a:p>
            <a:pPr algn="r">
              <a:buNone/>
            </a:pPr>
            <a:r>
              <a:rPr lang="fa-IR" dirty="0" smtClean="0"/>
              <a:t>1-مراجع مشروع براي مشروع سازي ( دانشگاه ، مدارس عالي ) : موسيقي، نقاشي ، مجسمه سازي ،ادبيات ، تئاتر</a:t>
            </a:r>
            <a:endParaRPr lang="en-US" dirty="0" smtClean="0"/>
          </a:p>
          <a:p>
            <a:pPr algn="r">
              <a:buNone/>
            </a:pPr>
            <a:r>
              <a:rPr lang="fa-IR" dirty="0" smtClean="0"/>
              <a:t>2-مراجعي كه داعيه مشروعيت دارند(منتقدان ، باشگاه ) : سينما ، عكاسي ، جز ، شانسون</a:t>
            </a:r>
            <a:endParaRPr lang="en-US" dirty="0" smtClean="0"/>
          </a:p>
          <a:p>
            <a:pPr algn="r">
              <a:buNone/>
            </a:pPr>
            <a:r>
              <a:rPr lang="fa-IR" dirty="0" smtClean="0"/>
              <a:t>3-مراجع غير مشروع(طراحان مد ، تبليغات ...):آشپزي ،پوشاك ، لوازم آرايشي ، دكوراسيون مبلمان و...</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Autofit/>
          </a:bodyPr>
          <a:lstStyle/>
          <a:p>
            <a:pPr algn="r"/>
            <a:r>
              <a:rPr lang="fa-IR" sz="2000" b="1" dirty="0" smtClean="0"/>
              <a:t>بخش دوم بلند پروازي هاي زيباشناسانه و آرمانهاي اجتماعي (باشگاه عكاسي به مثابه گروه فرعي): كستل و اشناپر</a:t>
            </a:r>
            <a:r>
              <a:rPr lang="en-US" sz="2000" dirty="0" smtClean="0"/>
              <a:t/>
            </a:r>
            <a:br>
              <a:rPr lang="en-US" sz="2000" dirty="0" smtClean="0"/>
            </a:br>
            <a:endParaRPr lang="en-US" sz="2000" dirty="0"/>
          </a:p>
        </p:txBody>
      </p:sp>
      <p:sp>
        <p:nvSpPr>
          <p:cNvPr id="3" name="Content Placeholder 2"/>
          <p:cNvSpPr>
            <a:spLocks noGrp="1"/>
          </p:cNvSpPr>
          <p:nvPr>
            <p:ph idx="1"/>
          </p:nvPr>
        </p:nvSpPr>
        <p:spPr>
          <a:xfrm>
            <a:off x="1066800" y="609600"/>
            <a:ext cx="7866888" cy="5638800"/>
          </a:xfrm>
        </p:spPr>
        <p:txBody>
          <a:bodyPr>
            <a:normAutofit fontScale="85000" lnSpcReduction="10000"/>
          </a:bodyPr>
          <a:lstStyle/>
          <a:p>
            <a:pPr algn="r" rtl="1">
              <a:buFont typeface="Wingdings" pitchFamily="2" charset="2"/>
              <a:buChar char="q"/>
            </a:pPr>
            <a:r>
              <a:rPr lang="fa-IR" dirty="0" smtClean="0"/>
              <a:t>اگر فعاليت عكاسي شاخص و وسيله يكپارچگي اجتماعي باشد ، اعضاي باشگاه عكاسي با توجه به اين كاركرد اصلي ، هنجارگريز به حساب مي آيند .</a:t>
            </a:r>
          </a:p>
          <a:p>
            <a:pPr algn="r" rtl="1">
              <a:buFont typeface="Wingdings" pitchFamily="2" charset="2"/>
              <a:buChar char="q"/>
            </a:pPr>
            <a:r>
              <a:rPr lang="fa-IR" dirty="0" smtClean="0"/>
              <a:t>باشگاه اعضايش را در عكس گرفتن به شيوه اي كاملا ساده و آزاد رها مي گذارد. اين علاقه اتحادي بين اعضا ايجاد مي كند و ابزار ارتقا از مشق ساده لوحانه به مشق عالمانه را فراهم مي كند.</a:t>
            </a:r>
          </a:p>
          <a:p>
            <a:pPr algn="r" rtl="1">
              <a:buFont typeface="Wingdings" pitchFamily="2" charset="2"/>
              <a:buChar char="q"/>
            </a:pPr>
            <a:r>
              <a:rPr lang="fa-IR" dirty="0" smtClean="0"/>
              <a:t>در باشگاه عكاسي ، عكاسي كاركرد نوين و ويژه اي به دست نمي دهد گويي باشگاه ابزار بيان آرماني است كه خاستگاهش درعكاسي يافت نمي شود . عكاسي در ذات خود هيچگاه هدف نيست و هرگاه ساده لوحانه از بيان روابط اجتماعي باز مي ايستدناگزير به نظامي از هنجارها تكيه مي كند كه گاهي از آن هنرند و گاهي از آن فن آوري .</a:t>
            </a:r>
          </a:p>
          <a:p>
            <a:pPr algn="r" rtl="1">
              <a:buFont typeface="Wingdings" pitchFamily="2" charset="2"/>
              <a:buChar char="q"/>
            </a:pPr>
            <a:r>
              <a:rPr lang="fa-IR" dirty="0" smtClean="0"/>
              <a:t>جوهر عكاسي در ميان تقليد از نقاشي و دلبستگي به فناوري در نوسان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normAutofit fontScale="92500" lnSpcReduction="10000"/>
          </a:bodyPr>
          <a:lstStyle/>
          <a:p>
            <a:pPr algn="r">
              <a:buNone/>
            </a:pPr>
            <a:r>
              <a:rPr lang="fa-IR" dirty="0" smtClean="0"/>
              <a:t>اعضاي باشگاه به دو گروه مي توانند تقسيم شوند : 1- كساني كه نگران تنزل كارهايشان در حد فناوري صرف هستند.</a:t>
            </a:r>
            <a:endParaRPr lang="en-US" dirty="0" smtClean="0"/>
          </a:p>
          <a:p>
            <a:pPr algn="r">
              <a:buNone/>
            </a:pPr>
            <a:r>
              <a:rPr lang="fa-IR" dirty="0" smtClean="0"/>
              <a:t>2- كساني كه مي خواهند از فناوري براي توجيه تازه اي در فعاليت عكاسي شان بهره مي گيرند.</a:t>
            </a:r>
            <a:endParaRPr lang="en-US" dirty="0" smtClean="0"/>
          </a:p>
          <a:p>
            <a:pPr algn="r">
              <a:buNone/>
            </a:pPr>
            <a:r>
              <a:rPr lang="fa-IR" dirty="0" smtClean="0"/>
              <a:t>انتخاب اين دو گروه دل خواهانه نيست و تحليل جامعه شناسانه دلاليل نهان در پس آن را تا حد زيادي آشكار مي كند .</a:t>
            </a:r>
            <a:endParaRPr lang="en-US" dirty="0" smtClean="0"/>
          </a:p>
          <a:p>
            <a:pPr algn="r">
              <a:buNone/>
            </a:pPr>
            <a:r>
              <a:rPr lang="fa-IR" dirty="0" smtClean="0"/>
              <a:t>وجود صفوف پايين خرده بورژوا و  طبقه متوسط ميل اين طبقات به تقليد فرهنگي و عضويت در طبقه بالاي اجتماعي را واگو مي كند .</a:t>
            </a:r>
          </a:p>
          <a:p>
            <a:pPr algn="r" rtl="1">
              <a:buFont typeface="Wingdings" pitchFamily="2" charset="2"/>
              <a:buChar char="q"/>
            </a:pPr>
            <a:r>
              <a:rPr lang="fa-IR" dirty="0" smtClean="0"/>
              <a:t>عكاسي فعاليتي مستقل از رسانه ها و هنجارهايش نيست</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304800"/>
          </a:xfrm>
        </p:spPr>
        <p:txBody>
          <a:bodyPr>
            <a:normAutofit fontScale="90000"/>
          </a:bodyPr>
          <a:lstStyle/>
          <a:p>
            <a:pPr algn="ctr"/>
            <a:r>
              <a:rPr lang="fa-IR" b="1" dirty="0" smtClean="0"/>
              <a:t/>
            </a:r>
            <a:br>
              <a:rPr lang="fa-IR" b="1" dirty="0" smtClean="0"/>
            </a:br>
            <a:r>
              <a:rPr lang="fa-IR" b="1" dirty="0" smtClean="0"/>
              <a:t>ناشكيبايي در برابر محدوديتها</a:t>
            </a:r>
            <a:r>
              <a:rPr lang="en-US" dirty="0" smtClean="0"/>
              <a:t/>
            </a:r>
            <a:br>
              <a:rPr lang="en-US" dirty="0" smtClean="0"/>
            </a:br>
            <a:endParaRPr lang="en-US" dirty="0"/>
          </a:p>
        </p:txBody>
      </p:sp>
      <p:sp>
        <p:nvSpPr>
          <p:cNvPr id="3" name="Content Placeholder 2"/>
          <p:cNvSpPr>
            <a:spLocks noGrp="1"/>
          </p:cNvSpPr>
          <p:nvPr>
            <p:ph idx="1"/>
          </p:nvPr>
        </p:nvSpPr>
        <p:spPr>
          <a:xfrm>
            <a:off x="1435608" y="685800"/>
            <a:ext cx="7498080" cy="6019800"/>
          </a:xfrm>
        </p:spPr>
        <p:txBody>
          <a:bodyPr>
            <a:normAutofit fontScale="85000" lnSpcReduction="20000"/>
          </a:bodyPr>
          <a:lstStyle/>
          <a:p>
            <a:pPr algn="r" rtl="1">
              <a:buFont typeface="Wingdings" pitchFamily="2" charset="2"/>
              <a:buChar char="q"/>
            </a:pPr>
            <a:r>
              <a:rPr lang="fa-IR" dirty="0" smtClean="0"/>
              <a:t>در اين قسمت دو باشگاه بولونيا(داداي آثار ملي و بين الملل) و ترت اكوارات(باشگاهي آوانگارد متشكل از آماتورهاي روشن بين و حرفه ايها)</a:t>
            </a:r>
          </a:p>
          <a:p>
            <a:pPr algn="r" rtl="1">
              <a:buFont typeface="Wingdings" pitchFamily="2" charset="2"/>
              <a:buChar char="q"/>
            </a:pPr>
            <a:r>
              <a:rPr lang="fa-IR" dirty="0" smtClean="0"/>
              <a:t>در اين باشگاهها توجيه مشق عكاسي در مجموعه اي از امتناعها به چشم مي خورد.</a:t>
            </a:r>
          </a:p>
          <a:p>
            <a:pPr algn="r" rtl="1">
              <a:buFont typeface="Wingdings" pitchFamily="2" charset="2"/>
              <a:buChar char="q"/>
            </a:pPr>
            <a:r>
              <a:rPr lang="fa-IR" dirty="0" smtClean="0"/>
              <a:t>امتناع نخست امتناع از فن آوري يا دست كم امتناع از قرار دادن فناوري در مرحله اساسي خلق عكاسانه است كه در ابتداي امر با شك كردن به دور بين ابراز مي شود .چرا كه مهارت مكانيكي دوربين هرگونه ابتكاري را دفع مي كند ، ترس از خلع يد شدن توسط دوربين در اسطوره شگرف دوربين طبيعي نمايان مي شود كه خودكار بودن و خود انگيختگي را با هم آشتي مي دهد.</a:t>
            </a:r>
          </a:p>
          <a:p>
            <a:pPr algn="r" rtl="1">
              <a:buFont typeface="Wingdings" pitchFamily="2" charset="2"/>
              <a:buChar char="q"/>
            </a:pPr>
            <a:r>
              <a:rPr lang="fa-IR" dirty="0" smtClean="0"/>
              <a:t>عكاسان گرچه در عمل وقت زيادي را صرف كارهاي فني و فرايندهاي آن مي كنند اما در سطح گفتمان اهميتي به آن نمي دهند .</a:t>
            </a:r>
          </a:p>
          <a:p>
            <a:pPr algn="r" rtl="1">
              <a:buFont typeface="Wingdings" pitchFamily="2" charset="2"/>
              <a:buChar char="q"/>
            </a:pPr>
            <a:r>
              <a:rPr lang="fa-IR" dirty="0" smtClean="0"/>
              <a:t>خلق بر پايه نوعي الهام است كه حتي فن آوري بديع نيز با آن بيگانه است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381000"/>
            <a:ext cx="7790688" cy="6172200"/>
          </a:xfrm>
        </p:spPr>
        <p:txBody>
          <a:bodyPr>
            <a:normAutofit fontScale="77500" lnSpcReduction="20000"/>
          </a:bodyPr>
          <a:lstStyle/>
          <a:p>
            <a:pPr algn="r" rtl="1">
              <a:buFont typeface="Wingdings" pitchFamily="2" charset="2"/>
              <a:buChar char="q"/>
            </a:pPr>
            <a:r>
              <a:rPr lang="fa-IR" dirty="0" smtClean="0"/>
              <a:t>ابژه ي عكاسي بايد بازي داشته باشد به همان مفهومي كه سارتردربازي داشتن واژه ها مد نظر دارد در غير اين صورت عكاسي در محتواي خود متوقف خواهد شد ، حال آنكه نيازمند حدي از آزادي است تا خلاقيت به درونش راه يابد .از اين رو امتناع از فن آوري و امتناع از محتواي اشباع شده مكمل يكديگرند . با اين امتناع ورزيها زيباشناسي ناب از حق حياتش محافظت مي كند.</a:t>
            </a:r>
          </a:p>
          <a:p>
            <a:pPr algn="r" rtl="1">
              <a:buFont typeface="Wingdings" pitchFamily="2" charset="2"/>
              <a:buChar char="q"/>
            </a:pPr>
            <a:r>
              <a:rPr lang="fa-IR" dirty="0" smtClean="0"/>
              <a:t>عكاسي در ارتباط با سوژه ي عكاسي كننده تعريف مي شود نه در ارتباط با ابژه ي عكاسي شونده.</a:t>
            </a:r>
          </a:p>
          <a:p>
            <a:pPr algn="r" rtl="1">
              <a:buFont typeface="Wingdings" pitchFamily="2" charset="2"/>
              <a:buChar char="q"/>
            </a:pPr>
            <a:r>
              <a:rPr lang="fa-IR" dirty="0" smtClean="0"/>
              <a:t>گويا از راه ميل به شخصي سازي فعاليت عكاسي است كه ارجاع مبهم و نامفهوم به نقاشي را مي توان فهميد.</a:t>
            </a:r>
          </a:p>
          <a:p>
            <a:pPr algn="r" rtl="1">
              <a:buFont typeface="Wingdings" pitchFamily="2" charset="2"/>
              <a:buChar char="q"/>
            </a:pPr>
            <a:r>
              <a:rPr lang="fa-IR" dirty="0" smtClean="0"/>
              <a:t>ارجاع عكاسان به نقاشي نشان از وجدان ناراحت آنان دارد . اين ارجاع به دو شكل انجام مي گيرد:</a:t>
            </a:r>
            <a:endParaRPr lang="en-US" dirty="0" smtClean="0"/>
          </a:p>
          <a:p>
            <a:pPr algn="r">
              <a:buNone/>
            </a:pPr>
            <a:r>
              <a:rPr lang="fa-IR" dirty="0" smtClean="0"/>
              <a:t>1-همتراز نشان دادن عكاسي و نقاشي 2- ارزش كمتر دادن به عكاسي نسبت به نقاشي به دليل نقش واسطه مكانيكي در آن و نوعي سرگرمي لذت بخش در آن ديدن</a:t>
            </a:r>
            <a:endParaRPr lang="en-US" dirty="0" smtClean="0"/>
          </a:p>
          <a:p>
            <a:pPr algn="r">
              <a:buNone/>
            </a:pPr>
            <a:r>
              <a:rPr lang="fa-IR" dirty="0" smtClean="0"/>
              <a:t>اينها معمولا در دو گروه ديگر هم قرار مي گيرند: 1- گروه تقليد كننده از نقاشي 2- گروه بهره برنده از منابع فني</a:t>
            </a:r>
            <a:endParaRPr lang="en-US" dirty="0" smtClean="0"/>
          </a:p>
          <a:p>
            <a:pPr algn="r">
              <a:buNone/>
            </a:pPr>
            <a:r>
              <a:rPr lang="fa-IR" dirty="0" smtClean="0"/>
              <a:t>واقع گرايي عكاسي محدوديتهايي بر آن اعمال مي كند.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143000" y="457200"/>
            <a:ext cx="7790688" cy="6248400"/>
          </a:xfrm>
        </p:spPr>
        <p:txBody>
          <a:bodyPr>
            <a:normAutofit fontScale="70000" lnSpcReduction="20000"/>
          </a:bodyPr>
          <a:lstStyle/>
          <a:p>
            <a:pPr algn="r" rtl="1">
              <a:buFont typeface="Wingdings" pitchFamily="2" charset="2"/>
              <a:buChar char="q"/>
            </a:pPr>
            <a:r>
              <a:rPr lang="fa-IR" dirty="0" smtClean="0"/>
              <a:t>ميل به دفاع از تعريف اثر هنري در برابر فن آوري نتيجه مقتضيات خود هنر نيست بلكه ناشي از اين واقعيت است كه هنر در چارچوب بازنمود آرماني شده ي شرايط اجتماعي و نقش اجتماعي اش تصور مي شود . همان چارچوبي كه مشاركت آزاد در فناوريي را كه خودش به خاطر شرايط اجتماعي و نقش اجتماعيش مظهر پيش پا افتادگي است در خود راه نمي دهد. اين فشار هنجارهاي بيروني بر عكاسي به خاطر ويژگيهاي عيني عكاسي است </a:t>
            </a:r>
          </a:p>
          <a:p>
            <a:pPr algn="r" rtl="1">
              <a:buFont typeface="Wingdings" pitchFamily="2" charset="2"/>
              <a:buChar char="q"/>
            </a:pPr>
            <a:r>
              <a:rPr lang="fa-IR" dirty="0" smtClean="0"/>
              <a:t>آميختگي هنر و طبقه اجتماعي را در اتاقهاي نشمين بورژواها كه با حضور هميشگي تابلوهاي نقاشي زينت مي يابد مي توان ديد. اين طبقه نوآوري عكاسي  را نيز در قالب هنجارهاي خودش تعبير مجدد مي كند و عكس كودكان را به جاي چهره نگاريهاي خانوادگي در اتاق پذيرايي قرارمي دهد.</a:t>
            </a:r>
          </a:p>
          <a:p>
            <a:pPr algn="r" rtl="1">
              <a:buFont typeface="Wingdings" pitchFamily="2" charset="2"/>
              <a:buChar char="q"/>
            </a:pPr>
            <a:r>
              <a:rPr lang="fa-IR" dirty="0" smtClean="0"/>
              <a:t>عكاسان در جستجوي يك زيبا شناسي نوين همچنان آرزوي زيباشناسي متفاوت غيرممكني را در سر مي پرورانند و فناوري را به عنوان وسيله تغييرشكل زيباشناسانه رد مي كنند .اما اين مانع دوگانه از تصوير اجتماعي نقاشي و از فن آوري اي ناشي مي شود كه با وضع اجتماعيشان بر آنها تحميل شده است و از اين رو عدم تاييد اجتماعي ، تناقضهاي موجود در فعاليت زيباشناسانه شان باشگاه ترت اكوارت نسبت به بولونيا از سنتهاي خشك اجتماعي – فرهنگي رهاتر است</a:t>
            </a:r>
            <a:endParaRPr lang="en-US" dirty="0" smtClean="0"/>
          </a:p>
          <a:p>
            <a:pPr algn="r">
              <a:buNone/>
            </a:pPr>
            <a:r>
              <a:rPr lang="fa-IR" dirty="0" smtClean="0"/>
              <a:t>را تشريح مي كند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fa-IR" b="1" dirty="0" smtClean="0"/>
              <a:t>شكيبايي در برابر مشكلات حرفه ي عكاسي</a:t>
            </a:r>
            <a:endParaRPr lang="en-US" dirty="0"/>
          </a:p>
        </p:txBody>
      </p:sp>
      <p:sp>
        <p:nvSpPr>
          <p:cNvPr id="3" name="Content Placeholder 2"/>
          <p:cNvSpPr>
            <a:spLocks noGrp="1"/>
          </p:cNvSpPr>
          <p:nvPr>
            <p:ph idx="1"/>
          </p:nvPr>
        </p:nvSpPr>
        <p:spPr>
          <a:xfrm>
            <a:off x="1435608" y="838200"/>
            <a:ext cx="7498080" cy="5410200"/>
          </a:xfrm>
        </p:spPr>
        <p:txBody>
          <a:bodyPr>
            <a:noAutofit/>
          </a:bodyPr>
          <a:lstStyle/>
          <a:p>
            <a:pPr algn="r" rtl="1">
              <a:buFont typeface="Wingdings" pitchFamily="2" charset="2"/>
              <a:buChar char="q"/>
            </a:pPr>
            <a:r>
              <a:rPr lang="fa-IR" sz="2000" dirty="0" smtClean="0"/>
              <a:t>باشگاههاي جوانان بيشتر  اعضاي خود را از محيطهاي كارگري انتخاب و جذب مي كنند .سازمان دهنگان اين باشگاهها در ايدئولوژي اخلاق گرايانه اي سهميند كه اين باشگاه مرحله اي انتقالي در زندگي پسر گوشه گير و مرد زندگي پديد مي آورد .عكاسي دريچه اي براي كشف جهان است .</a:t>
            </a:r>
          </a:p>
          <a:p>
            <a:pPr algn="r" rtl="1">
              <a:buFont typeface="Wingdings" pitchFamily="2" charset="2"/>
              <a:buChar char="q"/>
            </a:pPr>
            <a:r>
              <a:rPr lang="fa-IR" sz="2000" dirty="0" smtClean="0"/>
              <a:t>اما در ميان اعضا عكسهاي متعهد كمتر ديده مي شود.</a:t>
            </a:r>
          </a:p>
          <a:p>
            <a:pPr algn="r" rtl="1">
              <a:buFont typeface="Wingdings" pitchFamily="2" charset="2"/>
              <a:buChar char="q"/>
            </a:pPr>
            <a:r>
              <a:rPr lang="fa-IR" sz="2000" dirty="0" smtClean="0"/>
              <a:t>در اينجا عكاسي خوب مطرح مي شود كه آن عكاسي است كه پيامي را منتقل مي كند. پيامي قابل فهم در نظامي نيمه زيبا شناسانه با ارزشهاي احساسي به استثناي ارزشش در خانواده ، در اين عكاسي شاهد احياي تمام توجيهات بيروني خواهيم بود كه عكاسان بولونيا سعي مي كنند به روي خود نياورند .</a:t>
            </a:r>
          </a:p>
          <a:p>
            <a:pPr algn="r" rtl="1">
              <a:buFont typeface="Wingdings" pitchFamily="2" charset="2"/>
              <a:buChar char="q"/>
            </a:pPr>
            <a:r>
              <a:rPr lang="fa-IR" sz="2000" dirty="0" smtClean="0"/>
              <a:t>عكاسي يي كه به دليل سادگي ، بي جهت بودن و احتمال عمل از يافتن معنا در خودش ناتوان مي ماند ، سعي مي كند تا فقط با نشان دادن سوژه هاي مهم يعني سوژه هاي با ابهت پايه و اساسي براي خود بيابد ، اما اين انتخاب متاثر از خوش عكس بودن ابژه يعني يك زيباشناسي عكاسانه نيست . عينيت عكس عينيت معنايي است كه آن عكس در نظام ارزشهاي غير ذاتي عكاسي بيان مي كند.</a:t>
            </a:r>
            <a:endParaRPr lang="en-US" sz="2000"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normAutofit fontScale="85000" lnSpcReduction="20000"/>
          </a:bodyPr>
          <a:lstStyle/>
          <a:p>
            <a:pPr algn="r" rtl="1">
              <a:buFont typeface="Wingdings" pitchFamily="2" charset="2"/>
              <a:buChar char="q"/>
            </a:pPr>
            <a:r>
              <a:rPr lang="fa-IR" dirty="0" smtClean="0"/>
              <a:t>همراه با اقليتي از ايدئولوگهاي عكاس كه تلاششان براي يافتن مبنايي براي فعاليت در يك فرهنگ بيروني به هر حال با ناكامي مواجه مي شود ، فن آوري هم به كمك انبوه فعالان اين نوع باشگاه عكاسي مي آيد تا با خيالي آسوده تضمين كافي براي عكس گرفتن بيابند.</a:t>
            </a:r>
          </a:p>
          <a:p>
            <a:pPr algn="r" rtl="1">
              <a:buFont typeface="Wingdings" pitchFamily="2" charset="2"/>
              <a:buChar char="q"/>
            </a:pPr>
            <a:r>
              <a:rPr lang="fa-IR" dirty="0" smtClean="0"/>
              <a:t>تاريك خانه در واقع قلب باشگاه عكاسي است .در اينجا البته مساله اقتصادي هم دخيل است .</a:t>
            </a:r>
          </a:p>
          <a:p>
            <a:pPr algn="r" rtl="1">
              <a:buFont typeface="Wingdings" pitchFamily="2" charset="2"/>
              <a:buChar char="q"/>
            </a:pPr>
            <a:r>
              <a:rPr lang="fa-IR" dirty="0" smtClean="0"/>
              <a:t>در اين باشگاه علاقه زيباشناسانه كنار گذاشته نمي شود بلكه با خيالي نا آسوده تجربه مي شود .</a:t>
            </a:r>
          </a:p>
          <a:p>
            <a:pPr algn="r" rtl="1">
              <a:buFont typeface="Wingdings" pitchFamily="2" charset="2"/>
              <a:buChar char="q"/>
            </a:pPr>
            <a:r>
              <a:rPr lang="fa-IR" dirty="0" smtClean="0"/>
              <a:t>تفاوت آشكار بين دو نوع باشگاه معلول مقوله هاي اجتماعي اي است كه اين باشگاهها اعضايشان را از آنها مي گيرند ، يعني صفوف پايين خرده بورژوازي از يك سو و صفوف بالاي خرده بورژوازي و طبقه متوسط از سوي ديگر.</a:t>
            </a:r>
            <a:endParaRPr lang="en-US" dirty="0" smtClean="0"/>
          </a:p>
          <a:p>
            <a:pPr algn="r">
              <a:buNone/>
            </a:pPr>
            <a:r>
              <a:rPr lang="fa-IR" dirty="0" smtClean="0"/>
              <a:t>پس فعاليت عكاسانه و فرهنگ با يكديگر رابطه دارند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066800" y="533400"/>
            <a:ext cx="7866888" cy="6172200"/>
          </a:xfrm>
        </p:spPr>
        <p:txBody>
          <a:bodyPr>
            <a:normAutofit fontScale="92500" lnSpcReduction="20000"/>
          </a:bodyPr>
          <a:lstStyle/>
          <a:p>
            <a:pPr algn="r" rtl="1">
              <a:buFont typeface="Wingdings" pitchFamily="2" charset="2"/>
              <a:buChar char="q"/>
            </a:pPr>
            <a:r>
              <a:rPr lang="fa-IR" dirty="0" smtClean="0"/>
              <a:t>مشق عكاسانه در باشگاههاي طبقه كارگر تلاش مي كند تا رابطه اي اوليه با فناوري را تبليغ كند ، اين مساله اساس و مبناي يك فرهنگ است كه بيشتر خلاف مفهوم سنتي زيبا شناسي تعريف مي شود تا در امتداد آن.</a:t>
            </a:r>
          </a:p>
          <a:p>
            <a:pPr algn="r" rtl="1">
              <a:buFont typeface="Wingdings" pitchFamily="2" charset="2"/>
              <a:buChar char="q"/>
            </a:pPr>
            <a:r>
              <a:rPr lang="fa-IR" dirty="0" smtClean="0"/>
              <a:t>آشنا بودن با اين ابزار در كل نشانه اي خاص از يك رابطه ي آشنا با ابزارها و شناخت كافي از ابزارها نشانه اي خاص از مشاركت معين در فرهنگ فني است .</a:t>
            </a:r>
          </a:p>
          <a:p>
            <a:pPr algn="r" rtl="1">
              <a:buFont typeface="Wingdings" pitchFamily="2" charset="2"/>
              <a:buChar char="q"/>
            </a:pPr>
            <a:r>
              <a:rPr lang="fa-IR" dirty="0" smtClean="0"/>
              <a:t>باشگاههاي طبقه كارگر به امر تبحر و مهارت  شرايط فني عكاسي مي پردازند ، اما باشگاههايي كه با زيباشناسي سر و كار دارند نقد صريح و شهودگرا ، مفهومي تماميت خواه از عكاسي را برملا مي كند.</a:t>
            </a:r>
          </a:p>
          <a:p>
            <a:pPr algn="r" rtl="1">
              <a:buFont typeface="Wingdings" pitchFamily="2" charset="2"/>
              <a:buChar char="q"/>
            </a:pPr>
            <a:r>
              <a:rPr lang="fa-IR" dirty="0" smtClean="0"/>
              <a:t>نتيجه : عكاسي به تنهايي در پايه ريزي يك زيبا شناسي مستقل ناتوان است و جست و جو براي يافتن توجيه از طريق تصوير خود عكاسي، تصوير اجتماعي هنر و فن آوري ، و نقشها و قيد و شرطهايشان مشخص مي شود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28600"/>
            <a:ext cx="7498080" cy="609600"/>
          </a:xfrm>
        </p:spPr>
        <p:txBody>
          <a:bodyPr>
            <a:noAutofit/>
          </a:bodyPr>
          <a:lstStyle/>
          <a:p>
            <a:pPr algn="r"/>
            <a:r>
              <a:rPr lang="fa-IR" sz="2400" dirty="0" smtClean="0"/>
              <a:t>فصل 4 : </a:t>
            </a:r>
            <a:r>
              <a:rPr lang="fa-IR" sz="2400" b="1" dirty="0" smtClean="0"/>
              <a:t>هنر مكانيكي ، هنر طبيعي : هنرمندان عكاس ، ژان كلود شامبوردون</a:t>
            </a:r>
            <a:r>
              <a:rPr lang="en-US" sz="2400" dirty="0" smtClean="0"/>
              <a:t/>
            </a:r>
            <a:br>
              <a:rPr lang="en-US" sz="2400" dirty="0" smtClean="0"/>
            </a:br>
            <a:r>
              <a:rPr lang="fa-IR" sz="2400" dirty="0" smtClean="0"/>
              <a:t> </a:t>
            </a:r>
            <a:endParaRPr lang="en-US" sz="2400" dirty="0"/>
          </a:p>
        </p:txBody>
      </p:sp>
      <p:sp>
        <p:nvSpPr>
          <p:cNvPr id="3" name="Content Placeholder 2"/>
          <p:cNvSpPr>
            <a:spLocks noGrp="1"/>
          </p:cNvSpPr>
          <p:nvPr>
            <p:ph idx="1"/>
          </p:nvPr>
        </p:nvSpPr>
        <p:spPr>
          <a:xfrm>
            <a:off x="1143000" y="685800"/>
            <a:ext cx="7790688" cy="5943600"/>
          </a:xfrm>
        </p:spPr>
        <p:txBody>
          <a:bodyPr>
            <a:normAutofit fontScale="62500" lnSpcReduction="20000"/>
          </a:bodyPr>
          <a:lstStyle/>
          <a:p>
            <a:pPr algn="r" rtl="1">
              <a:buFont typeface="Wingdings" pitchFamily="2" charset="2"/>
              <a:buChar char="q"/>
            </a:pPr>
            <a:r>
              <a:rPr lang="fa-IR" dirty="0" smtClean="0"/>
              <a:t>گفتمان زيبا شناسانه چه سرسري چه پرمايه بر زبان استادان جاري است و در حد خود تناقض هايي را بيان مي كند .گفتمان زيبا شناسانه را نبايد تنها به سان يك توجيه ايدئولوژيكي قلمداد كنيم .</a:t>
            </a:r>
          </a:p>
          <a:p>
            <a:pPr algn="r" rtl="1">
              <a:buFont typeface="Wingdings" pitchFamily="2" charset="2"/>
              <a:buChar char="q"/>
            </a:pPr>
            <a:r>
              <a:rPr lang="fa-IR" b="1" dirty="0" smtClean="0"/>
              <a:t>استثناها و چيزهاي عادي</a:t>
            </a:r>
          </a:p>
          <a:p>
            <a:pPr algn="r" rtl="1">
              <a:buFont typeface="Wingdings" pitchFamily="2" charset="2"/>
              <a:buChar char="q"/>
            </a:pPr>
            <a:r>
              <a:rPr lang="fa-IR" dirty="0" smtClean="0"/>
              <a:t>آيا هنرهاي مشروع ويژگي نظام مند زيبايي شناسانه شان را مديون اين نيستند كه مشروعيتشان مورد ترديد قرار ندارد؟</a:t>
            </a:r>
            <a:endParaRPr lang="en-US" dirty="0" smtClean="0"/>
          </a:p>
          <a:p>
            <a:pPr algn="r">
              <a:buNone/>
            </a:pPr>
            <a:r>
              <a:rPr lang="fa-IR" dirty="0" smtClean="0"/>
              <a:t>تلاش براي مشروعيت بخشيدن به هنرهاي غير مشروع تبديل به تجربه مي شود كه در پاسخ به پرسشها نمايان مي شوند . ابزار پاسخگويان به پرسشهاي متفاوت در مورد عكاسي به فراخور مهارت كلامي و تصويري متخصصينش و موقعيت فرهنگي گروههايشان متفاوت است .</a:t>
            </a:r>
          </a:p>
          <a:p>
            <a:pPr algn="r" rtl="1">
              <a:buFont typeface="Wingdings" pitchFamily="2" charset="2"/>
              <a:buChar char="q"/>
            </a:pPr>
            <a:r>
              <a:rPr lang="fa-IR" dirty="0" smtClean="0"/>
              <a:t> افزايش سخن وري ها نشان دهنده آگاهي از هنجار گريزي است .استادان عكاسي مثل منتقدان سينما و موسيقي جاز سعي نمي كنند به يك فعاليت جانيافتاده مشروعيت ببخشند بلكه در ضمن سعي دارند با تبديل كردن  آن فناوري كه براي اهداف ديگري استفاده مي شود ، به يك رسانه هنري تعريف اجتماعي كاربردها و امكانات عكاسي را انكار كنند .</a:t>
            </a:r>
          </a:p>
          <a:p>
            <a:pPr algn="r" rtl="1">
              <a:buFont typeface="Wingdings" pitchFamily="2" charset="2"/>
              <a:buChar char="q"/>
            </a:pPr>
            <a:r>
              <a:rPr lang="fa-IR" dirty="0" smtClean="0"/>
              <a:t>اين تناقضات در ميان عكاسان هنري شديد تر است چون روزنامه نگاران و عكاسان تبليغات مي توانند بهانه بتراشند :1- يا سفارشي كار كنند  2-يا هنجارهايشان به سبب پاسخ دادن به رسالت حرفه اي موجه جلوه داده مي شود</a:t>
            </a:r>
          </a:p>
          <a:p>
            <a:pPr algn="r" rtl="1">
              <a:buFont typeface="Wingdings" pitchFamily="2" charset="2"/>
              <a:buChar char="q"/>
            </a:pPr>
            <a:r>
              <a:rPr lang="fa-IR" dirty="0" smtClean="0"/>
              <a:t> سوال اصلي اينجاست كه شرايط آفرينش و ويژگي هاي خاص خوانش عكسها چگونه بر تلاشهاي استادان براي جلب اعتماد مخاطبان و گروهي از هنرمندان تاثير گذاشته و تشديدشان مي كند .</a:t>
            </a:r>
            <a:endParaRPr lang="en-US" dirty="0" smtClean="0"/>
          </a:p>
          <a:p>
            <a:pPr algn="r">
              <a:buNone/>
            </a:pPr>
            <a:r>
              <a:rPr lang="fa-IR" dirty="0" smtClean="0"/>
              <a:t>.</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b="1" dirty="0" smtClean="0"/>
              <a:t>آفرينش نامطمئن و زيبا شناسي اختياري</a:t>
            </a:r>
            <a:r>
              <a:rPr lang="en-US" dirty="0" smtClean="0"/>
              <a:t/>
            </a:r>
            <a:br>
              <a:rPr lang="en-US" dirty="0" smtClean="0"/>
            </a:br>
            <a:endParaRPr lang="en-US" dirty="0"/>
          </a:p>
        </p:txBody>
      </p:sp>
      <p:sp>
        <p:nvSpPr>
          <p:cNvPr id="3" name="Content Placeholder 2"/>
          <p:cNvSpPr>
            <a:spLocks noGrp="1"/>
          </p:cNvSpPr>
          <p:nvPr>
            <p:ph idx="1"/>
          </p:nvPr>
        </p:nvSpPr>
        <p:spPr>
          <a:xfrm>
            <a:off x="1435608" y="457200"/>
            <a:ext cx="7498080" cy="5791200"/>
          </a:xfrm>
        </p:spPr>
        <p:txBody>
          <a:bodyPr>
            <a:normAutofit fontScale="70000" lnSpcReduction="20000"/>
          </a:bodyPr>
          <a:lstStyle/>
          <a:p>
            <a:pPr algn="r" rtl="1">
              <a:buFont typeface="Wingdings" pitchFamily="2" charset="2"/>
              <a:buChar char="q"/>
            </a:pPr>
            <a:r>
              <a:rPr lang="fa-IR" dirty="0" smtClean="0"/>
              <a:t>استادان غالبا گفتمان گنگ زيبا شناسانه را در كنار زبان دقيق فني به كار مي برند ، آنها نمي توانند توصيف دقيقي از فعاليتشان به دست دهند .</a:t>
            </a:r>
            <a:endParaRPr lang="en-US" dirty="0" smtClean="0"/>
          </a:p>
          <a:p>
            <a:pPr algn="r" rtl="1">
              <a:buFont typeface="Wingdings" pitchFamily="2" charset="2"/>
              <a:buChar char="q"/>
            </a:pPr>
            <a:r>
              <a:rPr lang="fa-IR" dirty="0" smtClean="0"/>
              <a:t>فقدان سنت مستقلي در نقد بي شك دليل مستقيم اين ترديدهاست.مشكلاتي كه در راه خلق چنين سنتي وجود دارد ،به دليل ناهمگني عملكردها وگوناگوني مراحل تشكيل دهنده كنش عكاسانه است ، كه توصيفهاي متفاوت و زيباشناسيهاي متفاوت را ايجاب مي كند .</a:t>
            </a:r>
            <a:endParaRPr lang="en-US" dirty="0" smtClean="0"/>
          </a:p>
          <a:p>
            <a:pPr algn="r" rtl="1">
              <a:buFont typeface="Wingdings" pitchFamily="2" charset="2"/>
              <a:buChar char="q"/>
            </a:pPr>
            <a:r>
              <a:rPr lang="fa-IR" dirty="0" smtClean="0"/>
              <a:t>كنشهاي خلاقانه نيز  درصور مختلف و با مقاصد متفاوت صورت مي گيرند . خلق هنرمندانه در دوره اي از زمان صورت مي گيرد .اين گسستگي زماني خلاقيت را با چالش مواجه مي كند .</a:t>
            </a:r>
            <a:endParaRPr lang="en-US" dirty="0" smtClean="0"/>
          </a:p>
          <a:p>
            <a:pPr algn="r" rtl="1">
              <a:buFont typeface="Wingdings" pitchFamily="2" charset="2"/>
              <a:buChar char="q"/>
            </a:pPr>
            <a:r>
              <a:rPr lang="fa-IR" dirty="0" smtClean="0"/>
              <a:t>گوناگوني كاربردهاي عكاسي(ثبت و بازتوليد و خلق و عمل فني )درك مبهم و متناقضي براي عكاسان نسبت به فعاليتشان مي سازد .</a:t>
            </a:r>
            <a:endParaRPr lang="en-US" dirty="0" smtClean="0"/>
          </a:p>
          <a:p>
            <a:pPr algn="r" rtl="1">
              <a:buFont typeface="Wingdings" pitchFamily="2" charset="2"/>
              <a:buChar char="q"/>
            </a:pPr>
            <a:r>
              <a:rPr lang="fa-IR" dirty="0" smtClean="0"/>
              <a:t>عكاسان تلاش دارند با بهره گيري از طبيعت ، نظمي فرهنگي بيافرينند.</a:t>
            </a:r>
            <a:r>
              <a:rPr lang="en-US" dirty="0" smtClean="0"/>
              <a:t> </a:t>
            </a:r>
            <a:r>
              <a:rPr lang="fa-IR" dirty="0" smtClean="0"/>
              <a:t>تئوريهاي عكاسان در مورد كارشان متفاوت است اما هدف يكساني دارد كه بيانگر تفاوت بين پندار هنرمند و پندار بينندگان است . </a:t>
            </a:r>
          </a:p>
          <a:p>
            <a:pPr algn="r" rtl="1">
              <a:buFont typeface="Wingdings" pitchFamily="2" charset="2"/>
              <a:buChar char="q"/>
            </a:pPr>
            <a:r>
              <a:rPr lang="fa-IR" dirty="0" smtClean="0"/>
              <a:t>حال مي توان زيبا شناسي آرمانگرايانه را ديد : هنرمند در خوانش كنايه هاي غير قابل درك جهان پيرامون توانايي منحصر به فرد دارد، سعي مي كند حق انحصاري ديد هنرمندانه را به اثبات برساند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normAutofit fontScale="85000" lnSpcReduction="20000"/>
          </a:bodyPr>
          <a:lstStyle/>
          <a:p>
            <a:pPr algn="r" rtl="1">
              <a:buFont typeface="Wingdings" pitchFamily="2" charset="2"/>
              <a:buChar char="q"/>
            </a:pPr>
            <a:r>
              <a:rPr lang="fa-IR" dirty="0" smtClean="0"/>
              <a:t>اما دوربين ضرباهنگ زمان مند خود را تحميل مي كند و واكنشهاي شيميايي و فيزيكي در جريان عكس چنان دخيلند كه عكاسي را مي توان در حد ثبت طبيعي طبيعت تنزل داد .عكاسان از سبك سخن مي گويند كه خود اين سبك مي تواند به مجموعه اي از ترفندها فروكاسته شود . عكاسان شانس را رد مي كنند  و در مقابل از كنترل و مهار باور ياد مي كنند.</a:t>
            </a:r>
          </a:p>
          <a:p>
            <a:pPr algn="r" rtl="1">
              <a:buFont typeface="Wingdings" pitchFamily="2" charset="2"/>
              <a:buChar char="q"/>
            </a:pPr>
            <a:r>
              <a:rPr lang="fa-IR" dirty="0" smtClean="0"/>
              <a:t>شانس راه خلق مشروع دانسته نمي شود چرا كه دوربين احتمال متوقف كردن هدف خلاقانه را دارد و  اثر هنري محصول تاثير متقابل ابزار است .</a:t>
            </a:r>
          </a:p>
          <a:p>
            <a:pPr algn="r" rtl="1">
              <a:buFont typeface="Wingdings" pitchFamily="2" charset="2"/>
              <a:buChar char="q"/>
            </a:pPr>
            <a:r>
              <a:rPr lang="fa-IR" dirty="0" smtClean="0"/>
              <a:t>عكاسان براي نشان دادن شم زيبا شناسي خود اتوماتيسم را (حتي با اشتباه نگاري هم كه شده) نفي مي كنند .</a:t>
            </a:r>
          </a:p>
          <a:p>
            <a:pPr algn="r" rtl="1">
              <a:buFont typeface="Wingdings" pitchFamily="2" charset="2"/>
              <a:buChar char="q"/>
            </a:pPr>
            <a:r>
              <a:rPr lang="fa-IR" dirty="0" smtClean="0"/>
              <a:t>عكاسان بر آنند تا اصالت رسانه شان را حفظ كنند پس تقليد از نقاشي نوعي سرقت ادبي محسوب مي شود نخستين اصول زيبا شناسي از جنبش جدايي طلبي عكس نشات گرفت.</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609600"/>
            <a:ext cx="7498080" cy="152400"/>
          </a:xfrm>
        </p:spPr>
        <p:txBody>
          <a:bodyPr>
            <a:normAutofit fontScale="90000"/>
          </a:bodyPr>
          <a:lstStyle/>
          <a:p>
            <a:pPr algn="ctr"/>
            <a:r>
              <a:rPr lang="fa-IR" sz="3100" b="1" dirty="0" smtClean="0"/>
              <a:t>يادآوري زيباشناسانه ي گذشته ها و مرتبه ي اجتماعي</a:t>
            </a:r>
            <a:r>
              <a:rPr lang="en-US" dirty="0" smtClean="0"/>
              <a:t/>
            </a:r>
            <a:br>
              <a:rPr lang="en-US" dirty="0" smtClean="0"/>
            </a:br>
            <a:endParaRPr lang="en-US" dirty="0"/>
          </a:p>
        </p:txBody>
      </p:sp>
      <p:sp>
        <p:nvSpPr>
          <p:cNvPr id="3" name="Content Placeholder 2"/>
          <p:cNvSpPr>
            <a:spLocks noGrp="1"/>
          </p:cNvSpPr>
          <p:nvPr>
            <p:ph idx="1"/>
          </p:nvPr>
        </p:nvSpPr>
        <p:spPr>
          <a:xfrm>
            <a:off x="1219200" y="685800"/>
            <a:ext cx="7714488" cy="5943600"/>
          </a:xfrm>
        </p:spPr>
        <p:txBody>
          <a:bodyPr>
            <a:normAutofit fontScale="77500" lnSpcReduction="20000"/>
          </a:bodyPr>
          <a:lstStyle/>
          <a:p>
            <a:pPr algn="r" rtl="1">
              <a:buFont typeface="Wingdings" pitchFamily="2" charset="2"/>
              <a:buChar char="q"/>
            </a:pPr>
            <a:r>
              <a:rPr lang="fa-IR" dirty="0" smtClean="0"/>
              <a:t> فقط نشانه هاي بيروني و غير ذاتي مي توانند از عكس ابهام زدايي كنند.</a:t>
            </a:r>
          </a:p>
          <a:p>
            <a:pPr algn="r" rtl="1">
              <a:buFont typeface="Wingdings" pitchFamily="2" charset="2"/>
              <a:buChar char="q"/>
            </a:pPr>
            <a:r>
              <a:rPr lang="fa-IR" dirty="0" smtClean="0"/>
              <a:t>گاه استادان كثرت نشانه هاي متناقض را خنثي مي كنند تا هدف يگانه اي را نمايش دهند .</a:t>
            </a:r>
          </a:p>
          <a:p>
            <a:pPr algn="r" rtl="1">
              <a:buFont typeface="Wingdings" pitchFamily="2" charset="2"/>
              <a:buChar char="q"/>
            </a:pPr>
            <a:r>
              <a:rPr lang="fa-IR" dirty="0" smtClean="0"/>
              <a:t>عكاس به خاطر استفاده از رسانه ي بياني اي كه به دليل ناتواني اش در رجوع به نظاني لز نمادها غير قابل اعتماد است ، بايد معناي عكسهايشان را در موضوعهاي ارزشگذاري شده و در سنتهايي كه به آنها ارزش مي بخشد جستجو كنند .</a:t>
            </a:r>
          </a:p>
          <a:p>
            <a:pPr algn="r" rtl="1">
              <a:buFont typeface="Wingdings" pitchFamily="2" charset="2"/>
              <a:buChar char="q"/>
            </a:pPr>
            <a:r>
              <a:rPr lang="fa-IR" dirty="0" smtClean="0"/>
              <a:t>آنچه براي يك عكاس بسيار مهم است تصور كردن است .زيبايي شناسي فردي را زماني مي توان به طور كامل درك كرد كه رابطه عكاسان با گروههاي معيني را به حساب آوريم ، همان گروههايي كه معناي مورد نظر عكاسان از اشيا را تعريف مي كنند .بنابرين زيباشناسان خرده بورژوا در گروهشان هنجارهايي را مي يابند كه معرف مجموعه اي از سوژه هاي مشروع باشند.</a:t>
            </a:r>
          </a:p>
          <a:p>
            <a:pPr algn="r" rtl="1">
              <a:buFont typeface="Wingdings" pitchFamily="2" charset="2"/>
              <a:buChar char="q"/>
            </a:pPr>
            <a:r>
              <a:rPr lang="fa-IR" dirty="0" smtClean="0"/>
              <a:t>تكريم يك استاد توسط گروه نويسندگان يا هنرمنادن مشروعيت به او مي بخشد . دو نوع استاد در  اينجا مشخص مي شود : استادي كه گروه يكپارچه اي دارد و استادي كه راه فردي را مي پيمايد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lstStyle/>
          <a:p>
            <a:pPr algn="r" rtl="1">
              <a:buFont typeface="Wingdings" pitchFamily="2" charset="2"/>
              <a:buChar char="q"/>
            </a:pPr>
            <a:r>
              <a:rPr lang="fa-IR" dirty="0" smtClean="0"/>
              <a:t>عكاسان به دنبال نشانه هاي قابل رويت هنرمند هستند نشانه هايي  كه ويژگي سبك هنرمندانه را در خود دارد .</a:t>
            </a:r>
          </a:p>
          <a:p>
            <a:pPr algn="r" rtl="1">
              <a:buFont typeface="Wingdings" pitchFamily="2" charset="2"/>
              <a:buChar char="q"/>
            </a:pPr>
            <a:r>
              <a:rPr lang="fa-IR" dirty="0" smtClean="0"/>
              <a:t>بحثهاي زيبايي شناسانه شكل خاصي از رابطه بين گروههاست كه همواره از يك ادراك اجتماعي خبر مي دهد .</a:t>
            </a:r>
          </a:p>
          <a:p>
            <a:pPr algn="r" rtl="1">
              <a:buFont typeface="Wingdings" pitchFamily="2" charset="2"/>
              <a:buChar char="q"/>
            </a:pPr>
            <a:r>
              <a:rPr lang="fa-IR" dirty="0" smtClean="0"/>
              <a:t>هدف زيبا شناسانه اي كه قصد دارد در حوزه اي كه بايد به صورت يك هدف باقي بماند عمل كند شايد چيزي نباشد جز بيان سربسته يك هدف اجتماعي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pPr algn="r"/>
            <a:r>
              <a:rPr lang="fa-IR" dirty="0" smtClean="0"/>
              <a:t> </a:t>
            </a:r>
            <a:r>
              <a:rPr lang="fa-IR" b="1" dirty="0" smtClean="0"/>
              <a:t> </a:t>
            </a:r>
            <a:r>
              <a:rPr lang="en-US" dirty="0" smtClean="0"/>
              <a:t/>
            </a:r>
            <a:br>
              <a:rPr lang="en-US" dirty="0" smtClean="0"/>
            </a:br>
            <a:r>
              <a:rPr lang="fa-IR" sz="3100" b="1" dirty="0" smtClean="0"/>
              <a:t>فصل پنجم :حرفه اي ها يا برگزيدگان : عكاسان حرفه اي  (بولتانسكي و شامبوردون)</a:t>
            </a:r>
            <a:r>
              <a:rPr lang="en-US" dirty="0" smtClean="0"/>
              <a:t/>
            </a:r>
            <a:br>
              <a:rPr lang="en-US" dirty="0" smtClean="0"/>
            </a:br>
            <a:r>
              <a:rPr lang="fa-IR" dirty="0" smtClean="0"/>
              <a:t>       </a:t>
            </a:r>
            <a:endParaRPr lang="en-US" dirty="0"/>
          </a:p>
        </p:txBody>
      </p:sp>
      <p:sp>
        <p:nvSpPr>
          <p:cNvPr id="3" name="Content Placeholder 2"/>
          <p:cNvSpPr>
            <a:spLocks noGrp="1"/>
          </p:cNvSpPr>
          <p:nvPr>
            <p:ph idx="1"/>
          </p:nvPr>
        </p:nvSpPr>
        <p:spPr>
          <a:xfrm>
            <a:off x="1435608" y="1066800"/>
            <a:ext cx="7498080" cy="5181600"/>
          </a:xfrm>
        </p:spPr>
        <p:txBody>
          <a:bodyPr>
            <a:normAutofit fontScale="62500" lnSpcReduction="20000"/>
          </a:bodyPr>
          <a:lstStyle/>
          <a:p>
            <a:pPr algn="r">
              <a:buNone/>
            </a:pPr>
            <a:r>
              <a:rPr lang="en-US" b="1" dirty="0" smtClean="0"/>
              <a:t> </a:t>
            </a:r>
            <a:endParaRPr lang="en-US" dirty="0" smtClean="0"/>
          </a:p>
          <a:p>
            <a:pPr algn="r" rtl="1">
              <a:buFont typeface="Wingdings" pitchFamily="2" charset="2"/>
              <a:buChar char="q"/>
            </a:pPr>
            <a:r>
              <a:rPr lang="fa-IR" dirty="0" smtClean="0"/>
              <a:t>توقع حرفه عكاسي و توقع حرفه اي ها</a:t>
            </a:r>
          </a:p>
          <a:p>
            <a:pPr algn="r" rtl="1">
              <a:buFont typeface="Wingdings" pitchFamily="2" charset="2"/>
              <a:buChar char="q"/>
            </a:pPr>
            <a:r>
              <a:rPr lang="fa-IR" dirty="0" smtClean="0"/>
              <a:t>عكاسان معمولا سعي مي كنند خود را مستقل نشان دهند .عكاسان طيف گسترده اي از افراد با حقوق و درآمدهاي مختلف را تشكيل مي دهند كه از خرير دوربين دست دوم تا استوديوي مجهز مي توانند نوسان كنند</a:t>
            </a:r>
          </a:p>
          <a:p>
            <a:pPr algn="r" rtl="1">
              <a:buFont typeface="Wingdings" pitchFamily="2" charset="2"/>
              <a:buChar char="q"/>
            </a:pPr>
            <a:r>
              <a:rPr lang="fa-IR" dirty="0" smtClean="0"/>
              <a:t>تنوع كارها از اين هم بيشتر است ، بسياري ازعكاسان عكسهاي آماتورها را ظاهر و چاپ مي كنند ، دوربين خريد و فروش مي كنند وهمه نوع سفارشي در رابطه با عكاسي انجام مي دهند .برخي نيز تخصصشان در كار تاريك خانه اي يا كار با دوربين است مثل عكاسي صنعتي، مد،عكاسي صحنه، خبري،چهره نگاري،عكاسي هنري و....اين گوناگوني تعريف جامع و دقيق از اين حرفه را دشوار مي كند .</a:t>
            </a:r>
          </a:p>
          <a:p>
            <a:pPr algn="r" rtl="1">
              <a:buFont typeface="Wingdings" pitchFamily="2" charset="2"/>
              <a:buChar char="q"/>
            </a:pPr>
            <a:r>
              <a:rPr lang="fa-IR" dirty="0" smtClean="0"/>
              <a:t>هيچ قانوني وجود ندارد كه ورود به حرفه عكاسي را كنترل كند . حتي نياز به مدرك و كارموزي هم ندارد .دوربينهاي پيشرفته كار را به مراتب راحت تر هم كرده است.</a:t>
            </a:r>
            <a:endParaRPr lang="en-US" dirty="0" smtClean="0"/>
          </a:p>
          <a:p>
            <a:pPr algn="r">
              <a:buNone/>
            </a:pPr>
            <a:r>
              <a:rPr lang="fa-IR" dirty="0" smtClean="0"/>
              <a:t>در گذشته به دليل نياز به مهارت بالا در فرمولها و فنون افراد بي صلاحيت نمي توانستند وارد اين حرفه شوند.</a:t>
            </a:r>
          </a:p>
          <a:p>
            <a:pPr algn="r">
              <a:buNone/>
            </a:pPr>
            <a:r>
              <a:rPr lang="fa-IR" dirty="0" smtClean="0"/>
              <a:t>پيشرفت هاي فني، عكاسي را از اتحاد و خاص بودنش محروم مي كند كه باعث مي شود عكاسي توسط ديگران به سرعت فرا گرفته مي شود.</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762000"/>
            <a:ext cx="7498080" cy="5486400"/>
          </a:xfrm>
        </p:spPr>
        <p:txBody>
          <a:bodyPr>
            <a:normAutofit fontScale="62500" lnSpcReduction="20000"/>
          </a:bodyPr>
          <a:lstStyle/>
          <a:p>
            <a:pPr algn="r" rtl="1">
              <a:buFont typeface="Wingdings" pitchFamily="2" charset="2"/>
              <a:buChar char="q"/>
            </a:pPr>
            <a:r>
              <a:rPr lang="fa-IR" dirty="0" smtClean="0"/>
              <a:t>ذوق عكاسي كه انجام مشق جدي پيش از ورود به اين حرفه نشانه بارزش است ، سطح تحصيلي بالاتري را مي طلبد .</a:t>
            </a:r>
          </a:p>
          <a:p>
            <a:pPr algn="r" rtl="1">
              <a:buFont typeface="Wingdings" pitchFamily="2" charset="2"/>
              <a:buChar char="q"/>
            </a:pPr>
            <a:r>
              <a:rPr lang="fa-IR" dirty="0" smtClean="0"/>
              <a:t>كساني از طبقه بالا كه دنبال مدرك حرفه اي اند ، عكاساني اند كه دوره تحصيليشان مطابق ضروريات طبق اجتماعيشان نبوده است .تنوع در سن ورود نيز مجموعه اي از تنوعهايي كه به صورت نظام مند جهت گيري شده است را نشان مي دهد .</a:t>
            </a:r>
          </a:p>
          <a:p>
            <a:pPr algn="r" rtl="1">
              <a:buFont typeface="Wingdings" pitchFamily="2" charset="2"/>
              <a:buChar char="q"/>
            </a:pPr>
            <a:r>
              <a:rPr lang="fa-IR" dirty="0" smtClean="0"/>
              <a:t>وجود طبقات بالا يكي از مشخصه هاي اصلي حرفه عكاسي است .افراد يزرگسال از طبقه بالا با تن دادن به پيشه عكاسي خود را با هنجارهاي طبقه شان همساز مي كنند ، همان هنجارهايي كه رمز موفقيت تحصيلي و شرط انتخاب يك حرفه را داشتن استعداد مي داند .</a:t>
            </a:r>
          </a:p>
          <a:p>
            <a:pPr algn="r" rtl="1">
              <a:buFont typeface="Wingdings" pitchFamily="2" charset="2"/>
              <a:buChar char="q"/>
            </a:pPr>
            <a:r>
              <a:rPr lang="fa-IR" dirty="0" smtClean="0"/>
              <a:t>حرفه ي عكاسي به درد بازيهاي ايدئولوژيكي مي خورد زبرا از آنجا كه نيازمند تعليم منظم و مرتب نيست ، به بازنمودهاي غير واقعي انتخاب حرفه اي ميدان مي دهد .</a:t>
            </a:r>
          </a:p>
          <a:p>
            <a:pPr algn="r" rtl="1">
              <a:buFont typeface="Wingdings" pitchFamily="2" charset="2"/>
              <a:buChar char="q"/>
            </a:pPr>
            <a:r>
              <a:rPr lang="fa-IR" dirty="0" smtClean="0"/>
              <a:t>انتخاب عكاسي نشانه خواست رهايي از طبقه اجتماعي و نيز نشانه موقعيت حاشيه اي است كه آن خواست را ممكن مي كند .حاشيه اي بودن يك طبقه در عين حال موجب شكل گيري آرمانهاي استثنايي مي شود.</a:t>
            </a:r>
          </a:p>
          <a:p>
            <a:pPr algn="r" rtl="1">
              <a:buFont typeface="Wingdings" pitchFamily="2" charset="2"/>
              <a:buChar char="q"/>
            </a:pPr>
            <a:r>
              <a:rPr lang="fa-IR" dirty="0" smtClean="0"/>
              <a:t>افراد با هر خاستگاه اجتماعي در مورد بازنمودهاي پرورش يافته و پرجذبه ي اين حرفه كه هرچه افزايش يابد فاصله اش از راه و رسم موجود بيشتر مي شود اتفاق نظر دارند.ابهام عكاسي فرصت تحرك اجتماعي را فراهم مي كند . البته خاستگاه اجتماعي افراد فرصتهاي بسيار متفاوتي را دراختيار آنها مي گذارد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pPr algn="ctr"/>
            <a:r>
              <a:rPr lang="fa-IR" b="1" dirty="0" smtClean="0"/>
              <a:t/>
            </a:r>
            <a:br>
              <a:rPr lang="fa-IR" b="1" dirty="0" smtClean="0"/>
            </a:br>
            <a:r>
              <a:rPr lang="fa-IR" b="1" dirty="0" smtClean="0"/>
              <a:t>رفتار شايسته :عكاسان و موفقيت</a:t>
            </a:r>
            <a:r>
              <a:rPr lang="en-US" dirty="0" smtClean="0"/>
              <a:t/>
            </a:r>
            <a:br>
              <a:rPr lang="en-US" dirty="0" smtClean="0"/>
            </a:br>
            <a:endParaRPr lang="en-US" dirty="0"/>
          </a:p>
        </p:txBody>
      </p:sp>
      <p:sp>
        <p:nvSpPr>
          <p:cNvPr id="3" name="Content Placeholder 2"/>
          <p:cNvSpPr>
            <a:spLocks noGrp="1"/>
          </p:cNvSpPr>
          <p:nvPr>
            <p:ph idx="1"/>
          </p:nvPr>
        </p:nvSpPr>
        <p:spPr>
          <a:xfrm>
            <a:off x="1435608" y="914400"/>
            <a:ext cx="7498080" cy="5334000"/>
          </a:xfrm>
        </p:spPr>
        <p:txBody>
          <a:bodyPr>
            <a:normAutofit fontScale="77500" lnSpcReduction="20000"/>
          </a:bodyPr>
          <a:lstStyle/>
          <a:p>
            <a:pPr algn="r" rtl="1">
              <a:buFont typeface="Wingdings" pitchFamily="2" charset="2"/>
              <a:buChar char="q"/>
            </a:pPr>
            <a:r>
              <a:rPr lang="fa-IR" dirty="0" smtClean="0"/>
              <a:t>نسبت عكاساني كه هرگز سراغ حرفه  ديگري نمي روند در بالاترين دسته هاي اجتماعي در حداقل بوده و هرچه به سمت پايين ترين دسته ها مي رويم به حداكثر خود مي رسد .مشق طبقات بالا در مقايسه با حرفه هايي كه معرف عضويت افراد در اين طبقه اند از شان پايين تري برخوردار است كه اين امر براي كارگران برعكس است .</a:t>
            </a:r>
          </a:p>
          <a:p>
            <a:pPr algn="r" rtl="1">
              <a:buFont typeface="Wingdings" pitchFamily="2" charset="2"/>
              <a:buChar char="q"/>
            </a:pPr>
            <a:r>
              <a:rPr lang="fa-IR" dirty="0" smtClean="0"/>
              <a:t>از آنجا كه عكاسي وعده ارتقا را در خود دارد عكاسان حرفه خود راتغيير نمي دهند فقط تخصصهاي مختلفش را مشق مي كنند تا به جايگاههاي متفاوتي برسند.</a:t>
            </a:r>
          </a:p>
          <a:p>
            <a:pPr algn="r" rtl="1">
              <a:buFont typeface="Wingdings" pitchFamily="2" charset="2"/>
              <a:buChar char="q"/>
            </a:pPr>
            <a:r>
              <a:rPr lang="fa-IR" dirty="0" smtClean="0"/>
              <a:t>كسي كه عنولت عكاس بزرگ را مي گيرد معمولا دربين آشنايان معتبرترين است. و معمولا آنهايي هستند كه در نخصصهاي اصلي فعاليت دارند.</a:t>
            </a:r>
          </a:p>
          <a:p>
            <a:pPr algn="r" rtl="1">
              <a:buFont typeface="Wingdings" pitchFamily="2" charset="2"/>
              <a:buChar char="q"/>
            </a:pPr>
            <a:r>
              <a:rPr lang="fa-IR" dirty="0" smtClean="0"/>
              <a:t>براي عكاسان ، برقراري ارتباط يا گروههاي حرفه اي در واقع فرصتي است براي عكاسي از ابژه هاي ارزش گذاري شده.تخصص اصلي به واسطه اهميت و اصالت ابژه ي عكاسي شده تعريف مي شود و تغيير در تخصص مي تواند به تغيير در جايگاه منجر شود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533400"/>
            <a:ext cx="7498080" cy="5715000"/>
          </a:xfrm>
        </p:spPr>
        <p:txBody>
          <a:bodyPr>
            <a:normAutofit fontScale="85000" lnSpcReduction="10000"/>
          </a:bodyPr>
          <a:lstStyle/>
          <a:p>
            <a:pPr algn="r" rtl="1">
              <a:buFont typeface="Wingdings" pitchFamily="2" charset="2"/>
              <a:buChar char="q"/>
            </a:pPr>
            <a:r>
              <a:rPr lang="fa-IR" dirty="0" smtClean="0"/>
              <a:t>مجموعه ابژه ها كمابيش مطابق با پايگان تخصص ها سازماندهي مي شوند .اما خود ابژه عكاسي حال و هوايش را تنها از مشاركت نمادينش در محيط اجتماعي معتبر به دست مي آورد .</a:t>
            </a:r>
          </a:p>
          <a:p>
            <a:pPr algn="r" rtl="1">
              <a:buFont typeface="Wingdings" pitchFamily="2" charset="2"/>
              <a:buChar char="q"/>
            </a:pPr>
            <a:r>
              <a:rPr lang="fa-IR" dirty="0" smtClean="0"/>
              <a:t>چهره نگاري از ميان تمام ژانرهاي عكاسي تنها ژانري است كه به راحتي اين امكان را مي دهد كه سوژه(انسان)را با محيط اجتماعي كارش قياس كنيم.در اينجا تعلق فرد به محيط معتبر وجود دارد نه مشاركت ابژه در محيطي كه كار را سفارش داده است .عكاسي صنعتي به رابطه عكاس با سوژه مربوط مي شود نه با يك محيط اجتماعي ، اين مساله كه عكاسي صنعتي رشد يافته و موفقيت مالي زيادي دارد به بحران عكاسي ياد مي شود</a:t>
            </a:r>
          </a:p>
          <a:p>
            <a:pPr algn="r" rtl="1">
              <a:buFont typeface="Wingdings" pitchFamily="2" charset="2"/>
              <a:buChar char="q"/>
            </a:pPr>
            <a:r>
              <a:rPr lang="fa-IR" dirty="0" smtClean="0"/>
              <a:t>عكاس بايد ارزشش را ثابت كند ، ويژگي هاي عام را به ويژگي هاي شايسته حرفه اي ترجيح  دهد او نياز به ذوق و سليقه و با كلاس بودن دارد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914400"/>
            <a:ext cx="7498080" cy="5334000"/>
          </a:xfrm>
        </p:spPr>
        <p:txBody>
          <a:bodyPr>
            <a:normAutofit fontScale="77500" lnSpcReduction="20000"/>
          </a:bodyPr>
          <a:lstStyle/>
          <a:p>
            <a:pPr algn="r" rtl="1">
              <a:buFont typeface="Wingdings" pitchFamily="2" charset="2"/>
              <a:buChar char="q"/>
            </a:pPr>
            <a:r>
              <a:rPr lang="fa-IR" dirty="0" smtClean="0"/>
              <a:t>وارثان علاوه بر سرمايه ، روابط و شهرت خانواده را كه به نوبه ي خود باعث روابط گسترده و تازه تري مي شود ، به ارث مي برد وگستره ي شبكه روابط خانوادگي او و تمايز آن به عنوان يك محيط دفاعي است كه كاريابي را براي او آسان مي كند ؛معتبرترين تخصصها را در اختيار او قرار مي دهد ؛ آشنايي با افراد مختلف در نقش سكويي براي پرش به جامعه ي والا و به عكاسي جامعه والا عمل مي كند .خاستگاه اجتماعي بر نقل و انتقالها تاثير مي گذارد .عكاسان در شده گفتارشان و لباس پوشيدنشان بنا بر خاستگاه طبقاتي شان در يك پايگان كامل و دقيق سازماندهي مي شوند .</a:t>
            </a:r>
          </a:p>
          <a:p>
            <a:pPr algn="r" rtl="1">
              <a:buFont typeface="Wingdings" pitchFamily="2" charset="2"/>
              <a:buChar char="q"/>
            </a:pPr>
            <a:r>
              <a:rPr lang="fa-IR" dirty="0" smtClean="0"/>
              <a:t>شيك پوشي طبقات بالا در مقابل پوشيدن لباس كار در طبقه كارگر و الگوبرداري طبقه متوسط از مدل نامرتب و هنرمندانه نقاش خود را نشان مي دهد .</a:t>
            </a:r>
          </a:p>
          <a:p>
            <a:pPr algn="r" rtl="1">
              <a:buFont typeface="Wingdings" pitchFamily="2" charset="2"/>
              <a:buChar char="q"/>
            </a:pPr>
            <a:r>
              <a:rPr lang="fa-IR" dirty="0" smtClean="0"/>
              <a:t>در غياب ميراث ملموس فرهنگي ،مدرك تحصيلي ، خاستگاه اجتماعي توانايي گرايش به مد را عرضه مي كند كه عكاسان موفق نام اين توانايي را ذوق مي گذارند .</a:t>
            </a: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pPr algn="ctr"/>
            <a:r>
              <a:rPr lang="fa-IR" dirty="0" smtClean="0"/>
              <a:t>ادامه</a:t>
            </a:r>
            <a:endParaRPr lang="en-US" dirty="0"/>
          </a:p>
        </p:txBody>
      </p:sp>
      <p:sp>
        <p:nvSpPr>
          <p:cNvPr id="3" name="Content Placeholder 2"/>
          <p:cNvSpPr>
            <a:spLocks noGrp="1"/>
          </p:cNvSpPr>
          <p:nvPr>
            <p:ph idx="1"/>
          </p:nvPr>
        </p:nvSpPr>
        <p:spPr>
          <a:xfrm>
            <a:off x="1435608" y="838200"/>
            <a:ext cx="7498080" cy="5410200"/>
          </a:xfrm>
        </p:spPr>
        <p:txBody>
          <a:bodyPr>
            <a:normAutofit fontScale="70000" lnSpcReduction="20000"/>
          </a:bodyPr>
          <a:lstStyle/>
          <a:p>
            <a:pPr algn="r" rtl="1">
              <a:buFont typeface="Wingdings" pitchFamily="2" charset="2"/>
              <a:buChar char="q"/>
            </a:pPr>
            <a:r>
              <a:rPr lang="fa-IR" dirty="0" smtClean="0"/>
              <a:t>مشق عكاسي در طبقات كارگر بيشتر است چراكه تنها وسيله ارتقاي آنهاست .اينان همواره يك قدم ارمد روز عقبند .اما چون در معرض فشار و محدوديتند ، ايمان كاملتري به خود دارند .مدارس خاص فرزندان بورژواهايي را به خود جذب مي كند كه به دليل ناكامي تحصيلي و آراستگي به ارث برده اجتماعيشان زمينه بيشتري براي علاقه مندي به عكاسي دارند .</a:t>
            </a:r>
          </a:p>
          <a:p>
            <a:pPr algn="r" rtl="1">
              <a:buFont typeface="Wingdings" pitchFamily="2" charset="2"/>
              <a:buChar char="q"/>
            </a:pPr>
            <a:r>
              <a:rPr lang="fa-IR" dirty="0" smtClean="0"/>
              <a:t>عكاسان محلي كه در شهرهاي كوچك زندگي مي كنند و تا حدودي عكاسان سيار، با تعربف اجتماعي عكاسي همساز هستند و مشتاقانه گروه متحدي تشكيل مي دهند . به دليل ارتباط با سفارش دهندگان مي توانند و مجبورند خود را باسليقه هاي جامعه وفق دهند .با اقتدار و قدرت بر آمده از دانش تخصصيشان وظيفه اجتماعي مشخصي را دنبال مي كنند .نقشي مانند رئيس تشريفات .عكاسان محلي از شكل گيري آماتورها لطمه خورده اند.و نقششان به آموزش به آماتورها تغيير يافت .</a:t>
            </a:r>
          </a:p>
          <a:p>
            <a:pPr algn="r" rtl="1">
              <a:buFont typeface="Wingdings" pitchFamily="2" charset="2"/>
              <a:buChar char="q"/>
            </a:pPr>
            <a:r>
              <a:rPr lang="fa-IR" dirty="0" smtClean="0"/>
              <a:t>اغلب عكاسان جز از سرو كار داشتن با آماتورها خود داري مي كنند نه تنها به دليل رقابت ناعادلانه بلكه به اين دليل كه خاص بودن فعاليت آنها را به مخاطره مي اندازد.</a:t>
            </a:r>
          </a:p>
          <a:p>
            <a:pPr algn="r" rtl="1">
              <a:buFont typeface="Wingdings" pitchFamily="2" charset="2"/>
              <a:buChar char="q"/>
            </a:pPr>
            <a:r>
              <a:rPr lang="fa-IR" smtClean="0"/>
              <a:t>نكته </a:t>
            </a:r>
            <a:r>
              <a:rPr lang="fa-IR" dirty="0" smtClean="0"/>
              <a:t>عجيب اين است كه در عين آسان شدن عكاسي صنف عكاسان مي خواهد خودش را به عنوان يك گروه حرفه اي معرفي كند .</a:t>
            </a:r>
            <a:endParaRPr lang="en-US" dirty="0" smtClean="0"/>
          </a:p>
          <a:p>
            <a:pPr algn="r">
              <a:buNone/>
            </a:pPr>
            <a:endParaRPr lang="en-US" dirty="0"/>
          </a:p>
        </p:txBody>
      </p:sp>
    </p:spTree>
  </p:cSld>
  <p:clrMapOvr>
    <a:masterClrMapping/>
  </p:clrMapOvr>
  <p:transition spd="med">
    <p:wipe dir="r"/>
    <p:sndAc>
      <p:stSnd>
        <p:snd r:embed="rId2" name="camera.wav"/>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491</TotalTime>
  <Words>9126</Words>
  <Application>Microsoft Office PowerPoint</Application>
  <PresentationFormat>On-screen Show (4:3)</PresentationFormat>
  <Paragraphs>348</Paragraphs>
  <Slides>67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67</vt:i4>
      </vt:variant>
    </vt:vector>
  </HeadingPairs>
  <TitlesOfParts>
    <vt:vector size="77" baseType="lpstr">
      <vt:lpstr>Arial</vt:lpstr>
      <vt:lpstr>B Titr</vt:lpstr>
      <vt:lpstr>Calibri</vt:lpstr>
      <vt:lpstr>Gill Sans MT</vt:lpstr>
      <vt:lpstr>Majalla UI</vt:lpstr>
      <vt:lpstr>Tahoma</vt:lpstr>
      <vt:lpstr>Verdana</vt:lpstr>
      <vt:lpstr>Wingdings</vt:lpstr>
      <vt:lpstr>Wingdings 2</vt:lpstr>
      <vt:lpstr>Solstice</vt:lpstr>
      <vt:lpstr>PowerPoint Presentation</vt:lpstr>
      <vt:lpstr>PowerPoint Presentation</vt:lpstr>
      <vt:lpstr>پيش گفتار متن فارسي </vt:lpstr>
      <vt:lpstr>ادامه</vt:lpstr>
      <vt:lpstr>ادامه</vt:lpstr>
      <vt:lpstr>پيش گفتار</vt:lpstr>
      <vt:lpstr>ادامه</vt:lpstr>
      <vt:lpstr>ادامه</vt:lpstr>
      <vt:lpstr>ادامه</vt:lpstr>
      <vt:lpstr>ادامه</vt:lpstr>
      <vt:lpstr>  بخش اول :آيين اتحاد و تفاوتهاي پرورده </vt:lpstr>
      <vt:lpstr>ادامه</vt:lpstr>
      <vt:lpstr>مشق عكاسي به مثابه شاخص و ابزار يكپارچگي </vt:lpstr>
      <vt:lpstr>ادامه</vt:lpstr>
      <vt:lpstr>ادامه</vt:lpstr>
      <vt:lpstr>ادامه</vt:lpstr>
      <vt:lpstr>ادامه</vt:lpstr>
      <vt:lpstr>مناسبت هاي مشق عكاسي و عكاسي مناسبتي </vt:lpstr>
      <vt:lpstr>ادامه</vt:lpstr>
      <vt:lpstr>ادامه</vt:lpstr>
      <vt:lpstr>ادامه</vt:lpstr>
      <vt:lpstr>هواخواهان يا هنجار گريزها</vt:lpstr>
      <vt:lpstr>ادامه</vt:lpstr>
      <vt:lpstr>ادامه</vt:lpstr>
      <vt:lpstr>ادامه</vt:lpstr>
      <vt:lpstr>تمايزهاي طبقاتي</vt:lpstr>
      <vt:lpstr>ادامه</vt:lpstr>
      <vt:lpstr>ادامه</vt:lpstr>
      <vt:lpstr>نگرش كارمندان به عكاسي</vt:lpstr>
      <vt:lpstr>ادامه</vt:lpstr>
      <vt:lpstr>ادامه</vt:lpstr>
      <vt:lpstr>ادامه</vt:lpstr>
      <vt:lpstr>ادامه</vt:lpstr>
      <vt:lpstr>ادامه</vt:lpstr>
      <vt:lpstr>ادامه</vt:lpstr>
      <vt:lpstr> فصل دوم تعريف اجتماعي عكاسي   پير بورديو </vt:lpstr>
      <vt:lpstr>ادامه</vt:lpstr>
      <vt:lpstr>ادامه</vt:lpstr>
      <vt:lpstr> سليقه ناپرورده </vt:lpstr>
      <vt:lpstr>ادامه</vt:lpstr>
      <vt:lpstr>ادامه</vt:lpstr>
      <vt:lpstr>ادامه</vt:lpstr>
      <vt:lpstr>ادامه</vt:lpstr>
      <vt:lpstr>ادامه</vt:lpstr>
      <vt:lpstr>ادامه</vt:lpstr>
      <vt:lpstr> پايگان مشروعيتها </vt:lpstr>
      <vt:lpstr>ادامه</vt:lpstr>
      <vt:lpstr>ادامه</vt:lpstr>
      <vt:lpstr>بخش دوم بلند پروازي هاي زيباشناسانه و آرمانهاي اجتماعي (باشگاه عكاسي به مثابه گروه فرعي): كستل و اشناپر </vt:lpstr>
      <vt:lpstr>ادامه</vt:lpstr>
      <vt:lpstr> ناشكيبايي در برابر محدوديتها </vt:lpstr>
      <vt:lpstr>ادامه</vt:lpstr>
      <vt:lpstr>ادامه</vt:lpstr>
      <vt:lpstr>شكيبايي در برابر مشكلات حرفه ي عكاسي</vt:lpstr>
      <vt:lpstr>ادامه</vt:lpstr>
      <vt:lpstr>ادامه</vt:lpstr>
      <vt:lpstr>فصل 4 : هنر مكانيكي ، هنر طبيعي : هنرمندان عكاس ، ژان كلود شامبوردون  </vt:lpstr>
      <vt:lpstr>آفرينش نامطمئن و زيبا شناسي اختياري </vt:lpstr>
      <vt:lpstr>ادامه</vt:lpstr>
      <vt:lpstr>يادآوري زيباشناسانه ي گذشته ها و مرتبه ي اجتماعي </vt:lpstr>
      <vt:lpstr>ادامه</vt:lpstr>
      <vt:lpstr>   فصل پنجم :حرفه اي ها يا برگزيدگان : عكاسان حرفه اي  (بولتانسكي و شامبوردون)        </vt:lpstr>
      <vt:lpstr>ادامه</vt:lpstr>
      <vt:lpstr> رفتار شايسته :عكاسان و موفقيت </vt:lpstr>
      <vt:lpstr>ادامه</vt:lpstr>
      <vt:lpstr>ادامه</vt:lpstr>
      <vt:lpstr>ادامه</vt:lpstr>
    </vt:vector>
  </TitlesOfParts>
  <Company>MRT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dc:creator>
  <cp:lastModifiedBy>DadeFam-43262657</cp:lastModifiedBy>
  <cp:revision>69</cp:revision>
  <dcterms:created xsi:type="dcterms:W3CDTF">2011-11-30T05:06:24Z</dcterms:created>
  <dcterms:modified xsi:type="dcterms:W3CDTF">2023-08-09T10:57:26Z</dcterms:modified>
</cp:coreProperties>
</file>