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78" r:id="rId14"/>
    <p:sldId id="279" r:id="rId15"/>
    <p:sldId id="280" r:id="rId16"/>
    <p:sldId id="281" r:id="rId17"/>
    <p:sldId id="282" r:id="rId18"/>
    <p:sldId id="283" r:id="rId19"/>
    <p:sldId id="284" r:id="rId20"/>
    <p:sldId id="285" r:id="rId21"/>
    <p:sldId id="286" r:id="rId22"/>
    <p:sldId id="287" r:id="rId23"/>
    <p:sldId id="289" r:id="rId24"/>
    <p:sldId id="290" r:id="rId25"/>
    <p:sldId id="291" r:id="rId26"/>
    <p:sldId id="292" r:id="rId27"/>
    <p:sldId id="269" r:id="rId28"/>
    <p:sldId id="270" r:id="rId29"/>
    <p:sldId id="271" r:id="rId30"/>
    <p:sldId id="272" r:id="rId31"/>
    <p:sldId id="273" r:id="rId32"/>
    <p:sldId id="274" r:id="rId33"/>
    <p:sldId id="275" r:id="rId34"/>
    <p:sldId id="276" r:id="rId35"/>
    <p:sldId id="293" r:id="rId36"/>
    <p:sldId id="294" r:id="rId37"/>
    <p:sldId id="295" r:id="rId38"/>
    <p:sldId id="296" r:id="rId39"/>
    <p:sldId id="297" r:id="rId40"/>
    <p:sldId id="298" r:id="rId41"/>
    <p:sldId id="299"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30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499399B-0BD0-4709-8C09-B266CF6CA62A}" type="datetimeFigureOut">
              <a:rPr lang="en-US" smtClean="0"/>
              <a:pPr/>
              <a:t>5/13/2020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4B91BF7-74CE-4E4D-91D5-E1D220381BD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B91BF7-74CE-4E4D-91D5-E1D220381BD8}"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B91BF7-74CE-4E4D-91D5-E1D220381BD8}"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4B91BF7-74CE-4E4D-91D5-E1D220381BD8}"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4B91BF7-74CE-4E4D-91D5-E1D220381BD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4B91BF7-74CE-4E4D-91D5-E1D220381BD8}"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4B91BF7-74CE-4E4D-91D5-E1D220381BD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499399B-0BD0-4709-8C09-B266CF6CA62A}" type="datetimeFigureOut">
              <a:rPr lang="en-US" smtClean="0"/>
              <a:pPr/>
              <a:t>5/13/2020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4B91BF7-74CE-4E4D-91D5-E1D220381BD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499399B-0BD0-4709-8C09-B266CF6CA62A}" type="datetimeFigureOut">
              <a:rPr lang="en-US" smtClean="0"/>
              <a:pPr/>
              <a:t>5/13/2020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4B91BF7-74CE-4E4D-91D5-E1D220381BD8}"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B91BF7-74CE-4E4D-91D5-E1D220381BD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99399B-0BD0-4709-8C09-B266CF6CA62A}"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B91BF7-74CE-4E4D-91D5-E1D220381BD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99399B-0BD0-4709-8C09-B266CF6CA62A}" type="datetimeFigureOut">
              <a:rPr lang="en-US" smtClean="0"/>
              <a:pPr/>
              <a:t>5/13/2020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4B91BF7-74CE-4E4D-91D5-E1D220381BD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3657600"/>
            <a:ext cx="7772400" cy="2457450"/>
          </a:xfrm>
        </p:spPr>
        <p:txBody>
          <a:bodyPr>
            <a:normAutofit fontScale="90000"/>
          </a:bodyPr>
          <a:lstStyle/>
          <a:p>
            <a:pPr algn="ctr" rtl="1"/>
            <a:r>
              <a:rPr lang="fa-IR" b="1" dirty="0" smtClean="0">
                <a:cs typeface="B Nazanin" pitchFamily="2" charset="-78"/>
              </a:rPr>
              <a:t/>
            </a:r>
            <a:br>
              <a:rPr lang="fa-IR" b="1"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b="1" dirty="0" smtClean="0">
                <a:cs typeface="B Nazanin" pitchFamily="2" charset="-78"/>
              </a:rPr>
              <a:t>بسم الله الرحمن الرحیم </a:t>
            </a:r>
            <a:br>
              <a:rPr lang="fa-IR" b="1" dirty="0" smtClean="0">
                <a:cs typeface="B Nazanin" pitchFamily="2" charset="-78"/>
              </a:rPr>
            </a:br>
            <a:r>
              <a:rPr lang="fa-IR" b="1" dirty="0" smtClean="0">
                <a:cs typeface="B Nazanin" pitchFamily="2" charset="-78"/>
              </a:rPr>
              <a:t/>
            </a:r>
            <a:br>
              <a:rPr lang="fa-IR" b="1" dirty="0" smtClean="0">
                <a:cs typeface="B Nazanin" pitchFamily="2" charset="-78"/>
              </a:rPr>
            </a:br>
            <a:r>
              <a:rPr lang="fa-IR" sz="2800" b="1" dirty="0" smtClean="0">
                <a:cs typeface="B Nazanin" pitchFamily="2" charset="-78"/>
              </a:rPr>
              <a:t/>
            </a:r>
            <a:br>
              <a:rPr lang="fa-IR" sz="2800" b="1" dirty="0" smtClean="0">
                <a:cs typeface="B Nazanin" pitchFamily="2" charset="-78"/>
              </a:rPr>
            </a:br>
            <a:r>
              <a:rPr lang="fa-IR" sz="2800" dirty="0" smtClean="0">
                <a:cs typeface="B Nazanin" pitchFamily="2" charset="-78"/>
              </a:rPr>
              <a:t>خلاصه </a:t>
            </a:r>
            <a:r>
              <a:rPr lang="fa-IR" sz="2800" b="1" dirty="0" smtClean="0">
                <a:cs typeface="B Nazanin" pitchFamily="2" charset="-78"/>
              </a:rPr>
              <a:t>اصول </a:t>
            </a:r>
            <a:r>
              <a:rPr lang="fa-IR" sz="2800" b="1" dirty="0">
                <a:cs typeface="B Nazanin" pitchFamily="2" charset="-78"/>
              </a:rPr>
              <a:t>و مبانی برنامه ریزی منطقه </a:t>
            </a:r>
            <a:r>
              <a:rPr lang="fa-IR" sz="2800" b="1" dirty="0" smtClean="0">
                <a:cs typeface="B Nazanin" pitchFamily="2" charset="-78"/>
              </a:rPr>
              <a:t>ای</a:t>
            </a:r>
            <a:br>
              <a:rPr lang="fa-IR" sz="2800" b="1" dirty="0" smtClean="0">
                <a:cs typeface="B Nazanin" pitchFamily="2" charset="-78"/>
              </a:rPr>
            </a:br>
            <a:r>
              <a:rPr lang="fa-IR" sz="2800" b="1" dirty="0">
                <a:cs typeface="B Nazanin" pitchFamily="2" charset="-78"/>
              </a:rPr>
              <a:t/>
            </a:r>
            <a:br>
              <a:rPr lang="fa-IR" sz="2800" b="1" dirty="0">
                <a:cs typeface="B Nazanin" pitchFamily="2" charset="-78"/>
              </a:rPr>
            </a:br>
            <a:r>
              <a:rPr lang="fa-IR" sz="2800" b="1" dirty="0" smtClean="0">
                <a:cs typeface="B Nazanin" pitchFamily="2" charset="-78"/>
              </a:rPr>
              <a:t/>
            </a:r>
            <a:br>
              <a:rPr lang="fa-IR" sz="2800" b="1" dirty="0" smtClean="0">
                <a:cs typeface="B Nazanin" pitchFamily="2" charset="-78"/>
              </a:rPr>
            </a:br>
            <a:r>
              <a:rPr lang="en-US" sz="2800" dirty="0">
                <a:cs typeface="B Nazanin" pitchFamily="2" charset="-78"/>
              </a:rPr>
              <a:t/>
            </a:r>
            <a:br>
              <a:rPr lang="en-US" sz="2800" dirty="0">
                <a:cs typeface="B Nazanin" pitchFamily="2" charset="-78"/>
              </a:rPr>
            </a:br>
            <a:endParaRPr lang="en-US" sz="1800" dirty="0">
              <a:cs typeface="B Nazanin"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1219200" y="381000"/>
            <a:ext cx="70104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12713" marR="0" lvl="0" indent="287338" algn="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مقدمه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مشارکت در تقسیم کار جهانی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رشد شتابان اقتصادی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اجرای پروژه های توسعه زا در نقاط مستعد= شرایط مساعد طبیعی، اقتصادی، اجتماعی نزدیکی به مراکز تصمیم گیری سیاسی،اقتصادی و بازارهای داخلی و خارجی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فراموشی دیگر نواحی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تورم توسعه با تراکم رشد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تعادلها و ناهماهنگیها</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lvl="0" indent="287338" algn="r" rtl="1" eaLnBrk="0" fontAlgn="base" hangingPunct="0">
              <a:spcBef>
                <a:spcPct val="0"/>
              </a:spcBef>
              <a:spcAft>
                <a:spcPct val="0"/>
              </a:spcAft>
              <a:buFontTx/>
              <a:buChar char="•"/>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مهاجرت روستا </a:t>
            </a:r>
            <a:r>
              <a:rPr lang="fa-IR" sz="2400" dirty="0" smtClean="0">
                <a:latin typeface="Arial" pitchFamily="34" charset="0"/>
                <a:ea typeface="Calibri" pitchFamily="34" charset="0"/>
                <a:cs typeface="B Zar" pitchFamily="2" charset="-78"/>
              </a:rPr>
              <a:t>، شهرغده </a:t>
            </a: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رشد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112713" marR="0" lvl="0" indent="287338"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عقب ماندگی دیگر نواح</a:t>
            </a:r>
            <a:r>
              <a:rPr lang="fa-IR" sz="2400" dirty="0" smtClean="0">
                <a:latin typeface="Arial" pitchFamily="34" charset="0"/>
                <a:ea typeface="Calibri" pitchFamily="34" charset="0"/>
                <a:cs typeface="B Zar" pitchFamily="2" charset="-78"/>
              </a:rPr>
              <a:t>ی</a:t>
            </a:r>
          </a:p>
          <a:p>
            <a:pPr marL="112713" marR="0" lvl="0" algn="r" defTabSz="914400" rtl="1" eaLnBrk="0" fontAlgn="base" latinLnBrk="0" hangingPunct="0">
              <a:lnSpc>
                <a:spcPct val="100000"/>
              </a:lnSpc>
              <a:spcBef>
                <a:spcPct val="0"/>
              </a:spcBef>
              <a:spcAft>
                <a:spcPct val="0"/>
              </a:spcAft>
              <a:buClrTx/>
              <a:buSzTx/>
              <a:tabLst/>
            </a:pPr>
            <a:r>
              <a:rPr kumimoji="0" lang="fa-IR" sz="24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نیاز</a:t>
            </a:r>
            <a:r>
              <a:rPr kumimoji="0" lang="en-US" sz="24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kumimoji="0" lang="fa-IR" sz="24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به:</a:t>
            </a:r>
            <a:endParaRPr kumimoji="0" lang="en-US" sz="2400" b="1"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455613" marR="0" lvl="0" indent="-342900" algn="r" defTabSz="914400" rtl="1" eaLnBrk="0" fontAlgn="base" latinLnBrk="0" hangingPunct="0">
              <a:lnSpc>
                <a:spcPct val="100000"/>
              </a:lnSpc>
              <a:spcBef>
                <a:spcPct val="0"/>
              </a:spcBef>
              <a:spcAft>
                <a:spcPct val="0"/>
              </a:spcAft>
              <a:buClrTx/>
              <a:buSzTx/>
              <a:buFont typeface="Wingdings" pitchFamily="2" charset="2"/>
              <a:buChar char="v"/>
              <a:tabLst/>
            </a:pPr>
            <a:r>
              <a:rPr kumimoji="0" lang="fa-IR" sz="24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برنامه ریزی آمایشی و فضایی: درک استعدادها و قابلیتهای مناطق مختلف</a:t>
            </a:r>
            <a:endParaRPr kumimoji="0" lang="en-US"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455613" marR="0" lvl="0" indent="-342900" algn="r" defTabSz="914400" rtl="1" eaLnBrk="0" fontAlgn="base" latinLnBrk="0" hangingPunct="0">
              <a:lnSpc>
                <a:spcPct val="100000"/>
              </a:lnSpc>
              <a:spcBef>
                <a:spcPct val="0"/>
              </a:spcBef>
              <a:spcAft>
                <a:spcPct val="0"/>
              </a:spcAft>
              <a:buClrTx/>
              <a:buSzTx/>
              <a:buFont typeface="Wingdings" pitchFamily="2" charset="2"/>
              <a:buChar char="v"/>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برنامه ریزی منطقه ای: توسعه و رشد اقتصادی- اجتماعی مناطق مختلف</a:t>
            </a:r>
            <a:endParaRPr lang="en-US" sz="2400" dirty="0">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lang="fa-IR" sz="2400" dirty="0" smtClean="0">
                <a:latin typeface="Calibri" pitchFamily="34" charset="0"/>
                <a:ea typeface="Calibri" pitchFamily="34" charset="0"/>
                <a:cs typeface="B Zar" pitchFamily="2" charset="-78"/>
              </a:rPr>
              <a:t>را </a:t>
            </a:r>
            <a:r>
              <a:rPr lang="fa-IR" sz="2400" dirty="0">
                <a:latin typeface="Calibri" pitchFamily="34" charset="0"/>
                <a:ea typeface="Calibri" pitchFamily="34" charset="0"/>
                <a:cs typeface="B Zar" pitchFamily="2" charset="-78"/>
              </a:rPr>
              <a:t>ایجاب می کند.</a:t>
            </a:r>
            <a:endParaRPr lang="en-US" sz="2400" dirty="0">
              <a:latin typeface="Calibri" pitchFamily="34" charset="0"/>
              <a:ea typeface="Calibri" pitchFamily="34" charset="0"/>
              <a:cs typeface="B Za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1828800" y="609600"/>
            <a:ext cx="670560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یک جریان آگاهانه که به منظور دستیازی به اهداف معین، انجام یک سلسله فعالیتهای مرتبط به هم را در آینده پیش بینی می کند.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چند مفهوم از تعریف بالا: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یک جریان مستمر است، نه یک عمل مقطعی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استمرار برنامه ریزی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برنامه ریزی یک امر آگاهانه است نه تصادفی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آگاهی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برنامه ریزی پیش بینی یک سلسله فعالیتها در آینده است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پیش بینی فعالیتها در آینده</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برنامه ریزی اهدافی را برای آینده تعیین میکند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هدف گذاری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endParaRPr>
          </a:p>
        </p:txBody>
      </p:sp>
      <p:sp>
        <p:nvSpPr>
          <p:cNvPr id="41986" name="Rectangle 2"/>
          <p:cNvSpPr>
            <a:spLocks noChangeArrowheads="1"/>
          </p:cNvSpPr>
          <p:nvPr/>
        </p:nvSpPr>
        <p:spPr bwMode="auto">
          <a:xfrm>
            <a:off x="1143000" y="3810000"/>
            <a:ext cx="73152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چند ویژگی برنامه ریزی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یک نظام سازمان یافته است شامل: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برنامه ریزی،سازمان تصویب کننده، سازمان اجرا کننده،سازمان ناظر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حتی المقدور باید کمَی 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lang="fa-IR" sz="2000" dirty="0" smtClean="0">
                <a:latin typeface="Arial" pitchFamily="34" charset="0"/>
                <a:ea typeface="Calibri" pitchFamily="34" charset="0"/>
                <a:cs typeface="B Zar" pitchFamily="2" charset="-78"/>
              </a:rPr>
              <a:t>ت</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عیین کمیت منابع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304800" y="685800"/>
            <a:ext cx="83058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برنامه ریزی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کلان اقتصادی (</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Macro Economic</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برای عوامل کلان اقتصادی مانند:تولید ملی، درآمد ملی ،صادرات و واردات، اشتغال و تعیین سهم بخشهای مختلف اقتصادی،اجتماعی، فرهنگی، دفاعی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ملی(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National</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):استراتژیهای تحقق رفاه ملی کشور با توجه به سیاستهای رشد ملی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بخشی (</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Sectoral</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هماهنگی میان فعالیتهای یک بخش اقتصادی یا اجتماعی یا زیر بنایی مثل: کشاورزی،حمل و نقل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میان بخشی(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Inter Sectoral</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هماهنگی میان تصمیم گیریهای بخشهای مختلف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از بالا به پایین(متمرکز</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Up-Down</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):سیستم تصمیم گیری توسط برنامه ریزان و مسئولان مرکزی و ارجاع برنامه ها به رده های پایین تر برنامه ریزی </a:t>
            </a:r>
            <a:r>
              <a:rPr kumimoji="0" lang="fa-I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_</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در ایران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از پاییین به بالا(غیر متمرکز</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Down-Up</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):اعلام نیازها وبرنامه ها با مشارکت عمومی از سطوح پایین برنامه ریزی و هماهنگی و تلفیق برنامه ها در سطوح بالای برنامه ریزی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فیزیکی کالبدی(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Physical</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):فرایند کاربرد جنبه های فیزیکی،کالبدی و تجهیزاتی در برنامه ریزی مثل: برنامه ریزی شهری،روستایی،مسکن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جامع (</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Comperehensive</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در کلیه ابعاد مربوط به زندگی انسان شامل: برنامه ریزی اقتصادی،برنامه ریزی اجتماعی و برنامه ریزی فضایی یا آمایشی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مثال: برنامه های پنج ساله توسعه</a:t>
            </a:r>
            <a:endPar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685800" y="762000"/>
            <a:ext cx="7696200"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80010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جامع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اجتماعی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فضایی یا آمایشی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800100" algn="l"/>
              </a:tabLst>
            </a:pPr>
            <a:endPar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80010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برنامه ریزی جامع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اقتصادی (</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Ecomical Planning</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):هدایت و هماهنگی میان بخشهای مختلف کشاورزی، آب، صنعت، معدن،انرژی، ارتباطات، حمل و نقل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اجتماعی(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Social Planning</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):هدایت و هماهنگی فعالیتها جهت رشد، تعالی و بهزیستی انسان.</a:t>
            </a:r>
            <a:r>
              <a:rPr kumimoji="0" lang="fa-IR" sz="2000" b="0" i="0" u="none" strike="noStrike" cap="none" normalizeH="0" dirty="0" smtClean="0">
                <a:ln>
                  <a:noFill/>
                </a:ln>
                <a:solidFill>
                  <a:schemeClr val="tx1"/>
                </a:solidFill>
                <a:effectLst/>
                <a:latin typeface="Arial" pitchFamily="34" charset="0"/>
                <a:ea typeface="Calibri" pitchFamily="34" charset="0"/>
                <a:cs typeface="B Zar" pitchFamily="2" charset="-78"/>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آموزش و پرورش، بهداشت، فرهنگ، هنر، ورزش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001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فضایی یا آمایشی(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Spatial Planning</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دهی مطلوب فعالیتهای مختلف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فرهنگی در سطح سرزمین ملی بر اساس شناخت منابع مالی،طبیعی و امکانات و پیش بینی استقرار مطلوب انسانها و فعالیتهای اوست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2209800" y="457200"/>
            <a:ext cx="632460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75565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فضایی یا آمایش سرزمین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زمین یا سرزمین، مهد کلیه فعالیتهای بشری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ایجاد تعادل منطقی میان زمین، نحوه استفاده از آن</a:t>
            </a:r>
            <a:r>
              <a:rPr kumimoji="0" lang="fa-IR" sz="2000" b="0" i="0" u="none" strike="noStrike" cap="none" normalizeH="0" dirty="0" smtClean="0">
                <a:ln>
                  <a:noFill/>
                </a:ln>
                <a:solidFill>
                  <a:schemeClr val="tx1"/>
                </a:solidFill>
                <a:effectLst/>
                <a:latin typeface="Arial" pitchFamily="34" charset="0"/>
                <a:ea typeface="Calibri" pitchFamily="34" charset="0"/>
                <a:cs typeface="B Zar" pitchFamily="2" charset="-78"/>
              </a:rPr>
              <a:t> و</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فعالیتهای انسان ضروری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tab pos="7556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38913" name="AutoShape 1"/>
          <p:cNvSpPr>
            <a:spLocks noChangeArrowheads="1"/>
          </p:cNvSpPr>
          <p:nvPr/>
        </p:nvSpPr>
        <p:spPr bwMode="auto">
          <a:xfrm>
            <a:off x="4953000" y="2286000"/>
            <a:ext cx="588962" cy="211137"/>
          </a:xfrm>
          <a:prstGeom prst="leftArrow">
            <a:avLst>
              <a:gd name="adj1" fmla="val 50000"/>
              <a:gd name="adj2" fmla="val 69737"/>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8915" name="Rectangle 3"/>
          <p:cNvSpPr>
            <a:spLocks noChangeArrowheads="1"/>
          </p:cNvSpPr>
          <p:nvPr/>
        </p:nvSpPr>
        <p:spPr bwMode="auto">
          <a:xfrm rot="10800000" flipV="1">
            <a:off x="1447800" y="981672"/>
            <a:ext cx="70104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755650" algn="l"/>
                <a:tab pos="914400" algn="r"/>
                <a:tab pos="971550" algn="r"/>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tab pos="755650" algn="l"/>
                <a:tab pos="914400" algn="r"/>
                <a:tab pos="971550" algn="r"/>
              </a:tabLst>
            </a:pPr>
            <a:endParaRPr lang="fa-IR" sz="2000" dirty="0">
              <a:latin typeface="Arial" pitchFamily="34" charset="0"/>
              <a:ea typeface="Calibri" pitchFamily="34" charset="0"/>
              <a:cs typeface="B Zar"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tab pos="755650" algn="l"/>
                <a:tab pos="914400" algn="r"/>
                <a:tab pos="971550" algn="r"/>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1" fontAlgn="base" latinLnBrk="0" hangingPunct="1">
              <a:lnSpc>
                <a:spcPct val="100000"/>
              </a:lnSpc>
              <a:spcBef>
                <a:spcPct val="0"/>
              </a:spcBef>
              <a:spcAft>
                <a:spcPct val="0"/>
              </a:spcAft>
              <a:buClrTx/>
              <a:buSzTx/>
              <a:buFont typeface="Arial" pitchFamily="34" charset="0"/>
              <a:buChar char="•"/>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بهره ور سازی و آرایش منطقی                                     جمعیت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حفظ تعادل و هماهنگی                                                     فعالیتهای اقتصادی و اجتماعی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فضای سرزمین ملی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endParaRPr lang="fa-IR" sz="2000" dirty="0">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یعنی:"توزیع و ساماندهی انسان و فعالیتها در سرزمین"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آمایش سرزمین: تنظیم رابطه انسان، فضا،قعالیتهای انسان در فضا(محیط) است</a:t>
            </a:r>
            <a:r>
              <a:rPr kumimoji="0" lang="fa-I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lang="fa-IR" sz="2000" dirty="0">
                <a:latin typeface="Arial" pitchFamily="34" charset="0"/>
                <a:ea typeface="Calibri" pitchFamily="34" charset="0"/>
                <a:cs typeface="B Zar" pitchFamily="2" charset="-78"/>
              </a:rPr>
              <a:t>(</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Territorial Managemen</a:t>
            </a:r>
            <a:r>
              <a:rPr lang="fa-IR" sz="2000" dirty="0" smtClean="0">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755650" algn="l"/>
                <a:tab pos="914400" algn="r"/>
                <a:tab pos="971550" algn="r"/>
              </a:tabLst>
            </a:pPr>
            <a:endPar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755650" algn="l"/>
                <a:tab pos="914400" algn="r"/>
                <a:tab pos="971550" algn="r"/>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طرح آمایش سرزمین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755650" algn="l"/>
                <a:tab pos="914400" algn="r"/>
                <a:tab pos="97155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سیمای توسعه یافتگی بر اساس تنظیم رابطه:انسان،فضا،فعالیت بر اساس ارزشهای اعتقادی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1066800" y="762000"/>
            <a:ext cx="7332515"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هدفهای برنامه ریزی آمایشی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شناخت منابع 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تعیین چگونگی بهره برداری از منابع 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پیش بینی وضعیت آینده استقرار مطلوب جمعیت و فعالیتها در سرزمین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تامین رشد معقول، متوازن و مطلوب اقتصادی بر پهنه سرزمین</a:t>
            </a: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97155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زمینه بسیار مهم آمایش سرزمین،شناخت عدم تعادلها در کشور،شامل</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تعادلهای بخشی (کشاورزی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صنعت)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تعادلهای اجتماعی (شهر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روستا)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تعادلهای اقتصادی(تولید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مصرف)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تعادلهای منطقه ای(قطب ها-حاشیه ها)</a:t>
            </a:r>
          </a:p>
          <a:p>
            <a:pPr marL="0" marR="0" lvl="0" indent="0" algn="r" defTabSz="914400" rtl="1" eaLnBrk="0" fontAlgn="base" latinLnBrk="0" hangingPunct="0">
              <a:lnSpc>
                <a:spcPct val="100000"/>
              </a:lnSpc>
              <a:spcBef>
                <a:spcPct val="0"/>
              </a:spcBef>
              <a:spcAft>
                <a:spcPct val="0"/>
              </a:spcAft>
              <a:buClrTx/>
              <a:buSzTx/>
              <a:buFontTx/>
              <a:buNone/>
              <a:tabLst>
                <a:tab pos="971550" algn="l"/>
              </a:tabLst>
            </a:pPr>
            <a:endPar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97155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محتوای اساسی آمایش سرزمین</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تعیین مراکز و محورهای عمده توسعه و سطح بندی آنها درسطح ملی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طراحی نظام شهری و روستایی متناسب در سطح ملی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715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تشخیص،طبقه بندی و سطح بندی فعالیتهای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در هر منطقه</a:t>
            </a: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tab pos="971550"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تعیین شبکه زیر بناها و خدمات در سطح ملی</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990600" y="457200"/>
            <a:ext cx="7488140"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فضا:حجم مکانی و زمانی مجموعه ای از تمام فعالیتهایی است که انسان انجام میدهد.</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منظور از فضا در برنامه ریزی، فضای "اقتصادی-اجتماعی" است.</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توسعه فضایی ،تجلی تلاش در جوابگویی به نیازهای انسان در جامعه است</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؛که: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الگوی سکونتی و بناهای احداث شده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مراکز فعالیتها</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سیستمهای ارتباطی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پدیده های دیگر...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تحولات رشد و توسعه فضایی در سطح سرزمین هستند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رشد و توسعه فضایی گاه با اقدامات هدفمند و آگاهانه انسان حاصل میشود(برنامه ریزی شده)</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و گاه با فعالیتهای خودبخودی و اتفاقی(ارگانیک)</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 مجموعه ای از کالبد + محتواست</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صفات منتسب به فضاها، قلمرو آنها را مشخص میکند: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فضای شهری = فضاهای موجود در کالبد فیزیکی شهر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فضای ملی = قلمرو داخل مرزهای کشور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0 Titr Bold" pitchFamily="2" charset="-78"/>
              </a:rPr>
              <a:t>انواع فضاها  در قلمروی یک کشور: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فراموش شده یا بکر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متروک شده یا رها شده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توسعه یافته یا در حال توسعه: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فضاهای اشباع یافته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فضاهای اشباع نشده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 typeface="Courier New" pitchFamily="49" charset="0"/>
              <a:buChar char="o"/>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فضایی یا آمایشی به سه صورت به توسعه فضایی کشور میپردازد:"نوسازی، بازسازی،بهسازی"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extBox 4"/>
          <p:cNvSpPr txBox="1"/>
          <p:nvPr/>
        </p:nvSpPr>
        <p:spPr>
          <a:xfrm>
            <a:off x="3276600" y="152400"/>
            <a:ext cx="2895600" cy="400110"/>
          </a:xfrm>
          <a:prstGeom prst="rect">
            <a:avLst/>
          </a:prstGeom>
          <a:noFill/>
        </p:spPr>
        <p:txBody>
          <a:bodyPr wrap="square" rtlCol="0">
            <a:spAutoFit/>
          </a:bodyPr>
          <a:lstStyle/>
          <a:p>
            <a:pPr algn="ctr" rtl="1"/>
            <a:r>
              <a:rPr lang="fa-IR" sz="2000" b="1" dirty="0" smtClean="0"/>
              <a:t>فضا و توسعه فضایی</a:t>
            </a:r>
            <a:endParaRPr lang="en-US" sz="2000"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1066800" y="457200"/>
            <a:ext cx="7518404" cy="594008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1.فضاهای فراموش شده یا بکر: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توسعه به این فضاها هرگز راه نیافته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ممکن است دارای قابلیتها یا امکانات توسعه باشند.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در ایران،کویر مرکزی، لوط، کرانه جنوب شرقی ایران           راه حل:"نوسازی"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2.فضاهای متروک یا رها شده: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چه بسا در گذشته دارای قابلیتهایی بوده اند.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بدلیل تحولاتی متروک و رها شده اند.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برخی از این فضاها ،فاقد قابلیت بوده اند.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برخی با کاربرد تکنولوژی قابلیت جدید پیدا مینمایند.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در ایران ،حاشیه کویر،واحدها و کرانه های جنوب کشور:             راه حل:"بازسازی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3.فضاهای توسعه یافته و یا در حال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اشباع شده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فراوانی،سرعت و تنوع تغییرات در این فضاها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کاهش کارایی بر اثر افزایش تراکم فعالیتهای توسعه زا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سازماندهی مجدد و ایجاد هماهنگی برای ارتقاء ظرفیتها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اشباع نشده: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وجود امکان استقرار پدیده های جدید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ایجاد ظرفیت بیشتر با بهره گیری بهینه از فضا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راه حل برای هردو دسته:"بهسازی"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685800" y="838200"/>
            <a:ext cx="74676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تمرکز و توسعه فضایی:</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پراکندگی و تمرکز،دو غایت در توسعه فضایی هستند.هیچ یک نباید مطلق شوند.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در طول تاریخ، مسیر توسعه فضایی از پراکندگی به تمرکز بوده است(توسعه ارگانیک)</a:t>
            </a: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مراحل قانونمند توسعه فضایی ارگانیک:</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الف. پراکندگی نقاط کوچک</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 تمرکز نسبی نقاط درون پراکندگیها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ج. تمرکز شدید نقطه ای درون تمرکزهای نسبی</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فضایی غیر اندام دار(غیر ارگانیک،برنامه ریزی شده)</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تاکنون در کشورهای در حال توسعه به "تمرکز مطلق" یا  " توسعه فضایی قطبی شده"  منجر شده است.</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AutoShape 1"/>
          <p:cNvSpPr>
            <a:spLocks noChangeArrowheads="1"/>
          </p:cNvSpPr>
          <p:nvPr/>
        </p:nvSpPr>
        <p:spPr bwMode="auto">
          <a:xfrm>
            <a:off x="5410200" y="2438400"/>
            <a:ext cx="381000" cy="377825"/>
          </a:xfrm>
          <a:prstGeom prst="downArrow">
            <a:avLst>
              <a:gd name="adj1" fmla="val 50000"/>
              <a:gd name="adj2" fmla="val 34593"/>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l" rtl="1"/>
            <a:endParaRPr lang="en-US" sz="1200"/>
          </a:p>
        </p:txBody>
      </p:sp>
      <p:sp>
        <p:nvSpPr>
          <p:cNvPr id="32771" name="Rectangle 3"/>
          <p:cNvSpPr>
            <a:spLocks noChangeArrowheads="1"/>
          </p:cNvSpPr>
          <p:nvPr/>
        </p:nvSpPr>
        <p:spPr bwMode="auto">
          <a:xfrm>
            <a:off x="2743200" y="457200"/>
            <a:ext cx="5285425"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قطبی شده: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مهاجرت بی رویه روستا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شهر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محرومیت مناطق دور افتاده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تخلیه روستاها از نیروی کار بومی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تمرکز امکانات در شهر اصلی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بخش خدماتی ورفاهی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عدم تعادلهای منطقه ای (توسعه فضایی ناموزون و قطبی شدن)</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پراکندگی فضاهای توسعه قبل از ایجاد تمرکز مطلوب </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l"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endParaRPr>
          </a:p>
        </p:txBody>
      </p:sp>
      <p:sp>
        <p:nvSpPr>
          <p:cNvPr id="32772" name="Rectangle 4"/>
          <p:cNvSpPr>
            <a:spLocks noChangeArrowheads="1"/>
          </p:cNvSpPr>
          <p:nvPr/>
        </p:nvSpPr>
        <p:spPr bwMode="auto">
          <a:xfrm>
            <a:off x="1577015" y="2590800"/>
            <a:ext cx="6619120"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خرد شدن منابع و عدم کارایی </a:t>
            </a:r>
            <a:r>
              <a:rPr kumimoji="0" lang="fa-I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_</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(تفکیک زمینهای کشاورزی بعد از مالک اصلی)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32773" name="Rectangle 5"/>
          <p:cNvSpPr>
            <a:spLocks noChangeArrowheads="1"/>
          </p:cNvSpPr>
          <p:nvPr/>
        </p:nvSpPr>
        <p:spPr bwMode="auto">
          <a:xfrm>
            <a:off x="0" y="3352800"/>
            <a:ext cx="8153400"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9144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تجمع فضایی منابع و امکانات در یک مرکز + پیوندهای بین المللی و مرکزیت سیاسی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9144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p>
          <a:p>
            <a:pPr marL="0" marR="0" lvl="0" indent="0" algn="r" defTabSz="914400" rtl="1" eaLnBrk="0" fontAlgn="base" latinLnBrk="0" hangingPunct="0">
              <a:lnSpc>
                <a:spcPct val="100000"/>
              </a:lnSpc>
              <a:spcBef>
                <a:spcPct val="0"/>
              </a:spcBef>
              <a:spcAft>
                <a:spcPct val="0"/>
              </a:spcAft>
              <a:buClrTx/>
              <a:buSzTx/>
              <a:buFontTx/>
              <a:buNone/>
              <a:tabLst>
                <a:tab pos="914400" algn="l"/>
              </a:tabLst>
            </a:pPr>
            <a:endParaRPr lang="fa-IR" sz="2000" dirty="0">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914400" algn="l"/>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9144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قطبی شدن</a:t>
            </a:r>
          </a:p>
          <a:p>
            <a:pPr marL="0" marR="0" lvl="0" indent="0" algn="r" defTabSz="914400" rtl="1" eaLnBrk="0" fontAlgn="base" latinLnBrk="0" hangingPunct="0">
              <a:lnSpc>
                <a:spcPct val="100000"/>
              </a:lnSpc>
              <a:spcBef>
                <a:spcPct val="0"/>
              </a:spcBef>
              <a:spcAft>
                <a:spcPct val="0"/>
              </a:spcAft>
              <a:buClrTx/>
              <a:buSzTx/>
              <a:buFontTx/>
              <a:buNone/>
              <a:tabLst>
                <a:tab pos="914400" algn="l"/>
              </a:tabLst>
            </a:pP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9144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قطب توسعه پر قدرت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رشد و توسعه افزاینده</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tab pos="914400"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دوگانگی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sym typeface="Wingdings" pitchFamily="2" charset="2"/>
              </a:rPr>
              <a:t> اجتماعی در کشور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فاصله طبقاتی مناطق </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tab pos="914400"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جذب یکطرفه منابع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جذب سرمایه توسط قطب های توسعه</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tab pos="914400"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خشک نمودن حوزه نفوذ</a:t>
            </a:r>
          </a:p>
        </p:txBody>
      </p:sp>
      <p:sp>
        <p:nvSpPr>
          <p:cNvPr id="10" name="AutoShape 1"/>
          <p:cNvSpPr>
            <a:spLocks noChangeArrowheads="1"/>
          </p:cNvSpPr>
          <p:nvPr/>
        </p:nvSpPr>
        <p:spPr bwMode="auto">
          <a:xfrm>
            <a:off x="5334000" y="3962400"/>
            <a:ext cx="349250" cy="377825"/>
          </a:xfrm>
          <a:prstGeom prst="downArrow">
            <a:avLst>
              <a:gd name="adj1" fmla="val 50000"/>
              <a:gd name="adj2" fmla="val 34593"/>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l" rtl="1"/>
            <a:endParaRPr lang="en-US" sz="12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457200" y="685800"/>
            <a:ext cx="8117088"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398588"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فضایی</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Spatial Organization</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ترتیب و توزیع نظام یافته واحدهای یک مجموعه در فضا،در راستای عملکردهای عمومی جامعه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اجزای سازمان فضایی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نقاط یا گره گاهها(روستاها،شهرها،نواحی صنعتی و...)-تمرکز فعالیت و تمرکز سکونت =نقطه یا نقاط</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شبکه ها(راهها،کانالها،خطوط ارتباطی و...)-تقابل راهها با یکدیگر = گره 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لکه ها یا سطوح(مزارع ، جنگلها،دریاها و...)-کاربریهای یکسانی که در محدوده وسیعی قابل تشخیص باشند.</a:t>
            </a: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فضایی </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Spatial Organization</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فضایی در ابعاد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طول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عرض</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ارتفاع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زمان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دائماً در حال تغییر است.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tab pos="1398588"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990600" y="1066800"/>
            <a:ext cx="7500332"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398588"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ساختار فضایی</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Spatial Structure</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p>
          <a:p>
            <a:pPr marL="0" marR="0" lvl="0" indent="0" algn="r" defTabSz="914400" rtl="1" eaLnBrk="1" fontAlgn="base" latinLnBrk="0" hangingPunct="1">
              <a:lnSpc>
                <a:spcPct val="100000"/>
              </a:lnSpc>
              <a:spcBef>
                <a:spcPct val="0"/>
              </a:spcBef>
              <a:spcAft>
                <a:spcPct val="0"/>
              </a:spcAft>
              <a:buClrTx/>
              <a:buSzTx/>
              <a:buFontTx/>
              <a:buNone/>
              <a:tabLst>
                <a:tab pos="1398588"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انطباق سازمان فضایی با محیط فیزیکی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تجلی روابط درونی و بیرونی واحدهای یک مجموعه فضایی و جایگاه اجزای آن بر بستر محیط فیزیکی  در ساختار فضایی: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r>
              <a:rPr lang="fa-IR" sz="2000" dirty="0">
                <a:latin typeface="Arial" pitchFamily="34" charset="0"/>
                <a:ea typeface="Calibri" pitchFamily="34" charset="0"/>
                <a:cs typeface="B Zar" pitchFamily="2" charset="-78"/>
              </a:rPr>
              <a:t> </a:t>
            </a:r>
            <a:r>
              <a:rPr lang="fa-IR" sz="2000" dirty="0" smtClean="0">
                <a:latin typeface="Arial" pitchFamily="34" charset="0"/>
                <a:ea typeface="Calibri" pitchFamily="34" charset="0"/>
                <a:cs typeface="B Zar" pitchFamily="2" charset="-78"/>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روابط میان سطوح مختلف سازمان فضایی </a:t>
            </a:r>
          </a:p>
          <a:p>
            <a:pPr marL="0" marR="0" lvl="0" indent="0" algn="r" defTabSz="914400" rtl="1" eaLnBrk="0" fontAlgn="base" latinLnBrk="0" hangingPunct="0">
              <a:lnSpc>
                <a:spcPct val="100000"/>
              </a:lnSpc>
              <a:spcBef>
                <a:spcPct val="0"/>
              </a:spcBef>
              <a:spcAft>
                <a:spcPct val="0"/>
              </a:spcAft>
              <a:buClrTx/>
              <a:buSzTx/>
              <a:buFontTx/>
              <a:buNone/>
              <a:tabLst>
                <a:tab pos="1398588"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tab pos="1398588"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2465" name="AutoShape 1"/>
          <p:cNvSpPr>
            <a:spLocks noChangeArrowheads="1"/>
          </p:cNvSpPr>
          <p:nvPr/>
        </p:nvSpPr>
        <p:spPr bwMode="auto">
          <a:xfrm>
            <a:off x="3733800" y="3962400"/>
            <a:ext cx="1001712" cy="457200"/>
          </a:xfrm>
          <a:custGeom>
            <a:avLst/>
            <a:gdLst>
              <a:gd name="G0" fmla="+- 6480 0 0"/>
              <a:gd name="G1" fmla="+- 8041 0 0"/>
              <a:gd name="G2" fmla="+- 6159 0 0"/>
              <a:gd name="G3" fmla="+- 21600 0 6480"/>
              <a:gd name="G4" fmla="+- 21600 0 8041"/>
              <a:gd name="G5" fmla="*/ G0 21600 G3"/>
              <a:gd name="G6" fmla="*/ G1 21600 G3"/>
              <a:gd name="G7" fmla="*/ G2 G3 21600"/>
              <a:gd name="G8" fmla="*/ 10800 21600 G3"/>
              <a:gd name="G9" fmla="*/ G4 21600 G3"/>
              <a:gd name="G10" fmla="+- 21600 0 G7"/>
              <a:gd name="G11" fmla="+- G5 0 G8"/>
              <a:gd name="G12" fmla="+- G6 0 G8"/>
              <a:gd name="G13" fmla="*/ G12 G7 G11"/>
              <a:gd name="G14" fmla="+- 21600 0 G13"/>
              <a:gd name="G15" fmla="+- G0 0 10800"/>
              <a:gd name="G16" fmla="+- G1 0 10800"/>
              <a:gd name="G17" fmla="*/ G2 G16 G15"/>
              <a:gd name="T0" fmla="*/ 10800 w 21600"/>
              <a:gd name="T1" fmla="*/ 0 h 21600"/>
              <a:gd name="T2" fmla="*/ 0 w 21600"/>
              <a:gd name="T3" fmla="*/ 15429 h 21600"/>
              <a:gd name="T4" fmla="*/ 10800 w 21600"/>
              <a:gd name="T5" fmla="*/ 19370 h 21600"/>
              <a:gd name="T6" fmla="*/ 21600 w 21600"/>
              <a:gd name="T7" fmla="*/ 15429 h 21600"/>
              <a:gd name="T8" fmla="*/ 17694720 60000 65536"/>
              <a:gd name="T9" fmla="*/ 11796480 60000 65536"/>
              <a:gd name="T10" fmla="*/ 5898240 60000 65536"/>
              <a:gd name="T11" fmla="*/ 0 60000 65536"/>
              <a:gd name="T12" fmla="*/ G13 w 21600"/>
              <a:gd name="T13" fmla="*/ G6 h 21600"/>
              <a:gd name="T14" fmla="*/ G14 w 21600"/>
              <a:gd name="T15" fmla="*/ G9 h 21600"/>
            </a:gdLst>
            <a:ahLst/>
            <a:cxnLst>
              <a:cxn ang="T8">
                <a:pos x="T0" y="T1"/>
              </a:cxn>
              <a:cxn ang="T9">
                <a:pos x="T2" y="T3"/>
              </a:cxn>
              <a:cxn ang="T10">
                <a:pos x="T4" y="T5"/>
              </a:cxn>
              <a:cxn ang="T11">
                <a:pos x="T6" y="T7"/>
              </a:cxn>
            </a:cxnLst>
            <a:rect l="T12" t="T13" r="T14" b="T15"/>
            <a:pathLst>
              <a:path w="21600" h="21600">
                <a:moveTo>
                  <a:pt x="10800" y="0"/>
                </a:moveTo>
                <a:lnTo>
                  <a:pt x="6480" y="6159"/>
                </a:lnTo>
                <a:lnTo>
                  <a:pt x="8041" y="6159"/>
                </a:lnTo>
                <a:lnTo>
                  <a:pt x="8041" y="11487"/>
                </a:lnTo>
                <a:lnTo>
                  <a:pt x="4311" y="11487"/>
                </a:lnTo>
                <a:lnTo>
                  <a:pt x="4311" y="9257"/>
                </a:lnTo>
                <a:lnTo>
                  <a:pt x="0" y="15429"/>
                </a:lnTo>
                <a:lnTo>
                  <a:pt x="4311" y="21600"/>
                </a:lnTo>
                <a:lnTo>
                  <a:pt x="4311" y="19370"/>
                </a:lnTo>
                <a:lnTo>
                  <a:pt x="17289" y="19370"/>
                </a:lnTo>
                <a:lnTo>
                  <a:pt x="17289" y="21600"/>
                </a:lnTo>
                <a:lnTo>
                  <a:pt x="21600" y="15429"/>
                </a:lnTo>
                <a:lnTo>
                  <a:pt x="17289" y="9257"/>
                </a:lnTo>
                <a:lnTo>
                  <a:pt x="17289" y="11487"/>
                </a:lnTo>
                <a:lnTo>
                  <a:pt x="13559" y="11487"/>
                </a:lnTo>
                <a:lnTo>
                  <a:pt x="13559" y="6159"/>
                </a:lnTo>
                <a:lnTo>
                  <a:pt x="15120" y="6159"/>
                </a:lnTo>
                <a:close/>
              </a:path>
            </a:pathLst>
          </a:custGeom>
          <a:solidFill>
            <a:srgbClr val="FFFFFF"/>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62467" name="Rectangle 3"/>
          <p:cNvSpPr>
            <a:spLocks noChangeArrowheads="1"/>
          </p:cNvSpPr>
          <p:nvPr/>
        </p:nvSpPr>
        <p:spPr bwMode="auto">
          <a:xfrm>
            <a:off x="0" y="457200"/>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398588" algn="l"/>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
            </a:r>
            <a:br>
              <a:rPr kumimoji="0" lang="en-US" sz="1800" b="0" i="0" u="none" strike="noStrike" cap="none" normalizeH="0" baseline="0" dirty="0" smtClean="0">
                <a:ln>
                  <a:noFill/>
                </a:ln>
                <a:solidFill>
                  <a:schemeClr val="tx1"/>
                </a:solidFill>
                <a:effectLst/>
                <a:latin typeface="Arial" pitchFamily="34" charset="0"/>
                <a:cs typeface="Arial" pitchFamily="34" charset="0"/>
              </a:rPr>
            </a:b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914400" y="4114800"/>
            <a:ext cx="6553200" cy="400110"/>
          </a:xfrm>
          <a:prstGeom prst="rect">
            <a:avLst/>
          </a:prstGeom>
        </p:spPr>
        <p:txBody>
          <a:bodyPr wrap="square">
            <a:spAutoFit/>
          </a:bodyPr>
          <a:lstStyle/>
          <a:p>
            <a:pPr lvl="0" rtl="1" eaLnBrk="0" fontAlgn="base" hangingPunct="0">
              <a:spcBef>
                <a:spcPct val="0"/>
              </a:spcBef>
              <a:spcAft>
                <a:spcPct val="0"/>
              </a:spcAft>
              <a:tabLst>
                <a:tab pos="1398588"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عمودی=ارتباطات عملکرد                                            افقی= حوزه نفوذ و محدوده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1066800" y="533400"/>
            <a:ext cx="7315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00050" algn="l"/>
              </a:tabLst>
            </a:pP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کانون و محورهای رشد و توسعه</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p>
          <a:p>
            <a:pPr marL="0" marR="0" lvl="0" indent="0" algn="r" defTabSz="914400" rtl="1" eaLnBrk="1" fontAlgn="base" latinLnBrk="0" hangingPunct="1">
              <a:lnSpc>
                <a:spcPct val="100000"/>
              </a:lnSpc>
              <a:spcBef>
                <a:spcPct val="0"/>
              </a:spcBef>
              <a:spcAft>
                <a:spcPct val="0"/>
              </a:spcAft>
              <a:buClrTx/>
              <a:buSzTx/>
              <a:buFontTx/>
              <a:buNone/>
              <a:tabLst>
                <a:tab pos="4000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کانون رشد و توسعه:تجمع فعالیتها جهت توسعه در یک منطقه جغرافیایی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سطح بندی کانون های رشد و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1.قطب رشد(شهر 500هزار نفر به بالا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پوشش قسمتی از کشور)درایران تهران</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قم- اصفهان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مشهد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2.مرکز رشد(شهر500 -50 هزار نفری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پوشش 10-5 نقطه، رشد با2-1 میلیون نفر)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3.نقطه رشد(شهر50 -10 هزار نفری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پوشش 20-10 مرکز خدماتی ،رشد 100 -50 هزار نفر)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4.مرکز خدماتی(روستا،پوشش 10 -5 هزار نفر)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5.روستای مرکز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6.روستا</a:t>
            </a: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a:t>
            </a:r>
          </a:p>
          <a:p>
            <a:pPr marL="0" marR="0" lvl="0" indent="0" algn="r" defTabSz="914400" rtl="1" eaLnBrk="0" fontAlgn="base" latinLnBrk="0" hangingPunct="0">
              <a:lnSpc>
                <a:spcPct val="100000"/>
              </a:lnSpc>
              <a:spcBef>
                <a:spcPct val="0"/>
              </a:spcBef>
              <a:spcAft>
                <a:spcPct val="0"/>
              </a:spcAft>
              <a:buClrTx/>
              <a:buSzTx/>
              <a:buFontTx/>
              <a:buNone/>
              <a:tabLst>
                <a:tab pos="40005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ترکیب فضایی اجزای یک یا چند ساختمان فضایی به نحوی که این ترکیب، ستون فقرات (سازماندهی اصلی) فضای منطقه  گردد.مثال:محور تهران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کرج یا کرج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قزوین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این ترکیب فضایی عمدتاً خطی و ممتد است و قلمرو فضایی آن طیفی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000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تجهیزات ،قابلیتها و خدمات مورد نیاز فضای قلمرو طیفش را تامین مینماید</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3352800" y="457200"/>
            <a:ext cx="4810997" cy="594008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ویژگیهای یک محور توسعه</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p>
          <a:p>
            <a:pPr marL="0" marR="0" lvl="0" indent="0" algn="r" defTabSz="914400" rtl="1" eaLnBrk="1" fontAlgn="base" latinLnBrk="0" hangingPunct="1">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محل جریانهای کالا،انسان،اطلاع و انرژی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تامین دسترسی به بازارهای مصرف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تامین دسترسی و پوشش خدمات تولیدی و اجتماعی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تامین ارتباطات قوی برون ودرون محور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محور های توسعه</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1.محور از یک قطب و کانونهای دیگر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2.محور مابین دو قطب </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محور تهران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sym typeface="Wingdings" pitchFamily="2" charset="2"/>
              </a:rPr>
              <a:t> کرج</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3.محور ما بین مجموعه ای از کانون ها</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تقسیم بندی محور توسعه از لحاظ عملکرد</a:t>
            </a: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محور از یک قطب و کانونهای دیگر</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        محور توسعه کشاورزی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        محور توسعه صنعتی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محور توسعه با محتوای عمدتا کشاورزی</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         هدف:رشد و توسعه کشاورزی </a:t>
            </a:r>
            <a:endParaRPr kumimoji="0" lang="en-US" sz="2000" b="0" i="0" u="none" strike="noStrike" cap="none" normalizeH="0" baseline="0" dirty="0" smtClean="0">
              <a:ln>
                <a:noFill/>
              </a:ln>
              <a:solidFill>
                <a:schemeClr val="tx1"/>
              </a:solidFill>
              <a:effectLst/>
              <a:latin typeface="Calibri" pitchFamily="34" charset="0"/>
              <a:cs typeface="Arial" pitchFamily="34" charset="0"/>
              <a:sym typeface="Wingdings" pitchFamily="2" charset="2"/>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rPr>
              <a:t>      طیف فضایی : روستا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sym typeface="Wingdings" pitchFamily="2" charset="2"/>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sym typeface="Wingdings" pitchFamily="2" charset="2"/>
              </a:rPr>
              <a:t> شهر،شهرهای کوچک و روستاها</a:t>
            </a:r>
            <a:endPar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sym typeface="Wingdings" pitchFamily="2" charset="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1066800" y="457200"/>
            <a:ext cx="7109703" cy="594008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مرفولوژی محورهای توسعه کشاورزی:</a:t>
            </a:r>
          </a:p>
          <a:p>
            <a:pPr marL="0" marR="0" lvl="0" indent="0" algn="r" defTabSz="914400" rtl="1" eaLnBrk="1" fontAlgn="base" latinLnBrk="0" hangingPunct="1">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کشاورزی جلگه ای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دشت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کشاورزی دره ای و کوهستانی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کشاورزی تپه ماهوری و کوهستانی</a:t>
            </a: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با محتوای عمدتا صنعتی</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هدف:رشد و توسعه صنعتی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طیف فضایی:شهرهای کوچک،متوسط و شهرهای بزرگ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صنعتی</a:t>
            </a: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صنعتی: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محور توسعه صنعتی:مسیر طولانی شامل چندین نقطه،ناحیه،شهرک،شهر صنعتی،قطب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قطب صنعتی:مرکز درجه یک صنعتی شامل:چند ناحیه و مجتمع صنعتی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شهر صنعتی:قطب صنعتی که از لحاظ خدمات شهری متکی به شهر جداگانه ای نیست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شهرک صنعتی:از شهر صنعتی کوچک تر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مجتمع صنعتی:محل استقرار صنایع مختلف، دارای زیر بناها ،خیابان بندی و زمین برای صنایع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ناحیه صنعتی:مجتمع صنعتی در مقیاس کوچکتر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نقطه صنعتی:ناحیه صنعتی در مقیاس کوچکتر</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ChangeArrowheads="1"/>
          </p:cNvSpPr>
          <p:nvPr/>
        </p:nvSpPr>
        <p:spPr bwMode="auto">
          <a:xfrm>
            <a:off x="533400" y="304800"/>
            <a:ext cx="800100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مفهوم منطقه "</a:t>
            </a:r>
            <a:r>
              <a:rPr kumimoji="0" lang="en-US"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Region</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منطقه:یک واحد جغرافیایی با حدود و مرزهای مشخص میباشد.این واحد ممکن است شامل تعدادی روستا یا چندین کشور 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در نتیجه منطقه را میتوان یک سازمان </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فیزیکی یا مکانی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با ابعاد مختلف فرض کرد.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هربخش از سطح زمین که شرایط فیزیکی متجانس داشته باشد یک منطقه به شمار می آید.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منطقه:مجموعه ای از زمین،آب،هوا،گیاه،انسان و حیوان است که در آن ارتباط مکانی و فضایی با یکدیگر دارا میباشند.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قلمرویی است با مسائل اجتماعی و اقتصادی مشترک که به وسیله سایر شرایط القاءشده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منطقه:بخشی از کشور است که حدود جغرافیایی واداری مشخصی ندارد می توان آن را نوعی تقسیم بندی موضوعی از لحاظ مطالعات اقتصادی-اجتماعی دانست.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منطقه:یک یا چند فضای جغرافیایی است که تمدن یک ملت برای نیل به خواسته هایش از طریق منابع مادی بدان نیازمند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منطقه:نوعی محیط است که درآن عوامل جغرافیایی در رابطه ای مستمر با یکدیگر ترتیب یافته اند.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منطقه:اجتماعی از عوامل محیطی،اقتصادی،اجتماعی ومسکونی در وسعتی مجزا از کل سرزمین است که در آن آگاهی آشکار نسبت به نیاز به برنامه ریزی مستقل،تجلی ویژگی های فرهنگی واستقلال اداری وجود داشته باشد.</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effectLst/>
                <a:latin typeface="Arial" pitchFamily="34" charset="0"/>
                <a:ea typeface="Calibri" pitchFamily="34" charset="0"/>
                <a:cs typeface="B Zar" pitchFamily="2" charset="-78"/>
              </a:rPr>
              <a:t>منطقه:مجموعه است که دارای فضایی به عنوان یک کانون متحد سازنده می باشد.کلیه سرزمین های تابع را پوشش می دهد.</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عدم تجانس و تنوع اجزا درآن چندان چشمگیر نمی باشد.</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منطقه:از نظر عملیاتی راحتترین واز لحاظ اقتصادی با صرفه ترین واحد تخصیص منابع و برنامه ریزی میباشد.</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533400" y="304800"/>
            <a:ext cx="8153401"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68580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مناطق برای برنامه ریزی: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1.منطقه طبیعی:هر بخش ازسطح زمین که شرایط فیزیکی متجانس داشته 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2.منطقه جغرافیایی(فیزیکی یا ژئوفیزیکی):فضای جغرافیایی که از لحاظ خصوصیات اقلیمی،اکولوژپک ومحیطی مانند پستی و بلندی ها،آب وهوا،جنس،خاک،تنوع رستنی هاو...دارای مشخصات یکسانی میباشند.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3.منطقه توسعه:فضا ومحیطی که از لحاظ امکانات ومنابع توسعه یکسان واز جهت خصوصیات اقتصادی واجتماعی همسان است.</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4.منطقه اقتصادی:قلمرویی که فعالیت های اقتصادی غالب در آن مشابه باشند.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5.مناطق اجتماعی وفرهنگی:محدوده ای که عوامل اجتماعی وفرهنگی خاصی از جمله زبان،مذهب و... در آن وجود داشته 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6.منطقه اداری:فضایی جغرافیایی که بر اساس معیارهای سیاسی-اداری تقسیم بندی شده است.(استانها)</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7.منطقه رسمی یا واحد:(</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Uniform-Formal</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ای که نواحی مختلف آن از چند جنبه خاص که در نقش سازی آن موثر ومشترک باشند.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8.منطقه سازمانی یا ارگانیک:منطقه ای است که مردم آن را وابستگی های متقابل که منافع مشترک بر می خیزند به یکدیگر پیوند می دهند.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9.منطقه منفرد:مناطق پراکنده ای که برای منظور خاصی مانند منابع آب یا معدن و...ایجاد می شوند.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10.منطقه همگن(</a:t>
            </a:r>
            <a:r>
              <a:rPr kumimoji="0" lang="en-US"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Homogenuse</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):نواحی جغرافیایی که دارای ویژگی های واحدی هستند و یک منطقه را تشکیل می دهند.این ویژگی ها عبارتند از:</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جغرافیایی:تشابه در توپوگرافی،اقلیم،منابع طبیعی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اقتصادی:ساختارهای تولیدی،الگوی مصرف،درآمد سرانه،اشتغال 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اجنماعی وسیاسی:هویت قومی،مذهب،زبان،پیشینه سیاسی و...</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609600" y="304800"/>
            <a:ext cx="8001001"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11.منطقه عملکردی یا کارکردی(</a:t>
            </a:r>
            <a:r>
              <a:rPr kumimoji="0" lang="en-US"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Functional</a:t>
            </a: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):نواحی مختلف آن با یکدیگر ارتباط متقابل فراوان دارند.با نواحی خارج از منطقه کمتر ارتباط دارند.منطقه کارکردی برحسب بازار کار شهر مرکزی و حوزه نفوذ آن تعریف می شود.</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12.منطقه کانونی(</a:t>
            </a:r>
            <a:r>
              <a:rPr kumimoji="0" lang="en-US" b="0" i="0" u="none" strike="noStrike" cap="none" normalizeH="0" baseline="0" dirty="0" smtClean="0">
                <a:ln>
                  <a:noFill/>
                </a:ln>
                <a:solidFill>
                  <a:schemeClr val="tx1"/>
                </a:solidFill>
                <a:effectLst/>
                <a:latin typeface="Arial" pitchFamily="34" charset="0"/>
                <a:ea typeface="Calibri" pitchFamily="34" charset="0"/>
                <a:cs typeface="B Zar" pitchFamily="2" charset="-78"/>
              </a:rPr>
              <a:t>Nodal</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):شکل خاصی از منطقه عملکردی است که درآن یک نقطه کانونی وجود دارد که دارای برتری منطقه ای نسبت به دیگر نقاط منطقه است.در واقع مرکز ثقل ارتباطات درون منطقه ای در یک نقطه متمرکز است.</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در مناطق کانونی ممکن است مرکزیت در سطوح متفاوت وجود داشته باشد که بدینسان سطح بندی مراکز کانونی مطرح می شود.همچنین ممکن است در هر یک از نواحی مختلف منطقه کانونی،یک نقطه کانونی ویژه آن ناحیه وجود داشته باشد که بدین ترتیب منظومه هایی از کانون های متعدد در منطقه کانونی به وجود می آید.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13.مناطق قطبی(پیوند گاهی </a:t>
            </a:r>
            <a:r>
              <a:rPr kumimoji="0" lang="en-US"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Polarised</a:t>
            </a: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):مناطقی هستند که در آنها یک شهر به عنوان قطب،ایجاد میدان نفوذ نموده تمام فعالیتهای منطقه را به خود جذب ودر خود قطبی می کند.دو عامل بر محدوده نفوذ شهرهای قطبی تاثیر می گذارند:</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گذشت زمان:به مرور زمان به علت تاثیر فعالیتها ورقابت با قطب مشابه دیگر محدوده نفوذ قطبها تغییر می نماید.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برد خدماتی فعالیتها:بر اساس نوع فعالیتها و برد سرویس دهی آنها محدوده نفوذ هر قطب مشخص  می شود.با زیاد وکم شدن تاثیر فعالیتها محدوده نفوذ قطبها تغییر می کند.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14.منطقه برنامه ریزی :مناطقی که یکپارچگی آنها از تصمیمات اقتصادی و نظرات سیاسی </a:t>
            </a:r>
            <a:r>
              <a:rPr kumimoji="0" lang="fa-IR" b="0" i="0" u="none" strike="noStrike" cap="none" normalizeH="0" baseline="0" dirty="0" smtClean="0">
                <a:ln>
                  <a:noFill/>
                </a:ln>
                <a:solidFill>
                  <a:schemeClr val="accent6"/>
                </a:solidFill>
                <a:effectLst/>
                <a:latin typeface="Calibri" pitchFamily="34" charset="0"/>
                <a:ea typeface="Calibri" pitchFamily="34" charset="0"/>
                <a:cs typeface="Arial" pitchFamily="34" charset="0"/>
              </a:rPr>
              <a:t>–</a:t>
            </a: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 اداری ناشی میشود.از لحاظ مقیاس ، مناطق برنامه ریزی بدین شکل تقسیم بندی میشوند:</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کلان:مجموع فضاهای جغرافیایی که دارای وجه تشابه زیاد بوده و دارای پیوستگی و انسجام است و بخشی از فضای ملی را تشکیل میدهند. مثلا مجموعه ای از چند استان کشور.(</a:t>
            </a:r>
            <a:r>
              <a:rPr kumimoji="0" lang="en-US" b="0" i="0" u="none" strike="noStrike" cap="none" normalizeH="0" baseline="0" dirty="0" smtClean="0">
                <a:ln>
                  <a:noFill/>
                </a:ln>
                <a:solidFill>
                  <a:schemeClr val="tx1"/>
                </a:solidFill>
                <a:effectLst/>
                <a:latin typeface="Arial" pitchFamily="34" charset="0"/>
                <a:ea typeface="Calibri" pitchFamily="34" charset="0"/>
                <a:cs typeface="B Zar" pitchFamily="2" charset="-78"/>
              </a:rPr>
              <a:t>Regional</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میانه:از لحاظ مقیاس کوچکتر از منطقه کلان و بزرگتر از منطقه خرد است.به عنوان واحدهای فرعی اقتصادی در برنامه ریز به شمار میروند.مثلا یک استان یا چند شهرستان</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خرد:مکان همگن و با عملکرد اقتصادی مشخص.مثلا شهرستان(</a:t>
            </a:r>
            <a:r>
              <a:rPr kumimoji="0" lang="en-US" b="0" i="0" u="none" strike="noStrike" cap="none" normalizeH="0" baseline="0" dirty="0" smtClean="0">
                <a:ln>
                  <a:noFill/>
                </a:ln>
                <a:solidFill>
                  <a:schemeClr val="tx1"/>
                </a:solidFill>
                <a:effectLst/>
                <a:latin typeface="Arial" pitchFamily="34" charset="0"/>
                <a:ea typeface="Calibri" pitchFamily="34" charset="0"/>
                <a:cs typeface="B Zar" pitchFamily="2" charset="-78"/>
              </a:rPr>
              <a:t>Area</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محلی:از </a:t>
            </a: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منطقه</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 خرد کوچکتر است.مثل یک شهر کوچک یا گروهی ازروستاها(</a:t>
            </a:r>
            <a:r>
              <a:rPr kumimoji="0" lang="en-US" b="0" i="0" u="none" strike="noStrike" cap="none" normalizeH="0" baseline="0" dirty="0" smtClean="0">
                <a:ln>
                  <a:noFill/>
                </a:ln>
                <a:solidFill>
                  <a:schemeClr val="tx1"/>
                </a:solidFill>
                <a:effectLst/>
                <a:latin typeface="Arial" pitchFamily="34" charset="0"/>
                <a:ea typeface="Calibri" pitchFamily="34" charset="0"/>
                <a:cs typeface="B Zar" pitchFamily="2" charset="-78"/>
              </a:rPr>
              <a:t>Local</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fa-IR"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381000" y="914400"/>
            <a:ext cx="83058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15.منطقه محروم وفقیر:منطقه محروم ،منطقه ای است که نیازمند یک کانون جدید توسعه ،نوسازی زیر بناها و تغییر در روانشناسی مردم است.منطقه فقیر دارای ویژگیهای زیر است:</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قادر به تغذیه ساکنان خود نمیباشد.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قادر به فراهم آوردن شغل برای سکنه خود نمیباشد.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فاقد فرصتهای مناسب برای افراد با استعداد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افراد متخصص را از خود میراند.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دارای کمبود در تخصص و نزول کیفی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تولید کمتر، درآمد کمتر مشخصه بارز آن است.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وجود فقر در آنجا</a:t>
            </a: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آر.پی.بیزا:</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tab pos="1116013" algn="l"/>
              </a:tabLst>
            </a:pPr>
            <a:endParaRPr kumimoji="0" lang="fa-IR" sz="2000" b="1" i="0" u="none" strike="noStrike" cap="none" normalizeH="0" baseline="0" dirty="0" smtClean="0">
              <a:ln>
                <a:noFill/>
              </a:ln>
              <a:solidFill>
                <a:schemeClr val="accent6"/>
              </a:solidFill>
              <a:effectLst/>
              <a:latin typeface="Arial" pitchFamily="34" charset="0"/>
              <a:ea typeface="Calibri" pitchFamily="34" charset="0"/>
              <a:cs typeface="B Zar"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منطقه یعنی یک سرزمین مشخص و برنامه ریزی منطقه ای یعنی برنامه ریزی آمایش برای هر منطقه</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a:t>
            </a:r>
            <a:endParaRPr kumimoji="0" lang="fa-IR" sz="2000" b="0" i="0" u="none" strike="noStrike" cap="none" normalizeH="0" baseline="0" dirty="0" smtClean="0">
              <a:ln>
                <a:noFill/>
              </a:ln>
              <a:solidFill>
                <a:schemeClr val="accent6"/>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914400" y="228600"/>
            <a:ext cx="746760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مفهوم برنامه ریزی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فرایندی است جهت تنظیم و هماهنگ کردن برنامه های توسعه با نیازها و امکانات محلی.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فرایندی است در جهت مشارکت مردم و مناطق در برنامه ریزی.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برنامه ریزی از پایین به بالا است جهت انطباق برنامه های ملی باویژگیهای ناحیه ای،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مطابق با سیاستهای توسعه منطقه ای در سطح ملی است.</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روند تصمیم گیری و طراحی پروژه های منطقه ای و تدوین برنامه های توسعه اقتصادی برای مناطق مختلف میباشد.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اجرای چند طرح و پروژه در یک منطقه نیست.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شامل طرحهاو پروژه های مختلف اما هماهنگ جهت ایجاد تغییرات اساسی و توسعه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در یک منطقه میباشد.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سبب دگرگونیهای عمیق در جمعیت و نیروی کار ،بازار کار،تولید کشاورزی و صنعتی ،خدمات تولیدی- اجتماعی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رفاهی و زیر بنایی در منطقه میشود.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هماهنگی و همسانی رشد و توسعه بین مناطق مختلف ایجاد مینماید.</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سعی میکند هر قسمت ازکشور با توجه به شرایط و ویژگی های درونی خود و در همسویی با نظام کل سرزمین ملی رشد و توسعه می یابد.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سبب میشود تا هر منطقه عملکرد و نقش خاص مبتنی بر قابلیتها را در سطح ملی ایفا نماید</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                                                 یک تعریف جامع:</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برنامه ریزی منطقه ای، روندی منظم است برای انتخاب بهترین سیا ستها جهت رسیدن به هدفهای رشد و توسعه با توجه به ویژگیهای درونی در مناطق مختلف همسو با رشد و توسعه در کل سرزمین.</a:t>
            </a:r>
            <a:endParaRPr kumimoji="0" lang="fa-IR" sz="2000" b="0" i="0" u="none" strike="noStrike" cap="none" normalizeH="0" baseline="0" dirty="0" smtClean="0">
              <a:ln>
                <a:noFill/>
              </a:ln>
              <a:solidFill>
                <a:schemeClr val="accent6"/>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228600" y="304800"/>
            <a:ext cx="8686802"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685800" algn="l"/>
              </a:tabLst>
            </a:pPr>
            <a:r>
              <a:rPr kumimoji="0" lang="fa-IR" b="1" i="0" u="none" strike="noStrike" cap="none" normalizeH="0" baseline="0" dirty="0" smtClean="0">
                <a:ln>
                  <a:noFill/>
                </a:ln>
                <a:solidFill>
                  <a:schemeClr val="tx1"/>
                </a:solidFill>
                <a:effectLst/>
                <a:latin typeface="Arial" pitchFamily="34" charset="0"/>
                <a:ea typeface="Calibri" pitchFamily="34" charset="0"/>
                <a:cs typeface="B Zar" pitchFamily="2" charset="-78"/>
              </a:rPr>
              <a:t>هدفهای برنامه ریزی منطقه ای: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ارتقاء</a:t>
            </a:r>
            <a:r>
              <a:rPr kumimoji="0" lang="fa-IR" b="1" i="0" u="none" strike="noStrike" cap="none" normalizeH="0" dirty="0" smtClean="0">
                <a:ln>
                  <a:noFill/>
                </a:ln>
                <a:solidFill>
                  <a:schemeClr val="accent6"/>
                </a:solidFill>
                <a:effectLst/>
                <a:latin typeface="Arial" pitchFamily="34" charset="0"/>
                <a:ea typeface="Calibri" pitchFamily="34" charset="0"/>
                <a:cs typeface="B Zar" pitchFamily="2" charset="-78"/>
              </a:rPr>
              <a:t> </a:t>
            </a:r>
            <a:r>
              <a:rPr kumimoji="0" lang="fa-IR" b="1" i="0" u="none" strike="noStrike" cap="none" normalizeH="0" baseline="0" dirty="0" smtClean="0">
                <a:ln>
                  <a:noFill/>
                </a:ln>
                <a:solidFill>
                  <a:schemeClr val="accent6"/>
                </a:solidFill>
                <a:effectLst/>
                <a:latin typeface="Arial" pitchFamily="34" charset="0"/>
                <a:ea typeface="Calibri" pitchFamily="34" charset="0"/>
                <a:cs typeface="B Zar" pitchFamily="2" charset="-78"/>
              </a:rPr>
              <a:t>سطح تولیدات اقتصادی ،خدمات و رفاه اجتماعی ،درآمد منطقه ، سطح زندگی مردم منطقه</a:t>
            </a:r>
            <a:r>
              <a:rPr kumimoji="0" lang="fa-IR" b="1"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این امر با شناخت خصوصیات کمی و کیفی انجام میگیرد: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از نظر کمی: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خصوصیات جمعیتی و نیروی کار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میزان منابع طبیعی ،تولیدی و سرمایه ای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ویژگیهای مصرف و بازارهای درون منطقه ای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امکانات مبادلات برون منطقه ای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سطح تکنولوژی در منطقه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امکانات زیر بنایی منطقه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از نظر کیفی: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تواناییها،استعداها،و قابلیتهای منطقه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b="1" i="0" u="none" strike="noStrike" cap="none" normalizeH="0" baseline="0" dirty="0" smtClean="0">
                <a:ln>
                  <a:noFill/>
                </a:ln>
                <a:solidFill>
                  <a:schemeClr val="tx1"/>
                </a:solidFill>
                <a:effectLst/>
                <a:latin typeface="Arial" pitchFamily="34" charset="0"/>
                <a:ea typeface="Calibri" pitchFamily="34" charset="0"/>
                <a:cs typeface="B Zar" pitchFamily="2" charset="-78"/>
              </a:rPr>
              <a:t>نکات اساسی در برنامه ریزی منطقه ای: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ک</a:t>
            </a: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وشش گسترده ای است درمدیریت بهتر جامعه</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دارا بودن دید جامع برای توسعه منطقه،مطالعه کامل</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تمام نقاط</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تمام فعالیتها</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چون برای توسعه است باید در جستجوی تنگناهای توسعه و طرق غلبه بر آنها باشد.</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کار یک «تیم برنامه ریزی »است.</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ای،در جستجوی آینده است.اما آینده منطقه را براساس گذشته وشرایط حال آن تصویر می نماید.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یک برنامه ریزی منطقه ای موفق باید مجهز به «قوه تخیل وتفکر»قوی باشد.با استفاده از دانش وآگاهی خود موانع توسعه در یک منطقه را درک وتحلیل نماید.</a:t>
            </a:r>
            <a:endParaRPr kumimoji="0" lang="fa-IR" b="0" i="0" u="none" strike="noStrike" cap="none" normalizeH="0" baseline="0" dirty="0" smtClean="0">
              <a:ln>
                <a:noFill/>
              </a:ln>
              <a:solidFill>
                <a:schemeClr val="accent6"/>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4114800" y="457200"/>
            <a:ext cx="1214438" cy="4476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گرد آوری و بررسی اطلاعات</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2" name="Rectangle 2"/>
          <p:cNvSpPr>
            <a:spLocks noChangeArrowheads="1"/>
          </p:cNvSpPr>
          <p:nvPr/>
        </p:nvSpPr>
        <p:spPr bwMode="auto">
          <a:xfrm>
            <a:off x="4114800" y="990600"/>
            <a:ext cx="1214438" cy="4397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طبقه بندی وتجزیه و تحلیل اطلاعات</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3" name="Rectangle 3"/>
          <p:cNvSpPr>
            <a:spLocks noChangeArrowheads="1"/>
          </p:cNvSpPr>
          <p:nvPr/>
        </p:nvSpPr>
        <p:spPr bwMode="auto">
          <a:xfrm>
            <a:off x="4114800" y="1524000"/>
            <a:ext cx="1214438" cy="4397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تعیین اهداف کلی و سیاست گذاری</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4" name="Rectangle 4"/>
          <p:cNvSpPr>
            <a:spLocks noChangeArrowheads="1"/>
          </p:cNvSpPr>
          <p:nvPr/>
        </p:nvSpPr>
        <p:spPr bwMode="auto">
          <a:xfrm>
            <a:off x="4114800" y="2057400"/>
            <a:ext cx="1214438" cy="46513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تعیین اهداف کلی و اجرایی</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5" name="Rectangle 5"/>
          <p:cNvSpPr>
            <a:spLocks noChangeArrowheads="1"/>
          </p:cNvSpPr>
          <p:nvPr/>
        </p:nvSpPr>
        <p:spPr bwMode="auto">
          <a:xfrm>
            <a:off x="4114800" y="2590800"/>
            <a:ext cx="1214438" cy="482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ارائه راه حلهای مختلف</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6" name="Rectangle 6"/>
          <p:cNvSpPr>
            <a:spLocks noChangeArrowheads="1"/>
          </p:cNvSpPr>
          <p:nvPr/>
        </p:nvSpPr>
        <p:spPr bwMode="auto">
          <a:xfrm>
            <a:off x="4114800" y="3124200"/>
            <a:ext cx="1214438" cy="50006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ارزیابی وانتخاب گزینه بهینه</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07" name="Rectangle 7"/>
          <p:cNvSpPr>
            <a:spLocks noChangeArrowheads="1"/>
          </p:cNvSpPr>
          <p:nvPr/>
        </p:nvSpPr>
        <p:spPr bwMode="auto">
          <a:xfrm>
            <a:off x="4114800" y="3744913"/>
            <a:ext cx="1214438" cy="3698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smtClean="0">
                <a:ln>
                  <a:noFill/>
                </a:ln>
                <a:solidFill>
                  <a:schemeClr val="tx1"/>
                </a:solidFill>
                <a:effectLst/>
                <a:latin typeface="Arial" pitchFamily="34" charset="0"/>
                <a:ea typeface="Arial" pitchFamily="34" charset="0"/>
                <a:cs typeface="B Nazanin" pitchFamily="2" charset="-78"/>
              </a:rPr>
              <a:t>اجرای برنامه</a:t>
            </a:r>
            <a:r>
              <a:rPr kumimoji="0" lang="en-US" sz="1100" b="0" i="0" u="none" strike="noStrike" cap="none" normalizeH="0" baseline="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smtClean="0">
              <a:ln>
                <a:noFill/>
              </a:ln>
              <a:solidFill>
                <a:schemeClr val="tx1"/>
              </a:solidFill>
              <a:effectLst/>
              <a:latin typeface="Arial" pitchFamily="34" charset="0"/>
              <a:cs typeface="B Nazanin" pitchFamily="2" charset="-78"/>
            </a:endParaRPr>
          </a:p>
        </p:txBody>
      </p:sp>
      <p:sp>
        <p:nvSpPr>
          <p:cNvPr id="51208" name="Rectangle 8"/>
          <p:cNvSpPr>
            <a:spLocks noChangeArrowheads="1"/>
          </p:cNvSpPr>
          <p:nvPr/>
        </p:nvSpPr>
        <p:spPr bwMode="auto">
          <a:xfrm>
            <a:off x="4114800" y="4191000"/>
            <a:ext cx="1214438" cy="41433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smtClean="0">
                <a:ln>
                  <a:noFill/>
                </a:ln>
                <a:solidFill>
                  <a:schemeClr val="tx1"/>
                </a:solidFill>
                <a:effectLst/>
                <a:latin typeface="Arial" pitchFamily="34" charset="0"/>
                <a:ea typeface="Arial" pitchFamily="34" charset="0"/>
                <a:cs typeface="B Nazanin" pitchFamily="2" charset="-78"/>
              </a:rPr>
              <a:t>نظارت بر اجرا</a:t>
            </a:r>
            <a:r>
              <a:rPr kumimoji="0" lang="en-US" sz="1100" b="0" i="0" u="none" strike="noStrike" cap="none" normalizeH="0" baseline="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smtClean="0">
              <a:ln>
                <a:noFill/>
              </a:ln>
              <a:solidFill>
                <a:schemeClr val="tx1"/>
              </a:solidFill>
              <a:effectLst/>
              <a:latin typeface="Arial" pitchFamily="34" charset="0"/>
              <a:cs typeface="B Nazanin" pitchFamily="2" charset="-78"/>
            </a:endParaRPr>
          </a:p>
        </p:txBody>
      </p:sp>
      <p:sp>
        <p:nvSpPr>
          <p:cNvPr id="51209" name="AutoShape 9"/>
          <p:cNvSpPr>
            <a:spLocks noChangeArrowheads="1"/>
          </p:cNvSpPr>
          <p:nvPr/>
        </p:nvSpPr>
        <p:spPr bwMode="auto">
          <a:xfrm>
            <a:off x="6629400" y="2286000"/>
            <a:ext cx="808037" cy="59690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smtClean="0">
                <a:ln>
                  <a:noFill/>
                </a:ln>
                <a:solidFill>
                  <a:schemeClr val="tx1"/>
                </a:solidFill>
                <a:effectLst/>
                <a:latin typeface="Arial" pitchFamily="34" charset="0"/>
                <a:ea typeface="Arial" pitchFamily="34" charset="0"/>
                <a:cs typeface="B Nazanin" pitchFamily="2" charset="-78"/>
              </a:rPr>
              <a:t>پس خور</a:t>
            </a:r>
            <a:r>
              <a:rPr kumimoji="0" lang="en-US" sz="1100" b="0" i="0" u="none" strike="noStrike" cap="none" normalizeH="0" baseline="0" smtClean="0">
                <a:ln>
                  <a:noFill/>
                </a:ln>
                <a:solidFill>
                  <a:schemeClr val="tx1"/>
                </a:solidFill>
                <a:effectLst/>
                <a:latin typeface="Arial" pitchFamily="34" charset="0"/>
                <a:ea typeface="Arial" pitchFamily="34" charset="0"/>
                <a:cs typeface="B Nazanin" pitchFamily="2" charset="-78"/>
              </a:rPr>
              <a:t> </a:t>
            </a:r>
            <a:r>
              <a:rPr kumimoji="0" lang="en-US" sz="1100" b="0" i="0" u="none" strike="noStrike" cap="none" normalizeH="0" baseline="0" smtClean="0">
                <a:ln>
                  <a:noFill/>
                </a:ln>
                <a:solidFill>
                  <a:schemeClr val="tx1"/>
                </a:solidFill>
                <a:effectLst/>
                <a:latin typeface="Calibri" pitchFamily="34" charset="0"/>
                <a:ea typeface="Arial" pitchFamily="34" charset="0"/>
                <a:cs typeface="B Nazanin" pitchFamily="2" charset="-78"/>
              </a:rPr>
              <a:t>Feedback</a:t>
            </a:r>
            <a:r>
              <a:rPr kumimoji="0" lang="en-US" sz="1100" b="0" i="0" u="none" strike="noStrike" cap="none" normalizeH="0" baseline="0" smtClean="0">
                <a:ln>
                  <a:noFill/>
                </a:ln>
                <a:solidFill>
                  <a:schemeClr val="tx1"/>
                </a:solidFill>
                <a:effectLst/>
                <a:latin typeface="Arial" pitchFamily="34" charset="0"/>
                <a:ea typeface="Arial" pitchFamily="34" charset="0"/>
                <a:cs typeface="B Nazanin" pitchFamily="2" charset="-78"/>
              </a:rPr>
              <a:t> </a:t>
            </a:r>
          </a:p>
          <a:p>
            <a:pPr marL="0" marR="0" lvl="0" indent="0" algn="ctr" defTabSz="914400" rtl="1"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B Nazanin" pitchFamily="2" charset="-78"/>
            </a:endParaRPr>
          </a:p>
        </p:txBody>
      </p:sp>
      <p:sp>
        <p:nvSpPr>
          <p:cNvPr id="51210" name="Rectangle 10"/>
          <p:cNvSpPr>
            <a:spLocks noChangeArrowheads="1"/>
          </p:cNvSpPr>
          <p:nvPr/>
        </p:nvSpPr>
        <p:spPr bwMode="auto">
          <a:xfrm>
            <a:off x="2438400" y="3886200"/>
            <a:ext cx="685800" cy="2905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پروژه</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11" name="Rectangle 11"/>
          <p:cNvSpPr>
            <a:spLocks noChangeArrowheads="1"/>
          </p:cNvSpPr>
          <p:nvPr/>
        </p:nvSpPr>
        <p:spPr bwMode="auto">
          <a:xfrm>
            <a:off x="2362200" y="2057400"/>
            <a:ext cx="711200" cy="306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استراتژی</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12" name="Rectangle 12"/>
          <p:cNvSpPr>
            <a:spLocks noChangeArrowheads="1"/>
          </p:cNvSpPr>
          <p:nvPr/>
        </p:nvSpPr>
        <p:spPr bwMode="auto">
          <a:xfrm>
            <a:off x="2514600" y="1066800"/>
            <a:ext cx="403225" cy="2730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تم</a:t>
            </a:r>
            <a:r>
              <a:rPr kumimoji="0" lang="en-US"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sp>
        <p:nvSpPr>
          <p:cNvPr id="51213" name="Rectangle 13"/>
          <p:cNvSpPr>
            <a:spLocks noChangeArrowheads="1"/>
          </p:cNvSpPr>
          <p:nvPr/>
        </p:nvSpPr>
        <p:spPr bwMode="auto">
          <a:xfrm>
            <a:off x="2286000" y="381000"/>
            <a:ext cx="835025" cy="4476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smtClean="0">
                <a:ln>
                  <a:noFill/>
                </a:ln>
                <a:solidFill>
                  <a:schemeClr val="tx1"/>
                </a:solidFill>
                <a:effectLst/>
                <a:latin typeface="Arial" pitchFamily="34" charset="0"/>
                <a:ea typeface="Arial" pitchFamily="34" charset="0"/>
                <a:cs typeface="B Nazanin" pitchFamily="2" charset="-78"/>
              </a:rPr>
              <a:t>شناخت وضع موجود</a:t>
            </a:r>
            <a:r>
              <a:rPr kumimoji="0" lang="en-US" sz="1100" b="0" i="0" u="none" strike="noStrike" cap="none" normalizeH="0" baseline="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smtClean="0">
              <a:ln>
                <a:noFill/>
              </a:ln>
              <a:solidFill>
                <a:schemeClr val="tx1"/>
              </a:solidFill>
              <a:effectLst/>
              <a:latin typeface="Arial" pitchFamily="34" charset="0"/>
              <a:cs typeface="B Nazanin" pitchFamily="2" charset="-78"/>
            </a:endParaRPr>
          </a:p>
        </p:txBody>
      </p:sp>
      <p:sp>
        <p:nvSpPr>
          <p:cNvPr id="51214" name="Rectangle 14"/>
          <p:cNvSpPr>
            <a:spLocks noChangeArrowheads="1"/>
          </p:cNvSpPr>
          <p:nvPr/>
        </p:nvSpPr>
        <p:spPr bwMode="auto">
          <a:xfrm>
            <a:off x="381000" y="1905000"/>
            <a:ext cx="990600" cy="8874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1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فرایند: </a:t>
            </a:r>
          </a:p>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تم  استراتژی – پروژه</a:t>
            </a:r>
            <a:r>
              <a:rPr kumimoji="0" lang="en-US" sz="1400" b="0" i="0" u="none" strike="noStrike" cap="none" normalizeH="0" baseline="0" dirty="0" smtClean="0">
                <a:ln>
                  <a:noFill/>
                </a:ln>
                <a:solidFill>
                  <a:schemeClr val="tx1"/>
                </a:solidFill>
                <a:effectLst/>
                <a:latin typeface="Arial" pitchFamily="34" charset="0"/>
                <a:ea typeface="Arial" pitchFamily="34" charset="0"/>
                <a:cs typeface="B Nazanin" pitchFamily="2" charset="-78"/>
              </a:rPr>
              <a:t>       </a:t>
            </a:r>
            <a:endParaRPr kumimoji="0" lang="en-US" sz="1800" b="0" i="0" u="none" strike="noStrike" cap="none" normalizeH="0" baseline="0" dirty="0" smtClean="0">
              <a:ln>
                <a:noFill/>
              </a:ln>
              <a:solidFill>
                <a:schemeClr val="tx1"/>
              </a:solidFill>
              <a:effectLst/>
              <a:latin typeface="Arial" pitchFamily="34" charset="0"/>
              <a:cs typeface="B Nazanin" pitchFamily="2" charset="-78"/>
            </a:endParaRPr>
          </a:p>
        </p:txBody>
      </p:sp>
      <p:cxnSp>
        <p:nvCxnSpPr>
          <p:cNvPr id="51222" name="AutoShape 22"/>
          <p:cNvCxnSpPr>
            <a:cxnSpLocks noChangeShapeType="1"/>
          </p:cNvCxnSpPr>
          <p:nvPr/>
        </p:nvCxnSpPr>
        <p:spPr bwMode="auto">
          <a:xfrm rot="5400000">
            <a:off x="267494" y="3390900"/>
            <a:ext cx="1294606" cy="794"/>
          </a:xfrm>
          <a:prstGeom prst="straightConnector1">
            <a:avLst/>
          </a:prstGeom>
          <a:noFill/>
          <a:ln w="9525">
            <a:solidFill>
              <a:srgbClr val="000000"/>
            </a:solidFill>
            <a:round/>
            <a:headEnd/>
            <a:tailEnd/>
          </a:ln>
        </p:spPr>
      </p:cxnSp>
      <p:cxnSp>
        <p:nvCxnSpPr>
          <p:cNvPr id="30" name="AutoShape 22"/>
          <p:cNvCxnSpPr>
            <a:cxnSpLocks noChangeShapeType="1"/>
          </p:cNvCxnSpPr>
          <p:nvPr/>
        </p:nvCxnSpPr>
        <p:spPr bwMode="auto">
          <a:xfrm rot="5400000">
            <a:off x="571103" y="1561703"/>
            <a:ext cx="685800" cy="794"/>
          </a:xfrm>
          <a:prstGeom prst="straightConnector1">
            <a:avLst/>
          </a:prstGeom>
          <a:noFill/>
          <a:ln w="9525">
            <a:solidFill>
              <a:srgbClr val="000000"/>
            </a:solidFill>
            <a:round/>
            <a:headEnd/>
            <a:tailEnd/>
          </a:ln>
        </p:spPr>
      </p:cxnSp>
      <p:cxnSp>
        <p:nvCxnSpPr>
          <p:cNvPr id="51223" name="AutoShape 23"/>
          <p:cNvCxnSpPr>
            <a:cxnSpLocks noChangeShapeType="1"/>
            <a:endCxn id="51210" idx="1"/>
          </p:cNvCxnSpPr>
          <p:nvPr/>
        </p:nvCxnSpPr>
        <p:spPr bwMode="auto">
          <a:xfrm flipV="1">
            <a:off x="914400" y="4031457"/>
            <a:ext cx="1524000" cy="7143"/>
          </a:xfrm>
          <a:prstGeom prst="straightConnector1">
            <a:avLst/>
          </a:prstGeom>
          <a:noFill/>
          <a:ln w="9525">
            <a:solidFill>
              <a:srgbClr val="000000"/>
            </a:solidFill>
            <a:round/>
            <a:headEnd/>
            <a:tailEnd/>
          </a:ln>
        </p:spPr>
      </p:cxnSp>
      <p:cxnSp>
        <p:nvCxnSpPr>
          <p:cNvPr id="36" name="AutoShape 23"/>
          <p:cNvCxnSpPr>
            <a:cxnSpLocks noChangeShapeType="1"/>
          </p:cNvCxnSpPr>
          <p:nvPr/>
        </p:nvCxnSpPr>
        <p:spPr bwMode="auto">
          <a:xfrm>
            <a:off x="914400" y="1219200"/>
            <a:ext cx="1600200" cy="1"/>
          </a:xfrm>
          <a:prstGeom prst="straightConnector1">
            <a:avLst/>
          </a:prstGeom>
          <a:noFill/>
          <a:ln w="9525">
            <a:solidFill>
              <a:srgbClr val="000000"/>
            </a:solidFill>
            <a:round/>
            <a:headEnd/>
            <a:tailEnd/>
          </a:ln>
        </p:spPr>
      </p:cxnSp>
      <p:cxnSp>
        <p:nvCxnSpPr>
          <p:cNvPr id="40" name="AutoShape 22"/>
          <p:cNvCxnSpPr>
            <a:cxnSpLocks noChangeShapeType="1"/>
          </p:cNvCxnSpPr>
          <p:nvPr/>
        </p:nvCxnSpPr>
        <p:spPr bwMode="auto">
          <a:xfrm rot="5400000">
            <a:off x="6248797" y="3657203"/>
            <a:ext cx="1524000" cy="794"/>
          </a:xfrm>
          <a:prstGeom prst="straightConnector1">
            <a:avLst/>
          </a:prstGeom>
          <a:noFill/>
          <a:ln w="9525">
            <a:solidFill>
              <a:srgbClr val="000000"/>
            </a:solidFill>
            <a:round/>
            <a:headEnd/>
            <a:tailEnd/>
          </a:ln>
        </p:spPr>
      </p:cxnSp>
      <p:cxnSp>
        <p:nvCxnSpPr>
          <p:cNvPr id="41" name="AutoShape 22"/>
          <p:cNvCxnSpPr>
            <a:cxnSpLocks noChangeShapeType="1"/>
            <a:stCxn id="51212" idx="2"/>
            <a:endCxn id="51211" idx="0"/>
          </p:cNvCxnSpPr>
          <p:nvPr/>
        </p:nvCxnSpPr>
        <p:spPr bwMode="auto">
          <a:xfrm rot="16200000" flipH="1">
            <a:off x="2358231" y="1697831"/>
            <a:ext cx="717550" cy="1587"/>
          </a:xfrm>
          <a:prstGeom prst="straightConnector1">
            <a:avLst/>
          </a:prstGeom>
          <a:noFill/>
          <a:ln w="9525">
            <a:solidFill>
              <a:srgbClr val="000000"/>
            </a:solidFill>
            <a:round/>
            <a:headEnd/>
            <a:tailEnd/>
          </a:ln>
        </p:spPr>
      </p:cxnSp>
      <p:cxnSp>
        <p:nvCxnSpPr>
          <p:cNvPr id="42" name="AutoShape 22"/>
          <p:cNvCxnSpPr>
            <a:cxnSpLocks noChangeShapeType="1"/>
            <a:stCxn id="51211" idx="2"/>
          </p:cNvCxnSpPr>
          <p:nvPr/>
        </p:nvCxnSpPr>
        <p:spPr bwMode="auto">
          <a:xfrm rot="16200000" flipH="1">
            <a:off x="1963737" y="3117849"/>
            <a:ext cx="1520826" cy="12701"/>
          </a:xfrm>
          <a:prstGeom prst="straightConnector1">
            <a:avLst/>
          </a:prstGeom>
          <a:noFill/>
          <a:ln w="9525">
            <a:solidFill>
              <a:srgbClr val="000000"/>
            </a:solidFill>
            <a:round/>
            <a:headEnd/>
            <a:tailEnd/>
          </a:ln>
        </p:spPr>
      </p:cxnSp>
      <p:cxnSp>
        <p:nvCxnSpPr>
          <p:cNvPr id="52" name="AutoShape 22"/>
          <p:cNvCxnSpPr>
            <a:cxnSpLocks noChangeShapeType="1"/>
          </p:cNvCxnSpPr>
          <p:nvPr/>
        </p:nvCxnSpPr>
        <p:spPr bwMode="auto">
          <a:xfrm rot="5400000">
            <a:off x="6209903" y="1485503"/>
            <a:ext cx="1600200" cy="794"/>
          </a:xfrm>
          <a:prstGeom prst="straightConnector1">
            <a:avLst/>
          </a:prstGeom>
          <a:noFill/>
          <a:ln w="9525">
            <a:solidFill>
              <a:srgbClr val="000000"/>
            </a:solidFill>
            <a:round/>
            <a:headEnd/>
            <a:tailEnd/>
          </a:ln>
        </p:spPr>
      </p:cxnSp>
      <p:cxnSp>
        <p:nvCxnSpPr>
          <p:cNvPr id="56" name="AutoShape 22"/>
          <p:cNvCxnSpPr>
            <a:cxnSpLocks noChangeShapeType="1"/>
            <a:stCxn id="51212" idx="0"/>
            <a:endCxn id="51213" idx="2"/>
          </p:cNvCxnSpPr>
          <p:nvPr/>
        </p:nvCxnSpPr>
        <p:spPr bwMode="auto">
          <a:xfrm rot="16200000" flipV="1">
            <a:off x="2590801" y="941388"/>
            <a:ext cx="238125" cy="12700"/>
          </a:xfrm>
          <a:prstGeom prst="straightConnector1">
            <a:avLst/>
          </a:prstGeom>
          <a:noFill/>
          <a:ln w="9525">
            <a:solidFill>
              <a:srgbClr val="000000"/>
            </a:solidFill>
            <a:round/>
            <a:headEnd/>
            <a:tailEnd/>
          </a:ln>
        </p:spPr>
      </p:cxnSp>
      <p:cxnSp>
        <p:nvCxnSpPr>
          <p:cNvPr id="69" name="AutoShape 23"/>
          <p:cNvCxnSpPr>
            <a:cxnSpLocks noChangeShapeType="1"/>
            <a:stCxn id="51208" idx="3"/>
          </p:cNvCxnSpPr>
          <p:nvPr/>
        </p:nvCxnSpPr>
        <p:spPr bwMode="auto">
          <a:xfrm>
            <a:off x="5329238" y="4398169"/>
            <a:ext cx="1681162" cy="21431"/>
          </a:xfrm>
          <a:prstGeom prst="straightConnector1">
            <a:avLst/>
          </a:prstGeom>
          <a:noFill/>
          <a:ln w="9525">
            <a:solidFill>
              <a:srgbClr val="000000"/>
            </a:solidFill>
            <a:round/>
            <a:headEnd/>
            <a:tailEnd/>
          </a:ln>
        </p:spPr>
      </p:cxnSp>
      <p:cxnSp>
        <p:nvCxnSpPr>
          <p:cNvPr id="76" name="AutoShape 23"/>
          <p:cNvCxnSpPr>
            <a:cxnSpLocks noChangeShapeType="1"/>
            <a:stCxn id="51201" idx="3"/>
          </p:cNvCxnSpPr>
          <p:nvPr/>
        </p:nvCxnSpPr>
        <p:spPr bwMode="auto">
          <a:xfrm>
            <a:off x="5329238" y="681038"/>
            <a:ext cx="1681162" cy="4763"/>
          </a:xfrm>
          <a:prstGeom prst="straightConnector1">
            <a:avLst/>
          </a:prstGeom>
          <a:noFill/>
          <a:ln w="9525">
            <a:solidFill>
              <a:srgbClr val="000000"/>
            </a:solidFill>
            <a:round/>
            <a:headEnd/>
            <a:tailEnd/>
          </a:ln>
        </p:spPr>
      </p:cxnSp>
      <p:cxnSp>
        <p:nvCxnSpPr>
          <p:cNvPr id="78" name="AutoShape 23"/>
          <p:cNvCxnSpPr>
            <a:cxnSpLocks noChangeShapeType="1"/>
            <a:endCxn id="51202" idx="1"/>
          </p:cNvCxnSpPr>
          <p:nvPr/>
        </p:nvCxnSpPr>
        <p:spPr bwMode="auto">
          <a:xfrm>
            <a:off x="3124200" y="616744"/>
            <a:ext cx="990600" cy="593725"/>
          </a:xfrm>
          <a:prstGeom prst="straightConnector1">
            <a:avLst/>
          </a:prstGeom>
          <a:noFill/>
          <a:ln w="9525">
            <a:solidFill>
              <a:srgbClr val="000000"/>
            </a:solidFill>
            <a:round/>
            <a:headEnd/>
            <a:tailEnd/>
          </a:ln>
        </p:spPr>
      </p:cxnSp>
      <p:cxnSp>
        <p:nvCxnSpPr>
          <p:cNvPr id="79" name="AutoShape 23"/>
          <p:cNvCxnSpPr>
            <a:cxnSpLocks noChangeShapeType="1"/>
            <a:stCxn id="51211" idx="3"/>
            <a:endCxn id="51203" idx="1"/>
          </p:cNvCxnSpPr>
          <p:nvPr/>
        </p:nvCxnSpPr>
        <p:spPr bwMode="auto">
          <a:xfrm flipV="1">
            <a:off x="3073400" y="1743869"/>
            <a:ext cx="1041400" cy="466725"/>
          </a:xfrm>
          <a:prstGeom prst="straightConnector1">
            <a:avLst/>
          </a:prstGeom>
          <a:noFill/>
          <a:ln w="9525">
            <a:solidFill>
              <a:srgbClr val="000000"/>
            </a:solidFill>
            <a:round/>
            <a:headEnd/>
            <a:tailEnd/>
          </a:ln>
        </p:spPr>
      </p:cxnSp>
      <p:cxnSp>
        <p:nvCxnSpPr>
          <p:cNvPr id="80" name="AutoShape 23"/>
          <p:cNvCxnSpPr>
            <a:cxnSpLocks noChangeShapeType="1"/>
            <a:stCxn id="51211" idx="3"/>
            <a:endCxn id="51204" idx="1"/>
          </p:cNvCxnSpPr>
          <p:nvPr/>
        </p:nvCxnSpPr>
        <p:spPr bwMode="auto">
          <a:xfrm>
            <a:off x="3073400" y="2210594"/>
            <a:ext cx="1041400" cy="79375"/>
          </a:xfrm>
          <a:prstGeom prst="straightConnector1">
            <a:avLst/>
          </a:prstGeom>
          <a:noFill/>
          <a:ln w="9525">
            <a:solidFill>
              <a:srgbClr val="000000"/>
            </a:solidFill>
            <a:round/>
            <a:headEnd/>
            <a:tailEnd/>
          </a:ln>
        </p:spPr>
      </p:cxnSp>
      <p:cxnSp>
        <p:nvCxnSpPr>
          <p:cNvPr id="81" name="AutoShape 23"/>
          <p:cNvCxnSpPr>
            <a:cxnSpLocks noChangeShapeType="1"/>
            <a:stCxn id="51213" idx="3"/>
          </p:cNvCxnSpPr>
          <p:nvPr/>
        </p:nvCxnSpPr>
        <p:spPr bwMode="auto">
          <a:xfrm>
            <a:off x="3121025" y="604838"/>
            <a:ext cx="993775" cy="4763"/>
          </a:xfrm>
          <a:prstGeom prst="straightConnector1">
            <a:avLst/>
          </a:prstGeom>
          <a:noFill/>
          <a:ln w="9525">
            <a:solidFill>
              <a:srgbClr val="000000"/>
            </a:solidFill>
            <a:round/>
            <a:headEnd/>
            <a:tailEnd/>
          </a:ln>
        </p:spPr>
      </p:cxnSp>
      <p:cxnSp>
        <p:nvCxnSpPr>
          <p:cNvPr id="91" name="AutoShape 23"/>
          <p:cNvCxnSpPr>
            <a:cxnSpLocks noChangeShapeType="1"/>
            <a:endCxn id="51205" idx="1"/>
          </p:cNvCxnSpPr>
          <p:nvPr/>
        </p:nvCxnSpPr>
        <p:spPr bwMode="auto">
          <a:xfrm rot="5400000" flipH="1" flipV="1">
            <a:off x="3012678" y="2943622"/>
            <a:ext cx="1213644" cy="990600"/>
          </a:xfrm>
          <a:prstGeom prst="straightConnector1">
            <a:avLst/>
          </a:prstGeom>
          <a:noFill/>
          <a:ln w="9525">
            <a:solidFill>
              <a:srgbClr val="000000"/>
            </a:solidFill>
            <a:round/>
            <a:headEnd/>
            <a:tailEnd/>
          </a:ln>
        </p:spPr>
      </p:cxnSp>
      <p:cxnSp>
        <p:nvCxnSpPr>
          <p:cNvPr id="92" name="AutoShape 23"/>
          <p:cNvCxnSpPr>
            <a:cxnSpLocks noChangeShapeType="1"/>
            <a:endCxn id="51206" idx="1"/>
          </p:cNvCxnSpPr>
          <p:nvPr/>
        </p:nvCxnSpPr>
        <p:spPr bwMode="auto">
          <a:xfrm flipV="1">
            <a:off x="3124200" y="3374231"/>
            <a:ext cx="990600" cy="671513"/>
          </a:xfrm>
          <a:prstGeom prst="straightConnector1">
            <a:avLst/>
          </a:prstGeom>
          <a:noFill/>
          <a:ln w="9525">
            <a:solidFill>
              <a:srgbClr val="000000"/>
            </a:solidFill>
            <a:round/>
            <a:headEnd/>
            <a:tailEnd/>
          </a:ln>
        </p:spPr>
      </p:cxnSp>
      <p:cxnSp>
        <p:nvCxnSpPr>
          <p:cNvPr id="93" name="AutoShape 23"/>
          <p:cNvCxnSpPr>
            <a:cxnSpLocks noChangeShapeType="1"/>
            <a:endCxn id="51207" idx="1"/>
          </p:cNvCxnSpPr>
          <p:nvPr/>
        </p:nvCxnSpPr>
        <p:spPr bwMode="auto">
          <a:xfrm flipV="1">
            <a:off x="3124200" y="3929857"/>
            <a:ext cx="990600" cy="115887"/>
          </a:xfrm>
          <a:prstGeom prst="straightConnector1">
            <a:avLst/>
          </a:prstGeom>
          <a:noFill/>
          <a:ln w="9525">
            <a:solidFill>
              <a:srgbClr val="000000"/>
            </a:solidFill>
            <a:round/>
            <a:headEnd/>
            <a:tailEnd/>
          </a:ln>
        </p:spPr>
      </p:cxnSp>
      <p:cxnSp>
        <p:nvCxnSpPr>
          <p:cNvPr id="94" name="AutoShape 23"/>
          <p:cNvCxnSpPr>
            <a:cxnSpLocks noChangeShapeType="1"/>
            <a:endCxn id="51208" idx="1"/>
          </p:cNvCxnSpPr>
          <p:nvPr/>
        </p:nvCxnSpPr>
        <p:spPr bwMode="auto">
          <a:xfrm>
            <a:off x="3124200" y="4045744"/>
            <a:ext cx="990600" cy="352425"/>
          </a:xfrm>
          <a:prstGeom prst="straightConnector1">
            <a:avLst/>
          </a:prstGeom>
          <a:noFill/>
          <a:ln w="9525">
            <a:solidFill>
              <a:srgbClr val="000000"/>
            </a:solidFill>
            <a:round/>
            <a:headEnd/>
            <a:tailEnd/>
          </a:ln>
        </p:spPr>
      </p:cxnSp>
      <p:sp>
        <p:nvSpPr>
          <p:cNvPr id="99" name="Rectangle 98"/>
          <p:cNvSpPr/>
          <p:nvPr/>
        </p:nvSpPr>
        <p:spPr>
          <a:xfrm>
            <a:off x="6400800" y="152400"/>
            <a:ext cx="2719014" cy="400110"/>
          </a:xfrm>
          <a:prstGeom prst="rect">
            <a:avLst/>
          </a:prstGeom>
        </p:spPr>
        <p:txBody>
          <a:bodyPr wrap="none">
            <a:spAutoFit/>
          </a:bodyPr>
          <a:lstStyle/>
          <a:p>
            <a:pPr algn="r" rtl="1"/>
            <a:r>
              <a:rPr lang="fa-IR" sz="2000" b="1" dirty="0"/>
              <a:t>فرایند برنامه ریزی منطقه ای:</a:t>
            </a:r>
            <a:endParaRPr lang="en-US" sz="2000" dirty="0"/>
          </a:p>
        </p:txBody>
      </p:sp>
      <p:sp>
        <p:nvSpPr>
          <p:cNvPr id="51224" name="Rectangle 24"/>
          <p:cNvSpPr>
            <a:spLocks noChangeArrowheads="1"/>
          </p:cNvSpPr>
          <p:nvPr/>
        </p:nvSpPr>
        <p:spPr bwMode="auto">
          <a:xfrm>
            <a:off x="2613686" y="5181600"/>
            <a:ext cx="6301725"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1600" b="0" i="0" u="none" strike="noStrike" cap="none" normalizeH="0" baseline="0" smtClean="0">
                <a:ln>
                  <a:noFill/>
                </a:ln>
                <a:solidFill>
                  <a:schemeClr val="tx1"/>
                </a:solidFill>
                <a:effectLst/>
                <a:latin typeface="Arial" pitchFamily="34" charset="0"/>
                <a:ea typeface="Calibri" pitchFamily="34" charset="0"/>
                <a:cs typeface="B Zar" pitchFamily="2" charset="-78"/>
              </a:rPr>
              <a:t>                                                                  </a:t>
            </a:r>
            <a:r>
              <a:rPr lang="fa-IR" sz="1600" smtClean="0">
                <a:latin typeface="Arial" pitchFamily="34" charset="0"/>
                <a:ea typeface="Calibri" pitchFamily="34" charset="0"/>
                <a:cs typeface="B Zar" pitchFamily="2" charset="-78"/>
              </a:rPr>
              <a:t>ا</a:t>
            </a:r>
            <a:r>
              <a:rPr kumimoji="0" lang="fa-IR" sz="1600" b="0" i="0" u="none" strike="noStrike" cap="none" normalizeH="0" baseline="0" smtClean="0">
                <a:ln>
                  <a:noFill/>
                </a:ln>
                <a:solidFill>
                  <a:schemeClr val="tx1"/>
                </a:solidFill>
                <a:effectLst/>
                <a:latin typeface="Arial" pitchFamily="34" charset="0"/>
                <a:ea typeface="Calibri" pitchFamily="34" charset="0"/>
                <a:cs typeface="B Zar" pitchFamily="2" charset="-78"/>
              </a:rPr>
              <a:t>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لگوی سه سویه فرایند برنامه ریزی شهری و منطقه ای  </a:t>
            </a:r>
            <a:endParaRPr kumimoji="0" lang="fa-I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4267200" y="609600"/>
            <a:ext cx="4354076" cy="193899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الگوهای برنامه ریزی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1.تهیه طرحهای جامع عمران ناحیه ای: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تمرکز سرمایه گذاری در مناطق عقب افتاده و مستعد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قطب های رشد و مراکز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منطقه ای کردن برنامه توسعه ملی: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منطقه ای در درون یک نظام متمرکز برنامه ریزی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AutoShape 3"/>
          <p:cNvSpPr>
            <a:spLocks noChangeShapeType="1"/>
          </p:cNvSpPr>
          <p:nvPr/>
        </p:nvSpPr>
        <p:spPr bwMode="auto">
          <a:xfrm flipH="1">
            <a:off x="6858000" y="2819400"/>
            <a:ext cx="671512" cy="6858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180" name="Rectangle 4"/>
          <p:cNvSpPr>
            <a:spLocks noChangeArrowheads="1"/>
          </p:cNvSpPr>
          <p:nvPr/>
        </p:nvSpPr>
        <p:spPr bwMode="auto">
          <a:xfrm>
            <a:off x="38100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0181" name="Rectangle 5"/>
          <p:cNvSpPr>
            <a:spLocks noChangeArrowheads="1"/>
          </p:cNvSpPr>
          <p:nvPr/>
        </p:nvSpPr>
        <p:spPr bwMode="auto">
          <a:xfrm rot="10800000" flipV="1">
            <a:off x="1828800" y="2286000"/>
            <a:ext cx="678180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Char char="•"/>
              <a:tabLst>
                <a:tab pos="2259013" algn="l"/>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1" fontAlgn="base" latinLnBrk="0" hangingPunct="1">
              <a:lnSpc>
                <a:spcPct val="100000"/>
              </a:lnSpc>
              <a:spcBef>
                <a:spcPct val="0"/>
              </a:spcBef>
              <a:spcAft>
                <a:spcPct val="0"/>
              </a:spcAft>
              <a:buClrTx/>
              <a:buSzTx/>
              <a:buFont typeface="Arial" pitchFamily="34" charset="0"/>
              <a:buChar char="•"/>
              <a:tabLst>
                <a:tab pos="2259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دوحرکت	               </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از پایین به بالا = تعیین امکانات و نیازهای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2259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p>
          <a:p>
            <a:pPr marL="0" marR="0" lvl="0" indent="0" algn="r" defTabSz="914400" rtl="1" eaLnBrk="0" fontAlgn="base" latinLnBrk="0" hangingPunct="0">
              <a:lnSpc>
                <a:spcPct val="100000"/>
              </a:lnSpc>
              <a:spcBef>
                <a:spcPct val="0"/>
              </a:spcBef>
              <a:spcAft>
                <a:spcPct val="0"/>
              </a:spcAft>
              <a:buClrTx/>
              <a:buSzTx/>
              <a:buFontTx/>
              <a:buNone/>
              <a:tabLst>
                <a:tab pos="2259013" algn="l"/>
              </a:tabLst>
            </a:pPr>
            <a:r>
              <a:rPr lang="fa-IR" sz="2000" dirty="0" smtClean="0">
                <a:latin typeface="Arial" pitchFamily="34" charset="0"/>
                <a:ea typeface="Calibri" pitchFamily="34" charset="0"/>
                <a:cs typeface="B Zar" pitchFamily="2" charset="-78"/>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از بالا به پایین = تعیین هدفها و استراژیهای توسعه ملی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50182" name="AutoShape 6"/>
          <p:cNvCxnSpPr>
            <a:cxnSpLocks noChangeShapeType="1"/>
          </p:cNvCxnSpPr>
          <p:nvPr/>
        </p:nvCxnSpPr>
        <p:spPr bwMode="auto">
          <a:xfrm rot="10800000">
            <a:off x="6858000" y="2819400"/>
            <a:ext cx="685800" cy="1588"/>
          </a:xfrm>
          <a:prstGeom prst="straightConnector1">
            <a:avLst/>
          </a:prstGeom>
          <a:noFill/>
          <a:ln w="9525">
            <a:solidFill>
              <a:srgbClr val="000000"/>
            </a:solidFill>
            <a:round/>
            <a:headEnd/>
            <a:tailEnd/>
          </a:ln>
        </p:spPr>
      </p:cxnSp>
      <p:sp>
        <p:nvSpPr>
          <p:cNvPr id="50183" name="Rectangle 7"/>
          <p:cNvSpPr>
            <a:spLocks noChangeArrowheads="1"/>
          </p:cNvSpPr>
          <p:nvPr/>
        </p:nvSpPr>
        <p:spPr bwMode="auto">
          <a:xfrm>
            <a:off x="3505200" y="3886200"/>
            <a:ext cx="4977645"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08585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3.برنامه ریزی جامع منطقه ای(بخشی </a:t>
            </a:r>
            <a:r>
              <a:rPr kumimoji="0" lang="fa-IR" sz="2000" b="0" i="0" u="none" strike="noStrike" cap="none" normalizeH="0" baseline="0" dirty="0" smtClean="0">
                <a:ln>
                  <a:noFill/>
                </a:ln>
                <a:solidFill>
                  <a:schemeClr val="accent6"/>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 آمایشی):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08585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غیر متمرکز،نظام کلی برنامه ریزی یکپارچه و جامع</a:t>
            </a: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tab pos="1085850" algn="l"/>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هماهنگی میان برنامه کلان بخشها و مناطق</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
          <p:cNvSpPr>
            <a:spLocks noChangeShapeType="1"/>
          </p:cNvSpPr>
          <p:nvPr/>
        </p:nvSpPr>
        <p:spPr bwMode="auto">
          <a:xfrm flipH="1">
            <a:off x="5638800" y="2209800"/>
            <a:ext cx="519112"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r" rtl="1"/>
            <a:endParaRPr lang="en-US" sz="2000"/>
          </a:p>
        </p:txBody>
      </p:sp>
      <p:sp>
        <p:nvSpPr>
          <p:cNvPr id="49153" name="AutoShape 1"/>
          <p:cNvSpPr>
            <a:spLocks noChangeShapeType="1"/>
          </p:cNvSpPr>
          <p:nvPr/>
        </p:nvSpPr>
        <p:spPr bwMode="auto">
          <a:xfrm flipH="1">
            <a:off x="5638799" y="2209800"/>
            <a:ext cx="509586" cy="3810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r" rtl="1"/>
            <a:endParaRPr lang="en-US" sz="2000"/>
          </a:p>
        </p:txBody>
      </p:sp>
      <p:sp>
        <p:nvSpPr>
          <p:cNvPr id="49155" name="Rectangle 3"/>
          <p:cNvSpPr>
            <a:spLocks noChangeArrowheads="1"/>
          </p:cNvSpPr>
          <p:nvPr/>
        </p:nvSpPr>
        <p:spPr bwMode="auto">
          <a:xfrm>
            <a:off x="4343400" y="914400"/>
            <a:ext cx="3760966" cy="132343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ماهیت برنامه ریزی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ملی:اقتصادی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شهری و روستایی(محلی):فیزیکی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56" name="Rectangle 4"/>
          <p:cNvSpPr>
            <a:spLocks noChangeArrowheads="1"/>
          </p:cNvSpPr>
          <p:nvPr/>
        </p:nvSpPr>
        <p:spPr bwMode="auto">
          <a:xfrm>
            <a:off x="4191000" y="1981200"/>
            <a:ext cx="3852337"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Char char="•"/>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برنامه ریزی منطقه ای                          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فیزیکی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57" name="AutoShape 5"/>
          <p:cNvSpPr>
            <a:spLocks noChangeShapeType="1"/>
          </p:cNvSpPr>
          <p:nvPr/>
        </p:nvSpPr>
        <p:spPr bwMode="auto">
          <a:xfrm flipH="1">
            <a:off x="6934200" y="3733800"/>
            <a:ext cx="280988"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0" name="AutoShape 8"/>
          <p:cNvSpPr>
            <a:spLocks noChangeShapeType="1"/>
          </p:cNvSpPr>
          <p:nvPr/>
        </p:nvSpPr>
        <p:spPr bwMode="auto">
          <a:xfrm flipH="1">
            <a:off x="6781800" y="3733801"/>
            <a:ext cx="433388" cy="3810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59" name="AutoShape 7"/>
          <p:cNvSpPr>
            <a:spLocks noChangeShapeType="1"/>
          </p:cNvSpPr>
          <p:nvPr/>
        </p:nvSpPr>
        <p:spPr bwMode="auto">
          <a:xfrm flipH="1">
            <a:off x="6781800" y="3733801"/>
            <a:ext cx="433388" cy="609599"/>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58" name="AutoShape 6"/>
          <p:cNvSpPr>
            <a:spLocks noChangeShapeType="1"/>
          </p:cNvSpPr>
          <p:nvPr/>
        </p:nvSpPr>
        <p:spPr bwMode="auto">
          <a:xfrm flipH="1">
            <a:off x="6781800" y="3733801"/>
            <a:ext cx="439738" cy="9144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1" name="Rectangle 9"/>
          <p:cNvSpPr>
            <a:spLocks noChangeArrowheads="1"/>
          </p:cNvSpPr>
          <p:nvPr/>
        </p:nvSpPr>
        <p:spPr bwMode="auto">
          <a:xfrm>
            <a:off x="5715000" y="2971800"/>
            <a:ext cx="2433680"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ماهیت برنامه ریزی منطقه ای</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1160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62" name="Rectangle 10"/>
          <p:cNvSpPr>
            <a:spLocks noChangeArrowheads="1"/>
          </p:cNvSpPr>
          <p:nvPr/>
        </p:nvSpPr>
        <p:spPr bwMode="auto">
          <a:xfrm>
            <a:off x="4572000" y="3581400"/>
            <a:ext cx="3627916" cy="132343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اقتصادی                   بخشهای تولید و خدماتی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نیروی اشتغال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سطح درآمد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11160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و...</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63" name="AutoShape 11"/>
          <p:cNvSpPr>
            <a:spLocks noChangeShapeType="1"/>
          </p:cNvSpPr>
          <p:nvPr/>
        </p:nvSpPr>
        <p:spPr bwMode="auto">
          <a:xfrm flipH="1">
            <a:off x="6858000" y="5410200"/>
            <a:ext cx="290512"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6" name="AutoShape 14"/>
          <p:cNvSpPr>
            <a:spLocks noChangeShapeType="1"/>
          </p:cNvSpPr>
          <p:nvPr/>
        </p:nvSpPr>
        <p:spPr bwMode="auto">
          <a:xfrm flipH="1">
            <a:off x="6781799" y="5410201"/>
            <a:ext cx="352425" cy="3048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5" name="AutoShape 13"/>
          <p:cNvSpPr>
            <a:spLocks noChangeShapeType="1"/>
          </p:cNvSpPr>
          <p:nvPr/>
        </p:nvSpPr>
        <p:spPr bwMode="auto">
          <a:xfrm flipH="1">
            <a:off x="6781799" y="5410201"/>
            <a:ext cx="352425" cy="6096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4" name="AutoShape 12"/>
          <p:cNvSpPr>
            <a:spLocks noChangeShapeType="1"/>
          </p:cNvSpPr>
          <p:nvPr/>
        </p:nvSpPr>
        <p:spPr bwMode="auto">
          <a:xfrm flipH="1">
            <a:off x="6781800" y="5430837"/>
            <a:ext cx="366712" cy="893763"/>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67" name="Rectangle 1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9168" name="Rectangle 16"/>
          <p:cNvSpPr>
            <a:spLocks noChangeArrowheads="1"/>
          </p:cNvSpPr>
          <p:nvPr/>
        </p:nvSpPr>
        <p:spPr bwMode="auto">
          <a:xfrm>
            <a:off x="4524380" y="5181600"/>
            <a:ext cx="3642343" cy="132343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887413" algn="l"/>
              </a:tabLst>
            </a:pPr>
            <a:r>
              <a:rPr kumimoji="0" lang="ar-SA"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فیزیکی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a:t>
            </a:r>
            <a:r>
              <a:rPr kumimoji="0" lang="fa-IR" sz="2000" b="0" i="0" u="none" strike="noStrike" cap="none" normalizeH="0" dirty="0" smtClean="0">
                <a:ln>
                  <a:noFill/>
                </a:ln>
                <a:solidFill>
                  <a:schemeClr val="tx1"/>
                </a:solidFill>
                <a:effectLst/>
                <a:latin typeface="Arial" pitchFamily="34" charset="0"/>
                <a:ea typeface="Calibri" pitchFamily="34" charset="0"/>
                <a:cs typeface="B Zar" pitchFamily="2" charset="-78"/>
              </a:rPr>
              <a:t>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کاربری زمین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ارتباطات،حمل و نقل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توسعه شهری و روستایی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و...</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895600" y="152400"/>
            <a:ext cx="5498620" cy="470898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8874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نقش برنامه ریزی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مواجهه با مسائل عملکردی در سطح منطقه:</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جابجایی و توزیع جمعیت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اشتغال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نیازهای اجتماعی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تاسیسات و تسهیلات رفاهی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شبکه های ارتباطات و حمل و نفل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ایجاد زمینه های غنی اطلاعاتی برای برنامه ریزی ملی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ایجاد تعادل درون و میان منطقه ای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8874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تعادل منطقه ای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مناطق فقیرتر از مناطق توسعه یافته تر ،تند تر رشد نمایند.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تعادل سطوح درآمدی میان مناطق مختلف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برابری در موقعیتهای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و محیطی در مناطق مختلف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بکارگیری تمام ظرفیتها و قابلیتها در مناطق مختلف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بالا بردن کیفیت زندگی در مناطق مختلف</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8130" name="Rectangle 2"/>
          <p:cNvSpPr>
            <a:spLocks noChangeArrowheads="1"/>
          </p:cNvSpPr>
          <p:nvPr/>
        </p:nvSpPr>
        <p:spPr bwMode="auto">
          <a:xfrm>
            <a:off x="0" y="4800600"/>
            <a:ext cx="8416085"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 یک راه حل نهایی: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عوامل موثر در انجام برنامه ریزی منطقه ای: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1.ناهماهنگی توسعه در مناطق (عدم تعادل بین مناطق)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2.شهر نشینی شتابان وناهماهنگی توسعه شهر و روستا(ناهمسانی در شهرنشینی و ناهماهنگی توسعه شهر و روستا)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3.کوژه های توسعه و مغاکهای عقب افتادگی در فضاهای ملی(جذب امکانات نامحدوددر نقاط معدود)</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5" name="Oval 5"/>
          <p:cNvSpPr>
            <a:spLocks noChangeArrowheads="1"/>
          </p:cNvSpPr>
          <p:nvPr/>
        </p:nvSpPr>
        <p:spPr bwMode="auto">
          <a:xfrm>
            <a:off x="3429000" y="3200400"/>
            <a:ext cx="835025" cy="827087"/>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11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اقتصاد شناسی</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4" name="Oval 4"/>
          <p:cNvSpPr>
            <a:spLocks noChangeArrowheads="1"/>
          </p:cNvSpPr>
          <p:nvPr/>
        </p:nvSpPr>
        <p:spPr bwMode="auto">
          <a:xfrm>
            <a:off x="3429000" y="4191000"/>
            <a:ext cx="862013" cy="800100"/>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8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برنامه ریزی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توسعه منطقه ای</a:t>
            </a:r>
            <a:r>
              <a:rPr kumimoji="0" lang="en-US"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1" name="Oval 1"/>
          <p:cNvSpPr>
            <a:spLocks noChangeArrowheads="1"/>
          </p:cNvSpPr>
          <p:nvPr/>
        </p:nvSpPr>
        <p:spPr bwMode="auto">
          <a:xfrm>
            <a:off x="4648200" y="4191000"/>
            <a:ext cx="862012" cy="79057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a-IR"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نظریه های مکانی</a:t>
            </a:r>
            <a:r>
              <a:rPr kumimoji="0" lang="en-US"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3" name="Oval 3"/>
          <p:cNvSpPr>
            <a:spLocks noChangeArrowheads="1"/>
          </p:cNvSpPr>
          <p:nvPr/>
        </p:nvSpPr>
        <p:spPr bwMode="auto">
          <a:xfrm>
            <a:off x="2209800" y="4191000"/>
            <a:ext cx="817562" cy="800100"/>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r>
              <a:rPr kumimoji="0" lang="fa-IR"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جغرافیا</a:t>
            </a:r>
            <a:r>
              <a:rPr kumimoji="0" lang="en-US" sz="9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2" name="Oval 2"/>
          <p:cNvSpPr>
            <a:spLocks noChangeArrowheads="1"/>
          </p:cNvSpPr>
          <p:nvPr/>
        </p:nvSpPr>
        <p:spPr bwMode="auto">
          <a:xfrm>
            <a:off x="3429000" y="5181600"/>
            <a:ext cx="862013" cy="74771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1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برنامه ریزی شهری</a:t>
            </a:r>
            <a:r>
              <a:rPr kumimoji="0" lang="en-US" sz="1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   </a:t>
            </a:r>
            <a:r>
              <a:rPr kumimoji="0" lang="fa-IR" sz="1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فیزیکی</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6" name="Rectangle 6"/>
          <p:cNvSpPr>
            <a:spLocks noChangeArrowheads="1"/>
          </p:cNvSpPr>
          <p:nvPr/>
        </p:nvSpPr>
        <p:spPr bwMode="auto">
          <a:xfrm>
            <a:off x="3045461" y="381000"/>
            <a:ext cx="5275996" cy="31700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887413" algn="l"/>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نظریه های موثر بر برنامه ریزی منطقه ای:</a:t>
            </a:r>
          </a:p>
          <a:p>
            <a:pPr marL="0" marR="0" lvl="0" indent="0" algn="r" defTabSz="914400" rtl="1" eaLnBrk="1" fontAlgn="base" latinLnBrk="0" hangingPunct="1">
              <a:lnSpc>
                <a:spcPct val="100000"/>
              </a:lnSpc>
              <a:spcBef>
                <a:spcPct val="0"/>
              </a:spcBef>
              <a:spcAft>
                <a:spcPct val="0"/>
              </a:spcAft>
              <a:buClrTx/>
              <a:buSzTx/>
              <a:buFontTx/>
              <a:buNone/>
              <a:tabLst>
                <a:tab pos="8874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نظریه های مکانی(</a:t>
            </a:r>
            <a:r>
              <a:rPr kumimoji="0" lang="en-US"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Location Theories</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تاکید بر مکان فعالیتهای بشری درارتباط با بازار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مفهوم قطب رشد و توسعه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نظریه های جغرافیایی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مناطق همگن،مناطق کانونی و سایر انواع مناطق و توسعه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نظریه های برنامه ریزی شهری(فیزیکی):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tab pos="887413"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تعمیم اصول برنامه ریزی فیزیکی (شهری و روستایی - محلی)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tab pos="887413"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28" name="Rectangle 8"/>
          <p:cNvSpPr>
            <a:spLocks noChangeArrowheads="1"/>
          </p:cNvSpPr>
          <p:nvPr/>
        </p:nvSpPr>
        <p:spPr bwMode="auto">
          <a:xfrm>
            <a:off x="6477000" y="2971800"/>
            <a:ext cx="1911101"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l" defTabSz="914400" rtl="1" eaLnBrk="0" fontAlgn="base" latinLnBrk="0" hangingPunct="0">
              <a:lnSpc>
                <a:spcPct val="100000"/>
              </a:lnSpc>
              <a:spcBef>
                <a:spcPct val="0"/>
              </a:spcBef>
              <a:spcAft>
                <a:spcPct val="0"/>
              </a:spcAft>
              <a:buClrTx/>
              <a:buSzTx/>
              <a:buFont typeface="Arial" pitchFamily="34" charset="0"/>
              <a:buChar char="•"/>
              <a:tabLst>
                <a:tab pos="457200" algn="l"/>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نظریه های 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33" name="Rectangle 13"/>
          <p:cNvSpPr>
            <a:spLocks noChangeArrowheads="1"/>
          </p:cNvSpPr>
          <p:nvPr/>
        </p:nvSpPr>
        <p:spPr bwMode="auto">
          <a:xfrm>
            <a:off x="3124200" y="5657671"/>
            <a:ext cx="1337226" cy="120032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pitchFamily="34" charset="0"/>
                <a:cs typeface="Arial" pitchFamily="34" charset="0"/>
              </a:rPr>
              <a:t/>
            </a:r>
            <a:br>
              <a:rPr kumimoji="0" lang="en-US" b="0" i="0" u="none" strike="noStrike" cap="none" normalizeH="0" baseline="0" dirty="0" smtClean="0">
                <a:ln>
                  <a:noFill/>
                </a:ln>
                <a:solidFill>
                  <a:schemeClr val="tx1"/>
                </a:solidFill>
                <a:effectLst/>
                <a:latin typeface="Arial" pitchFamily="34" charset="0"/>
                <a:cs typeface="Arial" pitchFamily="34" charset="0"/>
              </a:rPr>
            </a:b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وضعیت مطلوب</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1981137" y="381000"/>
            <a:ext cx="6394764" cy="62478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ابزارهای به کارگیری برنامه ریزی منطقه ای:</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1.اجرای طرحهای بزرگ برای توسعه منابع : منابع کافی و طبیعی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محدود به یک عامل منفرد منطقه ای(معدن)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(یک برنامه جامع و فراگیر توسعه منطقه ای نیست.)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2.سرمایه گذاریهای دولتی برای ایجاد تاسیسات زیر بنایی(نیروگاه،جاده،مسکن و...)</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هماهنگی احتمالی میان بخشها،بروز مشکلات ،نتایج منفی)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3.تفویض امتیازات مالی و مالیاتی (بخشودگی، معافیتها)</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مناطق عقب مانده</a:t>
            </a:r>
          </a:p>
          <a:p>
            <a:pPr marL="0" marR="0" lvl="0" indent="0" algn="r" defTabSz="914400" rtl="1" eaLnBrk="0" fontAlgn="base" latinLnBrk="0" hangingPunct="0">
              <a:lnSpc>
                <a:spcPct val="100000"/>
              </a:lnSpc>
              <a:spcBef>
                <a:spcPct val="0"/>
              </a:spcBef>
              <a:spcAft>
                <a:spcPct val="0"/>
              </a:spcAft>
              <a:buClrTx/>
              <a:buSzTx/>
              <a:buFontTx/>
              <a:buChar char="•"/>
              <a:tabLst/>
            </a:pPr>
            <a:r>
              <a:rPr lang="fa-IR" sz="2000" dirty="0" smtClean="0">
                <a:latin typeface="Arial" pitchFamily="34" charset="0"/>
                <a:cs typeface="B Zar" pitchFamily="2" charset="-78"/>
              </a:rPr>
              <a:t>(به دلایل ذیل: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lang="fa-IR" sz="2000" dirty="0" smtClean="0">
                <a:latin typeface="Arial" pitchFamily="34" charset="0"/>
                <a:ea typeface="Calibri" pitchFamily="34" charset="0"/>
                <a:cs typeface="B Zar" pitchFamily="2" charset="-78"/>
              </a:rPr>
              <a:t>الف- </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تعدد مناطق عقب مانده،پراکندگی سرمایه گذاریها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 محدودیت زمانی برای بخشودگیها(همیشگی نبودن)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یک برنامه جامع و فرا گیر نوسعه منطقه ای نیست)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4.جهت دادن به جریان مهاجرتها (ایجاد جاذبه های شغلی و زندگی)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(اقدامی موقتی،ناپایدار)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5.تزریق توسعه به مناطق عقب افتاده(اقدامات ضربتی)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الف- عدم توجه به توانایی های منطقه ای ، شکست پروژه 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 عدم توجه به هماهنگی ملی و ارتباط منطقه با سایر مناطق)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6</a:t>
            </a: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.برنامه ریزی آمایش سرزمین(نگرش جامع به کل سرزمین ملی)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توجه به قابلیتهای هر منطقه</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5181600" y="304800"/>
            <a:ext cx="3376245"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رابطه برنامه ریزی ملی و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28673" name="AutoShape 1"/>
          <p:cNvSpPr>
            <a:spLocks noChangeArrowheads="1"/>
          </p:cNvSpPr>
          <p:nvPr/>
        </p:nvSpPr>
        <p:spPr bwMode="auto">
          <a:xfrm>
            <a:off x="6248400" y="990600"/>
            <a:ext cx="669925" cy="166687"/>
          </a:xfrm>
          <a:prstGeom prst="leftRightArrow">
            <a:avLst>
              <a:gd name="adj1" fmla="val 50000"/>
              <a:gd name="adj2" fmla="val 80381"/>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8675" name="Rectangle 3"/>
          <p:cNvSpPr>
            <a:spLocks noChangeArrowheads="1"/>
          </p:cNvSpPr>
          <p:nvPr/>
        </p:nvSpPr>
        <p:spPr bwMode="auto">
          <a:xfrm>
            <a:off x="533400" y="838200"/>
            <a:ext cx="83058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ملی                                 برنامه ریزی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برنامه ملی: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استفاده از مطالعات منطقه ای ،تعیین هدفها،سیاستها و استراتژیهای کلی توسعه.</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برنامه ریزی منطقه ای:</a:t>
            </a:r>
            <a:endParaRPr kumimoji="0" lang="en-US" sz="2000"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شناخت ویژگی های منطقه ای،اجرایی کردن هدفها،سیاستها و استراتژیهای کلی</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سیاست گذاران  منطقه ای از مزیت ،امکانات و ابزارهای موجود برای سیاست گذاران ملی برخوردار نیستند.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سیاستهای مالی ،اقدامات پولی،تغییر میزان مالیاتها،سطح هزینه ها،سرمایه گذاریها،سوبسیدها،کنترل تورم</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سیاستهای صنعتی،کشاورزی،و... در سطح ملی وجود دارند.</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سیاست گزاران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سیاست گزاران منطقه ای اولویت های دیگری را در نظر دارند از قبیل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اقتصادی منطقه،توزیع موثر درون منطقه ای،جمعیت و فعالیتهای اقتصادی آن،حفظ کیفیت محیط و به حد اقل رساندن مهاجرتها.</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381000" y="228600"/>
            <a:ext cx="83058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مسائل و مشکلات توسعه منطقه ای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1.در کشورهای در حال توسعه،توسعه منطقه ای با مشکل کاهش منطقه روستایی و مراکز شهری در حال رشد مواجه است.</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2.سرچشمه مسائل توسعه منطقه ای در ساختار های اجتماعی </a:t>
            </a:r>
            <a:r>
              <a:rPr kumimoji="0" lang="fa-IR"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اقتصادی کشورهای در حال توسعه وجود دارد.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3.در رفع مشکلات توسعه منطقه ای باید در جهت رفع علل توسعه نیافنگی بود ،نه نشانه های آن.</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4.تئوریهای توسعه منطقه ای و مفاهیم آن در غرب برای کشورهای در حال توسعه کافی و مناسب نیستند</a:t>
            </a: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5.توسعه نامتعادل بین مناطق و درون منطقه مسئله عمومی غالب کشورهای در حال توسعه میباشد.این امر در رشد شتابان شهر نشینی هویداست:</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با افزایش مقیاس شهرها،بازدهی زندگی اقتصادی،اجتماعی آنها کاهش میابد.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وجود چند شهر بزرگ، وضعیت دوگانه و وابسته کشور،اختلال در یکپارچگی و پیوستگی ملی.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شهرهای بزرگ نا موفق در پراکنش اثرات مفید توسعه به بیرون ازخود.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accent6"/>
                </a:solidFill>
                <a:effectLst/>
                <a:latin typeface="Arial" pitchFamily="34" charset="0"/>
                <a:ea typeface="Calibri" pitchFamily="34" charset="0"/>
                <a:cs typeface="B Zar" pitchFamily="2" charset="-78"/>
              </a:rPr>
              <a:t>6.توسعه نابرابر پیدایش مناطق متفاوت و نواحی روستایی عقب مانده.</a:t>
            </a:r>
          </a:p>
          <a:p>
            <a:pPr marL="0" marR="0" lvl="0" indent="0" algn="r" defTabSz="914400" rtl="1" eaLnBrk="0" fontAlgn="base" latinLnBrk="0" hangingPunct="0">
              <a:lnSpc>
                <a:spcPct val="100000"/>
              </a:lnSpc>
              <a:spcBef>
                <a:spcPct val="0"/>
              </a:spcBef>
              <a:spcAft>
                <a:spcPct val="0"/>
              </a:spcAft>
              <a:buClrTx/>
              <a:buSzTx/>
              <a:buFontTx/>
              <a:buNone/>
              <a:tabLst/>
            </a:pPr>
            <a:r>
              <a:rPr lang="fa-IR" dirty="0" smtClean="0">
                <a:latin typeface="Arial" pitchFamily="34" charset="0"/>
                <a:ea typeface="Calibri" pitchFamily="34" charset="0"/>
                <a:cs typeface="B Zar" pitchFamily="2" charset="-78"/>
              </a:rPr>
              <a:t>7.برخی مشکلات دیگر:</a:t>
            </a:r>
            <a:endParaRPr lang="en-US" dirty="0" smtClean="0">
              <a:latin typeface="Arial" pitchFamily="34" charset="0"/>
              <a:cs typeface="Arial" pitchFamily="34" charset="0"/>
            </a:endParaRPr>
          </a:p>
          <a:p>
            <a:pPr lvl="0" algn="r" rtl="1" eaLnBrk="0" fontAlgn="base" hangingPunct="0">
              <a:spcBef>
                <a:spcPct val="0"/>
              </a:spcBef>
              <a:spcAft>
                <a:spcPct val="0"/>
              </a:spcAft>
              <a:buFontTx/>
              <a:buChar char="•"/>
            </a:pPr>
            <a:r>
              <a:rPr lang="fa-IR" dirty="0" smtClean="0">
                <a:latin typeface="Arial" pitchFamily="34" charset="0"/>
                <a:ea typeface="Calibri" pitchFamily="34" charset="0"/>
                <a:cs typeface="B Zar" pitchFamily="2" charset="-78"/>
              </a:rPr>
              <a:t>انتخاب محدوده منطقه </a:t>
            </a:r>
            <a:r>
              <a:rPr lang="fa-IR" dirty="0" smtClean="0">
                <a:latin typeface="Calibri" pitchFamily="34" charset="0"/>
                <a:ea typeface="Calibri" pitchFamily="34" charset="0"/>
                <a:cs typeface="Arial" pitchFamily="34" charset="0"/>
              </a:rPr>
              <a:t>–</a:t>
            </a:r>
            <a:r>
              <a:rPr lang="fa-IR" dirty="0" smtClean="0">
                <a:latin typeface="Arial" pitchFamily="34" charset="0"/>
                <a:ea typeface="Calibri" pitchFamily="34" charset="0"/>
                <a:cs typeface="B Zar" pitchFamily="2" charset="-78"/>
              </a:rPr>
              <a:t> توافق فعلی بر روی واحدهای اداری </a:t>
            </a:r>
            <a:r>
              <a:rPr lang="fa-IR" dirty="0" smtClean="0">
                <a:latin typeface="Calibri" pitchFamily="34" charset="0"/>
                <a:ea typeface="Calibri" pitchFamily="34" charset="0"/>
                <a:cs typeface="Arial" pitchFamily="34" charset="0"/>
              </a:rPr>
              <a:t>–</a:t>
            </a:r>
            <a:r>
              <a:rPr lang="fa-IR" dirty="0" smtClean="0">
                <a:latin typeface="Arial" pitchFamily="34" charset="0"/>
                <a:ea typeface="Calibri" pitchFamily="34" charset="0"/>
                <a:cs typeface="B Zar" pitchFamily="2" charset="-78"/>
              </a:rPr>
              <a:t> سیاسی.</a:t>
            </a:r>
            <a:endParaRPr lang="en-US" dirty="0" smtClean="0">
              <a:latin typeface="Arial" pitchFamily="34" charset="0"/>
              <a:cs typeface="Arial" pitchFamily="34" charset="0"/>
            </a:endParaRPr>
          </a:p>
          <a:p>
            <a:pPr lvl="0" algn="r" rtl="1" eaLnBrk="0" fontAlgn="base" hangingPunct="0">
              <a:spcBef>
                <a:spcPct val="0"/>
              </a:spcBef>
              <a:spcAft>
                <a:spcPct val="0"/>
              </a:spcAft>
              <a:buFontTx/>
              <a:buChar char="•"/>
            </a:pPr>
            <a:r>
              <a:rPr lang="fa-IR" dirty="0" smtClean="0">
                <a:latin typeface="Arial" pitchFamily="34" charset="0"/>
                <a:ea typeface="Calibri" pitchFamily="34" charset="0"/>
                <a:cs typeface="B Zar" pitchFamily="2" charset="-78"/>
              </a:rPr>
              <a:t>تعیین سطح عدم تمرکز و مسئله تزریق منابع دولت مرکزی به مناطق فقی</a:t>
            </a:r>
            <a:endParaRPr kumimoji="0" lang="en-US" b="0" i="0" u="none" strike="noStrike" cap="none" normalizeH="0" baseline="0" dirty="0" smtClean="0">
              <a:ln>
                <a:noFill/>
              </a:ln>
              <a:solidFill>
                <a:schemeClr val="accent6"/>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Calibri" pitchFamily="34" charset="0"/>
                <a:cs typeface="B Zar" pitchFamily="2" charset="-78"/>
              </a:rPr>
              <a:t>علل افزایش نابرابریهای منطقه ای:</a:t>
            </a: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نابرابریها ی طبیعی،نابرابریها در توزیع امکانات و منابع.</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نقش و نظام بازار.</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فعالیتهای دولتی،الگوی سرمایه گذاری ،تکنولوژیها و سیاست های قیمت گذاری.</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سرمایه گذاری پروژه های بزرگ در مکانهایی که بازدهی بیشتر داشته باشند.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pPr>
            <a:r>
              <a:rPr lang="fa-IR" b="1" dirty="0" smtClean="0">
                <a:latin typeface="Arial" pitchFamily="34" charset="0"/>
                <a:ea typeface="Calibri" pitchFamily="34" charset="0"/>
                <a:cs typeface="B Zar" pitchFamily="2" charset="-78"/>
              </a:rPr>
              <a:t>سیاستهای کشورهای مختلف در مقابل مشکلات توسعه منطقه ای:</a:t>
            </a:r>
            <a:endParaRPr lang="en-US" b="1" dirty="0" smtClean="0">
              <a:latin typeface="Arial" pitchFamily="34" charset="0"/>
              <a:cs typeface="Arial" pitchFamily="34" charset="0"/>
            </a:endParaRPr>
          </a:p>
          <a:p>
            <a:pPr lvl="0" algn="r" rtl="1" eaLnBrk="0" fontAlgn="base" hangingPunct="0">
              <a:spcBef>
                <a:spcPct val="0"/>
              </a:spcBef>
              <a:spcAft>
                <a:spcPct val="0"/>
              </a:spcAft>
              <a:buFontTx/>
              <a:buChar char="•"/>
            </a:pPr>
            <a:r>
              <a:rPr lang="fa-IR" dirty="0" smtClean="0">
                <a:latin typeface="Arial" pitchFamily="34" charset="0"/>
                <a:ea typeface="Calibri" pitchFamily="34" charset="0"/>
                <a:cs typeface="B Zar" pitchFamily="2" charset="-78"/>
              </a:rPr>
              <a:t>تغییر جهت از نظام برنامه ریزی رشد منطقه ای به نظام برنامه ریزی توسعه منطقه ای.  </a:t>
            </a:r>
            <a:endParaRPr lang="en-US" dirty="0" smtClean="0">
              <a:latin typeface="Arial" pitchFamily="34" charset="0"/>
              <a:cs typeface="Arial" pitchFamily="34" charset="0"/>
            </a:endParaRPr>
          </a:p>
          <a:p>
            <a:pPr lvl="0" algn="r" rtl="1" eaLnBrk="0" fontAlgn="base" hangingPunct="0">
              <a:spcBef>
                <a:spcPct val="0"/>
              </a:spcBef>
              <a:spcAft>
                <a:spcPct val="0"/>
              </a:spcAft>
              <a:buFontTx/>
              <a:buChar char="•"/>
            </a:pPr>
            <a:r>
              <a:rPr lang="fa-IR" dirty="0" smtClean="0">
                <a:latin typeface="Arial" pitchFamily="34" charset="0"/>
                <a:ea typeface="Calibri" pitchFamily="34" charset="0"/>
                <a:cs typeface="B Zar" pitchFamily="2" charset="-78"/>
              </a:rPr>
              <a:t>تغییر روش از نظام برنامه ریزی متمرکز به نظام برنامه ریزی و اجرایی غیر متمرکز.</a:t>
            </a:r>
            <a:endParaRPr lang="en-US" dirty="0" smtClean="0">
              <a:latin typeface="Arial" pitchFamily="34" charset="0"/>
              <a:cs typeface="Arial" pitchFamily="34" charset="0"/>
            </a:endParaRPr>
          </a:p>
          <a:p>
            <a:pPr lvl="0" algn="r" rtl="1" eaLnBrk="0" fontAlgn="base" hangingPunct="0">
              <a:spcBef>
                <a:spcPct val="0"/>
              </a:spcBef>
              <a:spcAft>
                <a:spcPct val="0"/>
              </a:spcAft>
              <a:buFontTx/>
              <a:buChar char="•"/>
            </a:pPr>
            <a:r>
              <a:rPr lang="fa-IR" dirty="0" smtClean="0">
                <a:latin typeface="Arial" pitchFamily="34" charset="0"/>
                <a:ea typeface="Calibri" pitchFamily="34" charset="0"/>
                <a:cs typeface="B Zar" pitchFamily="2" charset="-78"/>
              </a:rPr>
              <a:t>تغییر رویه از توسعه شهری </a:t>
            </a:r>
            <a:r>
              <a:rPr lang="fa-IR" dirty="0" smtClean="0">
                <a:latin typeface="Calibri" pitchFamily="34" charset="0"/>
                <a:ea typeface="Calibri" pitchFamily="34" charset="0"/>
                <a:cs typeface="Arial" pitchFamily="34" charset="0"/>
              </a:rPr>
              <a:t>–</a:t>
            </a:r>
            <a:r>
              <a:rPr lang="fa-IR" dirty="0" smtClean="0">
                <a:latin typeface="Arial" pitchFamily="34" charset="0"/>
                <a:ea typeface="Calibri" pitchFamily="34" charset="0"/>
                <a:cs typeface="B Zar" pitchFamily="2" charset="-78"/>
              </a:rPr>
              <a:t> صنعتی به توسعه نواحی روستایی.</a:t>
            </a:r>
            <a:endParaRPr lang="en-US" dirty="0" smtClean="0">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fa-IR"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533400" y="609600"/>
            <a:ext cx="8153401"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مطالعات منطقه ای:</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هدفهای عمده مطالعات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1.مدیریت عمران و توسعه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2.بهره برداری عقلانی از منابع محلی برای رفع نیازهای کنونی و آتی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3.هدایت موزون و متعادل برنامه های اقتصادی در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4.سازمان دهی مناسب به نظام استقرار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5.دستیابی به استراتژیهای خاص برای توسعه هر منطقه با توجه به ویژگیهای طبیعی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اقتصادی،اولویت و گرایشات.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6.ارزیابی موقعیت منطقه در سطح ملی و تعیین نقش و عملکردهای آتی آن با توجه به مزیتهای نسبی و تقسیم کار ملی.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7.تحقق عملی عدم تمرکز به ویژه در زمینه اتخاذ تصمیم،هدایت وهماهنگی امور.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8.ایجاد وشرایط مناسب برای برنامه ریزی از پایین به بالا.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9.تامین عدالت و رفع نابرابریهای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10.تعادل بخشی به رشد و توسعه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کشور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11.تربیت نیرو و ارتقاء توان تخصصی سازمانهای برنامه ریزی منطقه ای در تحقق وتوسعه.</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381000" y="228600"/>
            <a:ext cx="8305800"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منابع طبیعی و محیط:</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هواشناسی و اقلیم:</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توده های هوا،جریان بادها،بارندگیها،دما، رطوبت، تبخیر و تعرق ، پوشش ابر و تابش خورشید.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اقلیم شناسی: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تقسیم بندی اقلیمی ،اقلیم شناسی عمومی منطقه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زمین شناسی: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دورانها ، جغرافیای دیرینه(پالئوژِِِِِِِِِِِِِِِِِِِِِِِئوگرافی)،ساختمان پوسته زمین،ژئومور فولوژی، گسل ها،لرزه خیزی ،مشخصات زمین شناسی و شیب شناسی.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منابع آب:</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آبهای سطحی (هیدرولوژی)،آبهای زیرزمینی (هیدرو ژئولوژی)،منابع و مصارف آب و توسعه منابع آب.</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منابع اراضی و خاک شناسی: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ارزیابی ،قابلیت،طبقه بندی،آبیاری اراضی،اثرات آبیاری،فرسایش خاک،آبخیز داری،کویر زدایی و شن های روان.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پوشش گیاهی: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رویشهای گیاهی ،انواع تیپ و شیوه های بهره برداری (در جنگل و مرتع)قابلیتها و محدودیتها و برنامه های احیاء و بهره برداری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کاربری اراضی: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کاربری(ساخته شده،مزروعی،باغی، مرتعی،جنگلی،بایرو...)،پیش بینی کاربریهای آینده.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محیط زیست: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اکوسیستمهای طبیعی،حیات وحش،وضعیت وانرژیهای زیست محیطی اکوسیستمها،آلودگیها،محیط زیست انسانی،امکانات وتنگناها،برنامه توسعه.</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457200" y="533400"/>
            <a:ext cx="81534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جمعیت وجوامع: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سوابق تاریخی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جغرافیای تاریخی،پیشینه اجتماعی-مذهبی،فرهنگی-سیاسی،اقتصادی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جمعیت واشتغال: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حجم ورشد وتراکم،مهاجرت،توزیع،نیروی انسانی واشتغا ل دربخشهای اقتصادی وبیکاری.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جامعه شهری: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نظام شهری،ساختارهای اجتماعی-اقتصادی-کا لبدی،تأسیسات وتجهیزات،امکانات ومحدودیتها،برنامه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جامعه روستائی: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الگوی اسکان،نظام استقرارآبادیها،ساختارهای اجتماعی-اقتصادی،تاسیسات وتجهیزات،قابلیتها وتنگناها وبرنامه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جامعه عشایری: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فضاهای عشایری،کوچ،فضاهای سکونت،ساختارهای اجتماعی-اقتصادی،فعالیتهای اقتصادی،تنگناها وامکانات وبرنامه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685800"/>
            <a:ext cx="7162800" cy="3785652"/>
          </a:xfrm>
          <a:prstGeom prst="rect">
            <a:avLst/>
          </a:prstGeom>
        </p:spPr>
        <p:txBody>
          <a:bodyPr wrap="square">
            <a:spAutoFit/>
          </a:bodyPr>
          <a:lstStyle/>
          <a:p>
            <a:pPr lvl="0" algn="r" rtl="1" eaLnBrk="0" fontAlgn="base" hangingPunct="0">
              <a:spcBef>
                <a:spcPct val="0"/>
              </a:spcBef>
              <a:spcAft>
                <a:spcPct val="0"/>
              </a:spcAf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فعالیتهای اقتصادی</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buFontTx/>
              <a:buChar char="•"/>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کشاورزی: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الگوی اسکان،نظام استقرارآبادیها،ساختارهای اجتماعی-اقتصادی،تاسیسات وتجهیزات،قابلیتها وتنگناها وبرنامه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buFontTx/>
              <a:buChar char="•"/>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دامداری: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انواع دام وطیور،نژاد،شیوه های تولید وبهره برداری،انواع تولیدات،منابع تعلیف،تاسیسات وتجهیزات،بهداشت ودرمان،اقتصاد دام ،اشتغال،تنگناها وامکانات،برنامه توسعه(شیلات وزنبورداری)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buFontTx/>
              <a:buChar char="•"/>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صنعت: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تحولات صنعتی،تعداد وپراکندگی کارگاهها،اقتصادصنعتی،اشتغال.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lvl="0" algn="r" rtl="1" eaLnBrk="0" fontAlgn="base" hangingPunct="0">
              <a:spcBef>
                <a:spcPct val="0"/>
              </a:spcBef>
              <a:spcAft>
                <a:spcPct val="0"/>
              </a:spcAft>
              <a:buFontTx/>
              <a:buChar char="•"/>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معدن:</a:t>
            </a: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lvl="0" algn="r" rtl="1" eaLnBrk="0" fontAlgn="base" hangingPunct="0">
              <a:spcBef>
                <a:spcPct val="0"/>
              </a:spcBef>
              <a:spcAft>
                <a:spcPct val="0"/>
              </a:spcAf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انواع معادن،تاسیسات و تجهیزات،اقتصاد معدن،اشتغال،قابلیتها ومحدودیتها،برنامه توسعه</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
        <p:nvSpPr>
          <p:cNvPr id="23553" name="Rectangle 1"/>
          <p:cNvSpPr>
            <a:spLocks noChangeArrowheads="1"/>
          </p:cNvSpPr>
          <p:nvPr/>
        </p:nvSpPr>
        <p:spPr bwMode="auto">
          <a:xfrm>
            <a:off x="381000" y="4419600"/>
            <a:ext cx="7848601"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بازرگانی وبانکداری: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واحدهای عمده وخرده فروشی،نظام وشبکه توزیع،نگهداری کالا،شبکه تجاری،اقتصاد بازرگانی،عملکرد بانکها،اعتبارات وسرمایه گذاریهای بانکها،صادرات و واردات،اشتغال،امکانات وتنگناها،برنامه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توریسم:</a:t>
            </a:r>
            <a:endPar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جاذبه های طبیعی،تاریخی،مذهبی،فرهنگی،تاسیسات و تجهیزات،امکانات وتنگناها،برنامه توسعه</a:t>
            </a:r>
            <a:r>
              <a:rPr kumimoji="0" lang="en-US" sz="20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ChangeArrowheads="1"/>
          </p:cNvSpPr>
          <p:nvPr/>
        </p:nvSpPr>
        <p:spPr bwMode="auto">
          <a:xfrm>
            <a:off x="304800" y="152400"/>
            <a:ext cx="8458200"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خدمات وزیربناها: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مسکن وساختمان: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مسکن شهری وروستایی،عرضه وتقاضای مسکن،شاخصهای کیفی مسکن(عمر ومصالح)،تنگناها وامکانات،برنامه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انرژی: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مصرف،عرضه،نیازها،تقاضای موجود،برنامه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راه وترابری: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شبکه های زمینی،راه آهن،دریایی،هوایی،اقتصاد،حمل ونقل ،تقاضای حمل و نقل،عملکرد سیستم،امکانات و تنگناها،برنامه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خدمات و زیر بناها: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فعالیتهای فرهنگی: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میراث فرهنگی،خلقیات فرهنگی،مراکز فرهنگی ،فعالیتهای فرهنگی ، نیازها،برنامه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پست و مخابرات: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شبکه پست شهری و روستایی ،مراکز مخابراتی شهری و روستایی،رادیو و تلویزیون،تنگناها و نیاز 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آموزش و پرورش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سواد،پوشش،گذر و افت تحصیلی،عملکرد آموزشی(عمومی و عامی)،تربیت بدنی،نیازها،برنامه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بهداشت و درمان: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امید به زندگی،موالید و مرگ و میر،خدمات بهداشتی،بهداشت محیط،خدمات درمانی ،تنگناها و نیازها،برنامه توسعه.</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533400" y="838200"/>
            <a:ext cx="81534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وضعیت کلان منطقه:</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نظام اداری و اجرایی: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و تشکیلات اداری و اجرایی،تاسیسات و تجهیزات،نحوه تصمیم گیری و هماهنگی ،نظام و ظرفیتهای مشارکتی و اجرایی ،نارساییها و تنگناها،رهنمودهای پیشنهادی.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اقتصاد کلان: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تحولات اقتصادی،فعالیتهای اقتصادی،حسابهای منطقه ای،داده ها وستانده های منطقه ای،موقعیت استان در اقتصاد ملی،تحول مصرف،تجارت منطقه،تشکیل سرمایه،دولت و اقتصاد منطقه،سیستم بانکی،بازار کار،اقتصاد خانوار، امکانات وتنگناهای اقتصادی،استراتژی توسعه اقتصادی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آمایش و عمران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منابع ومحیط طبیعی ،نظام استقرار جمعیت و جوامع،نظام استقرار فعالیتها،عدم تعادلهای منطقه،تنگناها و امکانات آمایش و سازمان دهی فضایی و عمران منطقه.</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AutoShape 2"/>
          <p:cNvSpPr>
            <a:spLocks noChangeArrowheads="1"/>
          </p:cNvSpPr>
          <p:nvPr/>
        </p:nvSpPr>
        <p:spPr bwMode="auto">
          <a:xfrm>
            <a:off x="5638800" y="2819400"/>
            <a:ext cx="482600" cy="114300"/>
          </a:xfrm>
          <a:prstGeom prst="leftArrow">
            <a:avLst>
              <a:gd name="adj1" fmla="val 50000"/>
              <a:gd name="adj2" fmla="val 105556"/>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09" name="AutoShape 1"/>
          <p:cNvSpPr>
            <a:spLocks noChangeArrowheads="1"/>
          </p:cNvSpPr>
          <p:nvPr/>
        </p:nvSpPr>
        <p:spPr bwMode="auto">
          <a:xfrm>
            <a:off x="5638800" y="3276600"/>
            <a:ext cx="482600" cy="114300"/>
          </a:xfrm>
          <a:prstGeom prst="leftArrow">
            <a:avLst>
              <a:gd name="adj1" fmla="val 50000"/>
              <a:gd name="adj2" fmla="val 105556"/>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11" name="Rectangle 3"/>
          <p:cNvSpPr>
            <a:spLocks noChangeArrowheads="1"/>
          </p:cNvSpPr>
          <p:nvPr/>
        </p:nvSpPr>
        <p:spPr bwMode="auto">
          <a:xfrm>
            <a:off x="838200" y="609600"/>
            <a:ext cx="8000999"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گذشته: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نظام آبیاری،استفاده از آبهای زیرزمینی و قناتها،بهره برداری از اراضی و استفاده از آب به همراه قوانین مدون در گذشته های دور درمناطق مختلف،نمونه های نخستین برنامه ریزی منطقه ای در ایران است.</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برنامه اول عمرانی کشور 1333 </a:t>
            </a:r>
            <a:r>
              <a:rPr kumimoji="0" lang="fa-IR" sz="20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1327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طرح آبرسانی به روستاها: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12" name="Rectangle 4"/>
          <p:cNvSpPr>
            <a:spLocks noChangeArrowheads="1"/>
          </p:cNvSpPr>
          <p:nvPr/>
        </p:nvSpPr>
        <p:spPr bwMode="auto">
          <a:xfrm>
            <a:off x="3810000" y="2644914"/>
            <a:ext cx="5012911"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tab pos="571500" algn="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طرح شبانکاره در استان بوشهر                          قبل از برنامه اول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71500" algn="r"/>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13" name="Rectangle 5"/>
          <p:cNvSpPr>
            <a:spLocks noChangeArrowheads="1"/>
          </p:cNvSpPr>
          <p:nvPr/>
        </p:nvSpPr>
        <p:spPr bwMode="auto">
          <a:xfrm>
            <a:off x="1523936" y="3124200"/>
            <a:ext cx="7343742" cy="224676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طرح برف آباد در باختران                                قبل از برنامه اول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tabLst/>
            </a:pPr>
            <a:endPar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سازمان توسعه دشت مغان:(مشاوران هاوانیان اگرو نومیکس)</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شناسایی و ارزیابی منابع کشاورزی ،دامپروری و اجتماعی منطقه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استفاده ازرود ارس برای کشاورزی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اسکان عشایر شاهسون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تبدیل اقتصاد دامپروری عشایری منطقه به اقتصاد مختلط کشاورزی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دامپروری ساکن روستایی</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609600" y="457200"/>
            <a:ext cx="8153400"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برنامه دوم عمرانی کشور1331 </a:t>
            </a:r>
            <a:r>
              <a:rPr kumimoji="0" lang="fa-IR" sz="20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1334 :</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عمران ناحیه خوزستان: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تاسیس سازمان آب و برق خوزستان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اجرای پروژه های تولیدی و زیر بنایی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احداث سد مخزنی بر روی رود دز</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تشکیل شبکه های توزیع نیرو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مزارع آزمایشی کاشت نیشکر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احداث کارخانه قند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شناسایی امکانات اقتصادی ومنابع طبیعی ناحیه جنوب شرق کشور(استان سیستان وبلوچستان وقسمتی از استان کرمان) توسط مشاوران ایتال کنسولت: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فقر منابع طبیعی ،وسعت منطقه،پراکندگی جمعیت سبب عموم توانایی در اجرای برنامه عمرانی همه جانبه و اجرای طرحهای کوچک درنقاط مختلف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مطالعات عمران ناحیه کرمان توسط مشاوران الن اباسکو:</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ضعف مالی دولت ،عدم اجرا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های عمرانی استانهای آذربایجان ،خراسان جنوبی و کردستان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اجرا نشد</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1066800" y="533400"/>
            <a:ext cx="75438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برنامه سوم عمرانی کشور 1346-1341 :</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تاسیس سازمانهای عمران ناحیه ای در مناطق: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جیرفت= توسعه کشاورزی و دامپروری و صنایع وابسته(مشاوران ایتال کنسولت)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گرگان و دشت = ایجاد کارخانه ای قند ،شیر، تشویق و ترویج روش آبیاری مزارع.</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کهکیلویه = بهره برداری از منابع طبیعی و امکانات بالقوه منطقه در کشاورزی و اجرای پروژه های نوسازی شهرها و روستاها.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دشت قزوین = بهره برداری اقتصادی از منابع طبیعی با استفاده از روشهای پیشرفته و ایجاد کشت و صنعت.</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منطقه ای کردن برنامه پاره ای از بخشهای اقتصادی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قطبهای کشاورزی در گیلان ،گرگان، اصفهان،خوزستان و آذربایجان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قطبهای صنعتی در اصفهان،تبریز،اراک،قزوین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دفاتر فنی استانها جهت بررسی نیازهای منطقه و انعکاس به سازمان برنامه،سپس تبدیل این دفاتر به ادارات کل آبادانی و مسکن</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838200" y="457200"/>
            <a:ext cx="7924800" cy="518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برنامه چهارم عمرانی کشور 1351 </a:t>
            </a:r>
            <a:r>
              <a:rPr kumimoji="0" lang="fa-IR" sz="20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 1347:</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اهداف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شناسایی منابع و امکانات توسعه،مناطق مستعد و تعیین قطب یا قطبهای توسعه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تمرکز سرمایه گذاری در مناطق مستعد به منظور بازدهی حد اکثر و تسریع رشد اقتصادی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شناسایی و انتخاب قطبهای کشاورزی بر اساس استعداهای طبیعی و ایجاد تاسیسات بزرگ کشاورزی و دامپروری (دامپروری سفید رود ،کانال کشی های دشت سفید رود)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قطبهای صنعتی اصفهان ،اهواز،تبریز،اراک</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پایگاههای صنعتی جدید در شیراز،بندر امام،قزوین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مطالعه ایجاد پایگاههای صنعتی در رشت ،مشهد،باختران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شناسایی و انتخاب مراکز خدماتی در سطح کشور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تهیه برنامه های جامع توسعه اقتصادی </a:t>
            </a:r>
            <a:r>
              <a:rPr kumimoji="0" lang="fa-IR" sz="20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 اجتماعی برای نواحی هرمزگان ،خراسان و باختران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انجام مطالعات جامع ناحیه ای در سطح کشور توسط مشاوران قبل و تقسیم کشور به 11 منطقه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سازمان برنامه ریزی در چهار منطقه پیشنهادی قبل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عدم اجرای پیشنهادهای قبل</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1143000" y="838200"/>
            <a:ext cx="717730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ریزی منطقه ای در یرنامه پنجم عمرانی کشور1356 -1352:</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اهداف:</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توسعه اقتصادی متعادل استانهای کشور</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توزیع عادلانه خدمات اجتماعی و رفاهی با توجه خاص به مناطق کم رشد و عقب مانده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بهره گیری از سرمایه گذاریها و ظرفیتهای موجود در مناطق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مشارکت مردم در تهیه و اجرای برنامه های عمرانی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ایجاد عدم تمرکز در امور زیر بنایی ،اجرایی،خدمات دولتی، عمرانی و بانکی در مناطق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برنامه ها:</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تقسیم به تهیه برنامه پنج ساله عمرانی توسعه هر استان</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تشکیل دفاتر برنامه و بودجه در هر استان به عنوان ناظم برنامه ریزی متمرکز منطقه ای</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000" b="0" i="0" u="none" strike="noStrike" cap="none" normalizeH="0" baseline="0" dirty="0" smtClean="0">
                <a:ln>
                  <a:noFill/>
                </a:ln>
                <a:solidFill>
                  <a:schemeClr val="tx1"/>
                </a:solidFill>
                <a:effectLst/>
                <a:latin typeface="Arial" pitchFamily="34" charset="0"/>
                <a:ea typeface="Calibri" pitchFamily="34" charset="0"/>
                <a:cs typeface="B Zar" pitchFamily="2" charset="-78"/>
              </a:rPr>
              <a:t>اجرای برنامه های خاص ناحیه ای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471</TotalTime>
  <Words>5073</Words>
  <Application>Microsoft Office PowerPoint</Application>
  <PresentationFormat>On-screen Show (4:3)</PresentationFormat>
  <Paragraphs>597</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Concourse</vt:lpstr>
      <vt:lpstr>          بسم الله الرحمن الرحیم    خلاصه اصول و مبانی برنامه ریزی منطقه ای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    اصول و مبانی برنامه ریزی منطقه ای    سید حسن معصومی اشکوری دکترای برنامه ریزی شهری و منطقه ای     تهیه کننده :علی مغتفری</dc:title>
  <dc:creator>MRT</dc:creator>
  <cp:lastModifiedBy>Windows User</cp:lastModifiedBy>
  <cp:revision>96</cp:revision>
  <dcterms:created xsi:type="dcterms:W3CDTF">2011-10-24T09:11:42Z</dcterms:created>
  <dcterms:modified xsi:type="dcterms:W3CDTF">2020-05-13T12:49:35Z</dcterms:modified>
</cp:coreProperties>
</file>