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1" r:id="rId6"/>
    <p:sldId id="262" r:id="rId7"/>
    <p:sldId id="263" r:id="rId8"/>
    <p:sldId id="264" r:id="rId9"/>
    <p:sldId id="265" r:id="rId10"/>
    <p:sldId id="267" r:id="rId11"/>
    <p:sldId id="268"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C6E090C-49BE-4A23-86F8-410A814DB74D}" type="datetimeFigureOut">
              <a:rPr lang="en-US" smtClean="0"/>
              <a:pPr/>
              <a:t>4/7/2020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5FB85D-A573-42F8-8DF0-64F02A60BE26}"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6E090C-49BE-4A23-86F8-410A814DB74D}" type="datetimeFigureOut">
              <a:rPr lang="en-US" smtClean="0"/>
              <a:pPr/>
              <a:t>4/7/2020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5FB85D-A573-42F8-8DF0-64F02A60BE2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C6E090C-49BE-4A23-86F8-410A814DB74D}" type="datetimeFigureOut">
              <a:rPr lang="en-US" smtClean="0"/>
              <a:pPr/>
              <a:t>4/7/2020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5FB85D-A573-42F8-8DF0-64F02A60BE26}"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C6E090C-49BE-4A23-86F8-410A814DB74D}" type="datetimeFigureOut">
              <a:rPr lang="en-US" smtClean="0"/>
              <a:pPr/>
              <a:t>4/7/2020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A5FB85D-A573-42F8-8DF0-64F02A60BE2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C6E090C-49BE-4A23-86F8-410A814DB74D}" type="datetimeFigureOut">
              <a:rPr lang="en-US" smtClean="0"/>
              <a:pPr/>
              <a:t>4/7/2020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A5FB85D-A573-42F8-8DF0-64F02A60BE2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C6E090C-49BE-4A23-86F8-410A814DB74D}" type="datetimeFigureOut">
              <a:rPr lang="en-US" smtClean="0"/>
              <a:pPr/>
              <a:t>4/7/2020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A5FB85D-A573-42F8-8DF0-64F02A60BE2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6E090C-49BE-4A23-86F8-410A814DB74D}" type="datetimeFigureOut">
              <a:rPr lang="en-US" smtClean="0"/>
              <a:pPr/>
              <a:t>4/7/2020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A5FB85D-A573-42F8-8DF0-64F02A60BE2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C6E090C-49BE-4A23-86F8-410A814DB74D}" type="datetimeFigureOut">
              <a:rPr lang="en-US" smtClean="0"/>
              <a:pPr/>
              <a:t>4/7/2020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A5FB85D-A573-42F8-8DF0-64F02A60BE2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C6E090C-49BE-4A23-86F8-410A814DB74D}" type="datetimeFigureOut">
              <a:rPr lang="en-US" smtClean="0"/>
              <a:pPr/>
              <a:t>4/7/2020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A5FB85D-A573-42F8-8DF0-64F02A60BE2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6E090C-49BE-4A23-86F8-410A814DB74D}" type="datetimeFigureOut">
              <a:rPr lang="en-US" smtClean="0"/>
              <a:pPr/>
              <a:t>4/7/2020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5FB85D-A573-42F8-8DF0-64F02A60BE2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6E090C-49BE-4A23-86F8-410A814DB74D}" type="datetimeFigureOut">
              <a:rPr lang="en-US" smtClean="0"/>
              <a:pPr/>
              <a:t>4/7/2020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5FB85D-A573-42F8-8DF0-64F02A60BE2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6E090C-49BE-4A23-86F8-410A814DB74D}" type="datetimeFigureOut">
              <a:rPr lang="en-US" smtClean="0"/>
              <a:pPr/>
              <a:t>4/7/2020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5FB85D-A573-42F8-8DF0-64F02A60BE2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Mozilla%20Firefox.lnk" TargetMode="External"/><Relationship Id="rId2" Type="http://schemas.openxmlformats.org/officeDocument/2006/relationships/slide" Target="slide1.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hyperlink" Target="http://www.tebyan.net/bigimage.aspx?img=http://img.tebyan.net/big/1388/04/1259417852129196221229721707791671447181.jpg"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rtl="1"/>
            <a:r>
              <a:rPr lang="fa-IR" dirty="0" smtClean="0"/>
              <a:t>بنام خدا</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b="-2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42919"/>
            <a:ext cx="7772400" cy="5572164"/>
          </a:xfrm>
        </p:spPr>
        <p:txBody>
          <a:bodyPr>
            <a:noAutofit/>
          </a:bodyPr>
          <a:lstStyle/>
          <a:p>
            <a:pPr algn="r" rtl="1"/>
            <a:r>
              <a:rPr lang="ar-SA" sz="2400" dirty="0">
                <a:solidFill>
                  <a:srgbClr val="7030A0"/>
                </a:solidFill>
                <a:latin typeface="Microsoft Sans Serif" pitchFamily="34" charset="0"/>
                <a:cs typeface="Microsoft Sans Serif" pitchFamily="34" charset="0"/>
              </a:rPr>
              <a:t>نيروي محرك: نيروي است كه مي‌خواهد كار را انجام ‌دهد. اين نيرو مي‌تواند نيروي بازوي يك كارگر باشد، مي تواند نيروي يك پسربچه باشد، مي‌تواند نيروي يك ماشين باشد. مي‌تواند ... و آن را هميشه با حرف </a:t>
            </a:r>
            <a:r>
              <a:rPr lang="en-US" sz="2400" dirty="0">
                <a:solidFill>
                  <a:srgbClr val="FF0000"/>
                </a:solidFill>
                <a:latin typeface="Microsoft Sans Serif" pitchFamily="34" charset="0"/>
                <a:cs typeface="Microsoft Sans Serif" pitchFamily="34" charset="0"/>
              </a:rPr>
              <a:t>E</a:t>
            </a:r>
            <a:r>
              <a:rPr lang="ar-SA" sz="2400" dirty="0">
                <a:latin typeface="Microsoft Sans Serif" pitchFamily="34" charset="0"/>
                <a:cs typeface="Microsoft Sans Serif" pitchFamily="34" charset="0"/>
              </a:rPr>
              <a:t> </a:t>
            </a:r>
            <a:r>
              <a:rPr lang="ar-SA" sz="2400" dirty="0">
                <a:solidFill>
                  <a:srgbClr val="7030A0"/>
                </a:solidFill>
                <a:latin typeface="Microsoft Sans Serif" pitchFamily="34" charset="0"/>
                <a:cs typeface="Microsoft Sans Serif" pitchFamily="34" charset="0"/>
              </a:rPr>
              <a:t>نمايش مي‌دهند.</a:t>
            </a:r>
            <a:r>
              <a:rPr lang="en-US" sz="2400" dirty="0">
                <a:cs typeface="B Koodak" pitchFamily="2" charset="-78"/>
              </a:rPr>
              <a:t/>
            </a:r>
            <a:br>
              <a:rPr lang="en-US" sz="2400" dirty="0">
                <a:cs typeface="B Koodak" pitchFamily="2" charset="-78"/>
              </a:rPr>
            </a:br>
            <a:r>
              <a:rPr lang="ar-SA" sz="2400" dirty="0">
                <a:solidFill>
                  <a:srgbClr val="00B050"/>
                </a:solidFill>
                <a:latin typeface="Microsoft Sans Serif" pitchFamily="34" charset="0"/>
                <a:cs typeface="B Davat" pitchFamily="2" charset="-78"/>
              </a:rPr>
              <a:t>     نيروي مقاوم: نيرويي است كه مي‌خواهيم بر آن غلبه كنيم. يعني نيرويي كه در مقابل نيروي كار ايستادگي مي‌كند. اين نيرو مي‌تواند يك تخته سنگ باشد، مي تواند خروارها آهن قراضه باشد، مي‌تواند .... و با حرف </a:t>
            </a:r>
            <a:r>
              <a:rPr lang="en-US" sz="2400" dirty="0">
                <a:solidFill>
                  <a:srgbClr val="FF0000"/>
                </a:solidFill>
                <a:latin typeface="Microsoft Sans Serif" pitchFamily="34" charset="0"/>
                <a:cs typeface="B Davat" pitchFamily="2" charset="-78"/>
              </a:rPr>
              <a:t>R</a:t>
            </a:r>
            <a:r>
              <a:rPr lang="ar-SA" sz="2400" dirty="0">
                <a:latin typeface="Microsoft Sans Serif" pitchFamily="34" charset="0"/>
                <a:cs typeface="B Davat" pitchFamily="2" charset="-78"/>
              </a:rPr>
              <a:t> </a:t>
            </a:r>
            <a:r>
              <a:rPr lang="ar-SA" sz="2400" dirty="0">
                <a:solidFill>
                  <a:srgbClr val="00B050"/>
                </a:solidFill>
                <a:latin typeface="Microsoft Sans Serif" pitchFamily="34" charset="0"/>
                <a:cs typeface="B Davat" pitchFamily="2" charset="-78"/>
              </a:rPr>
              <a:t>نمايش مي‌دهند.</a:t>
            </a:r>
            <a:r>
              <a:rPr lang="en-US" sz="2400" dirty="0">
                <a:cs typeface="B Koodak" pitchFamily="2" charset="-78"/>
              </a:rPr>
              <a:t/>
            </a:r>
            <a:br>
              <a:rPr lang="en-US" sz="2400" dirty="0">
                <a:cs typeface="B Koodak" pitchFamily="2" charset="-78"/>
              </a:rPr>
            </a:br>
            <a:r>
              <a:rPr lang="ar-SA" sz="2400" dirty="0">
                <a:solidFill>
                  <a:srgbClr val="0070C0"/>
                </a:solidFill>
                <a:cs typeface="B Koodak" pitchFamily="2" charset="-78"/>
              </a:rPr>
              <a:t>     </a:t>
            </a:r>
            <a:r>
              <a:rPr lang="ar-SA" sz="2400" dirty="0">
                <a:solidFill>
                  <a:srgbClr val="0070C0"/>
                </a:solidFill>
                <a:latin typeface="Kozuka Mincho Pr6N H" pitchFamily="18" charset="-128"/>
                <a:ea typeface="Kozuka Mincho Pr6N H" pitchFamily="18" charset="-128"/>
                <a:cs typeface="B Koodak" pitchFamily="2" charset="-78"/>
              </a:rPr>
              <a:t>تكيه‌گاه: نقطه‌اي از اهرم است كه بر روي چيزي قرار مي‌گيرد و حول آن نقطه مي‌تواند حركت دوراني داشته باشد. با حرف </a:t>
            </a:r>
            <a:r>
              <a:rPr lang="en-US" sz="2400" dirty="0">
                <a:solidFill>
                  <a:srgbClr val="FF0000"/>
                </a:solidFill>
                <a:latin typeface="Kozuka Mincho Pr6N H" pitchFamily="18" charset="-128"/>
                <a:ea typeface="Kozuka Mincho Pr6N H" pitchFamily="18" charset="-128"/>
                <a:cs typeface="B Koodak" pitchFamily="2" charset="-78"/>
              </a:rPr>
              <a:t>F</a:t>
            </a:r>
            <a:r>
              <a:rPr lang="en-US" sz="2400" dirty="0">
                <a:latin typeface="Kozuka Mincho Pr6N H" pitchFamily="18" charset="-128"/>
                <a:ea typeface="Kozuka Mincho Pr6N H" pitchFamily="18" charset="-128"/>
                <a:cs typeface="B Koodak" pitchFamily="2" charset="-78"/>
              </a:rPr>
              <a:t> </a:t>
            </a:r>
            <a:r>
              <a:rPr lang="ar-SA" sz="2400" dirty="0">
                <a:latin typeface="Kozuka Mincho Pr6N H" pitchFamily="18" charset="-128"/>
                <a:ea typeface="Kozuka Mincho Pr6N H" pitchFamily="18" charset="-128"/>
                <a:cs typeface="B Koodak" pitchFamily="2" charset="-78"/>
              </a:rPr>
              <a:t> </a:t>
            </a:r>
            <a:r>
              <a:rPr lang="ar-SA" sz="2400" dirty="0">
                <a:solidFill>
                  <a:srgbClr val="0070C0"/>
                </a:solidFill>
                <a:latin typeface="Kozuka Mincho Pr6N H" pitchFamily="18" charset="-128"/>
                <a:ea typeface="Kozuka Mincho Pr6N H" pitchFamily="18" charset="-128"/>
                <a:cs typeface="B Koodak" pitchFamily="2" charset="-78"/>
              </a:rPr>
              <a:t>نمايش مي‌دهند.</a:t>
            </a:r>
            <a:r>
              <a:rPr lang="en-US" sz="2400" dirty="0">
                <a:solidFill>
                  <a:srgbClr val="0070C0"/>
                </a:solidFill>
                <a:latin typeface="Kozuka Mincho Pr6N H" pitchFamily="18" charset="-128"/>
                <a:ea typeface="Kozuka Mincho Pr6N H" pitchFamily="18" charset="-128"/>
                <a:cs typeface="B Koodak" pitchFamily="2" charset="-78"/>
              </a:rPr>
              <a:t/>
            </a:r>
            <a:br>
              <a:rPr lang="en-US" sz="2400" dirty="0">
                <a:solidFill>
                  <a:srgbClr val="0070C0"/>
                </a:solidFill>
                <a:latin typeface="Kozuka Mincho Pr6N H" pitchFamily="18" charset="-128"/>
                <a:ea typeface="Kozuka Mincho Pr6N H" pitchFamily="18" charset="-128"/>
                <a:cs typeface="B Koodak" pitchFamily="2" charset="-78"/>
              </a:rPr>
            </a:br>
            <a:r>
              <a:rPr lang="ar-SA" sz="2400" dirty="0">
                <a:solidFill>
                  <a:srgbClr val="0070C0"/>
                </a:solidFill>
                <a:latin typeface="Kozuka Mincho Pr6N H" pitchFamily="18" charset="-128"/>
                <a:ea typeface="Kozuka Mincho Pr6N H" pitchFamily="18" charset="-128"/>
                <a:cs typeface="B Koodak" pitchFamily="2" charset="-78"/>
              </a:rPr>
              <a:t>     بازوي محرك: فاصله نيروي محرك تا تكيه‌گاه را بازوي محرك گويند. </a:t>
            </a:r>
            <a:r>
              <a:rPr lang="ar-SA" sz="2400" dirty="0" smtClean="0">
                <a:solidFill>
                  <a:srgbClr val="0070C0"/>
                </a:solidFill>
                <a:latin typeface="Kozuka Mincho Pr6N H" pitchFamily="18" charset="-128"/>
                <a:ea typeface="Kozuka Mincho Pr6N H" pitchFamily="18" charset="-128"/>
                <a:cs typeface="B Koodak" pitchFamily="2" charset="-78"/>
              </a:rPr>
              <a:t>با </a:t>
            </a:r>
            <a:r>
              <a:rPr lang="en-US" sz="2400" dirty="0" smtClean="0">
                <a:solidFill>
                  <a:srgbClr val="FF0000"/>
                </a:solidFill>
                <a:latin typeface="Kozuka Mincho Pr6N H" pitchFamily="18" charset="-128"/>
                <a:ea typeface="Kozuka Mincho Pr6N H" pitchFamily="18" charset="-128"/>
                <a:cs typeface="B Koodak" pitchFamily="2" charset="-78"/>
              </a:rPr>
              <a:t>LE</a:t>
            </a:r>
            <a:r>
              <a:rPr lang="ar-SA" sz="2400" dirty="0" smtClean="0">
                <a:solidFill>
                  <a:srgbClr val="0070C0"/>
                </a:solidFill>
                <a:latin typeface="Kozuka Mincho Pr6N H" pitchFamily="18" charset="-128"/>
                <a:ea typeface="Kozuka Mincho Pr6N H" pitchFamily="18" charset="-128"/>
                <a:cs typeface="B Koodak" pitchFamily="2" charset="-78"/>
              </a:rPr>
              <a:t> نمايش مي‌دهند. ( آن نقطه‌اي كه كارگر نيروي خود را بر اهرم وارد مي‌كند به عنوان نقطه‌اثر نيروي محرك محسوب مي‌شود) </a:t>
            </a:r>
            <a:r>
              <a:rPr lang="en-US" sz="2400" dirty="0" smtClean="0">
                <a:solidFill>
                  <a:srgbClr val="0070C0"/>
                </a:solidFill>
                <a:cs typeface="B Koodak" pitchFamily="2" charset="-78"/>
              </a:rPr>
              <a:t/>
            </a:r>
            <a:br>
              <a:rPr lang="en-US" sz="2400" dirty="0" smtClean="0">
                <a:solidFill>
                  <a:srgbClr val="0070C0"/>
                </a:solidFill>
                <a:cs typeface="B Koodak" pitchFamily="2" charset="-78"/>
              </a:rPr>
            </a:br>
            <a:r>
              <a:rPr lang="ar-SA" sz="2400" dirty="0" smtClean="0">
                <a:solidFill>
                  <a:srgbClr val="C00000"/>
                </a:solidFill>
                <a:cs typeface="B Koodak" pitchFamily="2" charset="-78"/>
              </a:rPr>
              <a:t>     بازوي </a:t>
            </a:r>
            <a:r>
              <a:rPr lang="ar-SA" sz="2400" dirty="0">
                <a:solidFill>
                  <a:srgbClr val="C00000"/>
                </a:solidFill>
                <a:cs typeface="B Koodak" pitchFamily="2" charset="-78"/>
              </a:rPr>
              <a:t>مقاوم: فاصله نيروي مقاوم تا تكيه‌گاه را بازوي مقاوم گويند. با </a:t>
            </a:r>
            <a:r>
              <a:rPr lang="en-US" sz="2400" dirty="0">
                <a:solidFill>
                  <a:srgbClr val="FF0000"/>
                </a:solidFill>
                <a:cs typeface="B Koodak" pitchFamily="2" charset="-78"/>
              </a:rPr>
              <a:t>LR</a:t>
            </a:r>
            <a:r>
              <a:rPr lang="ar-SA" sz="2400" dirty="0">
                <a:cs typeface="B Koodak" pitchFamily="2" charset="-78"/>
              </a:rPr>
              <a:t> </a:t>
            </a:r>
            <a:r>
              <a:rPr lang="ar-SA" sz="2400" dirty="0">
                <a:solidFill>
                  <a:srgbClr val="C00000"/>
                </a:solidFill>
                <a:cs typeface="B Koodak" pitchFamily="2" charset="-78"/>
              </a:rPr>
              <a:t>نمايش مي‌دهند. ( آن نقطه‌اي كه چيزي يا سنگي يا باري يا ... بر اهرم اثر مي‌كند، نقطه اثر نيروي مقاوم است.) </a:t>
            </a:r>
            <a:r>
              <a:rPr lang="en-US" sz="2400" dirty="0">
                <a:solidFill>
                  <a:srgbClr val="C00000"/>
                </a:solidFill>
                <a:cs typeface="B Koodak" pitchFamily="2" charset="-78"/>
              </a:rPr>
              <a:t/>
            </a:r>
            <a:br>
              <a:rPr lang="en-US" sz="2400" dirty="0">
                <a:solidFill>
                  <a:srgbClr val="C00000"/>
                </a:solidFill>
                <a:cs typeface="B Koodak" pitchFamily="2" charset="-78"/>
              </a:rPr>
            </a:br>
            <a:endParaRPr lang="en-US" sz="2400" dirty="0">
              <a:solidFill>
                <a:srgbClr val="C00000"/>
              </a:solidFill>
              <a:cs typeface="B Koodak" pitchFamily="2" charset="-78"/>
            </a:endParaRPr>
          </a:p>
        </p:txBody>
      </p:sp>
      <p:sp>
        <p:nvSpPr>
          <p:cNvPr id="3" name="Subtitle 2"/>
          <p:cNvSpPr>
            <a:spLocks noGrp="1"/>
          </p:cNvSpPr>
          <p:nvPr>
            <p:ph type="subTitle" idx="1"/>
          </p:nvPr>
        </p:nvSpPr>
        <p:spPr/>
        <p:txBody>
          <a:bodyPr/>
          <a:lstStyle/>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9144000" cy="6858000"/>
          </a:xfrm>
        </p:spPr>
        <p:txBody>
          <a:bodyPr>
            <a:noAutofit/>
          </a:bodyPr>
          <a:lstStyle/>
          <a:p>
            <a:pPr rtl="1"/>
            <a:r>
              <a:rPr lang="ar-SA" sz="3600" b="1" dirty="0">
                <a:solidFill>
                  <a:srgbClr val="FF0000"/>
                </a:solidFill>
                <a:latin typeface="NoorTabassom" pitchFamily="2" charset="-78"/>
                <a:cs typeface="NoorTabassom" pitchFamily="2" charset="-78"/>
              </a:rPr>
              <a:t>اهرم‌ها</a:t>
            </a:r>
            <a:r>
              <a:rPr lang="en-US" sz="3600" b="1" dirty="0">
                <a:latin typeface="NoorTabassom" pitchFamily="2" charset="-78"/>
                <a:cs typeface="NoorTabassom" pitchFamily="2" charset="-78"/>
              </a:rPr>
              <a:t/>
            </a:r>
            <a:br>
              <a:rPr lang="en-US" sz="3600" b="1" dirty="0">
                <a:latin typeface="NoorTabassom" pitchFamily="2" charset="-78"/>
                <a:cs typeface="NoorTabassom" pitchFamily="2" charset="-78"/>
              </a:rPr>
            </a:br>
            <a:r>
              <a:rPr lang="ar-SA" sz="3600" dirty="0">
                <a:solidFill>
                  <a:srgbClr val="7030A0"/>
                </a:solidFill>
                <a:latin typeface="NoorTabassom" pitchFamily="2" charset="-78"/>
                <a:cs typeface="NoorTabassom" pitchFamily="2" charset="-78"/>
              </a:rPr>
              <a:t>اهرم یك میله صلب است كه حول یك نقطه معین گردش می‌كند. این نقطه تكیه‌گاه نامیده می‌شود. اهرم وزنه‌ای را كه بار نامیده می‌شود، با استفاده از نیرویی به نام</a:t>
            </a:r>
            <a:r>
              <a:rPr lang="en-US" sz="3600" dirty="0">
                <a:solidFill>
                  <a:srgbClr val="7030A0"/>
                </a:solidFill>
                <a:latin typeface="NoorTabassom" pitchFamily="2" charset="-78"/>
                <a:cs typeface="NoorTabassom" pitchFamily="2" charset="-78"/>
              </a:rPr>
              <a:t> "</a:t>
            </a:r>
            <a:r>
              <a:rPr lang="ar-SA" sz="3600" dirty="0">
                <a:solidFill>
                  <a:srgbClr val="7030A0"/>
                </a:solidFill>
                <a:latin typeface="NoorTabassom" pitchFamily="2" charset="-78"/>
                <a:cs typeface="NoorTabassom" pitchFamily="2" charset="-78"/>
              </a:rPr>
              <a:t>نیروی محرک" ، به حركت درمی‌آورد. سه نوع اهرم اصلی وجود دارد- و بدن مثال‌هایی از هر سه نوع را دارد - در بدن اهرم، یك استخوان است؛ نیرو توسط یك ماهیچه اعمال می‌شود و بار بخشی از بدن است كه استخوان آن‌را حمل می‌نماید. بخش‌های مختلف بدن خود را حركت دهید و ببینید آیا می‌توانید تشخیص دهید چه نوع اهرمی درگیر است</a:t>
            </a:r>
            <a:r>
              <a:rPr lang="en-US" sz="3600" dirty="0">
                <a:solidFill>
                  <a:srgbClr val="7030A0"/>
                </a:solidFill>
                <a:latin typeface="NoorTabassom" pitchFamily="2" charset="-78"/>
                <a:cs typeface="NoorTabassom" pitchFamily="2" charset="-78"/>
              </a:rPr>
              <a:t>.</a:t>
            </a:r>
            <a:r>
              <a:rPr lang="en-US" sz="3600" dirty="0">
                <a:latin typeface="NoorTabassom" pitchFamily="2" charset="-78"/>
                <a:cs typeface="NoorTabassom" pitchFamily="2" charset="-78"/>
              </a:rPr>
              <a:t/>
            </a:r>
            <a:br>
              <a:rPr lang="en-US" sz="3600" dirty="0">
                <a:latin typeface="NoorTabassom" pitchFamily="2" charset="-78"/>
                <a:cs typeface="NoorTabassom" pitchFamily="2" charset="-78"/>
              </a:rPr>
            </a:br>
            <a:r>
              <a:rPr lang="en-US" sz="3600" dirty="0">
                <a:latin typeface="NoorTabassom" pitchFamily="2" charset="-78"/>
                <a:cs typeface="NoorTabassom" pitchFamily="2" charset="-78"/>
              </a:rPr>
              <a:t> </a:t>
            </a:r>
          </a:p>
        </p:txBody>
      </p:sp>
      <p:sp>
        <p:nvSpPr>
          <p:cNvPr id="3" name="Subtitle 2"/>
          <p:cNvSpPr>
            <a:spLocks noGrp="1"/>
          </p:cNvSpPr>
          <p:nvPr>
            <p:ph type="subTitle" idx="1"/>
          </p:nvPr>
        </p:nvSpPr>
        <p:spPr/>
        <p:txBody>
          <a:bodyPr/>
          <a:lstStyle/>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28605"/>
            <a:ext cx="7772400" cy="1214445"/>
          </a:xfrm>
        </p:spPr>
        <p:txBody>
          <a:bodyPr>
            <a:normAutofit fontScale="90000"/>
          </a:bodyPr>
          <a:lstStyle/>
          <a:p>
            <a:pPr rtl="1"/>
            <a:r>
              <a:rPr lang="ar-SA" sz="2400" b="1" dirty="0">
                <a:solidFill>
                  <a:srgbClr val="C00000"/>
                </a:solidFill>
                <a:latin typeface="Sahafa" pitchFamily="2" charset="2"/>
              </a:rPr>
              <a:t>اهرم مرتبه اول</a:t>
            </a:r>
            <a:r>
              <a:rPr lang="en-US" sz="2400" b="1" dirty="0">
                <a:latin typeface="Sahafa" pitchFamily="2" charset="2"/>
              </a:rPr>
              <a:t/>
            </a:r>
            <a:br>
              <a:rPr lang="en-US" sz="2400" b="1" dirty="0">
                <a:latin typeface="Sahafa" pitchFamily="2" charset="2"/>
              </a:rPr>
            </a:br>
            <a:r>
              <a:rPr lang="ar-SA" sz="2400" dirty="0">
                <a:solidFill>
                  <a:schemeClr val="bg2">
                    <a:lumMod val="25000"/>
                  </a:schemeClr>
                </a:solidFill>
                <a:latin typeface="Sahafa" pitchFamily="2" charset="2"/>
              </a:rPr>
              <a:t>تكیه‌گاه بین بازو و نیرو قرار دارد. مفصل گردن كه در هنگام حركت جمجمه به بالا و پایین، توسط ماهیچه‌های گردن كشیده می‌شود، مثالی از این نوع اهرم است</a:t>
            </a:r>
            <a:r>
              <a:rPr lang="en-US" sz="2400" dirty="0">
                <a:solidFill>
                  <a:schemeClr val="bg2">
                    <a:lumMod val="25000"/>
                  </a:schemeClr>
                </a:solidFill>
                <a:latin typeface="Sahafa" pitchFamily="2" charset="2"/>
              </a:rPr>
              <a:t>.</a:t>
            </a:r>
          </a:p>
        </p:txBody>
      </p:sp>
      <p:sp>
        <p:nvSpPr>
          <p:cNvPr id="3" name="Subtitle 2"/>
          <p:cNvSpPr>
            <a:spLocks noGrp="1"/>
          </p:cNvSpPr>
          <p:nvPr>
            <p:ph type="subTitle" idx="1"/>
          </p:nvPr>
        </p:nvSpPr>
        <p:spPr>
          <a:xfrm>
            <a:off x="0" y="1857364"/>
            <a:ext cx="9144000" cy="4857784"/>
          </a:xfrm>
        </p:spPr>
        <p:txBody>
          <a:bodyPr/>
          <a:lstStyle/>
          <a:p>
            <a:endParaRPr lang="en-US" dirty="0"/>
          </a:p>
        </p:txBody>
      </p:sp>
      <p:pic>
        <p:nvPicPr>
          <p:cNvPr id="4" name="Picture 3" descr="اهرم‌ها"/>
          <p:cNvPicPr/>
          <p:nvPr/>
        </p:nvPicPr>
        <p:blipFill>
          <a:blip r:embed="rId2"/>
          <a:srcRect/>
          <a:stretch>
            <a:fillRect/>
          </a:stretch>
        </p:blipFill>
        <p:spPr bwMode="auto">
          <a:xfrm>
            <a:off x="142844" y="2427287"/>
            <a:ext cx="3929091" cy="3859233"/>
          </a:xfrm>
          <a:prstGeom prst="rect">
            <a:avLst/>
          </a:prstGeom>
          <a:noFill/>
          <a:ln w="9525">
            <a:noFill/>
            <a:miter lim="800000"/>
            <a:headEnd/>
            <a:tailEnd/>
          </a:ln>
        </p:spPr>
      </p:pic>
      <p:pic>
        <p:nvPicPr>
          <p:cNvPr id="5" name="Picture 4" descr="اهرم مرتبه اول"/>
          <p:cNvPicPr/>
          <p:nvPr/>
        </p:nvPicPr>
        <p:blipFill>
          <a:blip r:embed="rId3"/>
          <a:srcRect/>
          <a:stretch>
            <a:fillRect/>
          </a:stretch>
        </p:blipFill>
        <p:spPr bwMode="auto">
          <a:xfrm>
            <a:off x="4572000" y="2760980"/>
            <a:ext cx="3786214" cy="323978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5" presetClass="entr" presetSubtype="0"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2000"/>
                                        <p:tgtEl>
                                          <p:spTgt spid="5"/>
                                        </p:tgtEl>
                                      </p:cBhvr>
                                    </p:animEffect>
                                    <p:anim calcmode="lin" valueType="num">
                                      <p:cBhvr>
                                        <p:cTn id="26" dur="2000" fill="hold"/>
                                        <p:tgtEl>
                                          <p:spTgt spid="5"/>
                                        </p:tgtEl>
                                        <p:attrNameLst>
                                          <p:attrName>style.rotation</p:attrName>
                                        </p:attrNameLst>
                                      </p:cBhvr>
                                      <p:tavLst>
                                        <p:tav tm="0">
                                          <p:val>
                                            <p:fltVal val="720"/>
                                          </p:val>
                                        </p:tav>
                                        <p:tav tm="100000">
                                          <p:val>
                                            <p:fltVal val="0"/>
                                          </p:val>
                                        </p:tav>
                                      </p:tavLst>
                                    </p:anim>
                                    <p:anim calcmode="lin" valueType="num">
                                      <p:cBhvr>
                                        <p:cTn id="27" dur="2000" fill="hold"/>
                                        <p:tgtEl>
                                          <p:spTgt spid="5"/>
                                        </p:tgtEl>
                                        <p:attrNameLst>
                                          <p:attrName>ppt_h</p:attrName>
                                        </p:attrNameLst>
                                      </p:cBhvr>
                                      <p:tavLst>
                                        <p:tav tm="0">
                                          <p:val>
                                            <p:fltVal val="0"/>
                                          </p:val>
                                        </p:tav>
                                        <p:tav tm="100000">
                                          <p:val>
                                            <p:strVal val="#ppt_h"/>
                                          </p:val>
                                        </p:tav>
                                      </p:tavLst>
                                    </p:anim>
                                    <p:anim calcmode="lin" valueType="num">
                                      <p:cBhvr>
                                        <p:cTn id="28" dur="2000" fill="hold"/>
                                        <p:tgtEl>
                                          <p:spTgt spid="5"/>
                                        </p:tgtEl>
                                        <p:attrNameLst>
                                          <p:attrName>ppt_w</p:attrName>
                                        </p:attrNameLst>
                                      </p:cBhvr>
                                      <p:tavLst>
                                        <p:tav tm="0">
                                          <p:val>
                                            <p:fltVal val="0"/>
                                          </p:val>
                                        </p:tav>
                                        <p:tav tm="100000">
                                          <p:val>
                                            <p:strVal val="#ppt_w"/>
                                          </p:val>
                                        </p:tav>
                                      </p:tavLst>
                                    </p:anim>
                                  </p:childTnLst>
                                </p:cTn>
                              </p:par>
                            </p:childTnLst>
                          </p:cTn>
                        </p:par>
                      </p:childTnLst>
                    </p:cTn>
                  </p:par>
                  <p:par>
                    <p:cTn id="29" fill="hold">
                      <p:stCondLst>
                        <p:cond delay="indefinite"/>
                      </p:stCondLst>
                      <p:childTnLst>
                        <p:par>
                          <p:cTn id="30" fill="hold">
                            <p:stCondLst>
                              <p:cond delay="0"/>
                            </p:stCondLst>
                            <p:childTnLst>
                              <p:par>
                                <p:cTn id="31" presetID="24" presetClass="entr" presetSubtype="0" fill="hold" nodeType="clickEffect">
                                  <p:stCondLst>
                                    <p:cond delay="0"/>
                                  </p:stCondLst>
                                  <p:childTnLst>
                                    <p:set>
                                      <p:cBhvr>
                                        <p:cTn id="32" dur="1" fill="hold">
                                          <p:stCondLst>
                                            <p:cond delay="0"/>
                                          </p:stCondLst>
                                        </p:cTn>
                                        <p:tgtEl>
                                          <p:spTgt spid="4"/>
                                        </p:tgtEl>
                                        <p:attrNameLst>
                                          <p:attrName>style.visibility</p:attrName>
                                        </p:attrNameLst>
                                      </p:cBhvr>
                                      <p:to>
                                        <p:strVal val="visible"/>
                                      </p:to>
                                    </p:set>
                                    <p:anim to="" calcmode="lin" valueType="num">
                                      <p:cBhvr>
                                        <p:cTn id="33"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14348" y="214290"/>
            <a:ext cx="7772400" cy="2143140"/>
          </a:xfrm>
        </p:spPr>
        <p:txBody>
          <a:bodyPr>
            <a:normAutofit fontScale="90000"/>
          </a:bodyPr>
          <a:lstStyle/>
          <a:p>
            <a:pPr rtl="1"/>
            <a:r>
              <a:rPr lang="ar-SA" sz="3100" b="1" dirty="0">
                <a:solidFill>
                  <a:srgbClr val="00B050"/>
                </a:solidFill>
                <a:latin typeface="NoorLotus" pitchFamily="2" charset="-78"/>
                <a:cs typeface="NoorLotus" pitchFamily="2" charset="-78"/>
              </a:rPr>
              <a:t>اهرم مرتبه دوم</a:t>
            </a:r>
            <a:r>
              <a:rPr lang="en-US" sz="3100" b="1" dirty="0">
                <a:solidFill>
                  <a:srgbClr val="00B050"/>
                </a:solidFill>
                <a:latin typeface="NoorLotus" pitchFamily="2" charset="-78"/>
                <a:cs typeface="NoorLotus" pitchFamily="2" charset="-78"/>
              </a:rPr>
              <a:t>: </a:t>
            </a:r>
            <a:r>
              <a:rPr lang="en-US" sz="3100" b="1" dirty="0"/>
              <a:t/>
            </a:r>
            <a:br>
              <a:rPr lang="en-US" sz="3100" b="1" dirty="0"/>
            </a:br>
            <a:r>
              <a:rPr lang="ar-SA" sz="3100" dirty="0">
                <a:solidFill>
                  <a:srgbClr val="0070C0"/>
                </a:solidFill>
                <a:latin typeface="Zr" pitchFamily="2" charset="2"/>
                <a:cs typeface="B Koodak Outline" pitchFamily="2" charset="-78"/>
              </a:rPr>
              <a:t>امكان دیگری كه برای قرار گیری بار وجود دارد، بین تكیه‌گاه و نیروست. این وضعیت وقتی شما روی نوك انگشتان خود ایستاده‌اید، اتفاق </a:t>
            </a:r>
            <a:r>
              <a:rPr lang="ar-SA" sz="3100" dirty="0" smtClean="0">
                <a:solidFill>
                  <a:srgbClr val="0070C0"/>
                </a:solidFill>
                <a:latin typeface="Zr" pitchFamily="2" charset="2"/>
                <a:cs typeface="B Koodak Outline" pitchFamily="2" charset="-78"/>
              </a:rPr>
              <a:t>می‌افتد</a:t>
            </a:r>
            <a:r>
              <a:rPr lang="en-US" sz="3100" dirty="0">
                <a:solidFill>
                  <a:srgbClr val="0070C0"/>
                </a:solidFill>
                <a:latin typeface="Zr" pitchFamily="2" charset="2"/>
                <a:cs typeface="B Koodak Outline" pitchFamily="2" charset="-78"/>
              </a:rPr>
              <a:t>.</a:t>
            </a:r>
            <a:r>
              <a:rPr lang="en-US" dirty="0"/>
              <a:t/>
            </a:r>
            <a:br>
              <a:rPr lang="en-US" dirty="0"/>
            </a:br>
            <a:endParaRPr lang="en-US" dirty="0"/>
          </a:p>
        </p:txBody>
      </p:sp>
      <p:sp>
        <p:nvSpPr>
          <p:cNvPr id="3" name="Subtitle 2"/>
          <p:cNvSpPr>
            <a:spLocks noGrp="1"/>
          </p:cNvSpPr>
          <p:nvPr>
            <p:ph type="subTitle" idx="1"/>
          </p:nvPr>
        </p:nvSpPr>
        <p:spPr>
          <a:xfrm>
            <a:off x="214282" y="2071678"/>
            <a:ext cx="8929718" cy="4786322"/>
          </a:xfrm>
        </p:spPr>
        <p:txBody>
          <a:bodyPr/>
          <a:lstStyle/>
          <a:p>
            <a:endParaRPr lang="en-US" dirty="0"/>
          </a:p>
        </p:txBody>
      </p:sp>
      <p:pic>
        <p:nvPicPr>
          <p:cNvPr id="4" name="Picture 3" descr="اهرم‌ها"/>
          <p:cNvPicPr/>
          <p:nvPr/>
        </p:nvPicPr>
        <p:blipFill>
          <a:blip r:embed="rId2"/>
          <a:srcRect/>
          <a:stretch>
            <a:fillRect/>
          </a:stretch>
        </p:blipFill>
        <p:spPr bwMode="auto">
          <a:xfrm>
            <a:off x="214282" y="2500306"/>
            <a:ext cx="3929090" cy="3646499"/>
          </a:xfrm>
          <a:prstGeom prst="rect">
            <a:avLst/>
          </a:prstGeom>
          <a:noFill/>
          <a:ln w="9525">
            <a:noFill/>
            <a:miter lim="800000"/>
            <a:headEnd/>
            <a:tailEnd/>
          </a:ln>
        </p:spPr>
      </p:pic>
      <p:pic>
        <p:nvPicPr>
          <p:cNvPr id="5" name="Picture 4" descr="اهرم مرتبه دوم"/>
          <p:cNvPicPr/>
          <p:nvPr/>
        </p:nvPicPr>
        <p:blipFill>
          <a:blip r:embed="rId3"/>
          <a:srcRect/>
          <a:stretch>
            <a:fillRect/>
          </a:stretch>
        </p:blipFill>
        <p:spPr bwMode="auto">
          <a:xfrm>
            <a:off x="4357686" y="2760980"/>
            <a:ext cx="4500594" cy="331122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14348" y="642918"/>
            <a:ext cx="7772400" cy="1714511"/>
          </a:xfrm>
        </p:spPr>
        <p:txBody>
          <a:bodyPr>
            <a:normAutofit fontScale="90000"/>
          </a:bodyPr>
          <a:lstStyle/>
          <a:p>
            <a:pPr rtl="1"/>
            <a:r>
              <a:rPr lang="ar-SA" sz="3600" b="1" dirty="0" smtClean="0">
                <a:solidFill>
                  <a:srgbClr val="00B0F0"/>
                </a:solidFill>
                <a:cs typeface="Traditional Arabic" pitchFamily="2" charset="-78"/>
              </a:rPr>
              <a:t>اهرم مرتبه سه</a:t>
            </a:r>
            <a:r>
              <a:rPr lang="en-US" sz="3600" b="1" dirty="0" smtClean="0">
                <a:solidFill>
                  <a:srgbClr val="00B0F0"/>
                </a:solidFill>
                <a:cs typeface="Traditional Arabic" pitchFamily="2" charset="-78"/>
              </a:rPr>
              <a:t>:</a:t>
            </a:r>
            <a:r>
              <a:rPr lang="en-US" sz="3600" b="1" dirty="0" smtClean="0"/>
              <a:t/>
            </a:r>
            <a:br>
              <a:rPr lang="en-US" sz="3600" b="1" dirty="0" smtClean="0"/>
            </a:br>
            <a:r>
              <a:rPr lang="en-US" sz="3600" dirty="0" smtClean="0"/>
              <a:t> </a:t>
            </a:r>
            <a:br>
              <a:rPr lang="en-US" sz="3600" dirty="0" smtClean="0"/>
            </a:br>
            <a:r>
              <a:rPr lang="ar-SA" sz="3600" dirty="0" smtClean="0">
                <a:solidFill>
                  <a:srgbClr val="00B050"/>
                </a:solidFill>
                <a:latin typeface="NoorLotus" pitchFamily="2" charset="-78"/>
                <a:cs typeface="NoorLotus" pitchFamily="2" charset="-78"/>
              </a:rPr>
              <a:t>در این نوع اهرم، نیرو در</a:t>
            </a:r>
            <a:r>
              <a:rPr lang="ar-SA" sz="3600" dirty="0" smtClean="0">
                <a:solidFill>
                  <a:srgbClr val="00B050"/>
                </a:solidFill>
                <a:latin typeface="NoorLotus" pitchFamily="2" charset="-78"/>
                <a:cs typeface="NoorLotus" pitchFamily="2" charset="-78"/>
                <a:hlinkClick r:id="rId2" action="ppaction://hlinksldjump"/>
              </a:rPr>
              <a:t> </a:t>
            </a:r>
            <a:r>
              <a:rPr lang="ar-SA" sz="3600" dirty="0" smtClean="0">
                <a:solidFill>
                  <a:srgbClr val="00B050"/>
                </a:solidFill>
                <a:latin typeface="NoorLotus" pitchFamily="2" charset="-78"/>
                <a:cs typeface="NoorLotus" pitchFamily="2" charset="-78"/>
              </a:rPr>
              <a:t>وسط یا بین تكیه‌گاه و بار</a:t>
            </a:r>
            <a:r>
              <a:rPr lang="ar-SA" sz="3600" dirty="0" smtClean="0">
                <a:solidFill>
                  <a:srgbClr val="00B050"/>
                </a:solidFill>
                <a:latin typeface="NoorLotus" pitchFamily="2" charset="-78"/>
                <a:cs typeface="NoorLotus" pitchFamily="2" charset="-78"/>
                <a:hlinkClick r:id="rId2" action="ppaction://hlinksldjump"/>
              </a:rPr>
              <a:t> </a:t>
            </a:r>
            <a:r>
              <a:rPr lang="ar-SA" sz="3600" dirty="0" smtClean="0">
                <a:solidFill>
                  <a:srgbClr val="00B050"/>
                </a:solidFill>
                <a:latin typeface="NoorLotus" pitchFamily="2" charset="-78"/>
                <a:cs typeface="NoorLotus" pitchFamily="2" charset="-78"/>
              </a:rPr>
              <a:t>قرار دارد. این وضعیت در </a:t>
            </a:r>
            <a:r>
              <a:rPr lang="ar-SA" sz="3600" u="sng" dirty="0" smtClean="0">
                <a:solidFill>
                  <a:srgbClr val="00B050"/>
                </a:solidFill>
                <a:latin typeface="NoorLotus" pitchFamily="2" charset="-78"/>
                <a:cs typeface="NoorLotus" pitchFamily="2" charset="-78"/>
              </a:rPr>
              <a:t>مفصل</a:t>
            </a:r>
            <a:r>
              <a:rPr lang="en-US" sz="3600" dirty="0" smtClean="0">
                <a:solidFill>
                  <a:srgbClr val="00B050"/>
                </a:solidFill>
                <a:latin typeface="NoorLotus" pitchFamily="2" charset="-78"/>
                <a:cs typeface="NoorLotus" pitchFamily="2" charset="-78"/>
                <a:hlinkClick r:id="rId3" action="ppaction://hlinkfile"/>
              </a:rPr>
              <a:t> </a:t>
            </a:r>
            <a:r>
              <a:rPr lang="ar-SA" sz="3600" dirty="0" smtClean="0">
                <a:solidFill>
                  <a:srgbClr val="00B050"/>
                </a:solidFill>
                <a:latin typeface="NoorLotus" pitchFamily="2" charset="-78"/>
                <a:cs typeface="NoorLotus" pitchFamily="2" charset="-78"/>
              </a:rPr>
              <a:t>آرنج در بازو اتفاق می‌افتد</a:t>
            </a:r>
            <a:r>
              <a:rPr lang="en-US" dirty="0" smtClean="0">
                <a:solidFill>
                  <a:srgbClr val="00B050"/>
                </a:solidFill>
                <a:latin typeface="NoorLotus" pitchFamily="2" charset="-78"/>
                <a:cs typeface="NoorLotus" pitchFamily="2" charset="-78"/>
              </a:rPr>
              <a:t>.</a:t>
            </a:r>
            <a:r>
              <a:rPr lang="en-US" dirty="0" smtClean="0">
                <a:latin typeface="NoorLotus" pitchFamily="2" charset="-78"/>
                <a:cs typeface="NoorLotus" pitchFamily="2" charset="-78"/>
              </a:rPr>
              <a:t/>
            </a:r>
            <a:br>
              <a:rPr lang="en-US" dirty="0" smtClean="0">
                <a:latin typeface="NoorLotus" pitchFamily="2" charset="-78"/>
                <a:cs typeface="NoorLotus" pitchFamily="2" charset="-78"/>
              </a:rPr>
            </a:br>
            <a:endParaRPr lang="en-US" dirty="0">
              <a:latin typeface="NoorLotus" pitchFamily="2" charset="-78"/>
              <a:cs typeface="NoorLotus" pitchFamily="2" charset="-78"/>
            </a:endParaRPr>
          </a:p>
        </p:txBody>
      </p:sp>
      <p:sp>
        <p:nvSpPr>
          <p:cNvPr id="3" name="Subtitle 2"/>
          <p:cNvSpPr>
            <a:spLocks noGrp="1"/>
          </p:cNvSpPr>
          <p:nvPr>
            <p:ph type="subTitle" idx="1"/>
          </p:nvPr>
        </p:nvSpPr>
        <p:spPr>
          <a:xfrm>
            <a:off x="142844" y="2428868"/>
            <a:ext cx="9001156" cy="4429132"/>
          </a:xfrm>
        </p:spPr>
        <p:txBody>
          <a:bodyPr/>
          <a:lstStyle/>
          <a:p>
            <a:endParaRPr lang="en-US" dirty="0"/>
          </a:p>
        </p:txBody>
      </p:sp>
      <p:pic>
        <p:nvPicPr>
          <p:cNvPr id="4" name="Picture 3" descr="اهرم‌ها">
            <a:hlinkClick r:id="rId4"/>
          </p:cNvPr>
          <p:cNvPicPr/>
          <p:nvPr/>
        </p:nvPicPr>
        <p:blipFill>
          <a:blip r:embed="rId5"/>
          <a:srcRect/>
          <a:stretch>
            <a:fillRect/>
          </a:stretch>
        </p:blipFill>
        <p:spPr bwMode="auto">
          <a:xfrm>
            <a:off x="285720" y="2760980"/>
            <a:ext cx="3429025" cy="3525540"/>
          </a:xfrm>
          <a:prstGeom prst="rect">
            <a:avLst/>
          </a:prstGeom>
          <a:noFill/>
          <a:ln w="9525">
            <a:noFill/>
            <a:miter lim="800000"/>
            <a:headEnd/>
            <a:tailEnd/>
          </a:ln>
        </p:spPr>
      </p:pic>
      <p:pic>
        <p:nvPicPr>
          <p:cNvPr id="5" name="Picture 4" descr="اهرم مرتبه سوم"/>
          <p:cNvPicPr/>
          <p:nvPr/>
        </p:nvPicPr>
        <p:blipFill>
          <a:blip r:embed="rId6"/>
          <a:srcRect/>
          <a:stretch>
            <a:fillRect/>
          </a:stretch>
        </p:blipFill>
        <p:spPr bwMode="auto">
          <a:xfrm>
            <a:off x="4286248" y="2760980"/>
            <a:ext cx="4286280" cy="331122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57167"/>
            <a:ext cx="7772400" cy="4714907"/>
          </a:xfrm>
        </p:spPr>
        <p:txBody>
          <a:bodyPr>
            <a:normAutofit/>
          </a:bodyPr>
          <a:lstStyle/>
          <a:p>
            <a:pPr rtl="1"/>
            <a:r>
              <a:rPr lang="ar-SA" dirty="0" smtClean="0">
                <a:solidFill>
                  <a:srgbClr val="00B050"/>
                </a:solidFill>
                <a:latin typeface="NoorTitr" pitchFamily="2" charset="-78"/>
                <a:cs typeface="NoorTitr" pitchFamily="2" charset="-78"/>
              </a:rPr>
              <a:t>لقد خلقنا الإنسان فی أحسن تقویم</a:t>
            </a:r>
            <a:r>
              <a:rPr lang="en-US" dirty="0" smtClean="0">
                <a:solidFill>
                  <a:srgbClr val="00B050"/>
                </a:solidFill>
                <a:latin typeface="NoorTitr" pitchFamily="2" charset="-78"/>
                <a:cs typeface="NoorTitr" pitchFamily="2" charset="-78"/>
              </a:rPr>
              <a:t/>
            </a:r>
            <a:br>
              <a:rPr lang="en-US" dirty="0" smtClean="0">
                <a:solidFill>
                  <a:srgbClr val="00B050"/>
                </a:solidFill>
                <a:latin typeface="NoorTitr" pitchFamily="2" charset="-78"/>
                <a:cs typeface="NoorTitr" pitchFamily="2" charset="-78"/>
              </a:rPr>
            </a:br>
            <a:r>
              <a:rPr lang="ar-SA" dirty="0" smtClean="0">
                <a:solidFill>
                  <a:srgbClr val="00B050"/>
                </a:solidFill>
                <a:latin typeface="NoorTitr" pitchFamily="2" charset="-78"/>
                <a:cs typeface="NoorTitr" pitchFamily="2" charset="-78"/>
              </a:rPr>
              <a:t>ثم رددناه أسفل سافلین</a:t>
            </a:r>
            <a:r>
              <a:rPr lang="en-US" dirty="0" smtClean="0">
                <a:solidFill>
                  <a:srgbClr val="00B050"/>
                </a:solidFill>
                <a:latin typeface="NoorTitr" pitchFamily="2" charset="-78"/>
                <a:cs typeface="NoorTitr" pitchFamily="2" charset="-78"/>
              </a:rPr>
              <a:t/>
            </a:r>
            <a:br>
              <a:rPr lang="en-US" dirty="0" smtClean="0">
                <a:solidFill>
                  <a:srgbClr val="00B050"/>
                </a:solidFill>
                <a:latin typeface="NoorTitr" pitchFamily="2" charset="-78"/>
                <a:cs typeface="NoorTitr" pitchFamily="2" charset="-78"/>
              </a:rPr>
            </a:br>
            <a:r>
              <a:rPr lang="ar-SA" dirty="0" smtClean="0">
                <a:solidFill>
                  <a:srgbClr val="00B050"/>
                </a:solidFill>
                <a:latin typeface="NoorTitr" pitchFamily="2" charset="-78"/>
                <a:cs typeface="NoorTitr" pitchFamily="2" charset="-78"/>
              </a:rPr>
              <a:t>الا الذین آمنوا و عملواالصالحات فلهم اجر غیرممنون</a:t>
            </a:r>
            <a:r>
              <a:rPr lang="en-US" dirty="0" smtClean="0"/>
              <a:t/>
            </a:r>
            <a:br>
              <a:rPr lang="en-US" dirty="0" smtClean="0"/>
            </a:br>
            <a:r>
              <a:rPr lang="en-US" dirty="0" smtClean="0"/>
              <a:t/>
            </a:r>
            <a:br>
              <a:rPr lang="en-US" dirty="0" smtClean="0"/>
            </a:br>
            <a:r>
              <a:rPr lang="ar-SA" dirty="0" smtClean="0"/>
              <a:t> </a:t>
            </a:r>
            <a:endParaRPr lang="en-US" dirty="0"/>
          </a:p>
        </p:txBody>
      </p:sp>
      <p:sp>
        <p:nvSpPr>
          <p:cNvPr id="3" name="Subtitle 2"/>
          <p:cNvSpPr>
            <a:spLocks noGrp="1"/>
          </p:cNvSpPr>
          <p:nvPr>
            <p:ph type="subTitle" idx="1"/>
          </p:nvPr>
        </p:nvSpPr>
        <p:spPr>
          <a:xfrm>
            <a:off x="642910" y="3571876"/>
            <a:ext cx="7572428" cy="3000396"/>
          </a:xfrm>
        </p:spPr>
        <p:txBody>
          <a:bodyPr>
            <a:normAutofit/>
          </a:bodyPr>
          <a:lstStyle/>
          <a:p>
            <a:r>
              <a:rPr lang="ar-SA" sz="3600" dirty="0" smtClean="0">
                <a:solidFill>
                  <a:srgbClr val="002060"/>
                </a:solidFill>
                <a:latin typeface="NoorElham" pitchFamily="2" charset="-78"/>
                <a:ea typeface="Kozuka Gothic Pro H" pitchFamily="34" charset="-128"/>
                <a:cs typeface="NoorElham" pitchFamily="2" charset="-78"/>
              </a:rPr>
              <a:t>مسلماً ما انسان را در بهترین شكل و نظام آفریدیم سپس ما او را به پایین ترین مراحل بازگرداندیم مگر كسانی كه ایمان آورده اند و اعمال صالح انجام داده اند كه برای آنها پاداشی است قطع نشدنی</a:t>
            </a:r>
            <a:endParaRPr lang="en-US" sz="36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714357"/>
            <a:ext cx="7772400" cy="3071833"/>
          </a:xfrm>
        </p:spPr>
        <p:txBody>
          <a:bodyPr>
            <a:normAutofit/>
          </a:bodyPr>
          <a:lstStyle/>
          <a:p>
            <a:pPr rtl="1"/>
            <a:r>
              <a:rPr lang="en-US" dirty="0" smtClean="0">
                <a:solidFill>
                  <a:schemeClr val="accent6">
                    <a:lumMod val="50000"/>
                  </a:schemeClr>
                </a:solidFill>
              </a:rPr>
              <a:t> </a:t>
            </a:r>
            <a:br>
              <a:rPr lang="en-US" dirty="0" smtClean="0">
                <a:solidFill>
                  <a:schemeClr val="accent6">
                    <a:lumMod val="50000"/>
                  </a:schemeClr>
                </a:solidFill>
              </a:rPr>
            </a:br>
            <a:r>
              <a:rPr lang="ar-SA" dirty="0" smtClean="0">
                <a:solidFill>
                  <a:schemeClr val="accent6">
                    <a:lumMod val="50000"/>
                  </a:schemeClr>
                </a:solidFill>
                <a:latin typeface="NoorLotus" pitchFamily="2" charset="-78"/>
                <a:cs typeface="NoorLotus" pitchFamily="2" charset="-78"/>
              </a:rPr>
              <a:t>فَلْیَنْظُرِالإنْسانُ مِمَّ خُلِقَ* خُلِقَ مِنْ مّاءٍ دافِقٍ* یَخْرُجُ مِنْ بَینِ الصُّلْبِ وَ التَّرائِبِ (طارق: </a:t>
            </a:r>
            <a:r>
              <a:rPr lang="fa-IR" dirty="0" smtClean="0">
                <a:solidFill>
                  <a:schemeClr val="accent6">
                    <a:lumMod val="50000"/>
                  </a:schemeClr>
                </a:solidFill>
                <a:latin typeface="NoorLotus" pitchFamily="2" charset="-78"/>
                <a:cs typeface="NoorLotus" pitchFamily="2" charset="-78"/>
              </a:rPr>
              <a:t>۵ ۷)</a:t>
            </a:r>
            <a:r>
              <a:rPr lang="en-US" dirty="0" smtClean="0"/>
              <a:t/>
            </a:r>
            <a:br>
              <a:rPr lang="en-US" dirty="0" smtClean="0"/>
            </a:br>
            <a:endParaRPr lang="en-US" dirty="0"/>
          </a:p>
        </p:txBody>
      </p:sp>
      <p:sp>
        <p:nvSpPr>
          <p:cNvPr id="3" name="Subtitle 2"/>
          <p:cNvSpPr>
            <a:spLocks noGrp="1"/>
          </p:cNvSpPr>
          <p:nvPr>
            <p:ph type="subTitle" idx="1"/>
          </p:nvPr>
        </p:nvSpPr>
        <p:spPr>
          <a:xfrm>
            <a:off x="1357290" y="3643314"/>
            <a:ext cx="6400800" cy="2209800"/>
          </a:xfrm>
        </p:spPr>
        <p:txBody>
          <a:bodyPr>
            <a:normAutofit/>
          </a:bodyPr>
          <a:lstStyle/>
          <a:p>
            <a:r>
              <a:rPr lang="ar-SA" dirty="0" smtClean="0">
                <a:solidFill>
                  <a:srgbClr val="002060"/>
                </a:solidFill>
                <a:latin typeface="NoorTabassom" pitchFamily="2" charset="-78"/>
                <a:ea typeface="Kozuka Gothic Pr6N H" pitchFamily="34" charset="-128"/>
                <a:cs typeface="NoorTabassom" pitchFamily="2" charset="-78"/>
              </a:rPr>
              <a:t>«انسان باید بنگرد و دقت کند که از چه چیز آفریده شده است؟!* او از آب جهنده ناچیزی آفریده شده است* آبی که از میان استخوان پشت و استخوان های سینه بیرون می آید».</a:t>
            </a:r>
            <a:endParaRPr lang="en-US" dirty="0">
              <a:solidFill>
                <a:srgbClr val="002060"/>
              </a:solidFill>
              <a:latin typeface="NoorTabassom" pitchFamily="2" charset="-78"/>
              <a:ea typeface="Kozuka Gothic Pr6N H" pitchFamily="34" charset="-128"/>
              <a:cs typeface="NoorTabassom" pitchFamily="2" charset="-78"/>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42910" y="3643314"/>
            <a:ext cx="7772400" cy="1470025"/>
          </a:xfrm>
        </p:spPr>
        <p:txBody>
          <a:bodyPr>
            <a:noAutofit/>
          </a:bodyPr>
          <a:lstStyle/>
          <a:p>
            <a:pPr rtl="1"/>
            <a:r>
              <a:rPr lang="ar-SA" sz="2800" dirty="0" smtClean="0">
                <a:solidFill>
                  <a:srgbClr val="FF0000"/>
                </a:solidFill>
                <a:cs typeface="B Roya" pitchFamily="2" charset="-78"/>
              </a:rPr>
              <a:t>«انسان باید به غذای خویش بنگرد و دربارة آن بیندیشد (که چگونه ما آن را برای او فراهم کرده ایم، و در ساختمان مواد غذایی و اجزاء حیات بخش آن، چه دقت و مهارت و ظرافتی بکار برده ایم) * ما آب را از آسمان بگونة شگفتی می بارانیم * سپس زمین را می شکافیم و از هم باز می کنیم * در آن دانه ها را می رویانیم و رزها و گیاهان خوردنی را * ودرختان زیتون و خرما را * و باغ های پردرخت و انبوه را».</a:t>
            </a:r>
            <a:endParaRPr lang="en-US" sz="2800" dirty="0">
              <a:solidFill>
                <a:srgbClr val="FF0000"/>
              </a:solidFill>
              <a:cs typeface="B Roya" pitchFamily="2" charset="-78"/>
            </a:endParaRPr>
          </a:p>
        </p:txBody>
      </p:sp>
      <p:sp>
        <p:nvSpPr>
          <p:cNvPr id="3" name="Subtitle 2"/>
          <p:cNvSpPr>
            <a:spLocks noGrp="1"/>
          </p:cNvSpPr>
          <p:nvPr>
            <p:ph type="subTitle" idx="1"/>
          </p:nvPr>
        </p:nvSpPr>
        <p:spPr>
          <a:xfrm>
            <a:off x="0" y="214290"/>
            <a:ext cx="9144000" cy="2786082"/>
          </a:xfrm>
        </p:spPr>
        <p:txBody>
          <a:bodyPr>
            <a:normAutofit/>
          </a:bodyPr>
          <a:lstStyle/>
          <a:p>
            <a:r>
              <a:rPr lang="ar-SA" sz="3600" dirty="0" smtClean="0">
                <a:solidFill>
                  <a:schemeClr val="tx2">
                    <a:lumMod val="75000"/>
                  </a:schemeClr>
                </a:solidFill>
                <a:cs typeface="B Traffic" pitchFamily="2" charset="-78"/>
              </a:rPr>
              <a:t>فَلْیَنْظُرِالإنْسانُ إلی طَعامِهِ* أَنَّا صَبَبْنا الماءَ صَبَّاً* ثُمَّ شَقَقْنا الأرْضَ شَقَّاً* فَانْبَتْنا فیها حَبّاً* وَ عِنَباً وَ قَضْباً* وَ زَیْتُوناً وَ نَخْلاً* وَ حَدائِقَ غُلْباً (عبس: </a:t>
            </a:r>
            <a:r>
              <a:rPr lang="fa-IR" sz="3600" dirty="0" smtClean="0">
                <a:solidFill>
                  <a:schemeClr val="tx2">
                    <a:lumMod val="75000"/>
                  </a:schemeClr>
                </a:solidFill>
                <a:cs typeface="B Traffic" pitchFamily="2" charset="-78"/>
              </a:rPr>
              <a:t>۲۴ ۳۰)</a:t>
            </a:r>
            <a:r>
              <a:rPr lang="en-US" sz="3600" dirty="0" smtClean="0">
                <a:solidFill>
                  <a:schemeClr val="tx2">
                    <a:lumMod val="75000"/>
                  </a:schemeClr>
                </a:solidFill>
              </a:rPr>
              <a:t/>
            </a:r>
            <a:br>
              <a:rPr lang="en-US" sz="3600" dirty="0" smtClean="0">
                <a:solidFill>
                  <a:schemeClr val="tx2">
                    <a:lumMod val="75000"/>
                  </a:schemeClr>
                </a:solidFill>
              </a:rPr>
            </a:br>
            <a:endParaRPr lang="en-US" sz="3600" dirty="0">
              <a:solidFill>
                <a:schemeClr val="tx2">
                  <a:lumMod val="75000"/>
                </a:schemeClr>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14348" y="571480"/>
            <a:ext cx="7772400" cy="2786081"/>
          </a:xfrm>
        </p:spPr>
        <p:txBody>
          <a:bodyPr>
            <a:normAutofit/>
          </a:bodyPr>
          <a:lstStyle/>
          <a:p>
            <a:pPr rtl="1"/>
            <a:r>
              <a:rPr lang="ar-SA" dirty="0" smtClean="0">
                <a:solidFill>
                  <a:srgbClr val="00B050"/>
                </a:solidFill>
                <a:cs typeface="B Majid Shadow" pitchFamily="2" charset="-78"/>
              </a:rPr>
              <a:t>اَفَلا یَنْظروُنَ إلی الابِلِ کَیفً خُلِقَتْ* وَ إلی السَّماءٍ کَیفَ رُفِعَتْ* وَ إلی الجِبالِ کَیفَ نُصِبَتْ* وَ إلی الأرْضِ کَیفَ سُطِحَتْ (غاشیه: </a:t>
            </a:r>
            <a:r>
              <a:rPr lang="fa-IR" dirty="0" smtClean="0">
                <a:solidFill>
                  <a:srgbClr val="00B050"/>
                </a:solidFill>
                <a:cs typeface="B Majid Shadow" pitchFamily="2" charset="-78"/>
              </a:rPr>
              <a:t>۱۷ ۲۰)</a:t>
            </a:r>
            <a:r>
              <a:rPr lang="en-US" dirty="0" smtClean="0">
                <a:cs typeface="B Majid Shadow" pitchFamily="2" charset="-78"/>
              </a:rPr>
              <a:t/>
            </a:r>
            <a:br>
              <a:rPr lang="en-US" dirty="0" smtClean="0">
                <a:cs typeface="B Majid Shadow" pitchFamily="2" charset="-78"/>
              </a:rPr>
            </a:br>
            <a:endParaRPr lang="en-US" dirty="0">
              <a:cs typeface="B Majid Shadow" pitchFamily="2" charset="-78"/>
            </a:endParaRPr>
          </a:p>
        </p:txBody>
      </p:sp>
      <p:sp>
        <p:nvSpPr>
          <p:cNvPr id="3" name="Subtitle 2"/>
          <p:cNvSpPr>
            <a:spLocks noGrp="1"/>
          </p:cNvSpPr>
          <p:nvPr>
            <p:ph type="subTitle" idx="1"/>
          </p:nvPr>
        </p:nvSpPr>
        <p:spPr>
          <a:xfrm>
            <a:off x="428596" y="3571876"/>
            <a:ext cx="8286808" cy="1752600"/>
          </a:xfrm>
        </p:spPr>
        <p:txBody>
          <a:bodyPr>
            <a:noAutofit/>
          </a:bodyPr>
          <a:lstStyle/>
          <a:p>
            <a:r>
              <a:rPr lang="ar-SA" dirty="0" smtClean="0">
                <a:solidFill>
                  <a:srgbClr val="002060"/>
                </a:solidFill>
                <a:latin typeface="Diwani" pitchFamily="2" charset="2"/>
              </a:rPr>
              <a:t>«آیا به شتران نمی نگرند که چگونه آفریده شده اند؟! و به آسمان نگاه نمی کنند که چگونه برافراشته شده است؟! و به کوه ها نمی نگرند که چگونه نصب و پابرجای شده اند؟! و به زمین نمی نگرند که چگونه پهن و گسترانیده شده است؟!».</a:t>
            </a:r>
            <a:endParaRPr lang="en-US" dirty="0">
              <a:solidFill>
                <a:srgbClr val="002060"/>
              </a:solidFill>
              <a:latin typeface="Diwani" pitchFamily="2" charset="2"/>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7158" y="1"/>
            <a:ext cx="8572560" cy="3428999"/>
          </a:xfrm>
        </p:spPr>
        <p:txBody>
          <a:bodyPr>
            <a:noAutofit/>
          </a:bodyPr>
          <a:lstStyle/>
          <a:p>
            <a:pPr rtl="1"/>
            <a:r>
              <a:rPr lang="ar-SA" b="1" dirty="0" smtClean="0">
                <a:solidFill>
                  <a:srgbClr val="002060"/>
                </a:solidFill>
                <a:latin typeface="NoorMitra" pitchFamily="2" charset="-78"/>
                <a:cs typeface="NoorMitra" pitchFamily="2" charset="-78"/>
              </a:rPr>
              <a:t>قُلْ انْظُرُوا ما ذا فی السَّمواتِ وَالأَرْضِ وَ ما تُغْنی الأیاتُ وَ النُّذُرُ عَنْ قَومٍ لا یُؤْمِنُونَ (یونس: </a:t>
            </a:r>
            <a:r>
              <a:rPr lang="fa-IR" b="1" dirty="0" smtClean="0">
                <a:solidFill>
                  <a:srgbClr val="002060"/>
                </a:solidFill>
                <a:latin typeface="NoorMitra" pitchFamily="2" charset="-78"/>
                <a:cs typeface="NoorMitra" pitchFamily="2" charset="-78"/>
              </a:rPr>
              <a:t>۱۰۱)</a:t>
            </a:r>
            <a:r>
              <a:rPr lang="en-US" dirty="0" smtClean="0">
                <a:solidFill>
                  <a:srgbClr val="002060"/>
                </a:solidFill>
                <a:latin typeface="NoorMitra" pitchFamily="2" charset="-78"/>
                <a:cs typeface="NoorMitra" pitchFamily="2" charset="-78"/>
              </a:rPr>
              <a:t/>
            </a:r>
            <a:br>
              <a:rPr lang="en-US" dirty="0" smtClean="0">
                <a:solidFill>
                  <a:srgbClr val="002060"/>
                </a:solidFill>
                <a:latin typeface="NoorMitra" pitchFamily="2" charset="-78"/>
                <a:cs typeface="NoorMitra" pitchFamily="2" charset="-78"/>
              </a:rPr>
            </a:br>
            <a:r>
              <a:rPr lang="en-US" dirty="0" smtClean="0">
                <a:solidFill>
                  <a:srgbClr val="002060"/>
                </a:solidFill>
                <a:latin typeface="NoorMitra" pitchFamily="2" charset="-78"/>
                <a:cs typeface="NoorMitra" pitchFamily="2" charset="-78"/>
              </a:rPr>
              <a:t/>
            </a:r>
            <a:br>
              <a:rPr lang="en-US" dirty="0" smtClean="0">
                <a:solidFill>
                  <a:srgbClr val="002060"/>
                </a:solidFill>
                <a:latin typeface="NoorMitra" pitchFamily="2" charset="-78"/>
                <a:cs typeface="NoorMitra" pitchFamily="2" charset="-78"/>
              </a:rPr>
            </a:br>
            <a:endParaRPr lang="en-US" dirty="0">
              <a:solidFill>
                <a:srgbClr val="002060"/>
              </a:solidFill>
              <a:latin typeface="NoorMitra" pitchFamily="2" charset="-78"/>
              <a:cs typeface="NoorMitra" pitchFamily="2" charset="-78"/>
            </a:endParaRPr>
          </a:p>
        </p:txBody>
      </p:sp>
      <p:sp>
        <p:nvSpPr>
          <p:cNvPr id="3" name="Subtitle 2"/>
          <p:cNvSpPr>
            <a:spLocks noGrp="1"/>
          </p:cNvSpPr>
          <p:nvPr>
            <p:ph type="subTitle" idx="1"/>
          </p:nvPr>
        </p:nvSpPr>
        <p:spPr>
          <a:xfrm>
            <a:off x="857224" y="3143248"/>
            <a:ext cx="7715304" cy="2495552"/>
          </a:xfrm>
        </p:spPr>
        <p:txBody>
          <a:bodyPr>
            <a:noAutofit/>
          </a:bodyPr>
          <a:lstStyle/>
          <a:p>
            <a:r>
              <a:rPr lang="ar-SA" sz="2800" b="1" dirty="0" smtClean="0">
                <a:solidFill>
                  <a:schemeClr val="accent6">
                    <a:lumMod val="50000"/>
                  </a:schemeClr>
                </a:solidFill>
                <a:latin typeface="NoorYekan" pitchFamily="2" charset="-78"/>
                <a:cs typeface="NoorYekan" pitchFamily="2" charset="-78"/>
              </a:rPr>
              <a:t>«بگو: بنگرید (و چشم برون و درون را باز کنید و ببینید) در آسمان ها و زمین چه چیزهائی است؟! آیات خواندنی کتاب های آسمانی، از جمله قرآن، و دیدنی جهان هستی) و بیم دهندگان به حال کسانی سودمند نمی افتد که نمی خواهند ایمان بیاورند».</a:t>
            </a:r>
            <a:endParaRPr lang="en-US" sz="2800" dirty="0">
              <a:solidFill>
                <a:schemeClr val="accent6">
                  <a:lumMod val="50000"/>
                </a:schemeClr>
              </a:solidFill>
              <a:latin typeface="NoorYekan" pitchFamily="2" charset="-78"/>
              <a:cs typeface="NoorYekan" pitchFamily="2" charset="-78"/>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205</TotalTime>
  <Words>432</Words>
  <Application>Microsoft Office PowerPoint</Application>
  <PresentationFormat>On-screen Show (4:3)</PresentationFormat>
  <Paragraphs>16</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بنام خدا</vt:lpstr>
      <vt:lpstr>نيروي محرك: نيروي است كه مي‌خواهد كار را انجام ‌دهد. اين نيرو مي‌تواند نيروي بازوي يك كارگر باشد، مي تواند نيروي يك پسربچه باشد، مي‌تواند نيروي يك ماشين باشد. مي‌تواند ... و آن را هميشه با حرف E نمايش مي‌دهند.      نيروي مقاوم: نيرويي است كه مي‌خواهيم بر آن غلبه كنيم. يعني نيرويي كه در مقابل نيروي كار ايستادگي مي‌كند. اين نيرو مي‌تواند يك تخته سنگ باشد، مي تواند خروارها آهن قراضه باشد، مي‌تواند .... و با حرف R نمايش مي‌دهند.      تكيه‌گاه: نقطه‌اي از اهرم است كه بر روي چيزي قرار مي‌گيرد و حول آن نقطه مي‌تواند حركت دوراني داشته باشد. با حرف F  نمايش مي‌دهند.      بازوي محرك: فاصله نيروي محرك تا تكيه‌گاه را بازوي محرك گويند. با LE نمايش مي‌دهند. ( آن نقطه‌اي كه كارگر نيروي خود را بر اهرم وارد مي‌كند به عنوان نقطه‌اثر نيروي محرك محسوب مي‌شود)       بازوي مقاوم: فاصله نيروي مقاوم تا تكيه‌گاه را بازوي مقاوم گويند. با LR نمايش مي‌دهند. ( آن نقطه‌اي كه چيزي يا سنگي يا باري يا ... بر اهرم اثر مي‌كند، نقطه اثر نيروي مقاوم است.)  </vt:lpstr>
      <vt:lpstr>اهرم‌ها اهرم یك میله صلب است كه حول یك نقطه معین گردش می‌كند. این نقطه تكیه‌گاه نامیده می‌شود. اهرم وزنه‌ای را كه بار نامیده می‌شود، با استفاده از نیرویی به نام "نیروی محرک" ، به حركت درمی‌آورد. سه نوع اهرم اصلی وجود دارد- و بدن مثال‌هایی از هر سه نوع را دارد - در بدن اهرم، یك استخوان است؛ نیرو توسط یك ماهیچه اعمال می‌شود و بار بخشی از بدن است كه استخوان آن‌را حمل می‌نماید. بخش‌های مختلف بدن خود را حركت دهید و ببینید آیا می‌توانید تشخیص دهید چه نوع اهرمی درگیر است.  </vt:lpstr>
      <vt:lpstr>اهرم مرتبه اول تكیه‌گاه بین بازو و نیرو قرار دارد. مفصل گردن كه در هنگام حركت جمجمه به بالا و پایین، توسط ماهیچه‌های گردن كشیده می‌شود، مثالی از این نوع اهرم است.</vt:lpstr>
      <vt:lpstr>اهرم مرتبه دوم:  امكان دیگری كه برای قرار گیری بار وجود دارد، بین تكیه‌گاه و نیروست. این وضعیت وقتی شما روی نوك انگشتان خود ایستاده‌اید، اتفاق می‌افتد. </vt:lpstr>
      <vt:lpstr>اهرم مرتبه سه:   در این نوع اهرم، نیرو در وسط یا بین تكیه‌گاه و بار قرار دارد. این وضعیت در مفصل آرنج در بازو اتفاق می‌افتد. </vt:lpstr>
      <vt:lpstr>لقد خلقنا الإنسان فی أحسن تقویم ثم رددناه أسفل سافلین الا الذین آمنوا و عملواالصالحات فلهم اجر غیرممنون   </vt:lpstr>
      <vt:lpstr>  فَلْیَنْظُرِالإنْسانُ مِمَّ خُلِقَ* خُلِقَ مِنْ مّاءٍ دافِقٍ* یَخْرُجُ مِنْ بَینِ الصُّلْبِ وَ التَّرائِبِ (طارق: ۵ ۷) </vt:lpstr>
      <vt:lpstr>«انسان باید به غذای خویش بنگرد و دربارة آن بیندیشد (که چگونه ما آن را برای او فراهم کرده ایم، و در ساختمان مواد غذایی و اجزاء حیات بخش آن، چه دقت و مهارت و ظرافتی بکار برده ایم) * ما آب را از آسمان بگونة شگفتی می بارانیم * سپس زمین را می شکافیم و از هم باز می کنیم * در آن دانه ها را می رویانیم و رزها و گیاهان خوردنی را * ودرختان زیتون و خرما را * و باغ های پردرخت و انبوه را».</vt:lpstr>
      <vt:lpstr>اَفَلا یَنْظروُنَ إلی الابِلِ کَیفً خُلِقَتْ* وَ إلی السَّماءٍ کَیفَ رُفِعَتْ* وَ إلی الجِبالِ کَیفَ نُصِبَتْ* وَ إلی الأرْضِ کَیفَ سُطِحَتْ (غاشیه: ۱۷ ۲۰) </vt:lpstr>
      <vt:lpstr>قُلْ انْظُرُوا ما ذا فی السَّمواتِ وَالأَرْضِ وَ ما تُغْنی الأیاتُ وَ النُّذُرُ عَنْ قَومٍ لا یُؤْمِنُونَ (یونس: ۱۰۱)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Aria TM</dc:creator>
  <cp:lastModifiedBy>Windows User</cp:lastModifiedBy>
  <cp:revision>18</cp:revision>
  <dcterms:created xsi:type="dcterms:W3CDTF">2013-03-03T14:10:43Z</dcterms:created>
  <dcterms:modified xsi:type="dcterms:W3CDTF">2020-04-07T18:18:45Z</dcterms:modified>
</cp:coreProperties>
</file>