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884" r:id="rId1"/>
  </p:sldMasterIdLst>
  <p:notesMasterIdLst>
    <p:notesMasterId r:id="rId55"/>
  </p:notesMasterIdLst>
  <p:handoutMasterIdLst>
    <p:handoutMasterId r:id="rId56"/>
  </p:handoutMasterIdLst>
  <p:sldIdLst>
    <p:sldId id="348" r:id="rId2"/>
    <p:sldId id="257" r:id="rId3"/>
    <p:sldId id="317" r:id="rId4"/>
    <p:sldId id="319" r:id="rId5"/>
    <p:sldId id="320" r:id="rId6"/>
    <p:sldId id="321" r:id="rId7"/>
    <p:sldId id="322" r:id="rId8"/>
    <p:sldId id="324" r:id="rId9"/>
    <p:sldId id="325" r:id="rId10"/>
    <p:sldId id="326" r:id="rId11"/>
    <p:sldId id="327" r:id="rId12"/>
    <p:sldId id="329" r:id="rId13"/>
    <p:sldId id="328" r:id="rId14"/>
    <p:sldId id="330" r:id="rId15"/>
    <p:sldId id="331" r:id="rId16"/>
    <p:sldId id="332" r:id="rId17"/>
    <p:sldId id="333" r:id="rId18"/>
    <p:sldId id="334" r:id="rId19"/>
    <p:sldId id="335" r:id="rId20"/>
    <p:sldId id="336" r:id="rId21"/>
    <p:sldId id="337" r:id="rId22"/>
    <p:sldId id="338" r:id="rId23"/>
    <p:sldId id="339" r:id="rId24"/>
    <p:sldId id="340" r:id="rId25"/>
    <p:sldId id="341" r:id="rId26"/>
    <p:sldId id="342" r:id="rId27"/>
    <p:sldId id="343" r:id="rId28"/>
    <p:sldId id="344" r:id="rId29"/>
    <p:sldId id="345" r:id="rId30"/>
    <p:sldId id="346" r:id="rId31"/>
    <p:sldId id="258" r:id="rId32"/>
    <p:sldId id="259" r:id="rId33"/>
    <p:sldId id="260" r:id="rId34"/>
    <p:sldId id="261" r:id="rId35"/>
    <p:sldId id="262" r:id="rId36"/>
    <p:sldId id="263" r:id="rId37"/>
    <p:sldId id="264" r:id="rId38"/>
    <p:sldId id="265" r:id="rId39"/>
    <p:sldId id="266" r:id="rId40"/>
    <p:sldId id="267" r:id="rId41"/>
    <p:sldId id="268" r:id="rId42"/>
    <p:sldId id="269" r:id="rId43"/>
    <p:sldId id="270" r:id="rId44"/>
    <p:sldId id="271" r:id="rId45"/>
    <p:sldId id="272" r:id="rId46"/>
    <p:sldId id="273" r:id="rId47"/>
    <p:sldId id="274" r:id="rId48"/>
    <p:sldId id="275" r:id="rId49"/>
    <p:sldId id="276" r:id="rId50"/>
    <p:sldId id="277" r:id="rId51"/>
    <p:sldId id="278" r:id="rId52"/>
    <p:sldId id="279" r:id="rId53"/>
    <p:sldId id="347" r:id="rId54"/>
  </p:sldIdLst>
  <p:sldSz cx="9144000" cy="6858000" type="screen4x3"/>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3713"/>
          </a:xfrm>
          <a:prstGeom prst="rect">
            <a:avLst/>
          </a:prstGeom>
        </p:spPr>
        <p:txBody>
          <a:bodyPr vert="horz" lIns="91440" tIns="45720" rIns="91440" bIns="45720" rtlCol="0"/>
          <a:lstStyle>
            <a:lvl1pPr algn="r">
              <a:defRPr sz="1200"/>
            </a:lvl1pPr>
          </a:lstStyle>
          <a:p>
            <a:fld id="{17A8FB97-3088-4E88-B43D-6AE608C9F70D}" type="datetimeFigureOut">
              <a:rPr lang="en-US" smtClean="0"/>
              <a:t>5/21/2020</a:t>
            </a:fld>
            <a:endParaRPr lang="en-US"/>
          </a:p>
        </p:txBody>
      </p:sp>
      <p:sp>
        <p:nvSpPr>
          <p:cNvPr id="4" name="Footer Placeholder 3"/>
          <p:cNvSpPr>
            <a:spLocks noGrp="1"/>
          </p:cNvSpPr>
          <p:nvPr>
            <p:ph type="ftr" sz="quarter" idx="2"/>
          </p:nvPr>
        </p:nvSpPr>
        <p:spPr>
          <a:xfrm>
            <a:off x="0" y="9378824"/>
            <a:ext cx="2945659" cy="493713"/>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378824"/>
            <a:ext cx="2945659" cy="493713"/>
          </a:xfrm>
          <a:prstGeom prst="rect">
            <a:avLst/>
          </a:prstGeom>
        </p:spPr>
        <p:txBody>
          <a:bodyPr vert="horz" lIns="91440" tIns="45720" rIns="91440" bIns="45720" rtlCol="0" anchor="b"/>
          <a:lstStyle>
            <a:lvl1pPr algn="r">
              <a:defRPr sz="1200"/>
            </a:lvl1pPr>
          </a:lstStyle>
          <a:p>
            <a:fld id="{2F37ABBC-BE33-46AE-8DA1-43AA1E67F778}" type="slidenum">
              <a:rPr lang="en-US" smtClean="0"/>
              <a:t>‹#›</a:t>
            </a:fld>
            <a:endParaRPr lang="en-US"/>
          </a:p>
        </p:txBody>
      </p:sp>
    </p:spTree>
    <p:extLst>
      <p:ext uri="{BB962C8B-B14F-4D97-AF65-F5344CB8AC3E}">
        <p14:creationId xmlns:p14="http://schemas.microsoft.com/office/powerpoint/2010/main" val="2575637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AD2895EA-3DA5-442A-98C7-0CA6AD2E8034}" type="datetimeFigureOut">
              <a:rPr lang="en-US" smtClean="0"/>
              <a:pPr/>
              <a:t>5/21/2020</a:t>
            </a:fld>
            <a:endParaRPr lang="en-US" dirty="0"/>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B73E66F1-FC34-45CC-AD14-1018B91CCAA5}" type="slidenum">
              <a:rPr lang="en-US" smtClean="0"/>
              <a:pPr/>
              <a:t>‹#›</a:t>
            </a:fld>
            <a:endParaRPr lang="en-US" dirty="0"/>
          </a:p>
        </p:txBody>
      </p:sp>
    </p:spTree>
    <p:extLst>
      <p:ext uri="{BB962C8B-B14F-4D97-AF65-F5344CB8AC3E}">
        <p14:creationId xmlns:p14="http://schemas.microsoft.com/office/powerpoint/2010/main" val="3534652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73E66F1-FC34-45CC-AD14-1018B91CCAA5}" type="slidenum">
              <a:rPr lang="en-US" smtClean="0"/>
              <a:pPr/>
              <a:t>37</a:t>
            </a:fld>
            <a:endParaRPr lang="en-US" dirty="0"/>
          </a:p>
        </p:txBody>
      </p:sp>
    </p:spTree>
    <p:extLst>
      <p:ext uri="{BB962C8B-B14F-4D97-AF65-F5344CB8AC3E}">
        <p14:creationId xmlns:p14="http://schemas.microsoft.com/office/powerpoint/2010/main" val="15126585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73E66F1-FC34-45CC-AD14-1018B91CCAA5}" type="slidenum">
              <a:rPr lang="en-US" smtClean="0"/>
              <a:pPr/>
              <a:t>50</a:t>
            </a:fld>
            <a:endParaRPr lang="en-US" dirty="0"/>
          </a:p>
        </p:txBody>
      </p:sp>
    </p:spTree>
    <p:extLst>
      <p:ext uri="{BB962C8B-B14F-4D97-AF65-F5344CB8AC3E}">
        <p14:creationId xmlns:p14="http://schemas.microsoft.com/office/powerpoint/2010/main" val="169207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4B0A7FD-37F5-4921-91EA-2AA2248139F1}" type="datetime1">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7E7BE0-4AD5-4090-B760-2DEBBE9284A6}" type="slidenum">
              <a:rPr lang="en-US" smtClean="0"/>
              <a:pPr/>
              <a:t>‹#›</a:t>
            </a:fld>
            <a:endParaRPr lang="en-US"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D22ADEE-1D1F-40B4-9C92-17CC3B739BF2}" type="datetime1">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7E7BE0-4AD5-4090-B760-2DEBBE9284A6}" type="slidenum">
              <a:rPr lang="en-US" smtClean="0"/>
              <a:pPr/>
              <a:t>‹#›</a:t>
            </a:fld>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8B3B3DC-0BC0-4A3F-8BE4-606A94D0C35B}" type="datetime1">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7E7BE0-4AD5-4090-B760-2DEBBE9284A6}"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163F0F8-455D-4407-8D72-F2F388D5C0CF}" type="datetime1">
              <a:rPr lang="en-US" smtClean="0"/>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7E7BE0-4AD5-4090-B760-2DEBBE9284A6}" type="slidenum">
              <a:rPr lang="en-US" smtClean="0"/>
              <a:pPr/>
              <a:t>‹#›</a:t>
            </a:fld>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4BD93C1-0959-4CCE-8FA1-78E8FFB5E768}" type="datetime1">
              <a:rPr lang="en-US" smtClean="0"/>
              <a:t>5/21/2020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E7E7BE0-4AD5-4090-B760-2DEBBE9284A6}" type="slidenum">
              <a:rPr lang="en-US" smtClean="0"/>
              <a:pPr/>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CA9E756-0701-4899-A1E7-67D717F095B5}" type="datetime1">
              <a:rPr lang="en-US" smtClean="0"/>
              <a:t>5/21/2020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E7E7BE0-4AD5-4090-B760-2DEBBE9284A6}"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F48775-FE85-4BB0-8C4F-51CFE57B4F75}" type="datetime1">
              <a:rPr lang="en-US" smtClean="0"/>
              <a:t>5/21/2020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E7E7BE0-4AD5-4090-B760-2DEBBE9284A6}"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5C6A24D-2DCA-44AF-90C8-689C3995C41C}" type="datetime1">
              <a:rPr lang="en-US" smtClean="0"/>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7E7BE0-4AD5-4090-B760-2DEBBE9284A6}"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73D1E0-A8F9-4575-94DE-071CDC1CB821}" type="datetime1">
              <a:rPr lang="en-US" smtClean="0"/>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E7E7BE0-4AD5-4090-B760-2DEBBE9284A6}" type="slidenum">
              <a:rPr lang="en-US" smtClean="0"/>
              <a:pPr/>
              <a:t>‹#›</a:t>
            </a:fld>
            <a:endParaRPr lang="en-US"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94E5AE-74F5-4A70-BAF4-653F8C4F011E}" type="datetime1">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7E7BE0-4AD5-4090-B760-2DEBBE9284A6}"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14757D5-7E9D-40B4-A8E6-BE4952FB3184}" type="datetime1">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E7E7BE0-4AD5-4090-B760-2DEBBE9284A6}" type="slidenum">
              <a:rPr lang="en-US" smtClean="0"/>
              <a:pPr/>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AB92DA75-F079-4F41-B5EA-EBA141EF005F}" type="datetime1">
              <a:rPr lang="en-US" smtClean="0"/>
              <a:t>5/21/2020</a:t>
            </a:fld>
            <a:endParaRPr lang="en-US"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4E7E7BE0-4AD5-4090-B760-2DEBBE9284A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4885" r:id="rId1"/>
    <p:sldLayoutId id="2147484886" r:id="rId2"/>
    <p:sldLayoutId id="2147484887" r:id="rId3"/>
    <p:sldLayoutId id="2147484888" r:id="rId4"/>
    <p:sldLayoutId id="2147484889" r:id="rId5"/>
    <p:sldLayoutId id="2147484890" r:id="rId6"/>
    <p:sldLayoutId id="2147484891" r:id="rId7"/>
    <p:sldLayoutId id="2147484892" r:id="rId8"/>
    <p:sldLayoutId id="2147484893" r:id="rId9"/>
    <p:sldLayoutId id="2147484894" r:id="rId10"/>
    <p:sldLayoutId id="2147484895" r:id="rId11"/>
  </p:sldLayoutIdLst>
  <p:timing>
    <p:tnLst>
      <p:par>
        <p:cTn id="1" dur="indefinite" restart="never" nodeType="tmRoot"/>
      </p:par>
    </p:tnLst>
  </p:timing>
  <p:hf hdr="0" ftr="0" dt="0"/>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4E7E7BE0-4AD5-4090-B760-2DEBBE9284A6}" type="slidenum">
              <a:rPr lang="en-US" smtClean="0"/>
              <a:pPr/>
              <a:t>1</a:t>
            </a:fld>
            <a:endParaRPr lang="en-US" dirty="0"/>
          </a:p>
        </p:txBody>
      </p:sp>
    </p:spTree>
    <p:extLst>
      <p:ext uri="{BB962C8B-B14F-4D97-AF65-F5344CB8AC3E}">
        <p14:creationId xmlns:p14="http://schemas.microsoft.com/office/powerpoint/2010/main" val="1783318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1371600" y="2057400"/>
            <a:ext cx="6477000" cy="2431435"/>
          </a:xfrm>
          <a:prstGeom prst="rect">
            <a:avLst/>
          </a:prstGeom>
        </p:spPr>
        <p:txBody>
          <a:bodyPr wrap="square">
            <a:spAutoFit/>
          </a:bodyPr>
          <a:lstStyle/>
          <a:p>
            <a:pPr algn="r" rtl="1"/>
            <a:r>
              <a:rPr lang="fa-IR" sz="2800" b="1" dirty="0">
                <a:effectLst>
                  <a:outerShdw blurRad="38100" dist="38100" dir="2700000" algn="tl">
                    <a:srgbClr val="000000">
                      <a:alpha val="43137"/>
                    </a:srgbClr>
                  </a:outerShdw>
                </a:effectLst>
                <a:cs typeface="B Titr" panose="00000700000000000000" pitchFamily="2" charset="-78"/>
              </a:rPr>
              <a:t>حسابداری مسئولیت های </a:t>
            </a:r>
            <a:r>
              <a:rPr lang="fa-IR" sz="2800" b="1" dirty="0" smtClean="0">
                <a:effectLst>
                  <a:outerShdw blurRad="38100" dist="38100" dir="2700000" algn="tl">
                    <a:srgbClr val="000000">
                      <a:alpha val="43137"/>
                    </a:srgbClr>
                  </a:outerShdw>
                </a:effectLst>
                <a:cs typeface="B Titr" panose="00000700000000000000" pitchFamily="2" charset="-78"/>
              </a:rPr>
              <a:t>اجتماعی و محیط </a:t>
            </a:r>
            <a:r>
              <a:rPr lang="fa-IR" sz="2800" b="1" dirty="0">
                <a:effectLst>
                  <a:outerShdw blurRad="38100" dist="38100" dir="2700000" algn="tl">
                    <a:srgbClr val="000000">
                      <a:alpha val="43137"/>
                    </a:srgbClr>
                  </a:outerShdw>
                </a:effectLst>
                <a:cs typeface="B Titr" panose="00000700000000000000" pitchFamily="2" charset="-78"/>
              </a:rPr>
              <a:t>زیست</a:t>
            </a:r>
            <a:endParaRPr lang="en-US" sz="2800" b="1" dirty="0">
              <a:effectLst>
                <a:outerShdw blurRad="38100" dist="38100" dir="2700000" algn="tl">
                  <a:srgbClr val="000000">
                    <a:alpha val="43137"/>
                  </a:srgbClr>
                </a:outerShdw>
              </a:effectLst>
              <a:cs typeface="B Titr" panose="00000700000000000000" pitchFamily="2" charset="-78"/>
            </a:endParaRPr>
          </a:p>
          <a:p>
            <a:pPr algn="r" rtl="1"/>
            <a:endParaRPr lang="fa-IR" sz="2400" b="1" dirty="0" smtClean="0">
              <a:effectLst>
                <a:outerShdw blurRad="38100" dist="38100" dir="2700000" algn="tl">
                  <a:srgbClr val="000000">
                    <a:alpha val="43137"/>
                  </a:srgbClr>
                </a:outerShdw>
              </a:effectLst>
              <a:cs typeface="B Titr" panose="00000700000000000000" pitchFamily="2" charset="-78"/>
            </a:endParaRPr>
          </a:p>
          <a:p>
            <a:pPr algn="r" rtl="1"/>
            <a:endParaRPr lang="fa-IR" sz="2400" b="1" dirty="0" smtClean="0">
              <a:effectLst>
                <a:outerShdw blurRad="38100" dist="38100" dir="2700000" algn="tl">
                  <a:srgbClr val="000000">
                    <a:alpha val="43137"/>
                  </a:srgbClr>
                </a:outerShdw>
              </a:effectLst>
              <a:cs typeface="B Titr" panose="00000700000000000000" pitchFamily="2" charset="-78"/>
            </a:endParaRPr>
          </a:p>
          <a:p>
            <a:pPr algn="r" rtl="1"/>
            <a:endParaRPr lang="fa-IR" sz="2400" b="1" dirty="0">
              <a:effectLst>
                <a:outerShdw blurRad="38100" dist="38100" dir="2700000" algn="tl">
                  <a:srgbClr val="000000">
                    <a:alpha val="43137"/>
                  </a:srgbClr>
                </a:outerShdw>
              </a:effectLst>
              <a:cs typeface="B Titr" panose="00000700000000000000" pitchFamily="2" charset="-78"/>
            </a:endParaRPr>
          </a:p>
          <a:p>
            <a:pPr algn="r" rtl="1"/>
            <a:endParaRPr lang="fa-IR" sz="2400" b="1" dirty="0">
              <a:effectLst>
                <a:outerShdw blurRad="38100" dist="38100" dir="2700000" algn="tl">
                  <a:srgbClr val="000000">
                    <a:alpha val="43137"/>
                  </a:srgbClr>
                </a:outerShdw>
              </a:effectLst>
              <a:cs typeface="B Titr" panose="00000700000000000000" pitchFamily="2" charset="-78"/>
            </a:endParaRPr>
          </a:p>
        </p:txBody>
      </p:sp>
      <p:sp>
        <p:nvSpPr>
          <p:cNvPr id="2" name="Slide Number Placeholder 1"/>
          <p:cNvSpPr>
            <a:spLocks noGrp="1"/>
          </p:cNvSpPr>
          <p:nvPr>
            <p:ph type="sldNum" sz="quarter" idx="12"/>
          </p:nvPr>
        </p:nvSpPr>
        <p:spPr/>
        <p:txBody>
          <a:bodyPr/>
          <a:lstStyle/>
          <a:p>
            <a:fld id="{4E7E7BE0-4AD5-4090-B760-2DEBBE9284A6}" type="slidenum">
              <a:rPr lang="en-US" smtClean="0"/>
              <a:pPr/>
              <a:t>2</a:t>
            </a:fld>
            <a:endParaRPr lang="en-US" dirty="0"/>
          </a:p>
        </p:txBody>
      </p:sp>
    </p:spTree>
    <p:extLst>
      <p:ext uri="{BB962C8B-B14F-4D97-AF65-F5344CB8AC3E}">
        <p14:creationId xmlns:p14="http://schemas.microsoft.com/office/powerpoint/2010/main" val="3938951072"/>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4E7E7BE0-4AD5-4090-B760-2DEBBE9284A6}" type="slidenum">
              <a:rPr lang="en-US" smtClean="0"/>
              <a:pPr/>
              <a:t>3</a:t>
            </a:fld>
            <a:endParaRPr lang="en-US" dirty="0"/>
          </a:p>
        </p:txBody>
      </p:sp>
      <p:sp>
        <p:nvSpPr>
          <p:cNvPr id="5" name="Rectangle 4"/>
          <p:cNvSpPr/>
          <p:nvPr/>
        </p:nvSpPr>
        <p:spPr>
          <a:xfrm>
            <a:off x="838200" y="1066800"/>
            <a:ext cx="7065818" cy="3640997"/>
          </a:xfrm>
          <a:prstGeom prst="rect">
            <a:avLst/>
          </a:prstGeom>
        </p:spPr>
        <p:txBody>
          <a:bodyPr wrap="square">
            <a:spAutoFit/>
          </a:bodyPr>
          <a:lstStyle/>
          <a:p>
            <a:pPr algn="justLow" rtl="1">
              <a:spcBef>
                <a:spcPct val="20000"/>
              </a:spcBef>
              <a:spcAft>
                <a:spcPts val="300"/>
              </a:spcAft>
              <a:buClr>
                <a:schemeClr val="accent6">
                  <a:lumMod val="75000"/>
                </a:schemeClr>
              </a:buClr>
              <a:buSzPct val="130000"/>
            </a:pPr>
            <a:r>
              <a:rPr lang="fa-IR" sz="2400" b="1" dirty="0">
                <a:cs typeface="2  Nazanin" pitchFamily="2" charset="-78"/>
              </a:rPr>
              <a:t>حسابداری مسئولیت های اجتماعی(</a:t>
            </a:r>
            <a:r>
              <a:rPr lang="en-US" sz="2400" b="1" dirty="0">
                <a:cs typeface="2  Nazanin" pitchFamily="2" charset="-78"/>
              </a:rPr>
              <a:t>SRA</a:t>
            </a:r>
            <a:r>
              <a:rPr lang="fa-IR" sz="2400" b="1" dirty="0">
                <a:cs typeface="2  Nazanin" pitchFamily="2" charset="-78"/>
              </a:rPr>
              <a:t>):</a:t>
            </a:r>
            <a:endParaRPr lang="en-US" sz="2400" b="1" dirty="0">
              <a:cs typeface="2  Nazanin" pitchFamily="2" charset="-78"/>
            </a:endParaRPr>
          </a:p>
          <a:p>
            <a:pPr algn="justLow" rtl="1">
              <a:spcBef>
                <a:spcPct val="20000"/>
              </a:spcBef>
              <a:spcAft>
                <a:spcPts val="300"/>
              </a:spcAft>
              <a:buClr>
                <a:schemeClr val="accent6">
                  <a:lumMod val="75000"/>
                </a:schemeClr>
              </a:buClr>
              <a:buSzPct val="130000"/>
            </a:pPr>
            <a:r>
              <a:rPr lang="en-US" sz="2400" b="1" dirty="0">
                <a:cs typeface="2  Nazanin" pitchFamily="2" charset="-78"/>
              </a:rPr>
              <a:t>Social Responsibility </a:t>
            </a:r>
            <a:r>
              <a:rPr lang="en-US" sz="2400" b="1" dirty="0" err="1" smtClean="0">
                <a:cs typeface="2  Nazanin" pitchFamily="2" charset="-78"/>
              </a:rPr>
              <a:t>Acconting</a:t>
            </a:r>
            <a:endParaRPr lang="en-US" sz="2400" b="1" dirty="0">
              <a:cs typeface="2  Nazanin" pitchFamily="2" charset="-78"/>
            </a:endParaRPr>
          </a:p>
          <a:p>
            <a:pPr algn="justLow" rtl="1">
              <a:spcBef>
                <a:spcPct val="20000"/>
              </a:spcBef>
              <a:spcAft>
                <a:spcPts val="300"/>
              </a:spcAft>
              <a:buClr>
                <a:schemeClr val="accent6">
                  <a:lumMod val="75000"/>
                </a:schemeClr>
              </a:buClr>
              <a:buSzPct val="130000"/>
            </a:pPr>
            <a:r>
              <a:rPr lang="fa-IR" sz="2400" b="1" dirty="0">
                <a:cs typeface="2  Nazanin" pitchFamily="2" charset="-78"/>
              </a:rPr>
              <a:t>هدف از  این ارائه آشنایی اولیه با حسابداری مسئولیت های اجتماعی است. در این ارائه تعریف و مفهوم حسابداری اجتماعی آورده شده </a:t>
            </a:r>
            <a:r>
              <a:rPr lang="fa-IR" sz="2400" b="1" dirty="0" smtClean="0">
                <a:cs typeface="2  Nazanin" pitchFamily="2" charset="-78"/>
              </a:rPr>
              <a:t>است</a:t>
            </a:r>
            <a:r>
              <a:rPr lang="en-US" sz="2400" b="1" dirty="0" smtClean="0">
                <a:cs typeface="2  Nazanin" pitchFamily="2" charset="-78"/>
              </a:rPr>
              <a:t>.</a:t>
            </a:r>
            <a:r>
              <a:rPr lang="fa-IR" sz="2400" b="1" dirty="0" smtClean="0">
                <a:cs typeface="2  Nazanin" pitchFamily="2" charset="-78"/>
              </a:rPr>
              <a:t> </a:t>
            </a:r>
            <a:r>
              <a:rPr lang="fa-IR" sz="2400" b="1" dirty="0">
                <a:cs typeface="2  Nazanin" pitchFamily="2" charset="-78"/>
              </a:rPr>
              <a:t>سپس به تاریخچه این شاخه از حسابداری و همچنین به مزایا و مشکلات اجرای سیستم حسابداری اجتماعی و معیار های موجود برای تفکیک هزینه های اجتماعی از هزینه های اقتصادی و نیز مشکلات عملی پیاده سازی </a:t>
            </a:r>
            <a:r>
              <a:rPr lang="fa-IR" sz="2400" b="1" dirty="0" smtClean="0">
                <a:cs typeface="2  Nazanin" pitchFamily="2" charset="-78"/>
              </a:rPr>
              <a:t>حسابداری خواهیم پرداخت.</a:t>
            </a:r>
            <a:endParaRPr lang="en-US" sz="2400" b="1" dirty="0">
              <a:cs typeface="2  Nazanin" pitchFamily="2" charset="-78"/>
            </a:endParaRPr>
          </a:p>
        </p:txBody>
      </p:sp>
    </p:spTree>
    <p:extLst>
      <p:ext uri="{BB962C8B-B14F-4D97-AF65-F5344CB8AC3E}">
        <p14:creationId xmlns:p14="http://schemas.microsoft.com/office/powerpoint/2010/main" val="404262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a:t>
            </a:fld>
            <a:endParaRPr lang="en-US" dirty="0"/>
          </a:p>
        </p:txBody>
      </p:sp>
      <p:sp>
        <p:nvSpPr>
          <p:cNvPr id="3" name="Rectangle 2"/>
          <p:cNvSpPr/>
          <p:nvPr/>
        </p:nvSpPr>
        <p:spPr>
          <a:xfrm>
            <a:off x="1143000" y="914400"/>
            <a:ext cx="6705600" cy="5262979"/>
          </a:xfrm>
          <a:prstGeom prst="rect">
            <a:avLst/>
          </a:prstGeom>
        </p:spPr>
        <p:txBody>
          <a:bodyPr wrap="square">
            <a:spAutoFit/>
          </a:bodyPr>
          <a:lstStyle/>
          <a:p>
            <a:pPr algn="justLow" rtl="1"/>
            <a:r>
              <a:rPr lang="fa-IR" sz="2400" b="1" dirty="0">
                <a:cs typeface="2  Nazanin" pitchFamily="2" charset="-78"/>
              </a:rPr>
              <a:t>مقدمه</a:t>
            </a:r>
            <a:r>
              <a:rPr lang="fa-IR" sz="2400" b="1" dirty="0" smtClean="0">
                <a:cs typeface="2  Nazanin" pitchFamily="2" charset="-78"/>
              </a:rPr>
              <a:t>:</a:t>
            </a:r>
          </a:p>
          <a:p>
            <a:pPr algn="justLow" rtl="1"/>
            <a:endParaRPr lang="en-US" sz="2400" b="1" dirty="0">
              <a:cs typeface="2  Nazanin" pitchFamily="2" charset="-78"/>
            </a:endParaRPr>
          </a:p>
          <a:p>
            <a:pPr algn="justLow" rtl="1"/>
            <a:r>
              <a:rPr lang="fa-IR" sz="2400" b="1" dirty="0">
                <a:cs typeface="2  Nazanin" pitchFamily="2" charset="-78"/>
              </a:rPr>
              <a:t>امروز با توجه به پیچیده شدن ارتباط شرکت های موجود در جامعه با یکدیگرو همچنین با دولت و افراد حاضر در جامعه، شرایطی به وجود آمده که شرکت ها می بایست نه تنها به ذی نفعان بلکه به آحاد مردم پاسخگو باشند از دهه 60 میلادی شرکت ها به اهمیت منابع اجتماعی پی برده اند به گونه ای که این اهمیت خود را در یک دهه بعد در گزارشگری اجتماعی نشان داد. هیچ شرکتی نمی تواند مدعی شود که فقط او حق دارد از منابع اجتماعی استفاده نماید چرا که همگان در این حق سهیم اند. با توجه به مشترک بودن در استفاده از منابع اجتماعی شرکت ها می بایست در ارتباط با استفاده صحیح از این منابع پاسخگو باشند. این پاسخگویی در حسابداری پیش بینی شده است.</a:t>
            </a:r>
            <a:endParaRPr lang="en-US" sz="2400" b="1" dirty="0">
              <a:cs typeface="2  Nazanin" pitchFamily="2" charset="-78"/>
            </a:endParaRPr>
          </a:p>
        </p:txBody>
      </p:sp>
    </p:spTree>
    <p:extLst>
      <p:ext uri="{BB962C8B-B14F-4D97-AF65-F5344CB8AC3E}">
        <p14:creationId xmlns:p14="http://schemas.microsoft.com/office/powerpoint/2010/main" val="1482154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5</a:t>
            </a:fld>
            <a:endParaRPr lang="en-US" dirty="0"/>
          </a:p>
        </p:txBody>
      </p:sp>
      <p:sp>
        <p:nvSpPr>
          <p:cNvPr id="3" name="Rectangle 2"/>
          <p:cNvSpPr/>
          <p:nvPr/>
        </p:nvSpPr>
        <p:spPr>
          <a:xfrm>
            <a:off x="997527" y="685800"/>
            <a:ext cx="7010400" cy="5170646"/>
          </a:xfrm>
          <a:prstGeom prst="rect">
            <a:avLst/>
          </a:prstGeom>
        </p:spPr>
        <p:txBody>
          <a:bodyPr wrap="square">
            <a:spAutoFit/>
          </a:bodyPr>
          <a:lstStyle/>
          <a:p>
            <a:pPr algn="justLow" rtl="1"/>
            <a:r>
              <a:rPr lang="fa-IR" sz="2400" b="1" dirty="0">
                <a:cs typeface="B Nazanin" pitchFamily="2" charset="-78"/>
              </a:rPr>
              <a:t>مفهوم حسابداری مسئولیت های اجتماعی</a:t>
            </a:r>
            <a:r>
              <a:rPr lang="fa-IR" sz="2400" b="1" dirty="0" smtClean="0">
                <a:cs typeface="B Nazanin" pitchFamily="2" charset="-78"/>
              </a:rPr>
              <a:t>:</a:t>
            </a:r>
          </a:p>
          <a:p>
            <a:pPr algn="justLow" rtl="1"/>
            <a:endParaRPr lang="en-US" sz="2400" b="1" dirty="0">
              <a:cs typeface="B Nazanin" pitchFamily="2" charset="-78"/>
            </a:endParaRPr>
          </a:p>
          <a:p>
            <a:pPr algn="justLow" rtl="1"/>
            <a:r>
              <a:rPr lang="fa-IR" sz="2400" b="1" dirty="0">
                <a:cs typeface="B Nazanin" pitchFamily="2" charset="-78"/>
              </a:rPr>
              <a:t>آرا و نظرات مختلفی در رابطه با مفهوم حسابداری مسئولیت های اجتماعی و همچنین وجه تسمیه آن وجود دارد. از نظر مفهوم، گروهی آن را بخشی از حسابداری مالی و اجرای آ</a:t>
            </a:r>
            <a:r>
              <a:rPr lang="fa-IR" sz="2400" b="1" dirty="0" smtClean="0">
                <a:cs typeface="B Nazanin" pitchFamily="2" charset="-78"/>
              </a:rPr>
              <a:t>ن </a:t>
            </a:r>
            <a:r>
              <a:rPr lang="fa-IR" sz="2400" b="1" dirty="0">
                <a:cs typeface="B Nazanin" pitchFamily="2" charset="-78"/>
              </a:rPr>
              <a:t>را با گسترش دامنه حسابداری مالی امکانپذیر می دانند و یا به عبارتی از نظر این گروه حسابداری مسئولیت اجتماعی تنها گسترش ساده ای از نقش حسابداری سنتی است. در حالی که گروه غالب عقیده دارند که سیستم حسابداری مسئولیت های اجتماعی اصول و قواعد و مفاهیم خاص خود را دارد به گونه ای که بتوان آن را یک موضوع </a:t>
            </a:r>
            <a:r>
              <a:rPr lang="fa-IR" sz="2400" b="1" dirty="0" smtClean="0">
                <a:cs typeface="B Nazanin" pitchFamily="2" charset="-78"/>
              </a:rPr>
              <a:t>کاملاً </a:t>
            </a:r>
            <a:r>
              <a:rPr lang="fa-IR" sz="2400" b="1" dirty="0">
                <a:cs typeface="B Nazanin" pitchFamily="2" charset="-78"/>
              </a:rPr>
              <a:t>جداگانه مانند حسابداری </a:t>
            </a:r>
            <a:r>
              <a:rPr lang="fa-IR" sz="2400" b="1" dirty="0" smtClean="0">
                <a:cs typeface="B Nazanin" pitchFamily="2" charset="-78"/>
              </a:rPr>
              <a:t>مدیریت، </a:t>
            </a:r>
            <a:r>
              <a:rPr lang="fa-IR" sz="2400" b="1" dirty="0">
                <a:cs typeface="B Nazanin" pitchFamily="2" charset="-78"/>
              </a:rPr>
              <a:t>حسابداری بهای تمام شده، حسابداری دولتی و غیره دانست که هدف آن مواجهه با مسائل اجتماعی زیر است:</a:t>
            </a:r>
            <a:endParaRPr lang="en-US" sz="2400" b="1" dirty="0">
              <a:cs typeface="B Nazanin" pitchFamily="2" charset="-78"/>
            </a:endParaRPr>
          </a:p>
          <a:p>
            <a:pPr algn="r"/>
            <a:endParaRPr lang="en-US" dirty="0">
              <a:solidFill>
                <a:schemeClr val="accent6">
                  <a:lumMod val="50000"/>
                </a:schemeClr>
              </a:solidFill>
              <a:cs typeface="B Zar" pitchFamily="2" charset="-78"/>
            </a:endParaRPr>
          </a:p>
        </p:txBody>
      </p:sp>
    </p:spTree>
    <p:extLst>
      <p:ext uri="{BB962C8B-B14F-4D97-AF65-F5344CB8AC3E}">
        <p14:creationId xmlns:p14="http://schemas.microsoft.com/office/powerpoint/2010/main" val="224966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6</a:t>
            </a:fld>
            <a:endParaRPr lang="en-US" dirty="0"/>
          </a:p>
        </p:txBody>
      </p:sp>
      <p:sp>
        <p:nvSpPr>
          <p:cNvPr id="3" name="Rectangle 2"/>
          <p:cNvSpPr/>
          <p:nvPr/>
        </p:nvSpPr>
        <p:spPr>
          <a:xfrm>
            <a:off x="685800" y="990600"/>
            <a:ext cx="7848600" cy="3323987"/>
          </a:xfrm>
          <a:prstGeom prst="rect">
            <a:avLst/>
          </a:prstGeom>
        </p:spPr>
        <p:txBody>
          <a:bodyPr wrap="square">
            <a:spAutoFit/>
          </a:bodyPr>
          <a:lstStyle/>
          <a:p>
            <a:pPr marL="457200" lvl="0" indent="-457200" algn="r" rtl="1">
              <a:buAutoNum type="arabicPeriod"/>
            </a:pPr>
            <a:r>
              <a:rPr lang="fa-IR" sz="2400" b="1" dirty="0" smtClean="0">
                <a:cs typeface="B Nazanin" pitchFamily="2" charset="-78"/>
              </a:rPr>
              <a:t>ارزیابی </a:t>
            </a:r>
            <a:r>
              <a:rPr lang="fa-IR" sz="2400" b="1" dirty="0">
                <a:cs typeface="B Nazanin" pitchFamily="2" charset="-78"/>
              </a:rPr>
              <a:t>تاثیر اجتماعی فعالیت واحد های </a:t>
            </a:r>
            <a:r>
              <a:rPr lang="fa-IR" sz="2400" b="1" dirty="0" smtClean="0">
                <a:cs typeface="B Nazanin" pitchFamily="2" charset="-78"/>
              </a:rPr>
              <a:t>تجاری</a:t>
            </a:r>
          </a:p>
          <a:p>
            <a:pPr lvl="0" algn="r" rtl="1"/>
            <a:endParaRPr lang="fa-IR" sz="2400" b="1" dirty="0">
              <a:cs typeface="B Nazanin" pitchFamily="2" charset="-78"/>
            </a:endParaRPr>
          </a:p>
          <a:p>
            <a:pPr marL="457200" lvl="0" indent="-457200" algn="r" rtl="1">
              <a:buAutoNum type="arabicPeriod" startAt="2"/>
            </a:pPr>
            <a:r>
              <a:rPr lang="fa-IR" sz="2400" b="1" dirty="0" smtClean="0">
                <a:cs typeface="B Nazanin" pitchFamily="2" charset="-78"/>
              </a:rPr>
              <a:t>اندازه </a:t>
            </a:r>
            <a:r>
              <a:rPr lang="fa-IR" sz="2400" b="1" dirty="0">
                <a:cs typeface="B Nazanin" pitchFamily="2" charset="-78"/>
              </a:rPr>
              <a:t>گیری هزینه ها و تعهدات اجتماعی واحد </a:t>
            </a:r>
            <a:r>
              <a:rPr lang="fa-IR" sz="2400" b="1" dirty="0" smtClean="0">
                <a:cs typeface="B Nazanin" pitchFamily="2" charset="-78"/>
              </a:rPr>
              <a:t>تجاری</a:t>
            </a:r>
          </a:p>
          <a:p>
            <a:pPr lvl="0" algn="r" rtl="1"/>
            <a:endParaRPr lang="en-US" sz="2400" b="1" dirty="0">
              <a:cs typeface="B Nazanin" pitchFamily="2" charset="-78"/>
            </a:endParaRPr>
          </a:p>
          <a:p>
            <a:pPr marL="457200" lvl="0" indent="-457200" algn="r" rtl="1">
              <a:buAutoNum type="arabicPeriod" startAt="3"/>
            </a:pPr>
            <a:r>
              <a:rPr lang="fa-IR" sz="2400" b="1" dirty="0" smtClean="0">
                <a:cs typeface="B Nazanin" pitchFamily="2" charset="-78"/>
              </a:rPr>
              <a:t>اندازه </a:t>
            </a:r>
            <a:r>
              <a:rPr lang="fa-IR" sz="2400" b="1" dirty="0">
                <a:cs typeface="B Nazanin" pitchFamily="2" charset="-78"/>
              </a:rPr>
              <a:t>گیری منافع اجتماعی واحد </a:t>
            </a:r>
            <a:r>
              <a:rPr lang="fa-IR" sz="2400" b="1" dirty="0" smtClean="0">
                <a:cs typeface="B Nazanin" pitchFamily="2" charset="-78"/>
              </a:rPr>
              <a:t>تجاری</a:t>
            </a:r>
          </a:p>
          <a:p>
            <a:pPr lvl="0" algn="justLow" rtl="1"/>
            <a:endParaRPr lang="fa-IR" sz="2400" b="1" dirty="0">
              <a:cs typeface="B Nazanin" pitchFamily="2" charset="-78"/>
            </a:endParaRPr>
          </a:p>
          <a:p>
            <a:pPr lvl="0" algn="justLow" rtl="1"/>
            <a:r>
              <a:rPr lang="fa-IR" sz="2400" b="1" dirty="0" smtClean="0">
                <a:cs typeface="B Nazanin" pitchFamily="2" charset="-78"/>
              </a:rPr>
              <a:t>4.   فراهم </a:t>
            </a:r>
            <a:r>
              <a:rPr lang="fa-IR" sz="2400" b="1" dirty="0">
                <a:cs typeface="B Nazanin" pitchFamily="2" charset="-78"/>
              </a:rPr>
              <a:t>آوردن یک سیستم اطلاعاتی درون و برون سازمانی که              </a:t>
            </a:r>
            <a:br>
              <a:rPr lang="fa-IR" sz="2400" b="1" dirty="0">
                <a:cs typeface="B Nazanin" pitchFamily="2" charset="-78"/>
              </a:rPr>
            </a:br>
            <a:r>
              <a:rPr lang="fa-IR" sz="2400" b="1" dirty="0" smtClean="0">
                <a:cs typeface="B Nazanin" pitchFamily="2" charset="-78"/>
              </a:rPr>
              <a:t>      درامر </a:t>
            </a:r>
            <a:r>
              <a:rPr lang="fa-IR" sz="2400" b="1" dirty="0">
                <a:cs typeface="B Nazanin" pitchFamily="2" charset="-78"/>
              </a:rPr>
              <a:t>ارزیابی تاثیرات اجتماعی واحد تجاری کمک کند.</a:t>
            </a:r>
            <a:endParaRPr lang="en-US" sz="2400" b="1" dirty="0">
              <a:cs typeface="B Nazanin" pitchFamily="2" charset="-78"/>
            </a:endParaRPr>
          </a:p>
          <a:p>
            <a:pPr rtl="1"/>
            <a:endParaRPr lang="en-US" dirty="0">
              <a:solidFill>
                <a:schemeClr val="accent6">
                  <a:lumMod val="50000"/>
                </a:schemeClr>
              </a:solidFill>
              <a:cs typeface="B Zar" pitchFamily="2" charset="-78"/>
            </a:endParaRPr>
          </a:p>
        </p:txBody>
      </p:sp>
    </p:spTree>
    <p:extLst>
      <p:ext uri="{BB962C8B-B14F-4D97-AF65-F5344CB8AC3E}">
        <p14:creationId xmlns:p14="http://schemas.microsoft.com/office/powerpoint/2010/main" val="3228700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7</a:t>
            </a:fld>
            <a:endParaRPr lang="en-US" dirty="0"/>
          </a:p>
        </p:txBody>
      </p:sp>
      <p:sp>
        <p:nvSpPr>
          <p:cNvPr id="3" name="Rectangle 2"/>
          <p:cNvSpPr/>
          <p:nvPr/>
        </p:nvSpPr>
        <p:spPr>
          <a:xfrm>
            <a:off x="990600" y="990600"/>
            <a:ext cx="7315200" cy="3416320"/>
          </a:xfrm>
          <a:prstGeom prst="rect">
            <a:avLst/>
          </a:prstGeom>
        </p:spPr>
        <p:txBody>
          <a:bodyPr wrap="square">
            <a:spAutoFit/>
          </a:bodyPr>
          <a:lstStyle/>
          <a:p>
            <a:pPr algn="justLow" rtl="1"/>
            <a:r>
              <a:rPr lang="fa-IR" sz="2400" b="1" dirty="0">
                <a:cs typeface="2  Nazanin" pitchFamily="2" charset="-78"/>
              </a:rPr>
              <a:t>اما از جنبه نام گذاری نیز عده ای آن را حسابداری اجتماعی و گروهی آن را حسابداری اجتماعی </a:t>
            </a:r>
            <a:r>
              <a:rPr lang="fa-IR" sz="2400" b="1" dirty="0" smtClean="0">
                <a:cs typeface="2  Nazanin" pitchFamily="2" charset="-78"/>
              </a:rPr>
              <a:t>واحد </a:t>
            </a:r>
            <a:r>
              <a:rPr lang="fa-IR" sz="2400" b="1" dirty="0">
                <a:cs typeface="2  Nazanin" pitchFamily="2" charset="-78"/>
              </a:rPr>
              <a:t>تجاری نامیده اند. اما اصطلاح رواج یافته همان حسابداری مسئولیت های اجتماعی است. </a:t>
            </a:r>
          </a:p>
          <a:p>
            <a:pPr algn="justLow" rtl="1"/>
            <a:endParaRPr lang="en-US" sz="2400" b="1" dirty="0">
              <a:cs typeface="2  Nazanin" pitchFamily="2" charset="-78"/>
            </a:endParaRPr>
          </a:p>
          <a:p>
            <a:pPr algn="justLow" rtl="1"/>
            <a:r>
              <a:rPr lang="fa-IR" sz="2400" b="1" dirty="0">
                <a:cs typeface="2  Nazanin" pitchFamily="2" charset="-78"/>
              </a:rPr>
              <a:t>تاریخچه : گزارش های ارائه شده توسط سیستم های حسابداری مالی، عملکرد واحد های تجاری را از جنبه های خاص مورد ارزیابی قرار می دهند و سود </a:t>
            </a:r>
            <a:r>
              <a:rPr lang="fa-IR" sz="2400" b="1" dirty="0" smtClean="0">
                <a:cs typeface="2  Nazanin" pitchFamily="2" charset="-78"/>
              </a:rPr>
              <a:t>آوری </a:t>
            </a:r>
            <a:r>
              <a:rPr lang="fa-IR" sz="2400" b="1" dirty="0">
                <a:cs typeface="2  Nazanin" pitchFamily="2" charset="-78"/>
              </a:rPr>
              <a:t>و توان مالی تجاری را شاخص موفقیت یا عدم موفقیت می دانند و بیشترین توجه را معطوف منافع گروه هایی می کنند که مهمترین </a:t>
            </a:r>
            <a:r>
              <a:rPr lang="fa-IR" sz="2400" b="1" dirty="0" smtClean="0">
                <a:cs typeface="2  Nazanin" pitchFamily="2" charset="-78"/>
              </a:rPr>
              <a:t>آنها </a:t>
            </a:r>
            <a:r>
              <a:rPr lang="fa-IR" sz="2400" b="1" dirty="0">
                <a:cs typeface="2  Nazanin" pitchFamily="2" charset="-78"/>
              </a:rPr>
              <a:t>عبارتند از :</a:t>
            </a:r>
            <a:endParaRPr lang="en-US" sz="2400" b="1" dirty="0">
              <a:cs typeface="2  Nazanin" pitchFamily="2" charset="-78"/>
            </a:endParaRPr>
          </a:p>
        </p:txBody>
      </p:sp>
    </p:spTree>
    <p:extLst>
      <p:ext uri="{BB962C8B-B14F-4D97-AF65-F5344CB8AC3E}">
        <p14:creationId xmlns:p14="http://schemas.microsoft.com/office/powerpoint/2010/main" val="1766760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8</a:t>
            </a:fld>
            <a:endParaRPr lang="en-US" dirty="0"/>
          </a:p>
        </p:txBody>
      </p:sp>
      <p:sp>
        <p:nvSpPr>
          <p:cNvPr id="3" name="Rectangle 2"/>
          <p:cNvSpPr/>
          <p:nvPr/>
        </p:nvSpPr>
        <p:spPr>
          <a:xfrm>
            <a:off x="838200" y="990600"/>
            <a:ext cx="7620000" cy="3785652"/>
          </a:xfrm>
          <a:prstGeom prst="rect">
            <a:avLst/>
          </a:prstGeom>
        </p:spPr>
        <p:txBody>
          <a:bodyPr wrap="square">
            <a:spAutoFit/>
          </a:bodyPr>
          <a:lstStyle/>
          <a:p>
            <a:pPr algn="justLow" rtl="1"/>
            <a:r>
              <a:rPr lang="fa-IR" sz="2400" b="1" dirty="0">
                <a:cs typeface="2  Nazanin" pitchFamily="2" charset="-78"/>
              </a:rPr>
              <a:t>سرمایه گذاران بالفعل و بالقوه، مدیران واحد های تجاری، اعتبار دهندگان بالفعل و بالقوه، سازمان های دولتی، کارکنان واحد های تجاری مشتریان و فروشندگان</a:t>
            </a:r>
            <a:endParaRPr lang="en-US" sz="2400" b="1" dirty="0">
              <a:cs typeface="2  Nazanin" pitchFamily="2" charset="-78"/>
            </a:endParaRPr>
          </a:p>
          <a:p>
            <a:pPr algn="justLow" rtl="1"/>
            <a:r>
              <a:rPr lang="fa-IR" sz="2400" b="1" dirty="0">
                <a:cs typeface="2  Nazanin" pitchFamily="2" charset="-78"/>
              </a:rPr>
              <a:t>به دلیل عدم توجه به منافع سایر گروه ها و اجتماع و همچنین اثرات زیست محیطی ناشی از فعالیت های واحد های تجاری در اوایل دهه شصت میلادی مفهوم جدیدی به نام حسابداری </a:t>
            </a:r>
            <a:r>
              <a:rPr lang="fa-IR" sz="2400" b="1" dirty="0" smtClean="0">
                <a:cs typeface="2  Nazanin" pitchFamily="2" charset="-78"/>
              </a:rPr>
              <a:t>( </a:t>
            </a:r>
            <a:r>
              <a:rPr lang="en-US" sz="2400" b="1" dirty="0" smtClean="0">
                <a:cs typeface="2  Nazanin" pitchFamily="2" charset="-78"/>
              </a:rPr>
              <a:t>SRA</a:t>
            </a:r>
            <a:r>
              <a:rPr lang="fa-IR" sz="2400" b="1" dirty="0" smtClean="0">
                <a:cs typeface="2  Nazanin" pitchFamily="2" charset="-78"/>
              </a:rPr>
              <a:t> )مسئولیت </a:t>
            </a:r>
            <a:r>
              <a:rPr lang="fa-IR" sz="2400" b="1" dirty="0">
                <a:cs typeface="2  Nazanin" pitchFamily="2" charset="-78"/>
              </a:rPr>
              <a:t>های </a:t>
            </a:r>
            <a:r>
              <a:rPr lang="fa-IR" sz="2400" b="1" dirty="0" smtClean="0">
                <a:cs typeface="2  Nazanin" pitchFamily="2" charset="-78"/>
              </a:rPr>
              <a:t>اجتماعی در </a:t>
            </a:r>
            <a:r>
              <a:rPr lang="fa-IR" sz="2400" b="1" dirty="0">
                <a:cs typeface="2  Nazanin" pitchFamily="2" charset="-78"/>
              </a:rPr>
              <a:t>مباحث نظری </a:t>
            </a:r>
            <a:r>
              <a:rPr lang="fa-IR" sz="2400" b="1" dirty="0" smtClean="0">
                <a:cs typeface="2  Nazanin" pitchFamily="2" charset="-78"/>
              </a:rPr>
              <a:t>حسابداری مطرح </a:t>
            </a:r>
            <a:r>
              <a:rPr lang="fa-IR" sz="2400" b="1" dirty="0">
                <a:cs typeface="2  Nazanin" pitchFamily="2" charset="-78"/>
              </a:rPr>
              <a:t>شد و نویسندگانی از اروپا، کانادا و استرالیا </a:t>
            </a:r>
            <a:r>
              <a:rPr lang="fa-IR" sz="2400" b="1" dirty="0" smtClean="0">
                <a:cs typeface="2  Nazanin" pitchFamily="2" charset="-78"/>
              </a:rPr>
              <a:t>ازقبیل </a:t>
            </a:r>
            <a:r>
              <a:rPr lang="fa-IR" sz="2400" b="1" dirty="0">
                <a:cs typeface="2  Nazanin" pitchFamily="2" charset="-78"/>
              </a:rPr>
              <a:t>ان اندرسن ، موبلی، لین اوسن در نوشته های خود به </a:t>
            </a:r>
            <a:r>
              <a:rPr lang="fa-IR" sz="2400" b="1" dirty="0" smtClean="0">
                <a:cs typeface="2  Nazanin" pitchFamily="2" charset="-78"/>
              </a:rPr>
              <a:t>آن </a:t>
            </a:r>
            <a:r>
              <a:rPr lang="fa-IR" sz="2400" b="1" dirty="0">
                <a:cs typeface="2  Nazanin" pitchFamily="2" charset="-78"/>
              </a:rPr>
              <a:t>اشاراتی داشته اند و از میان آنان اندرسن را باید به عنوان پدر این شاخه از دانش حسابداری دانست. </a:t>
            </a:r>
            <a:endParaRPr lang="en-US" sz="2400" b="1" dirty="0">
              <a:cs typeface="2  Nazanin" pitchFamily="2" charset="-78"/>
            </a:endParaRPr>
          </a:p>
        </p:txBody>
      </p:sp>
    </p:spTree>
    <p:extLst>
      <p:ext uri="{BB962C8B-B14F-4D97-AF65-F5344CB8AC3E}">
        <p14:creationId xmlns:p14="http://schemas.microsoft.com/office/powerpoint/2010/main" val="407009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9</a:t>
            </a:fld>
            <a:endParaRPr lang="en-US" dirty="0"/>
          </a:p>
        </p:txBody>
      </p:sp>
      <p:sp>
        <p:nvSpPr>
          <p:cNvPr id="3" name="Rectangle 2"/>
          <p:cNvSpPr/>
          <p:nvPr/>
        </p:nvSpPr>
        <p:spPr>
          <a:xfrm>
            <a:off x="838200" y="1219200"/>
            <a:ext cx="7010400" cy="4431983"/>
          </a:xfrm>
          <a:prstGeom prst="rect">
            <a:avLst/>
          </a:prstGeom>
        </p:spPr>
        <p:txBody>
          <a:bodyPr wrap="square">
            <a:spAutoFit/>
          </a:bodyPr>
          <a:lstStyle/>
          <a:p>
            <a:pPr algn="justLow" rtl="1"/>
            <a:r>
              <a:rPr lang="fa-IR" sz="2400" b="1" dirty="0" smtClean="0">
                <a:cs typeface="2  Nazanin" pitchFamily="2" charset="-78"/>
              </a:rPr>
              <a:t>اما </a:t>
            </a:r>
            <a:r>
              <a:rPr lang="fa-IR" sz="2400" b="1" dirty="0">
                <a:cs typeface="2  Nazanin" pitchFamily="2" charset="-78"/>
              </a:rPr>
              <a:t>در کشور آمریکا مفهوم حسابداری مسئولیت اجتماعی با یک دهه </a:t>
            </a:r>
            <a:r>
              <a:rPr lang="fa-IR" sz="2400" b="1" dirty="0" smtClean="0">
                <a:cs typeface="2  Nazanin" pitchFamily="2" charset="-78"/>
              </a:rPr>
              <a:t>تاخیر </a:t>
            </a:r>
            <a:r>
              <a:rPr lang="fa-IR" sz="2400" b="1" dirty="0">
                <a:cs typeface="2  Nazanin" pitchFamily="2" charset="-78"/>
              </a:rPr>
              <a:t>در اوایل دهه هفتاد توسط انجمن حسابداری </a:t>
            </a:r>
            <a:r>
              <a:rPr lang="fa-IR" sz="2400" b="1" dirty="0" smtClean="0">
                <a:cs typeface="2  Nazanin" pitchFamily="2" charset="-78"/>
              </a:rPr>
              <a:t>امریکا</a:t>
            </a:r>
            <a:r>
              <a:rPr lang="fa-IR" sz="2400" b="1" dirty="0">
                <a:cs typeface="2  Nazanin" pitchFamily="2" charset="-78"/>
              </a:rPr>
              <a:t> </a:t>
            </a:r>
            <a:r>
              <a:rPr lang="fa-IR" sz="2400" b="1" dirty="0" smtClean="0">
                <a:cs typeface="2  Nazanin" pitchFamily="2" charset="-78"/>
              </a:rPr>
              <a:t>باتشکیل </a:t>
            </a:r>
            <a:r>
              <a:rPr lang="fa-IR" sz="2400" b="1" dirty="0">
                <a:cs typeface="2  Nazanin" pitchFamily="2" charset="-78"/>
              </a:rPr>
              <a:t>کمیته ای به منظور بررسی موانع و مشکلات مربوط به فرآیند اندازه گیری و گزارشگری در حسابداری مسئولیت های اجتماعی آغاز شد و با وجود گذشت بیش از 4  دهه این مفهوم هنوز هم از جدیدترین مباحث حسابداری است که در مراحل اولیه رشد به سر می برد و از نظر اجرا و به کارگیری پیشرفت چندانی نداشته </a:t>
            </a:r>
            <a:r>
              <a:rPr lang="fa-IR" sz="2400" b="1" dirty="0" smtClean="0">
                <a:cs typeface="2  Nazanin" pitchFamily="2" charset="-78"/>
              </a:rPr>
              <a:t>است </a:t>
            </a:r>
            <a:r>
              <a:rPr lang="fa-IR" sz="2400" b="1" dirty="0">
                <a:cs typeface="2  Nazanin" pitchFamily="2" charset="-78"/>
              </a:rPr>
              <a:t>به گونه ای که تا کنون غالب مقالات منتشر شده جنبه توصیفی داشته </a:t>
            </a:r>
            <a:r>
              <a:rPr lang="fa-IR" sz="2400" b="1" dirty="0" smtClean="0">
                <a:cs typeface="2  Nazanin" pitchFamily="2" charset="-78"/>
              </a:rPr>
              <a:t>است </a:t>
            </a:r>
            <a:r>
              <a:rPr lang="fa-IR" sz="2400" b="1" dirty="0">
                <a:cs typeface="2  Nazanin" pitchFamily="2" charset="-78"/>
              </a:rPr>
              <a:t>و بیشتر با تکیه بر  توصیف </a:t>
            </a:r>
            <a:r>
              <a:rPr lang="fa-IR" sz="2400" b="1" dirty="0" smtClean="0">
                <a:cs typeface="2  Nazanin" pitchFamily="2" charset="-78"/>
              </a:rPr>
              <a:t>مفاهیم،توجه </a:t>
            </a:r>
            <a:r>
              <a:rPr lang="fa-IR" sz="2400" b="1" dirty="0">
                <a:cs typeface="2  Nazanin" pitchFamily="2" charset="-78"/>
              </a:rPr>
              <a:t>کمتری را به مشکلات اجرا و ارائه راهکار های مناسب جهت عملی کردن آ</a:t>
            </a:r>
            <a:r>
              <a:rPr lang="fa-IR" sz="2400" b="1" dirty="0" smtClean="0">
                <a:cs typeface="2  Nazanin" pitchFamily="2" charset="-78"/>
              </a:rPr>
              <a:t>ن </a:t>
            </a:r>
            <a:r>
              <a:rPr lang="fa-IR" sz="2400" b="1" dirty="0">
                <a:cs typeface="2  Nazanin" pitchFamily="2" charset="-78"/>
              </a:rPr>
              <a:t>داشته اند.</a:t>
            </a:r>
            <a:endParaRPr lang="en-US" sz="2400" b="1" dirty="0">
              <a:cs typeface="2  Nazanin" pitchFamily="2" charset="-78"/>
            </a:endParaRPr>
          </a:p>
          <a:p>
            <a:pPr algn="justLow" rtl="1"/>
            <a:endParaRPr lang="en-US" dirty="0">
              <a:solidFill>
                <a:schemeClr val="accent6">
                  <a:lumMod val="50000"/>
                </a:schemeClr>
              </a:solidFill>
              <a:cs typeface="B Zar" pitchFamily="2" charset="-78"/>
            </a:endParaRPr>
          </a:p>
        </p:txBody>
      </p:sp>
    </p:spTree>
    <p:extLst>
      <p:ext uri="{BB962C8B-B14F-4D97-AF65-F5344CB8AC3E}">
        <p14:creationId xmlns:p14="http://schemas.microsoft.com/office/powerpoint/2010/main" val="3237515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10</a:t>
            </a:fld>
            <a:endParaRPr lang="en-US" dirty="0"/>
          </a:p>
        </p:txBody>
      </p:sp>
      <p:sp>
        <p:nvSpPr>
          <p:cNvPr id="3" name="Rectangle 2"/>
          <p:cNvSpPr/>
          <p:nvPr/>
        </p:nvSpPr>
        <p:spPr>
          <a:xfrm>
            <a:off x="651164" y="1295400"/>
            <a:ext cx="7924800" cy="4524315"/>
          </a:xfrm>
          <a:prstGeom prst="rect">
            <a:avLst/>
          </a:prstGeom>
        </p:spPr>
        <p:txBody>
          <a:bodyPr wrap="square">
            <a:spAutoFit/>
          </a:bodyPr>
          <a:lstStyle/>
          <a:p>
            <a:pPr algn="justLow" rtl="1"/>
            <a:r>
              <a:rPr lang="fa-IR" sz="2400" b="1" dirty="0">
                <a:cs typeface="2  Nazanin" pitchFamily="2" charset="-78"/>
              </a:rPr>
              <a:t>شاید عامل اصلی این </a:t>
            </a:r>
            <a:r>
              <a:rPr lang="fa-IR" sz="2400" b="1" dirty="0" smtClean="0">
                <a:cs typeface="2  Nazanin" pitchFamily="2" charset="-78"/>
              </a:rPr>
              <a:t>موضوع ناشی از محدودیت </a:t>
            </a:r>
            <a:r>
              <a:rPr lang="fa-IR" sz="2400" b="1" dirty="0">
                <a:cs typeface="2  Nazanin" pitchFamily="2" charset="-78"/>
              </a:rPr>
              <a:t>ها و مشکلات مربوط به اندازه گیری و گزارشگری آثار خارجی </a:t>
            </a:r>
            <a:r>
              <a:rPr lang="fa-IR" sz="2400" b="1" dirty="0" smtClean="0">
                <a:cs typeface="2  Nazanin" pitchFamily="2" charset="-78"/>
              </a:rPr>
              <a:t>عملکرد واحد </a:t>
            </a:r>
            <a:r>
              <a:rPr lang="fa-IR" sz="2400" b="1" dirty="0">
                <a:cs typeface="2  Nazanin" pitchFamily="2" charset="-78"/>
              </a:rPr>
              <a:t>تجاری است. منظور از آثار خارجی آن گروه از فعالیت ها و نتایج عملیات واحد تجاری است که فراتر از منافع گروه های پیشرفت گفته باشد و آثاری همچون هزینه های اجتماعی، منافع اجتماعی و بازده اجتماعی را شامل شود. سر انجام به دلیل فشار سازمانی های هوادار محیط زیست و حقوق بشر در کشور های صنعتی برای مبارزه با آلودگی محیط زیست به ویژه آلودگی ناشی از آزمایش هسته ای </a:t>
            </a:r>
            <a:r>
              <a:rPr lang="fa-IR" sz="2400" b="1" dirty="0" smtClean="0">
                <a:cs typeface="2  Nazanin" pitchFamily="2" charset="-78"/>
              </a:rPr>
              <a:t>فدارسیون </a:t>
            </a:r>
            <a:r>
              <a:rPr lang="fa-IR" sz="2400" b="1" dirty="0">
                <a:cs typeface="2  Nazanin" pitchFamily="2" charset="-78"/>
              </a:rPr>
              <a:t>بین المللی </a:t>
            </a:r>
            <a:r>
              <a:rPr lang="fa-IR" sz="2400" b="1" dirty="0" smtClean="0">
                <a:cs typeface="2  Nazanin" pitchFamily="2" charset="-78"/>
              </a:rPr>
              <a:t>حسابداران </a:t>
            </a:r>
            <a:r>
              <a:rPr lang="en-US" sz="2400" b="1" dirty="0" smtClean="0">
                <a:cs typeface="2  Nazanin" pitchFamily="2" charset="-78"/>
              </a:rPr>
              <a:t>IFAC</a:t>
            </a:r>
            <a:r>
              <a:rPr lang="fa-IR" sz="2400" b="1" dirty="0" smtClean="0">
                <a:cs typeface="2  Nazanin" pitchFamily="2" charset="-78"/>
              </a:rPr>
              <a:t>توجه </a:t>
            </a:r>
            <a:r>
              <a:rPr lang="fa-IR" sz="2400" b="1" dirty="0">
                <a:cs typeface="2  Nazanin" pitchFamily="2" charset="-78"/>
              </a:rPr>
              <a:t>خود را معطوف موضوع حسابداری مسئولیت </a:t>
            </a:r>
            <a:r>
              <a:rPr lang="fa-IR" sz="2400" b="1" dirty="0" smtClean="0">
                <a:cs typeface="2  Nazanin" pitchFamily="2" charset="-78"/>
              </a:rPr>
              <a:t>اجتماعی نمود که </a:t>
            </a:r>
            <a:r>
              <a:rPr lang="fa-IR" sz="2400" b="1" dirty="0">
                <a:cs typeface="2  Nazanin" pitchFamily="2" charset="-78"/>
              </a:rPr>
              <a:t>بر این اساس فدارسیون مذکور مجموعه ای از بیانیه ها را صادر کرده که در آن خواستار تدوین </a:t>
            </a:r>
            <a:r>
              <a:rPr lang="fa-IR" sz="2400" b="1" dirty="0" smtClean="0">
                <a:cs typeface="2  Nazanin" pitchFamily="2" charset="-78"/>
              </a:rPr>
              <a:t/>
            </a:r>
            <a:br>
              <a:rPr lang="fa-IR" sz="2400" b="1" dirty="0" smtClean="0">
                <a:cs typeface="2  Nazanin" pitchFamily="2" charset="-78"/>
              </a:rPr>
            </a:br>
            <a:r>
              <a:rPr lang="fa-IR" sz="2400" b="1" dirty="0" smtClean="0">
                <a:cs typeface="2  Nazanin" pitchFamily="2" charset="-78"/>
              </a:rPr>
              <a:t>استانداردهایی </a:t>
            </a:r>
            <a:r>
              <a:rPr lang="fa-IR" sz="2400" b="1" dirty="0">
                <a:cs typeface="2  Nazanin" pitchFamily="2" charset="-78"/>
              </a:rPr>
              <a:t>در رابطه با حسابداری و حسابرسی مسئولیت های اجتماعی </a:t>
            </a:r>
            <a:r>
              <a:rPr lang="fa-IR" sz="2400" b="1" dirty="0" smtClean="0">
                <a:cs typeface="2  Nazanin" pitchFamily="2" charset="-78"/>
              </a:rPr>
              <a:t>شده است.</a:t>
            </a:r>
            <a:endParaRPr lang="en-US" sz="2400" b="1" dirty="0">
              <a:cs typeface="2  Nazanin" pitchFamily="2" charset="-78"/>
            </a:endParaRPr>
          </a:p>
        </p:txBody>
      </p:sp>
    </p:spTree>
    <p:extLst>
      <p:ext uri="{BB962C8B-B14F-4D97-AF65-F5344CB8AC3E}">
        <p14:creationId xmlns:p14="http://schemas.microsoft.com/office/powerpoint/2010/main" val="1356232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11</a:t>
            </a:fld>
            <a:endParaRPr lang="en-US" dirty="0"/>
          </a:p>
        </p:txBody>
      </p:sp>
      <p:sp>
        <p:nvSpPr>
          <p:cNvPr id="3" name="Rectangle 2"/>
          <p:cNvSpPr/>
          <p:nvPr/>
        </p:nvSpPr>
        <p:spPr>
          <a:xfrm>
            <a:off x="609600" y="1143000"/>
            <a:ext cx="8001000" cy="2215991"/>
          </a:xfrm>
          <a:prstGeom prst="rect">
            <a:avLst/>
          </a:prstGeom>
        </p:spPr>
        <p:txBody>
          <a:bodyPr wrap="square">
            <a:spAutoFit/>
          </a:bodyPr>
          <a:lstStyle/>
          <a:p>
            <a:pPr algn="justLow" rtl="1"/>
            <a:r>
              <a:rPr lang="fa-IR" sz="2400" b="1" dirty="0">
                <a:cs typeface="2  Nazanin" pitchFamily="2" charset="-78"/>
              </a:rPr>
              <a:t>اما در خصوص کشور ما این مفهوم با چند دهه تاخیر برای اولین بار در پائیز سال 1372 شمسی(1993 میلادی) در فصلنامه بررسی های حسابداری دانشگاه تهران با مقاله ای به نام </a:t>
            </a:r>
            <a:r>
              <a:rPr lang="fa-IR" sz="2400" b="1" dirty="0" smtClean="0">
                <a:cs typeface="2  Nazanin" pitchFamily="2" charset="-78"/>
              </a:rPr>
              <a:t>تئوری </a:t>
            </a:r>
            <a:r>
              <a:rPr lang="fa-IR" sz="2400" b="1" dirty="0">
                <a:cs typeface="2  Nazanin" pitchFamily="2" charset="-78"/>
              </a:rPr>
              <a:t>های </a:t>
            </a:r>
            <a:r>
              <a:rPr lang="fa-IR" sz="2400" b="1" dirty="0" smtClean="0">
                <a:cs typeface="2  Nazanin" pitchFamily="2" charset="-78"/>
              </a:rPr>
              <a:t>حسابداری اجتماعی </a:t>
            </a:r>
            <a:r>
              <a:rPr lang="fa-IR" sz="2400" b="1" dirty="0">
                <a:cs typeface="2  Nazanin" pitchFamily="2" charset="-78"/>
              </a:rPr>
              <a:t>مطرح و تا کنون مقالات انگشت شماری در این خصوص توسط صاحبنظران رشته حسابداری ارائه شده است.</a:t>
            </a:r>
            <a:endParaRPr lang="en-US" sz="2400" b="1" dirty="0">
              <a:cs typeface="2  Nazanin" pitchFamily="2" charset="-78"/>
            </a:endParaRPr>
          </a:p>
          <a:p>
            <a:pPr algn="justLow" rtl="1"/>
            <a:endParaRPr lang="en-US" dirty="0">
              <a:solidFill>
                <a:schemeClr val="accent6">
                  <a:lumMod val="50000"/>
                </a:schemeClr>
              </a:solidFill>
              <a:cs typeface="B Zar" pitchFamily="2" charset="-78"/>
            </a:endParaRPr>
          </a:p>
        </p:txBody>
      </p:sp>
    </p:spTree>
    <p:extLst>
      <p:ext uri="{BB962C8B-B14F-4D97-AF65-F5344CB8AC3E}">
        <p14:creationId xmlns:p14="http://schemas.microsoft.com/office/powerpoint/2010/main" val="487737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12</a:t>
            </a:fld>
            <a:endParaRPr lang="en-US" dirty="0"/>
          </a:p>
        </p:txBody>
      </p:sp>
      <p:sp>
        <p:nvSpPr>
          <p:cNvPr id="3" name="Rectangle 2"/>
          <p:cNvSpPr/>
          <p:nvPr/>
        </p:nvSpPr>
        <p:spPr>
          <a:xfrm>
            <a:off x="533400" y="762000"/>
            <a:ext cx="7924800" cy="5170646"/>
          </a:xfrm>
          <a:prstGeom prst="rect">
            <a:avLst/>
          </a:prstGeom>
        </p:spPr>
        <p:txBody>
          <a:bodyPr wrap="square">
            <a:spAutoFit/>
          </a:bodyPr>
          <a:lstStyle/>
          <a:p>
            <a:pPr algn="justLow" rtl="1"/>
            <a:r>
              <a:rPr lang="fa-IR" sz="2400" b="1" dirty="0">
                <a:cs typeface="2  Nazanin" pitchFamily="2" charset="-78"/>
              </a:rPr>
              <a:t>تعریف حسابداری مسئولیت های </a:t>
            </a:r>
            <a:r>
              <a:rPr lang="fa-IR" sz="2400" b="1" dirty="0" smtClean="0">
                <a:cs typeface="2  Nazanin" pitchFamily="2" charset="-78"/>
              </a:rPr>
              <a:t>اجتماعی</a:t>
            </a:r>
          </a:p>
          <a:p>
            <a:pPr algn="justLow" rtl="1"/>
            <a:endParaRPr lang="en-US" sz="2400" b="1" dirty="0">
              <a:cs typeface="2  Nazanin" pitchFamily="2" charset="-78"/>
            </a:endParaRPr>
          </a:p>
          <a:p>
            <a:pPr algn="justLow" rtl="1"/>
            <a:r>
              <a:rPr lang="fa-IR" sz="2400" b="1" dirty="0">
                <a:cs typeface="2  Nazanin" pitchFamily="2" charset="-78"/>
              </a:rPr>
              <a:t>حسابداری مسئولیت های اجتماعی بخشی از دانش حسابداری است که هدف آن اندازه گیری و گزارشگری اثرات اجتماعی ( هزینه ها و منافع اجتماعی) ناشی از فعالیت های واحد تجاری است و از آنجایی که هرواحد تجاری عضوی از جامعه است که در </a:t>
            </a:r>
            <a:r>
              <a:rPr lang="fa-IR" sz="2400" b="1" dirty="0" smtClean="0">
                <a:cs typeface="2  Nazanin" pitchFamily="2" charset="-78"/>
              </a:rPr>
              <a:t>آن </a:t>
            </a:r>
            <a:r>
              <a:rPr lang="fa-IR" sz="2400" b="1" dirty="0">
                <a:cs typeface="2  Nazanin" pitchFamily="2" charset="-78"/>
              </a:rPr>
              <a:t>فعالیت می کند و به طور مستمر در تعامل با سایراعضای جامعه است و با استناد به قرارداد های نانوشته اجتماعی بین اعضای جامعه که برای حفظ منافع تمامی اعضا وضع شده اند، ضرورت دارد واحد تجاری از تعهدات و مسئولیتها ی خود آگاه باشد و آنها را محدود به حفاظت منافع سهامداران نکند بلکه تعهدات و مسئولیت های دیگری در قبال سایر گروه های اجتماعی از قبیل اعتبار دهندگان، کارکنان، مشتریان و گروه های موجود در جامعه و همچنین محیط زیست پیرامون خود احساس کند.</a:t>
            </a:r>
            <a:endParaRPr lang="en-US" sz="2400" b="1" dirty="0">
              <a:cs typeface="2  Nazanin" pitchFamily="2" charset="-78"/>
            </a:endParaRPr>
          </a:p>
          <a:p>
            <a:pPr algn="r"/>
            <a:endParaRPr lang="en-US" dirty="0">
              <a:solidFill>
                <a:schemeClr val="accent6">
                  <a:lumMod val="50000"/>
                </a:schemeClr>
              </a:solidFill>
              <a:cs typeface="B Zar" pitchFamily="2" charset="-78"/>
            </a:endParaRPr>
          </a:p>
        </p:txBody>
      </p:sp>
    </p:spTree>
    <p:extLst>
      <p:ext uri="{BB962C8B-B14F-4D97-AF65-F5344CB8AC3E}">
        <p14:creationId xmlns:p14="http://schemas.microsoft.com/office/powerpoint/2010/main" val="3663910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13</a:t>
            </a:fld>
            <a:endParaRPr lang="en-US" dirty="0"/>
          </a:p>
        </p:txBody>
      </p:sp>
      <p:sp>
        <p:nvSpPr>
          <p:cNvPr id="3" name="Rectangle 2"/>
          <p:cNvSpPr/>
          <p:nvPr/>
        </p:nvSpPr>
        <p:spPr>
          <a:xfrm>
            <a:off x="381000" y="1066800"/>
            <a:ext cx="8001000" cy="2677656"/>
          </a:xfrm>
          <a:prstGeom prst="rect">
            <a:avLst/>
          </a:prstGeom>
        </p:spPr>
        <p:txBody>
          <a:bodyPr wrap="square">
            <a:spAutoFit/>
          </a:bodyPr>
          <a:lstStyle/>
          <a:p>
            <a:pPr algn="justLow" rtl="1"/>
            <a:r>
              <a:rPr lang="fa-IR" sz="2400" b="1" dirty="0">
                <a:cs typeface="2  Nazanin" pitchFamily="2" charset="-78"/>
              </a:rPr>
              <a:t>تعریف انجمن </a:t>
            </a:r>
            <a:r>
              <a:rPr lang="fa-IR" sz="2400" b="1" dirty="0" smtClean="0">
                <a:cs typeface="2  Nazanin" pitchFamily="2" charset="-78"/>
              </a:rPr>
              <a:t>حسابداری آمریکا از </a:t>
            </a:r>
            <a:r>
              <a:rPr lang="fa-IR" sz="2400" b="1" dirty="0">
                <a:cs typeface="2  Nazanin" pitchFamily="2" charset="-78"/>
              </a:rPr>
              <a:t>حسابداری </a:t>
            </a:r>
            <a:r>
              <a:rPr lang="fa-IR" sz="2400" b="1" dirty="0" smtClean="0">
                <a:cs typeface="2  Nazanin" pitchFamily="2" charset="-78"/>
              </a:rPr>
              <a:t>اجتماعی</a:t>
            </a:r>
          </a:p>
          <a:p>
            <a:pPr algn="justLow" rtl="1"/>
            <a:endParaRPr lang="en-US" sz="2400" b="1" dirty="0">
              <a:cs typeface="2  Nazanin" pitchFamily="2" charset="-78"/>
            </a:endParaRPr>
          </a:p>
          <a:p>
            <a:pPr algn="justLow" rtl="1"/>
            <a:r>
              <a:rPr lang="fa-IR" sz="2400" b="1" dirty="0">
                <a:cs typeface="2  Nazanin" pitchFamily="2" charset="-78"/>
              </a:rPr>
              <a:t>تمرکز اصلی حسابداری اجتماعی بر اندازه گیری و گزارشگری تاثیرات تجارت شرکت بر اجتماع و محیط فیزیکی است. حسابداری اجتماعی به اندازه </a:t>
            </a:r>
            <a:r>
              <a:rPr lang="fa-IR" sz="2400" b="1" dirty="0" smtClean="0">
                <a:cs typeface="2  Nazanin" pitchFamily="2" charset="-78"/>
              </a:rPr>
              <a:t>گیری</a:t>
            </a:r>
            <a:br>
              <a:rPr lang="fa-IR" sz="2400" b="1" dirty="0" smtClean="0">
                <a:cs typeface="2  Nazanin" pitchFamily="2" charset="-78"/>
              </a:rPr>
            </a:br>
            <a:r>
              <a:rPr lang="fa-IR" sz="2400" b="1" dirty="0" smtClean="0">
                <a:cs typeface="2  Nazanin" pitchFamily="2" charset="-78"/>
              </a:rPr>
              <a:t>( </a:t>
            </a:r>
            <a:r>
              <a:rPr lang="fa-IR" sz="2400" b="1" dirty="0">
                <a:cs typeface="2  Nazanin" pitchFamily="2" charset="-78"/>
              </a:rPr>
              <a:t>اثرات پولی و غیر پولی) مطلوب و نامطلوب فعالیت ها اشاره </a:t>
            </a:r>
            <a:r>
              <a:rPr lang="fa-IR" sz="2400" b="1" dirty="0" smtClean="0">
                <a:cs typeface="2  Nazanin" pitchFamily="2" charset="-78"/>
              </a:rPr>
              <a:t>دارد. </a:t>
            </a:r>
            <a:r>
              <a:rPr lang="fa-IR" sz="2400" b="1" dirty="0">
                <a:cs typeface="2  Nazanin" pitchFamily="2" charset="-78"/>
              </a:rPr>
              <a:t>حسابداری اجتماعی به نظر می رسد که شامل اندازه گیری منفعت هزینه و </a:t>
            </a:r>
            <a:r>
              <a:rPr lang="fa-IR" sz="2400" b="1" dirty="0" smtClean="0">
                <a:cs typeface="2  Nazanin" pitchFamily="2" charset="-78"/>
              </a:rPr>
              <a:t>گزارشهای </a:t>
            </a:r>
            <a:r>
              <a:rPr lang="fa-IR" sz="2400" b="1" dirty="0">
                <a:cs typeface="2  Nazanin" pitchFamily="2" charset="-78"/>
              </a:rPr>
              <a:t>برنامه های اجتماعی و فعالیت های عمومی شرکت باشد. </a:t>
            </a:r>
            <a:endParaRPr lang="en-US" sz="2400" b="1" dirty="0">
              <a:cs typeface="2  Nazanin" pitchFamily="2" charset="-78"/>
            </a:endParaRPr>
          </a:p>
        </p:txBody>
      </p:sp>
    </p:spTree>
    <p:extLst>
      <p:ext uri="{BB962C8B-B14F-4D97-AF65-F5344CB8AC3E}">
        <p14:creationId xmlns:p14="http://schemas.microsoft.com/office/powerpoint/2010/main" val="4016873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14</a:t>
            </a:fld>
            <a:endParaRPr lang="en-US" dirty="0"/>
          </a:p>
        </p:txBody>
      </p:sp>
      <p:sp>
        <p:nvSpPr>
          <p:cNvPr id="3" name="Rectangle 2"/>
          <p:cNvSpPr/>
          <p:nvPr/>
        </p:nvSpPr>
        <p:spPr>
          <a:xfrm>
            <a:off x="457200" y="838200"/>
            <a:ext cx="8153400" cy="5262979"/>
          </a:xfrm>
          <a:prstGeom prst="rect">
            <a:avLst/>
          </a:prstGeom>
        </p:spPr>
        <p:txBody>
          <a:bodyPr wrap="square">
            <a:spAutoFit/>
          </a:bodyPr>
          <a:lstStyle/>
          <a:p>
            <a:pPr algn="justLow" rtl="1"/>
            <a:r>
              <a:rPr lang="fa-IR" sz="2400" b="1" dirty="0">
                <a:cs typeface="2  Nazanin" pitchFamily="2" charset="-78"/>
              </a:rPr>
              <a:t>مفروضات سیستم های حسابداری مسئولیت های اجتماعی:</a:t>
            </a:r>
          </a:p>
          <a:p>
            <a:pPr algn="justLow" rtl="1"/>
            <a:endParaRPr lang="en-US" sz="2400" b="1" dirty="0">
              <a:cs typeface="2  Nazanin" pitchFamily="2" charset="-78"/>
            </a:endParaRPr>
          </a:p>
          <a:p>
            <a:pPr algn="justLow" rtl="1"/>
            <a:r>
              <a:rPr lang="fa-IR" sz="2400" b="1" dirty="0">
                <a:cs typeface="2  Nazanin" pitchFamily="2" charset="-78"/>
              </a:rPr>
              <a:t>چهار فرض اساسی سیستم های حسابداری مسئولیت های اجتماعی</a:t>
            </a:r>
          </a:p>
          <a:p>
            <a:pPr lvl="0" algn="justLow" rtl="1"/>
            <a:r>
              <a:rPr lang="fa-IR" sz="2400" b="1" dirty="0">
                <a:cs typeface="2  Nazanin" pitchFamily="2" charset="-78"/>
              </a:rPr>
              <a:t>1.  هر واحد تجاری در قبال جامعه پیرامونی خود تعهداتی دارد که پایبند </a:t>
            </a:r>
            <a:br>
              <a:rPr lang="fa-IR" sz="2400" b="1" dirty="0">
                <a:cs typeface="2  Nazanin" pitchFamily="2" charset="-78"/>
              </a:rPr>
            </a:br>
            <a:r>
              <a:rPr lang="fa-IR" sz="2400" b="1" dirty="0">
                <a:cs typeface="2  Nazanin" pitchFamily="2" charset="-78"/>
              </a:rPr>
              <a:t>     به انجام آنهاست.</a:t>
            </a:r>
            <a:endParaRPr lang="en-US" sz="2400" b="1" dirty="0">
              <a:cs typeface="2  Nazanin" pitchFamily="2" charset="-78"/>
            </a:endParaRPr>
          </a:p>
          <a:p>
            <a:pPr lvl="0" algn="justLow" rtl="1"/>
            <a:r>
              <a:rPr lang="fa-IR" sz="2400" b="1" dirty="0">
                <a:cs typeface="2  Nazanin" pitchFamily="2" charset="-78"/>
              </a:rPr>
              <a:t>2.  منابع اقتصادی اجتماعی کمیاب، محدود است، پس ضرورت دارد </a:t>
            </a:r>
            <a:br>
              <a:rPr lang="fa-IR" sz="2400" b="1" dirty="0">
                <a:cs typeface="2  Nazanin" pitchFamily="2" charset="-78"/>
              </a:rPr>
            </a:br>
            <a:r>
              <a:rPr lang="fa-IR" sz="2400" b="1" dirty="0">
                <a:cs typeface="2  Nazanin" pitchFamily="2" charset="-78"/>
              </a:rPr>
              <a:t>     در بکار گیری و استفاده از </a:t>
            </a:r>
            <a:r>
              <a:rPr lang="fa-IR" sz="2400" b="1" dirty="0" smtClean="0">
                <a:cs typeface="2  Nazanin" pitchFamily="2" charset="-78"/>
              </a:rPr>
              <a:t>آنها </a:t>
            </a:r>
            <a:r>
              <a:rPr lang="fa-IR" sz="2400" b="1" dirty="0">
                <a:cs typeface="2  Nazanin" pitchFamily="2" charset="-78"/>
              </a:rPr>
              <a:t>حداکثر بهره وری حاصل آید به </a:t>
            </a:r>
            <a:br>
              <a:rPr lang="fa-IR" sz="2400" b="1" dirty="0">
                <a:cs typeface="2  Nazanin" pitchFamily="2" charset="-78"/>
              </a:rPr>
            </a:br>
            <a:r>
              <a:rPr lang="fa-IR" sz="2400" b="1" dirty="0">
                <a:cs typeface="2  Nazanin" pitchFamily="2" charset="-78"/>
              </a:rPr>
              <a:t>     گونه ای که منافع اجتماعی حاصل از مصرف </a:t>
            </a:r>
            <a:r>
              <a:rPr lang="fa-IR" sz="2400" b="1" dirty="0" smtClean="0">
                <a:cs typeface="2  Nazanin" pitchFamily="2" charset="-78"/>
              </a:rPr>
              <a:t>آنها </a:t>
            </a:r>
            <a:r>
              <a:rPr lang="fa-IR" sz="2400" b="1" dirty="0">
                <a:cs typeface="2  Nazanin" pitchFamily="2" charset="-78"/>
              </a:rPr>
              <a:t>بیش از هزینه های </a:t>
            </a:r>
            <a:br>
              <a:rPr lang="fa-IR" sz="2400" b="1" dirty="0">
                <a:cs typeface="2  Nazanin" pitchFamily="2" charset="-78"/>
              </a:rPr>
            </a:br>
            <a:r>
              <a:rPr lang="fa-IR" sz="2400" b="1" dirty="0">
                <a:cs typeface="2  Nazanin" pitchFamily="2" charset="-78"/>
              </a:rPr>
              <a:t>      اجتماعی شود.</a:t>
            </a:r>
            <a:endParaRPr lang="en-US" sz="2400" b="1" dirty="0">
              <a:cs typeface="2  Nazanin" pitchFamily="2" charset="-78"/>
            </a:endParaRPr>
          </a:p>
          <a:p>
            <a:pPr lvl="0" algn="justLow" rtl="1"/>
            <a:r>
              <a:rPr lang="fa-IR" sz="2400" b="1" dirty="0">
                <a:cs typeface="2  Nazanin" pitchFamily="2" charset="-78"/>
              </a:rPr>
              <a:t>3.  کالا هایی که </a:t>
            </a:r>
            <a:r>
              <a:rPr lang="fa-IR" sz="2400" b="1" dirty="0" smtClean="0">
                <a:cs typeface="2  Nazanin" pitchFamily="2" charset="-78"/>
              </a:rPr>
              <a:t>قبلاً </a:t>
            </a:r>
            <a:r>
              <a:rPr lang="fa-IR" sz="2400" b="1" dirty="0">
                <a:cs typeface="2  Nazanin" pitchFamily="2" charset="-78"/>
              </a:rPr>
              <a:t>رایگان بوده اند دیگر اینچنین رایگان و در </a:t>
            </a:r>
            <a:br>
              <a:rPr lang="fa-IR" sz="2400" b="1" dirty="0">
                <a:cs typeface="2  Nazanin" pitchFamily="2" charset="-78"/>
              </a:rPr>
            </a:br>
            <a:r>
              <a:rPr lang="fa-IR" sz="2400" b="1" dirty="0">
                <a:cs typeface="2  Nazanin" pitchFamily="2" charset="-78"/>
              </a:rPr>
              <a:t>      دسترس قرار نمی گیرند. </a:t>
            </a:r>
            <a:r>
              <a:rPr lang="fa-IR" sz="2400" b="1" dirty="0" smtClean="0">
                <a:cs typeface="2  Nazanin" pitchFamily="2" charset="-78"/>
              </a:rPr>
              <a:t>مثلاً </a:t>
            </a:r>
            <a:r>
              <a:rPr lang="fa-IR" sz="2400" b="1" dirty="0">
                <a:cs typeface="2  Nazanin" pitchFamily="2" charset="-78"/>
              </a:rPr>
              <a:t>آب و هوای پاکیزه اغلب نیازمند </a:t>
            </a:r>
            <a:br>
              <a:rPr lang="fa-IR" sz="2400" b="1" dirty="0">
                <a:cs typeface="2  Nazanin" pitchFamily="2" charset="-78"/>
              </a:rPr>
            </a:br>
            <a:r>
              <a:rPr lang="fa-IR" sz="2400" b="1" dirty="0">
                <a:cs typeface="2  Nazanin" pitchFamily="2" charset="-78"/>
              </a:rPr>
              <a:t>      مخارج سنگین ناشی از مقررات مربوط به کنترل آلودگی محیط </a:t>
            </a:r>
            <a:br>
              <a:rPr lang="fa-IR" sz="2400" b="1" dirty="0">
                <a:cs typeface="2  Nazanin" pitchFamily="2" charset="-78"/>
              </a:rPr>
            </a:br>
            <a:r>
              <a:rPr lang="fa-IR" sz="2400" b="1" dirty="0">
                <a:cs typeface="2  Nazanin" pitchFamily="2" charset="-78"/>
              </a:rPr>
              <a:t>      زیست و عملیات خود پایی است پس واحد های تجاری باید در </a:t>
            </a:r>
            <a:br>
              <a:rPr lang="fa-IR" sz="2400" b="1" dirty="0">
                <a:cs typeface="2  Nazanin" pitchFamily="2" charset="-78"/>
              </a:rPr>
            </a:br>
            <a:r>
              <a:rPr lang="fa-IR" sz="2400" b="1" dirty="0">
                <a:cs typeface="2  Nazanin" pitchFamily="2" charset="-78"/>
              </a:rPr>
              <a:t>      ازای استفاده از آنها منافعی را در اختیار اجتماع قرار </a:t>
            </a:r>
            <a:r>
              <a:rPr lang="fa-IR" sz="2400" b="1" dirty="0" smtClean="0">
                <a:cs typeface="2  Nazanin" pitchFamily="2" charset="-78"/>
              </a:rPr>
              <a:t>دهند</a:t>
            </a:r>
            <a:r>
              <a:rPr lang="fa-IR" sz="2400" b="1" dirty="0">
                <a:cs typeface="2  Nazanin" pitchFamily="2" charset="-78"/>
              </a:rPr>
              <a:t>.</a:t>
            </a:r>
            <a:endParaRPr lang="en-US" sz="2400" b="1" dirty="0">
              <a:cs typeface="2  Nazanin" pitchFamily="2" charset="-78"/>
            </a:endParaRPr>
          </a:p>
        </p:txBody>
      </p:sp>
    </p:spTree>
    <p:extLst>
      <p:ext uri="{BB962C8B-B14F-4D97-AF65-F5344CB8AC3E}">
        <p14:creationId xmlns:p14="http://schemas.microsoft.com/office/powerpoint/2010/main" val="409172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15</a:t>
            </a:fld>
            <a:endParaRPr lang="en-US" dirty="0"/>
          </a:p>
        </p:txBody>
      </p:sp>
      <p:sp>
        <p:nvSpPr>
          <p:cNvPr id="3" name="Rectangle 2"/>
          <p:cNvSpPr/>
          <p:nvPr/>
        </p:nvSpPr>
        <p:spPr>
          <a:xfrm>
            <a:off x="547255" y="914400"/>
            <a:ext cx="8139545" cy="5170646"/>
          </a:xfrm>
          <a:prstGeom prst="rect">
            <a:avLst/>
          </a:prstGeom>
        </p:spPr>
        <p:txBody>
          <a:bodyPr wrap="square">
            <a:spAutoFit/>
          </a:bodyPr>
          <a:lstStyle/>
          <a:p>
            <a:pPr marL="457200" indent="-457200" algn="justLow" rtl="1">
              <a:buAutoNum type="arabicPeriod" startAt="4"/>
            </a:pPr>
            <a:r>
              <a:rPr lang="fa-IR" sz="2400" b="1" dirty="0" smtClean="0">
                <a:cs typeface="2  Nazanin" pitchFamily="2" charset="-78"/>
              </a:rPr>
              <a:t>از </a:t>
            </a:r>
            <a:r>
              <a:rPr lang="fa-IR" sz="2400" b="1" dirty="0">
                <a:cs typeface="2  Nazanin" pitchFamily="2" charset="-78"/>
              </a:rPr>
              <a:t>حقوق مسلم جامعه است که میزان تعهدات اجتماعی واحد تجاری </a:t>
            </a:r>
            <a:br>
              <a:rPr lang="fa-IR" sz="2400" b="1" dirty="0">
                <a:cs typeface="2  Nazanin" pitchFamily="2" charset="-78"/>
              </a:rPr>
            </a:br>
            <a:r>
              <a:rPr lang="fa-IR" sz="2400" b="1" dirty="0">
                <a:cs typeface="2  Nazanin" pitchFamily="2" charset="-78"/>
              </a:rPr>
              <a:t>     نسبت به خود و همچنین مقدار انجام شده آنها آگاهی یابد و این </a:t>
            </a:r>
            <a:br>
              <a:rPr lang="fa-IR" sz="2400" b="1" dirty="0">
                <a:cs typeface="2  Nazanin" pitchFamily="2" charset="-78"/>
              </a:rPr>
            </a:br>
            <a:r>
              <a:rPr lang="fa-IR" sz="2400" b="1" dirty="0">
                <a:cs typeface="2  Nazanin" pitchFamily="2" charset="-78"/>
              </a:rPr>
              <a:t>   </a:t>
            </a:r>
            <a:r>
              <a:rPr lang="fa-IR" sz="2400" b="1" dirty="0" smtClean="0">
                <a:cs typeface="2  Nazanin" pitchFamily="2" charset="-78"/>
              </a:rPr>
              <a:t>آگاهی لازم است </a:t>
            </a:r>
            <a:r>
              <a:rPr lang="fa-IR" sz="2400" b="1" dirty="0">
                <a:cs typeface="2  Nazanin" pitchFamily="2" charset="-78"/>
              </a:rPr>
              <a:t>بر اساس اصول و مبانی گزارشگری حسابداری صورت </a:t>
            </a:r>
            <a:br>
              <a:rPr lang="fa-IR" sz="2400" b="1" dirty="0">
                <a:cs typeface="2  Nazanin" pitchFamily="2" charset="-78"/>
              </a:rPr>
            </a:br>
            <a:r>
              <a:rPr lang="fa-IR" sz="2400" b="1" dirty="0">
                <a:cs typeface="2  Nazanin" pitchFamily="2" charset="-78"/>
              </a:rPr>
              <a:t>    گیرد</a:t>
            </a:r>
            <a:r>
              <a:rPr lang="fa-IR" sz="2400" b="1" dirty="0" smtClean="0">
                <a:cs typeface="2  Nazanin" pitchFamily="2" charset="-78"/>
              </a:rPr>
              <a:t>.</a:t>
            </a:r>
          </a:p>
          <a:p>
            <a:pPr algn="justLow" rtl="1"/>
            <a:endParaRPr lang="fa-IR" sz="2400" b="1" dirty="0">
              <a:cs typeface="2  Nazanin" pitchFamily="2" charset="-78"/>
            </a:endParaRPr>
          </a:p>
          <a:p>
            <a:pPr algn="justLow" rtl="1"/>
            <a:r>
              <a:rPr lang="fa-IR" sz="2400" b="1" dirty="0">
                <a:cs typeface="2  Nazanin" pitchFamily="2" charset="-78"/>
              </a:rPr>
              <a:t>اما در رابطه با اصول و مفاهیم اساسی سیستم حسابداری مسئولیت اجتماعی باید گفت که این اصول تا حدود زیادی همان اصول و مفاهیم سیستم حسابداری مالی است ولی لازم است تعدیلی در آنها صورت گیرد تا هماهنگ با اهداف سیستم حسابداری مسئولیت اجتماعی شود برای مثال در حسابداری مالی لازم است دامنه شمول مفهوم شخصیت حسابداری گسترش یابد و در برگیرنده جامعه پیرامون واحد تجاری به عنوان طرف دیگر شود و همچنین سود حسابداری شامل هزینه ها و منافع اجتماعی واحد تجاری شود تا پس از آ</a:t>
            </a:r>
            <a:r>
              <a:rPr lang="fa-IR" sz="2400" b="1" dirty="0" smtClean="0">
                <a:cs typeface="2  Nazanin" pitchFamily="2" charset="-78"/>
              </a:rPr>
              <a:t>ن </a:t>
            </a:r>
            <a:r>
              <a:rPr lang="fa-IR" sz="2400" b="1" dirty="0">
                <a:cs typeface="2  Nazanin" pitchFamily="2" charset="-78"/>
              </a:rPr>
              <a:t>بتوان بازده اجتماعی سرمایه گذاری را محاسبه کرد.</a:t>
            </a:r>
          </a:p>
          <a:p>
            <a:pPr algn="justLow" rtl="1"/>
            <a:endParaRPr lang="fa-IR" dirty="0"/>
          </a:p>
        </p:txBody>
      </p:sp>
    </p:spTree>
    <p:extLst>
      <p:ext uri="{BB962C8B-B14F-4D97-AF65-F5344CB8AC3E}">
        <p14:creationId xmlns:p14="http://schemas.microsoft.com/office/powerpoint/2010/main" val="3570617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16</a:t>
            </a:fld>
            <a:endParaRPr lang="en-US" dirty="0"/>
          </a:p>
        </p:txBody>
      </p:sp>
      <p:sp>
        <p:nvSpPr>
          <p:cNvPr id="3" name="Rectangle 2"/>
          <p:cNvSpPr/>
          <p:nvPr/>
        </p:nvSpPr>
        <p:spPr>
          <a:xfrm>
            <a:off x="533400" y="381000"/>
            <a:ext cx="8229600" cy="6370975"/>
          </a:xfrm>
          <a:prstGeom prst="rect">
            <a:avLst/>
          </a:prstGeom>
        </p:spPr>
        <p:txBody>
          <a:bodyPr wrap="square">
            <a:spAutoFit/>
          </a:bodyPr>
          <a:lstStyle/>
          <a:p>
            <a:pPr algn="justLow" rtl="1"/>
            <a:r>
              <a:rPr lang="fa-IR" sz="2400" b="1" dirty="0">
                <a:cs typeface="2  Nazanin" pitchFamily="2" charset="-78"/>
              </a:rPr>
              <a:t>شیوه های گزارشگری هزینه های اجتماعی:</a:t>
            </a:r>
          </a:p>
          <a:p>
            <a:pPr algn="justLow" rtl="1"/>
            <a:endParaRPr lang="en-US" sz="2400" b="1" dirty="0">
              <a:cs typeface="2  Nazanin" pitchFamily="2" charset="-78"/>
            </a:endParaRPr>
          </a:p>
          <a:p>
            <a:pPr algn="justLow" rtl="1"/>
            <a:r>
              <a:rPr lang="fa-IR" sz="2400" b="1" dirty="0">
                <a:cs typeface="2  Nazanin" pitchFamily="2" charset="-78"/>
              </a:rPr>
              <a:t>دو شیوه در گزارشگری هزینه های اجتماعی وجود دارد</a:t>
            </a:r>
            <a:r>
              <a:rPr lang="fa-IR" sz="2400" b="1" dirty="0" smtClean="0">
                <a:cs typeface="2  Nazanin" pitchFamily="2" charset="-78"/>
              </a:rPr>
              <a:t>:</a:t>
            </a:r>
          </a:p>
          <a:p>
            <a:pPr algn="justLow" rtl="1"/>
            <a:endParaRPr lang="en-US" sz="2400" b="1" dirty="0">
              <a:cs typeface="2  Nazanin" pitchFamily="2" charset="-78"/>
            </a:endParaRPr>
          </a:p>
          <a:p>
            <a:pPr marL="457200" lvl="0" indent="-457200" algn="justLow" rtl="1">
              <a:buFont typeface="+mj-lt"/>
              <a:buAutoNum type="arabicPeriod"/>
            </a:pPr>
            <a:r>
              <a:rPr lang="fa-IR" sz="2400" b="1" dirty="0" smtClean="0">
                <a:cs typeface="2  Nazanin" pitchFamily="2" charset="-78"/>
              </a:rPr>
              <a:t>گزارشگری </a:t>
            </a:r>
            <a:r>
              <a:rPr lang="fa-IR" sz="2400" b="1" dirty="0">
                <a:cs typeface="2  Nazanin" pitchFamily="2" charset="-78"/>
              </a:rPr>
              <a:t>در یادداشتهای همراه صورت های مالی</a:t>
            </a:r>
            <a:endParaRPr lang="en-US" sz="2400" b="1" dirty="0">
              <a:cs typeface="2  Nazanin" pitchFamily="2" charset="-78"/>
            </a:endParaRPr>
          </a:p>
          <a:p>
            <a:pPr marL="457200" lvl="0" indent="-457200" algn="justLow" rtl="1">
              <a:buFont typeface="+mj-lt"/>
              <a:buAutoNum type="arabicPeriod"/>
            </a:pPr>
            <a:r>
              <a:rPr lang="fa-IR" sz="2400" b="1" dirty="0" smtClean="0">
                <a:cs typeface="2  Nazanin" pitchFamily="2" charset="-78"/>
              </a:rPr>
              <a:t> گزارشگری </a:t>
            </a:r>
            <a:r>
              <a:rPr lang="fa-IR" sz="2400" b="1" dirty="0">
                <a:cs typeface="2  Nazanin" pitchFamily="2" charset="-78"/>
              </a:rPr>
              <a:t>هزینه های اجتماعی به صورت مجزا و </a:t>
            </a:r>
            <a:r>
              <a:rPr lang="fa-IR" sz="2400" b="1" dirty="0" smtClean="0">
                <a:cs typeface="2  Nazanin" pitchFamily="2" charset="-78"/>
              </a:rPr>
              <a:t>مستقل</a:t>
            </a:r>
          </a:p>
          <a:p>
            <a:pPr lvl="0" algn="justLow" rtl="1"/>
            <a:endParaRPr lang="en-US" sz="2400" b="1" dirty="0">
              <a:cs typeface="2  Nazanin" pitchFamily="2" charset="-78"/>
            </a:endParaRPr>
          </a:p>
          <a:p>
            <a:pPr algn="justLow" rtl="1"/>
            <a:r>
              <a:rPr lang="fa-IR" sz="2400" b="1" dirty="0">
                <a:cs typeface="2  Nazanin" pitchFamily="2" charset="-78"/>
              </a:rPr>
              <a:t>مزایای اجرای سیستم حسابداری مسئولیت های اجتماعی</a:t>
            </a:r>
            <a:r>
              <a:rPr lang="fa-IR" sz="2400" b="1" dirty="0" smtClean="0">
                <a:cs typeface="2  Nazanin" pitchFamily="2" charset="-78"/>
              </a:rPr>
              <a:t>:</a:t>
            </a:r>
          </a:p>
          <a:p>
            <a:pPr algn="justLow" rtl="1"/>
            <a:endParaRPr lang="en-US" sz="2400" b="1" dirty="0">
              <a:cs typeface="2  Nazanin" pitchFamily="2" charset="-78"/>
            </a:endParaRPr>
          </a:p>
          <a:p>
            <a:pPr algn="justLow" rtl="1"/>
            <a:r>
              <a:rPr lang="fa-IR" sz="2400" b="1" dirty="0">
                <a:cs typeface="2  Nazanin" pitchFamily="2" charset="-78"/>
              </a:rPr>
              <a:t>از مهمترین مزایای اجتماعی اجرای سیستم حسابداری مسئولیت های اجتماعی می توان به موارد زیر اشاره کرد</a:t>
            </a:r>
            <a:r>
              <a:rPr lang="fa-IR" sz="2400" b="1" dirty="0" smtClean="0">
                <a:cs typeface="2  Nazanin" pitchFamily="2" charset="-78"/>
              </a:rPr>
              <a:t>:</a:t>
            </a:r>
          </a:p>
          <a:p>
            <a:pPr algn="justLow" rtl="1"/>
            <a:endParaRPr lang="en-US" sz="2400" b="1" dirty="0">
              <a:cs typeface="2  Nazanin" pitchFamily="2" charset="-78"/>
            </a:endParaRPr>
          </a:p>
          <a:p>
            <a:pPr lvl="0" algn="justLow" rtl="1"/>
            <a:r>
              <a:rPr lang="fa-IR" sz="2400" b="1" dirty="0">
                <a:cs typeface="2  Nazanin" pitchFamily="2" charset="-78"/>
              </a:rPr>
              <a:t>1.  موجب افزایش نقش اجتماعی واحد های تجاری می شود و حضور </a:t>
            </a:r>
            <a:br>
              <a:rPr lang="fa-IR" sz="2400" b="1" dirty="0">
                <a:cs typeface="2  Nazanin" pitchFamily="2" charset="-78"/>
              </a:rPr>
            </a:br>
            <a:r>
              <a:rPr lang="fa-IR" sz="2400" b="1" dirty="0">
                <a:cs typeface="2  Nazanin" pitchFamily="2" charset="-78"/>
              </a:rPr>
              <a:t>     آنها در فعالیت های زیست محیطی و مشارکت در برنامه های توسعه </a:t>
            </a:r>
            <a:br>
              <a:rPr lang="fa-IR" sz="2400" b="1" dirty="0">
                <a:cs typeface="2  Nazanin" pitchFamily="2" charset="-78"/>
              </a:rPr>
            </a:br>
            <a:r>
              <a:rPr lang="fa-IR" sz="2400" b="1" dirty="0">
                <a:cs typeface="2  Nazanin" pitchFamily="2" charset="-78"/>
              </a:rPr>
              <a:t>     اجتماعی و اقتصادی را افزایش دهد.</a:t>
            </a:r>
            <a:endParaRPr lang="en-US" sz="2400" b="1" dirty="0">
              <a:cs typeface="2  Nazanin" pitchFamily="2" charset="-78"/>
            </a:endParaRPr>
          </a:p>
          <a:p>
            <a:pPr lvl="0" algn="justLow" rtl="1"/>
            <a:r>
              <a:rPr lang="fa-IR" sz="2400" b="1" dirty="0">
                <a:cs typeface="2  Nazanin" pitchFamily="2" charset="-78"/>
              </a:rPr>
              <a:t>2.  فراهم شدن شرایط برای وارد کردن موضوع محیط زیست در </a:t>
            </a:r>
            <a:br>
              <a:rPr lang="fa-IR" sz="2400" b="1" dirty="0">
                <a:cs typeface="2  Nazanin" pitchFamily="2" charset="-78"/>
              </a:rPr>
            </a:br>
            <a:r>
              <a:rPr lang="fa-IR" sz="2400" b="1" dirty="0">
                <a:cs typeface="2  Nazanin" pitchFamily="2" charset="-78"/>
              </a:rPr>
              <a:t>     حساب های ملی که خود منجر به دو نتیجه خواهد شد.</a:t>
            </a:r>
            <a:endParaRPr lang="en-US" sz="2400" b="1" dirty="0">
              <a:cs typeface="2  Nazanin" pitchFamily="2" charset="-78"/>
            </a:endParaRPr>
          </a:p>
        </p:txBody>
      </p:sp>
    </p:spTree>
    <p:extLst>
      <p:ext uri="{BB962C8B-B14F-4D97-AF65-F5344CB8AC3E}">
        <p14:creationId xmlns:p14="http://schemas.microsoft.com/office/powerpoint/2010/main" val="4160850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17</a:t>
            </a:fld>
            <a:endParaRPr lang="en-US" dirty="0"/>
          </a:p>
        </p:txBody>
      </p:sp>
      <p:sp>
        <p:nvSpPr>
          <p:cNvPr id="3" name="Rectangle 2"/>
          <p:cNvSpPr/>
          <p:nvPr/>
        </p:nvSpPr>
        <p:spPr>
          <a:xfrm>
            <a:off x="381000" y="796636"/>
            <a:ext cx="8305800" cy="4524315"/>
          </a:xfrm>
          <a:prstGeom prst="rect">
            <a:avLst/>
          </a:prstGeom>
        </p:spPr>
        <p:txBody>
          <a:bodyPr wrap="square">
            <a:spAutoFit/>
          </a:bodyPr>
          <a:lstStyle/>
          <a:p>
            <a:pPr algn="justLow" rtl="1"/>
            <a:r>
              <a:rPr lang="fa-IR" sz="2400" b="1" dirty="0">
                <a:cs typeface="2  Nazanin" pitchFamily="2" charset="-78"/>
              </a:rPr>
              <a:t>اول: فراهم کردن اطلاعات با اهمیتی برای برنامه ریزان توسعه اقتصادی و اجتماعی در سطح </a:t>
            </a:r>
            <a:r>
              <a:rPr lang="fa-IR" sz="2400" b="1" dirty="0" smtClean="0">
                <a:cs typeface="2  Nazanin" pitchFamily="2" charset="-78"/>
              </a:rPr>
              <a:t>ملی. </a:t>
            </a:r>
            <a:endParaRPr lang="fa-IR" sz="2400" b="1" dirty="0">
              <a:cs typeface="2  Nazanin" pitchFamily="2" charset="-78"/>
            </a:endParaRPr>
          </a:p>
          <a:p>
            <a:pPr algn="justLow" rtl="1"/>
            <a:r>
              <a:rPr lang="fa-IR" sz="2400" b="1" dirty="0" smtClean="0">
                <a:cs typeface="2  Nazanin" pitchFamily="2" charset="-78"/>
              </a:rPr>
              <a:t>دوم </a:t>
            </a:r>
            <a:r>
              <a:rPr lang="fa-IR" sz="2400" b="1" dirty="0">
                <a:cs typeface="2  Nazanin" pitchFamily="2" charset="-78"/>
              </a:rPr>
              <a:t>: فراهم کردن شرایط برای ورود روش ها </a:t>
            </a:r>
            <a:r>
              <a:rPr lang="fa-IR" sz="2400" b="1" dirty="0" smtClean="0">
                <a:cs typeface="2  Nazanin" pitchFamily="2" charset="-78"/>
              </a:rPr>
              <a:t>و</a:t>
            </a:r>
            <a:r>
              <a:rPr lang="fa-IR" sz="2400" b="1" dirty="0">
                <a:cs typeface="2  Nazanin" pitchFamily="2" charset="-78"/>
              </a:rPr>
              <a:t> </a:t>
            </a:r>
            <a:r>
              <a:rPr lang="fa-IR" sz="2400" b="1" dirty="0" smtClean="0">
                <a:cs typeface="2  Nazanin" pitchFamily="2" charset="-78"/>
              </a:rPr>
              <a:t>مؤلفه </a:t>
            </a:r>
            <a:r>
              <a:rPr lang="fa-IR" sz="2400" b="1" dirty="0">
                <a:cs typeface="2  Nazanin" pitchFamily="2" charset="-78"/>
              </a:rPr>
              <a:t>های مربوط به محاسبه تولید </a:t>
            </a:r>
            <a:r>
              <a:rPr lang="fa-IR" sz="2400" b="1" dirty="0" smtClean="0">
                <a:cs typeface="2  Nazanin" pitchFamily="2" charset="-78"/>
              </a:rPr>
              <a:t>ناخالص </a:t>
            </a:r>
            <a:r>
              <a:rPr lang="fa-IR" sz="2400" b="1" dirty="0">
                <a:cs typeface="2  Nazanin" pitchFamily="2" charset="-78"/>
              </a:rPr>
              <a:t>داخلی.</a:t>
            </a:r>
          </a:p>
          <a:p>
            <a:pPr algn="justLow" rtl="1"/>
            <a:endParaRPr lang="fa-IR" sz="2400" b="1" dirty="0">
              <a:cs typeface="2  Nazanin" pitchFamily="2" charset="-78"/>
            </a:endParaRPr>
          </a:p>
          <a:p>
            <a:pPr algn="justLow" rtl="1"/>
            <a:r>
              <a:rPr lang="fa-IR" sz="2400" b="1" dirty="0">
                <a:cs typeface="2  Nazanin" pitchFamily="2" charset="-78"/>
              </a:rPr>
              <a:t>مشکلات اجرای سیستم حسابداری مسئولیت اجتماعی</a:t>
            </a:r>
            <a:r>
              <a:rPr lang="fa-IR" sz="2400" b="1" dirty="0" smtClean="0">
                <a:cs typeface="2  Nazanin" pitchFamily="2" charset="-78"/>
              </a:rPr>
              <a:t>:</a:t>
            </a:r>
          </a:p>
          <a:p>
            <a:pPr algn="justLow" rtl="1"/>
            <a:endParaRPr lang="fa-IR" sz="2400" b="1" dirty="0">
              <a:cs typeface="2  Nazanin" pitchFamily="2" charset="-78"/>
            </a:endParaRPr>
          </a:p>
          <a:p>
            <a:pPr algn="justLow" rtl="1"/>
            <a:r>
              <a:rPr lang="fa-IR" sz="2400" b="1" dirty="0">
                <a:cs typeface="2  Nazanin" pitchFamily="2" charset="-78"/>
              </a:rPr>
              <a:t>در اجرای سیستم های حسابداری مسئولیت های اجتماعی مشکلات متعددی نیز وجود دارد که از مهمترین </a:t>
            </a:r>
            <a:r>
              <a:rPr lang="fa-IR" sz="2400" b="1" dirty="0" smtClean="0">
                <a:cs typeface="2  Nazanin" pitchFamily="2" charset="-78"/>
              </a:rPr>
              <a:t>آنها </a:t>
            </a:r>
            <a:r>
              <a:rPr lang="fa-IR" sz="2400" b="1" dirty="0">
                <a:cs typeface="2  Nazanin" pitchFamily="2" charset="-78"/>
              </a:rPr>
              <a:t>می توان به مشکلات مربوط به اندازه گیری و گزارشگری هزینه ها و منافع اجتماعی اشاره کرد که خود شامل مشکلات مربوط به تفکیک هزینه های اجتماعی و اقتصادی و نیز مشکلات مربوط به ارتباط هزینه و منافع اجتماعی می شود.</a:t>
            </a:r>
          </a:p>
        </p:txBody>
      </p:sp>
    </p:spTree>
    <p:extLst>
      <p:ext uri="{BB962C8B-B14F-4D97-AF65-F5344CB8AC3E}">
        <p14:creationId xmlns:p14="http://schemas.microsoft.com/office/powerpoint/2010/main" val="136162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18</a:t>
            </a:fld>
            <a:endParaRPr lang="en-US" dirty="0"/>
          </a:p>
        </p:txBody>
      </p:sp>
      <p:sp>
        <p:nvSpPr>
          <p:cNvPr id="3" name="Rectangle 2"/>
          <p:cNvSpPr/>
          <p:nvPr/>
        </p:nvSpPr>
        <p:spPr>
          <a:xfrm>
            <a:off x="609600" y="914400"/>
            <a:ext cx="8021782" cy="4524315"/>
          </a:xfrm>
          <a:prstGeom prst="rect">
            <a:avLst/>
          </a:prstGeom>
        </p:spPr>
        <p:txBody>
          <a:bodyPr wrap="square">
            <a:spAutoFit/>
          </a:bodyPr>
          <a:lstStyle/>
          <a:p>
            <a:pPr algn="justLow" rtl="1"/>
            <a:r>
              <a:rPr lang="fa-IR" sz="2400" b="1" dirty="0">
                <a:cs typeface="2  Nazanin" pitchFamily="2" charset="-78"/>
              </a:rPr>
              <a:t>مشکلات تفکیک هزینه های اجتماعی و </a:t>
            </a:r>
            <a:r>
              <a:rPr lang="fa-IR" sz="2400" b="1" dirty="0" smtClean="0">
                <a:cs typeface="2  Nazanin" pitchFamily="2" charset="-78"/>
              </a:rPr>
              <a:t>اقتصادی</a:t>
            </a:r>
          </a:p>
          <a:p>
            <a:pPr algn="justLow" rtl="1"/>
            <a:endParaRPr lang="fa-IR" sz="2400" b="1" dirty="0">
              <a:cs typeface="2  Nazanin" pitchFamily="2" charset="-78"/>
            </a:endParaRPr>
          </a:p>
          <a:p>
            <a:pPr algn="justLow" rtl="1"/>
            <a:r>
              <a:rPr lang="fa-IR" sz="2400" b="1" dirty="0">
                <a:cs typeface="2  Nazanin" pitchFamily="2" charset="-78"/>
              </a:rPr>
              <a:t>هزینه های اجتماعی و هزینه های اقتصادی هر واحد تجاری </a:t>
            </a:r>
            <a:r>
              <a:rPr lang="fa-IR" sz="2400" b="1" dirty="0" smtClean="0">
                <a:cs typeface="2  Nazanin" pitchFamily="2" charset="-78"/>
              </a:rPr>
              <a:t>نشأت </a:t>
            </a:r>
            <a:r>
              <a:rPr lang="fa-IR" sz="2400" b="1" dirty="0">
                <a:cs typeface="2  Nazanin" pitchFamily="2" charset="-78"/>
              </a:rPr>
              <a:t>گرفته از تعهدات اجتماعی و اقتصادی واحد تجاری </a:t>
            </a:r>
            <a:r>
              <a:rPr lang="fa-IR" sz="2400" b="1" dirty="0" smtClean="0">
                <a:cs typeface="2  Nazanin" pitchFamily="2" charset="-78"/>
              </a:rPr>
              <a:t>است، </a:t>
            </a:r>
            <a:r>
              <a:rPr lang="fa-IR" sz="2400" b="1" dirty="0">
                <a:cs typeface="2  Nazanin" pitchFamily="2" charset="-78"/>
              </a:rPr>
              <a:t>تعهداتی که ممکن است به دلیل الزامات قانونی و یا خواسته ارادی واحد تجاری باشند اما مشکلاتی که تهیه کنندگان گزارش های اجتماعی با آن روبه رو هستند مربوط به تفکیک این دو نوع هزینه است زیرا اختلاط و امتزاج برخی از اینگونه تعهدات با یکدیگر مشکلاتی را در کشیدن خط فاصل بین آنها ایجاد می کند. برای مثال هزینه های تحقیق و توسعه و یا هزینه های مربوط  به افزایش ضریب ایمنی محصول می تواند به عنوان هزینه اجتماعی در نظر گرفته </a:t>
            </a:r>
            <a:r>
              <a:rPr lang="fa-IR" sz="2400" b="1" dirty="0" smtClean="0">
                <a:cs typeface="2  Nazanin" pitchFamily="2" charset="-78"/>
              </a:rPr>
              <a:t>شود</a:t>
            </a:r>
            <a:r>
              <a:rPr lang="fa-IR" sz="2400" b="1" dirty="0">
                <a:cs typeface="2  Nazanin" pitchFamily="2" charset="-78"/>
              </a:rPr>
              <a:t>، </a:t>
            </a:r>
            <a:r>
              <a:rPr lang="fa-IR" sz="2400" b="1" dirty="0" smtClean="0">
                <a:cs typeface="2  Nazanin" pitchFamily="2" charset="-78"/>
              </a:rPr>
              <a:t>یا </a:t>
            </a:r>
            <a:r>
              <a:rPr lang="fa-IR" sz="2400" b="1" dirty="0">
                <a:cs typeface="2  Nazanin" pitchFamily="2" charset="-78"/>
              </a:rPr>
              <a:t>می تواند  به قصد افزایش حجم فروش و توانایی رقابت بیشتر با </a:t>
            </a:r>
            <a:r>
              <a:rPr lang="fa-IR" sz="2400" b="1" dirty="0" smtClean="0">
                <a:cs typeface="2  Nazanin" pitchFamily="2" charset="-78"/>
              </a:rPr>
              <a:t>سایرتولید </a:t>
            </a:r>
            <a:r>
              <a:rPr lang="fa-IR" sz="2400" b="1" dirty="0">
                <a:cs typeface="2  Nazanin" pitchFamily="2" charset="-78"/>
              </a:rPr>
              <a:t>کنندگان </a:t>
            </a:r>
            <a:r>
              <a:rPr lang="fa-IR" sz="2400" b="1" dirty="0" smtClean="0">
                <a:cs typeface="2  Nazanin" pitchFamily="2" charset="-78"/>
              </a:rPr>
              <a:t>باشد. </a:t>
            </a:r>
            <a:endParaRPr lang="fa-IR" sz="2400" b="1" dirty="0">
              <a:cs typeface="2  Nazanin" pitchFamily="2" charset="-78"/>
            </a:endParaRPr>
          </a:p>
        </p:txBody>
      </p:sp>
    </p:spTree>
    <p:extLst>
      <p:ext uri="{BB962C8B-B14F-4D97-AF65-F5344CB8AC3E}">
        <p14:creationId xmlns:p14="http://schemas.microsoft.com/office/powerpoint/2010/main" val="3208926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19</a:t>
            </a:fld>
            <a:endParaRPr lang="en-US" dirty="0"/>
          </a:p>
        </p:txBody>
      </p:sp>
      <p:sp>
        <p:nvSpPr>
          <p:cNvPr id="3" name="Rectangle 2"/>
          <p:cNvSpPr/>
          <p:nvPr/>
        </p:nvSpPr>
        <p:spPr>
          <a:xfrm>
            <a:off x="685800" y="914400"/>
            <a:ext cx="7772399" cy="1938992"/>
          </a:xfrm>
          <a:prstGeom prst="rect">
            <a:avLst/>
          </a:prstGeom>
        </p:spPr>
        <p:txBody>
          <a:bodyPr wrap="square">
            <a:spAutoFit/>
          </a:bodyPr>
          <a:lstStyle/>
          <a:p>
            <a:pPr algn="justLow" rtl="1"/>
            <a:r>
              <a:rPr lang="fa-IR" sz="2400" b="1" dirty="0" smtClean="0">
                <a:cs typeface="2  Nazanin" pitchFamily="2" charset="-78"/>
              </a:rPr>
              <a:t>هزینه </a:t>
            </a:r>
            <a:r>
              <a:rPr lang="fa-IR" sz="2400" b="1" dirty="0">
                <a:cs typeface="2  Nazanin" pitchFamily="2" charset="-78"/>
              </a:rPr>
              <a:t>های مربوط به </a:t>
            </a:r>
            <a:r>
              <a:rPr lang="fa-IR" sz="2400" b="1" dirty="0" smtClean="0">
                <a:cs typeface="2  Nazanin" pitchFamily="2" charset="-78"/>
              </a:rPr>
              <a:t>آموزش </a:t>
            </a:r>
            <a:r>
              <a:rPr lang="fa-IR" sz="2400" b="1" dirty="0">
                <a:cs typeface="2  Nazanin" pitchFamily="2" charset="-78"/>
              </a:rPr>
              <a:t>کارکنان </a:t>
            </a:r>
            <a:r>
              <a:rPr lang="fa-IR" sz="2400" b="1" dirty="0" smtClean="0">
                <a:cs typeface="2  Nazanin" pitchFamily="2" charset="-78"/>
              </a:rPr>
              <a:t>را ممکن </a:t>
            </a:r>
            <a:r>
              <a:rPr lang="fa-IR" sz="2400" b="1" dirty="0">
                <a:cs typeface="2  Nazanin" pitchFamily="2" charset="-78"/>
              </a:rPr>
              <a:t>است به منظور فراهم کردن فرصتی برای پیشرفت علمی کارکنان در نظر گرفت که در این صورت یک نوع هزینه اجتماعی است. در </a:t>
            </a:r>
            <a:r>
              <a:rPr lang="fa-IR" sz="2400" b="1" dirty="0" smtClean="0">
                <a:cs typeface="2  Nazanin" pitchFamily="2" charset="-78"/>
              </a:rPr>
              <a:t>حالی که </a:t>
            </a:r>
            <a:r>
              <a:rPr lang="fa-IR" sz="2400" b="1" dirty="0">
                <a:cs typeface="2  Nazanin" pitchFamily="2" charset="-78"/>
              </a:rPr>
              <a:t>می توان اینگونه هزینه ها را به عنوان هزینه های اقتصادی نیز نگاه کرد </a:t>
            </a:r>
            <a:r>
              <a:rPr lang="fa-IR" sz="2400" b="1" dirty="0" smtClean="0">
                <a:cs typeface="2  Nazanin" pitchFamily="2" charset="-78"/>
              </a:rPr>
              <a:t>که </a:t>
            </a:r>
            <a:r>
              <a:rPr lang="fa-IR" sz="2400" b="1" dirty="0">
                <a:cs typeface="2  Nazanin" pitchFamily="2" charset="-78"/>
              </a:rPr>
              <a:t>به </a:t>
            </a:r>
            <a:r>
              <a:rPr lang="fa-IR" sz="2400" b="1" dirty="0" smtClean="0">
                <a:cs typeface="2  Nazanin" pitchFamily="2" charset="-78"/>
              </a:rPr>
              <a:t>منظورافزایش </a:t>
            </a:r>
            <a:r>
              <a:rPr lang="fa-IR" sz="2400" b="1" dirty="0">
                <a:cs typeface="2  Nazanin" pitchFamily="2" charset="-78"/>
              </a:rPr>
              <a:t>بهره وری و در نهایت افزایش سود </a:t>
            </a:r>
            <a:r>
              <a:rPr lang="fa-IR" sz="2400" b="1" dirty="0" smtClean="0">
                <a:cs typeface="2  Nazanin" pitchFamily="2" charset="-78"/>
              </a:rPr>
              <a:t>آوری </a:t>
            </a:r>
            <a:r>
              <a:rPr lang="fa-IR" sz="2400" b="1" dirty="0">
                <a:cs typeface="2  Nazanin" pitchFamily="2" charset="-78"/>
              </a:rPr>
              <a:t>صورت گرفته باشد. </a:t>
            </a:r>
          </a:p>
        </p:txBody>
      </p:sp>
    </p:spTree>
    <p:extLst>
      <p:ext uri="{BB962C8B-B14F-4D97-AF65-F5344CB8AC3E}">
        <p14:creationId xmlns:p14="http://schemas.microsoft.com/office/powerpoint/2010/main" val="3133633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20</a:t>
            </a:fld>
            <a:endParaRPr lang="en-US" dirty="0"/>
          </a:p>
        </p:txBody>
      </p:sp>
      <p:sp>
        <p:nvSpPr>
          <p:cNvPr id="3" name="Rectangle 2"/>
          <p:cNvSpPr/>
          <p:nvPr/>
        </p:nvSpPr>
        <p:spPr>
          <a:xfrm>
            <a:off x="574964" y="1143000"/>
            <a:ext cx="7924800" cy="4893647"/>
          </a:xfrm>
          <a:prstGeom prst="rect">
            <a:avLst/>
          </a:prstGeom>
        </p:spPr>
        <p:txBody>
          <a:bodyPr wrap="square">
            <a:spAutoFit/>
          </a:bodyPr>
          <a:lstStyle/>
          <a:p>
            <a:pPr algn="justLow" rtl="1"/>
            <a:r>
              <a:rPr lang="fa-IR" sz="2400" b="1" dirty="0">
                <a:cs typeface="2  Nazanin" pitchFamily="2" charset="-78"/>
              </a:rPr>
              <a:t>معیار های تفکیک هزینه های اجتماعی و اقتصادی </a:t>
            </a:r>
            <a:r>
              <a:rPr lang="fa-IR" sz="2400" b="1" dirty="0" smtClean="0">
                <a:cs typeface="2  Nazanin" pitchFamily="2" charset="-78"/>
              </a:rPr>
              <a:t>:</a:t>
            </a:r>
          </a:p>
          <a:p>
            <a:pPr algn="justLow" rtl="1"/>
            <a:endParaRPr lang="en-US" sz="2400" b="1" dirty="0">
              <a:cs typeface="2  Nazanin" pitchFamily="2" charset="-78"/>
            </a:endParaRPr>
          </a:p>
          <a:p>
            <a:pPr algn="justLow" rtl="1"/>
            <a:r>
              <a:rPr lang="fa-IR" sz="2400" b="1" dirty="0">
                <a:cs typeface="2  Nazanin" pitchFamily="2" charset="-78"/>
              </a:rPr>
              <a:t>در مباحث نظری حسابداری دو معیار برای تفکیک اینگونه هزینه </a:t>
            </a:r>
            <a:r>
              <a:rPr lang="fa-IR" sz="2400" b="1" dirty="0" smtClean="0">
                <a:cs typeface="2  Nazanin" pitchFamily="2" charset="-78"/>
              </a:rPr>
              <a:t>ها </a:t>
            </a:r>
            <a:r>
              <a:rPr lang="fa-IR" sz="2400" b="1" dirty="0">
                <a:cs typeface="2  Nazanin" pitchFamily="2" charset="-78"/>
              </a:rPr>
              <a:t>از یکدیگر وجود دارد که عبارتند از </a:t>
            </a:r>
            <a:r>
              <a:rPr lang="fa-IR" sz="2400" b="1" dirty="0" smtClean="0">
                <a:cs typeface="2  Nazanin" pitchFamily="2" charset="-78"/>
              </a:rPr>
              <a:t>:</a:t>
            </a:r>
          </a:p>
          <a:p>
            <a:pPr algn="justLow" rtl="1"/>
            <a:endParaRPr lang="en-US" sz="2400" b="1" dirty="0">
              <a:cs typeface="2  Nazanin" pitchFamily="2" charset="-78"/>
            </a:endParaRPr>
          </a:p>
          <a:p>
            <a:pPr lvl="0" algn="justLow" rtl="1"/>
            <a:r>
              <a:rPr lang="fa-IR" sz="2400" b="1" dirty="0">
                <a:cs typeface="2  Nazanin" pitchFamily="2" charset="-78"/>
              </a:rPr>
              <a:t>1.هدف از انجام این نوع فعالیت </a:t>
            </a:r>
            <a:r>
              <a:rPr lang="fa-IR" sz="2400" b="1" dirty="0" smtClean="0">
                <a:cs typeface="2  Nazanin" pitchFamily="2" charset="-78"/>
              </a:rPr>
              <a:t>یاهزینه         2</a:t>
            </a:r>
            <a:r>
              <a:rPr lang="fa-IR" sz="2400" b="1" dirty="0">
                <a:cs typeface="2  Nazanin" pitchFamily="2" charset="-78"/>
              </a:rPr>
              <a:t>. الزامات قانونی</a:t>
            </a:r>
            <a:endParaRPr lang="en-US" sz="2400" b="1" dirty="0">
              <a:cs typeface="2  Nazanin" pitchFamily="2" charset="-78"/>
            </a:endParaRPr>
          </a:p>
          <a:p>
            <a:pPr algn="justLow" rtl="1"/>
            <a:r>
              <a:rPr lang="fa-IR" sz="2400" b="1" dirty="0">
                <a:cs typeface="2  Nazanin" pitchFamily="2" charset="-78"/>
              </a:rPr>
              <a:t>طبق معیار اول هزینه های واحد های تجاری که به قصد بهبود جایگاه خود نزد افکار عمومی انجام دهند و یا </a:t>
            </a:r>
            <a:r>
              <a:rPr lang="fa-IR" sz="2400" b="1" dirty="0" smtClean="0">
                <a:cs typeface="2  Nazanin" pitchFamily="2" charset="-78"/>
              </a:rPr>
              <a:t>هزینه هایی </a:t>
            </a:r>
            <a:r>
              <a:rPr lang="fa-IR" sz="2400" b="1" dirty="0">
                <a:cs typeface="2  Nazanin" pitchFamily="2" charset="-78"/>
              </a:rPr>
              <a:t>که به قصد کمک به پاکیزگی محیط </a:t>
            </a:r>
            <a:r>
              <a:rPr lang="fa-IR" sz="2400" b="1" dirty="0" smtClean="0">
                <a:cs typeface="2  Nazanin" pitchFamily="2" charset="-78"/>
              </a:rPr>
              <a:t>زیست، </a:t>
            </a:r>
            <a:r>
              <a:rPr lang="fa-IR" sz="2400" b="1" dirty="0">
                <a:cs typeface="2  Nazanin" pitchFamily="2" charset="-78"/>
              </a:rPr>
              <a:t>آ</a:t>
            </a:r>
            <a:r>
              <a:rPr lang="fa-IR" sz="2400" b="1" dirty="0" smtClean="0">
                <a:cs typeface="2  Nazanin" pitchFamily="2" charset="-78"/>
              </a:rPr>
              <a:t>موزش </a:t>
            </a:r>
            <a:r>
              <a:rPr lang="fa-IR" sz="2400" b="1" dirty="0">
                <a:cs typeface="2  Nazanin" pitchFamily="2" charset="-78"/>
              </a:rPr>
              <a:t>کارکنان و افراد </a:t>
            </a:r>
            <a:r>
              <a:rPr lang="fa-IR" sz="2400" b="1" dirty="0" smtClean="0">
                <a:cs typeface="2  Nazanin" pitchFamily="2" charset="-78"/>
              </a:rPr>
              <a:t>جامعه، </a:t>
            </a:r>
            <a:r>
              <a:rPr lang="fa-IR" sz="2400" b="1" dirty="0">
                <a:cs typeface="2  Nazanin" pitchFamily="2" charset="-78"/>
              </a:rPr>
              <a:t>فراهم کردن مسافرت های علمی و سیاحتی در دوره تعطیلات صورت می گیرد یک نوع هزینه اجتماعی خواهند بود چه انجام </a:t>
            </a:r>
            <a:r>
              <a:rPr lang="fa-IR" sz="2400" b="1" dirty="0" smtClean="0">
                <a:cs typeface="2  Nazanin" pitchFamily="2" charset="-78"/>
              </a:rPr>
              <a:t>آنها </a:t>
            </a:r>
            <a:r>
              <a:rPr lang="fa-IR" sz="2400" b="1" dirty="0">
                <a:cs typeface="2  Nazanin" pitchFamily="2" charset="-78"/>
              </a:rPr>
              <a:t>از روی اراده باشد و چه از روی الزامات قانونی و هزینه هایی که به منظور افزایش سود واحد های تجاری صورت می گیرد هزینه های اقتصادی در نظر گرفته می شوند.</a:t>
            </a:r>
            <a:endParaRPr lang="en-US" sz="2400" b="1" dirty="0">
              <a:cs typeface="2  Nazanin" pitchFamily="2" charset="-78"/>
            </a:endParaRPr>
          </a:p>
        </p:txBody>
      </p:sp>
    </p:spTree>
    <p:extLst>
      <p:ext uri="{BB962C8B-B14F-4D97-AF65-F5344CB8AC3E}">
        <p14:creationId xmlns:p14="http://schemas.microsoft.com/office/powerpoint/2010/main" val="2466331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21</a:t>
            </a:fld>
            <a:endParaRPr lang="en-US" dirty="0"/>
          </a:p>
        </p:txBody>
      </p:sp>
      <p:sp>
        <p:nvSpPr>
          <p:cNvPr id="3" name="Rectangle 2"/>
          <p:cNvSpPr/>
          <p:nvPr/>
        </p:nvSpPr>
        <p:spPr>
          <a:xfrm>
            <a:off x="685800" y="1066800"/>
            <a:ext cx="7848600" cy="3416320"/>
          </a:xfrm>
          <a:prstGeom prst="rect">
            <a:avLst/>
          </a:prstGeom>
        </p:spPr>
        <p:txBody>
          <a:bodyPr wrap="square">
            <a:spAutoFit/>
          </a:bodyPr>
          <a:lstStyle/>
          <a:p>
            <a:pPr algn="justLow" rtl="1"/>
            <a:r>
              <a:rPr lang="fa-IR" sz="2400" b="1" dirty="0">
                <a:cs typeface="2  Nazanin" pitchFamily="2" charset="-78"/>
              </a:rPr>
              <a:t>اما طبق معیار دوم الزامات قانونی معیار تفکیک هزینه های اجتماعی از هزینه های اقتصادی خواهند </a:t>
            </a:r>
            <a:r>
              <a:rPr lang="fa-IR" sz="2400" b="1" dirty="0" smtClean="0">
                <a:cs typeface="2  Nazanin" pitchFamily="2" charset="-78"/>
              </a:rPr>
              <a:t>بود، </a:t>
            </a:r>
            <a:r>
              <a:rPr lang="fa-IR" sz="2400" b="1" dirty="0">
                <a:cs typeface="2  Nazanin" pitchFamily="2" charset="-78"/>
              </a:rPr>
              <a:t>بنابراین هزینه هایی که واحد های تجاری بر اساس الزامات قانونی انجام می دهند به عنوان هزینه های اقتصادی در نظر گرفته می </a:t>
            </a:r>
            <a:r>
              <a:rPr lang="fa-IR" sz="2400" b="1" dirty="0" smtClean="0">
                <a:cs typeface="2  Nazanin" pitchFamily="2" charset="-78"/>
              </a:rPr>
              <a:t>شوند، </a:t>
            </a:r>
            <a:r>
              <a:rPr lang="fa-IR" sz="2400" b="1" dirty="0">
                <a:cs typeface="2  Nazanin" pitchFamily="2" charset="-78"/>
              </a:rPr>
              <a:t>اگر قانون واحد های تجاری را ملزم کرده باشد که وسیله ایاب و ذهاب کارکنان و همچنین وسایل ایمنی کار و بهداشت محیط را فراهم می کنند اینگونه هزینه ها اجتماعی نخواهد بود بلکه هزینه اقتصادی اند اما هزینه </a:t>
            </a:r>
            <a:r>
              <a:rPr lang="fa-IR" sz="2400" b="1" dirty="0" smtClean="0">
                <a:cs typeface="2  Nazanin" pitchFamily="2" charset="-78"/>
              </a:rPr>
              <a:t>هایی </a:t>
            </a:r>
            <a:r>
              <a:rPr lang="fa-IR" sz="2400" b="1" dirty="0">
                <a:cs typeface="2  Nazanin" pitchFamily="2" charset="-78"/>
              </a:rPr>
              <a:t>که </a:t>
            </a:r>
            <a:r>
              <a:rPr lang="fa-IR" sz="2400" b="1" dirty="0" smtClean="0">
                <a:cs typeface="2  Nazanin" pitchFamily="2" charset="-78"/>
              </a:rPr>
              <a:t>واحدهای تجاری </a:t>
            </a:r>
            <a:r>
              <a:rPr lang="fa-IR" sz="2400" b="1" dirty="0">
                <a:cs typeface="2  Nazanin" pitchFamily="2" charset="-78"/>
              </a:rPr>
              <a:t>از روی خواست و بدون الزام قانونی انجام </a:t>
            </a:r>
            <a:r>
              <a:rPr lang="fa-IR" sz="2400" b="1" dirty="0" smtClean="0">
                <a:cs typeface="2  Nazanin" pitchFamily="2" charset="-78"/>
              </a:rPr>
              <a:t>دهد </a:t>
            </a:r>
            <a:r>
              <a:rPr lang="fa-IR" sz="2400" b="1" dirty="0">
                <a:cs typeface="2  Nazanin" pitchFamily="2" charset="-78"/>
              </a:rPr>
              <a:t>به عنوان یک نوع هزینه اجتماعی در نظر گرفته </a:t>
            </a:r>
            <a:r>
              <a:rPr lang="fa-IR" sz="2400" b="1" dirty="0" smtClean="0">
                <a:cs typeface="2  Nazanin" pitchFamily="2" charset="-78"/>
              </a:rPr>
              <a:t/>
            </a:r>
            <a:br>
              <a:rPr lang="fa-IR" sz="2400" b="1" dirty="0" smtClean="0">
                <a:cs typeface="2  Nazanin" pitchFamily="2" charset="-78"/>
              </a:rPr>
            </a:br>
            <a:r>
              <a:rPr lang="fa-IR" sz="2400" b="1" dirty="0" smtClean="0">
                <a:cs typeface="2  Nazanin" pitchFamily="2" charset="-78"/>
              </a:rPr>
              <a:t>می شود</a:t>
            </a:r>
            <a:r>
              <a:rPr lang="fa-IR" sz="2400" b="1" dirty="0">
                <a:cs typeface="2  Nazanin" pitchFamily="2" charset="-78"/>
              </a:rPr>
              <a:t>.</a:t>
            </a:r>
          </a:p>
        </p:txBody>
      </p:sp>
    </p:spTree>
    <p:extLst>
      <p:ext uri="{BB962C8B-B14F-4D97-AF65-F5344CB8AC3E}">
        <p14:creationId xmlns:p14="http://schemas.microsoft.com/office/powerpoint/2010/main" val="375680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22</a:t>
            </a:fld>
            <a:endParaRPr lang="en-US" dirty="0"/>
          </a:p>
        </p:txBody>
      </p:sp>
      <p:sp>
        <p:nvSpPr>
          <p:cNvPr id="3" name="Rectangle 2"/>
          <p:cNvSpPr/>
          <p:nvPr/>
        </p:nvSpPr>
        <p:spPr>
          <a:xfrm>
            <a:off x="609600" y="1028343"/>
            <a:ext cx="7848600" cy="4524315"/>
          </a:xfrm>
          <a:prstGeom prst="rect">
            <a:avLst/>
          </a:prstGeom>
        </p:spPr>
        <p:txBody>
          <a:bodyPr wrap="square">
            <a:spAutoFit/>
          </a:bodyPr>
          <a:lstStyle/>
          <a:p>
            <a:pPr algn="justLow" rtl="1"/>
            <a:r>
              <a:rPr lang="fa-IR" sz="2400" b="1" dirty="0">
                <a:cs typeface="2  Nazanin" pitchFamily="2" charset="-78"/>
              </a:rPr>
              <a:t>مشکلات مربوط به ارتباط هزینه ها و منافع اجتماعی</a:t>
            </a:r>
            <a:r>
              <a:rPr lang="fa-IR" sz="2400" b="1" dirty="0" smtClean="0">
                <a:cs typeface="2  Nazanin" pitchFamily="2" charset="-78"/>
              </a:rPr>
              <a:t>:</a:t>
            </a:r>
          </a:p>
          <a:p>
            <a:pPr algn="justLow" rtl="1"/>
            <a:endParaRPr lang="fa-IR" sz="2400" b="1" dirty="0">
              <a:cs typeface="2  Nazanin" pitchFamily="2" charset="-78"/>
            </a:endParaRPr>
          </a:p>
          <a:p>
            <a:pPr algn="justLow" rtl="1"/>
            <a:r>
              <a:rPr lang="fa-IR" sz="2400" b="1" dirty="0">
                <a:cs typeface="2  Nazanin" pitchFamily="2" charset="-78"/>
              </a:rPr>
              <a:t>یکی دیگر از مشکلات مربوط  به اندازه گیری و گزارشگری هزینه ها و منافع اجتماعی واحد تجاری ناشی از آن است  که تهیه کنندگان اینگونه گزارشات قادر به ایجاد ارتباط بین هزینه های اجتماعی و منافع اجتماعی حاصل از آنها نیستند. به طور مثال هزینه های اجتماعی مربوط به کمک های نقدی و غیر نقدی به موسسات </a:t>
            </a:r>
            <a:r>
              <a:rPr lang="fa-IR" sz="2400" b="1" dirty="0" smtClean="0">
                <a:cs typeface="2  Nazanin" pitchFamily="2" charset="-78"/>
              </a:rPr>
              <a:t>فرهنگی </a:t>
            </a:r>
            <a:r>
              <a:rPr lang="fa-IR" sz="2400" b="1" dirty="0">
                <a:cs typeface="2  Nazanin" pitchFamily="2" charset="-78"/>
              </a:rPr>
              <a:t>و آ</a:t>
            </a:r>
            <a:r>
              <a:rPr lang="fa-IR" sz="2400" b="1" dirty="0" smtClean="0">
                <a:cs typeface="2  Nazanin" pitchFamily="2" charset="-78"/>
              </a:rPr>
              <a:t>موزشی </a:t>
            </a:r>
            <a:r>
              <a:rPr lang="fa-IR" sz="2400" b="1" dirty="0">
                <a:cs typeface="2  Nazanin" pitchFamily="2" charset="-78"/>
              </a:rPr>
              <a:t>جامعه و مبارزه با بیسوادی در جامعه و آلودگی محیط زیست  یا افزایش سطح </a:t>
            </a:r>
            <a:r>
              <a:rPr lang="fa-IR" sz="2400" b="1" dirty="0" smtClean="0">
                <a:cs typeface="2  Nazanin" pitchFamily="2" charset="-78"/>
              </a:rPr>
              <a:t>آگاهی </a:t>
            </a:r>
            <a:r>
              <a:rPr lang="fa-IR" sz="2400" b="1" dirty="0">
                <a:cs typeface="2  Nazanin" pitchFamily="2" charset="-78"/>
              </a:rPr>
              <a:t>افراد جامعه برای </a:t>
            </a:r>
            <a:r>
              <a:rPr lang="fa-IR" sz="2400" b="1" dirty="0" smtClean="0">
                <a:cs typeface="2  Nazanin" pitchFamily="2" charset="-78"/>
              </a:rPr>
              <a:t>حفظ و </a:t>
            </a:r>
            <a:r>
              <a:rPr lang="fa-IR" sz="2400" b="1" dirty="0">
                <a:cs typeface="2  Nazanin" pitchFamily="2" charset="-78"/>
              </a:rPr>
              <a:t>بهره برداری بهینه از منابع جامعه ممکن است در بلند مدت دارای منافع اجتماعی باشند اما ارتباط دادن آنها با منافع واحد های تجاری و همچنین گزارشگری </a:t>
            </a:r>
            <a:r>
              <a:rPr lang="fa-IR" sz="2400" b="1" dirty="0" smtClean="0">
                <a:cs typeface="2  Nazanin" pitchFamily="2" charset="-78"/>
              </a:rPr>
              <a:t>آنها </a:t>
            </a:r>
            <a:r>
              <a:rPr lang="fa-IR" sz="2400" b="1" dirty="0">
                <a:cs typeface="2  Nazanin" pitchFamily="2" charset="-78"/>
              </a:rPr>
              <a:t>بر حسب واحد پول با مشکلات </a:t>
            </a:r>
            <a:r>
              <a:rPr lang="fa-IR" sz="2400" b="1" dirty="0" smtClean="0">
                <a:cs typeface="2  Nazanin" pitchFamily="2" charset="-78"/>
              </a:rPr>
              <a:t>فراوانی </a:t>
            </a:r>
            <a:r>
              <a:rPr lang="fa-IR" sz="2400" b="1" dirty="0">
                <a:cs typeface="2  Nazanin" pitchFamily="2" charset="-78"/>
              </a:rPr>
              <a:t>همراه است.</a:t>
            </a:r>
          </a:p>
        </p:txBody>
      </p:sp>
    </p:spTree>
    <p:extLst>
      <p:ext uri="{BB962C8B-B14F-4D97-AF65-F5344CB8AC3E}">
        <p14:creationId xmlns:p14="http://schemas.microsoft.com/office/powerpoint/2010/main" val="3875454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23</a:t>
            </a:fld>
            <a:endParaRPr lang="en-US" dirty="0"/>
          </a:p>
        </p:txBody>
      </p:sp>
      <p:sp>
        <p:nvSpPr>
          <p:cNvPr id="3" name="Rectangle 2"/>
          <p:cNvSpPr/>
          <p:nvPr/>
        </p:nvSpPr>
        <p:spPr>
          <a:xfrm>
            <a:off x="533400" y="838200"/>
            <a:ext cx="8001000" cy="4524315"/>
          </a:xfrm>
          <a:prstGeom prst="rect">
            <a:avLst/>
          </a:prstGeom>
        </p:spPr>
        <p:txBody>
          <a:bodyPr wrap="square">
            <a:spAutoFit/>
          </a:bodyPr>
          <a:lstStyle/>
          <a:p>
            <a:pPr algn="justLow" rtl="1"/>
            <a:r>
              <a:rPr lang="fa-IR" sz="2400" b="1" dirty="0">
                <a:cs typeface="2  Nazanin" pitchFamily="2" charset="-78"/>
              </a:rPr>
              <a:t>هزینه های اجتماعی در سیستم های حسابداری مسئولیت های اجتماعی عبارتند از </a:t>
            </a:r>
            <a:r>
              <a:rPr lang="fa-IR" sz="2400" b="1" dirty="0" smtClean="0">
                <a:cs typeface="2  Nazanin" pitchFamily="2" charset="-78"/>
              </a:rPr>
              <a:t>:</a:t>
            </a:r>
          </a:p>
          <a:p>
            <a:pPr algn="justLow" rtl="1"/>
            <a:endParaRPr lang="fa-IR" sz="2400" b="1" dirty="0">
              <a:cs typeface="2  Nazanin" pitchFamily="2" charset="-78"/>
            </a:endParaRPr>
          </a:p>
          <a:p>
            <a:pPr algn="justLow" rtl="1"/>
            <a:r>
              <a:rPr lang="fa-IR" sz="2400" b="1" dirty="0">
                <a:cs typeface="2  Nazanin" pitchFamily="2" charset="-78"/>
              </a:rPr>
              <a:t>- هزینه های منابع انسانی به کار گرفته شده در واحد های تجاری </a:t>
            </a:r>
            <a:br>
              <a:rPr lang="fa-IR" sz="2400" b="1" dirty="0">
                <a:cs typeface="2  Nazanin" pitchFamily="2" charset="-78"/>
              </a:rPr>
            </a:br>
            <a:r>
              <a:rPr lang="fa-IR" sz="2400" b="1" dirty="0">
                <a:cs typeface="2  Nazanin" pitchFamily="2" charset="-78"/>
              </a:rPr>
              <a:t>    بر اساس هزینه فرصت به کار گیری </a:t>
            </a:r>
            <a:r>
              <a:rPr lang="fa-IR" sz="2400" b="1" dirty="0" smtClean="0">
                <a:cs typeface="2  Nazanin" pitchFamily="2" charset="-78"/>
              </a:rPr>
              <a:t>آنها </a:t>
            </a:r>
            <a:r>
              <a:rPr lang="fa-IR" sz="2400" b="1" dirty="0">
                <a:cs typeface="2  Nazanin" pitchFamily="2" charset="-78"/>
              </a:rPr>
              <a:t>در یک فعالیت دیگر .</a:t>
            </a:r>
          </a:p>
          <a:p>
            <a:pPr algn="justLow" rtl="1"/>
            <a:r>
              <a:rPr lang="fa-IR" sz="2400" b="1" dirty="0">
                <a:cs typeface="2  Nazanin" pitchFamily="2" charset="-78"/>
              </a:rPr>
              <a:t>- مواد خام مورد استفاده در واحد های تجاری بر اساس هزینه های </a:t>
            </a:r>
            <a:br>
              <a:rPr lang="fa-IR" sz="2400" b="1" dirty="0">
                <a:cs typeface="2  Nazanin" pitchFamily="2" charset="-78"/>
              </a:rPr>
            </a:br>
            <a:r>
              <a:rPr lang="fa-IR" sz="2400" b="1" dirty="0">
                <a:cs typeface="2  Nazanin" pitchFamily="2" charset="-78"/>
              </a:rPr>
              <a:t>    فرصت استفاده از </a:t>
            </a:r>
            <a:r>
              <a:rPr lang="fa-IR" sz="2400" b="1" dirty="0" smtClean="0">
                <a:cs typeface="2  Nazanin" pitchFamily="2" charset="-78"/>
              </a:rPr>
              <a:t>آنها </a:t>
            </a:r>
            <a:r>
              <a:rPr lang="fa-IR" sz="2400" b="1" dirty="0">
                <a:cs typeface="2  Nazanin" pitchFamily="2" charset="-78"/>
              </a:rPr>
              <a:t>در یک فعالیت </a:t>
            </a:r>
            <a:r>
              <a:rPr lang="fa-IR" sz="2400" b="1" dirty="0" smtClean="0">
                <a:cs typeface="2  Nazanin" pitchFamily="2" charset="-78"/>
              </a:rPr>
              <a:t>دیگر.</a:t>
            </a:r>
            <a:endParaRPr lang="fa-IR" sz="2400" b="1" dirty="0">
              <a:cs typeface="2  Nazanin" pitchFamily="2" charset="-78"/>
            </a:endParaRPr>
          </a:p>
          <a:p>
            <a:pPr algn="justLow" rtl="1"/>
            <a:r>
              <a:rPr lang="fa-IR" sz="2400" b="1" dirty="0">
                <a:cs typeface="2  Nazanin" pitchFamily="2" charset="-78"/>
              </a:rPr>
              <a:t>- دارایی های سرمایه ای ( ساختمان و </a:t>
            </a:r>
            <a:r>
              <a:rPr lang="fa-IR" sz="2400" b="1" dirty="0" smtClean="0">
                <a:cs typeface="2  Nazanin" pitchFamily="2" charset="-78"/>
              </a:rPr>
              <a:t>تجهیزات </a:t>
            </a:r>
            <a:r>
              <a:rPr lang="fa-IR" sz="2400" b="1" dirty="0">
                <a:cs typeface="2  Nazanin" pitchFamily="2" charset="-78"/>
              </a:rPr>
              <a:t>بر اساس ارزش </a:t>
            </a:r>
            <a:br>
              <a:rPr lang="fa-IR" sz="2400" b="1" dirty="0">
                <a:cs typeface="2  Nazanin" pitchFamily="2" charset="-78"/>
              </a:rPr>
            </a:br>
            <a:r>
              <a:rPr lang="fa-IR" sz="2400" b="1" dirty="0">
                <a:cs typeface="2  Nazanin" pitchFamily="2" charset="-78"/>
              </a:rPr>
              <a:t>    جایگزینی.</a:t>
            </a:r>
          </a:p>
          <a:p>
            <a:pPr algn="justLow" rtl="1"/>
            <a:r>
              <a:rPr lang="fa-IR" sz="2400" b="1" dirty="0">
                <a:cs typeface="2  Nazanin" pitchFamily="2" charset="-78"/>
              </a:rPr>
              <a:t>- منابع خدمات عام المنفعه مورد استفاده در واحد های تجاری </a:t>
            </a:r>
            <a:br>
              <a:rPr lang="fa-IR" sz="2400" b="1" dirty="0">
                <a:cs typeface="2  Nazanin" pitchFamily="2" charset="-78"/>
              </a:rPr>
            </a:br>
            <a:r>
              <a:rPr lang="fa-IR" sz="2400" b="1" dirty="0">
                <a:cs typeface="2  Nazanin" pitchFamily="2" charset="-78"/>
              </a:rPr>
              <a:t>    مانند پل ها و راه های ارتباطی خدمات پلیس، </a:t>
            </a:r>
            <a:r>
              <a:rPr lang="fa-IR" sz="2400" b="1" dirty="0" smtClean="0">
                <a:cs typeface="2  Nazanin" pitchFamily="2" charset="-78"/>
              </a:rPr>
              <a:t>آتش نشانی</a:t>
            </a:r>
            <a:r>
              <a:rPr lang="fa-IR" sz="2400" b="1" dirty="0">
                <a:cs typeface="2  Nazanin" pitchFamily="2" charset="-78"/>
              </a:rPr>
              <a:t>، </a:t>
            </a:r>
            <a:br>
              <a:rPr lang="fa-IR" sz="2400" b="1" dirty="0">
                <a:cs typeface="2  Nazanin" pitchFamily="2" charset="-78"/>
              </a:rPr>
            </a:br>
            <a:r>
              <a:rPr lang="fa-IR" sz="2400" b="1" dirty="0">
                <a:cs typeface="2  Nazanin" pitchFamily="2" charset="-78"/>
              </a:rPr>
              <a:t>    بهداشت، درمان و </a:t>
            </a:r>
            <a:r>
              <a:rPr lang="fa-IR" sz="2400" b="1" dirty="0" smtClean="0">
                <a:cs typeface="2  Nazanin" pitchFamily="2" charset="-78"/>
              </a:rPr>
              <a:t>آموزش.</a:t>
            </a:r>
            <a:endParaRPr lang="fa-IR" sz="2400" b="1" dirty="0">
              <a:cs typeface="2  Nazanin" pitchFamily="2" charset="-78"/>
            </a:endParaRPr>
          </a:p>
        </p:txBody>
      </p:sp>
    </p:spTree>
    <p:extLst>
      <p:ext uri="{BB962C8B-B14F-4D97-AF65-F5344CB8AC3E}">
        <p14:creationId xmlns:p14="http://schemas.microsoft.com/office/powerpoint/2010/main" val="832174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24</a:t>
            </a:fld>
            <a:endParaRPr lang="en-US" dirty="0"/>
          </a:p>
        </p:txBody>
      </p:sp>
      <p:sp>
        <p:nvSpPr>
          <p:cNvPr id="3" name="Rectangle 2"/>
          <p:cNvSpPr/>
          <p:nvPr/>
        </p:nvSpPr>
        <p:spPr>
          <a:xfrm>
            <a:off x="893618" y="1443841"/>
            <a:ext cx="7564582" cy="1477328"/>
          </a:xfrm>
          <a:prstGeom prst="rect">
            <a:avLst/>
          </a:prstGeom>
        </p:spPr>
        <p:txBody>
          <a:bodyPr wrap="square">
            <a:spAutoFit/>
          </a:bodyPr>
          <a:lstStyle/>
          <a:p>
            <a:pPr algn="justLow" rtl="1"/>
            <a:r>
              <a:rPr lang="fa-IR" sz="2400" b="1" dirty="0">
                <a:cs typeface="2  Nazanin" pitchFamily="2" charset="-78"/>
              </a:rPr>
              <a:t>ضرر </a:t>
            </a:r>
            <a:r>
              <a:rPr lang="fa-IR" sz="2400" b="1" dirty="0" smtClean="0">
                <a:cs typeface="2  Nazanin" pitchFamily="2" charset="-78"/>
              </a:rPr>
              <a:t>و زیان </a:t>
            </a:r>
            <a:r>
              <a:rPr lang="fa-IR" sz="2400" b="1" dirty="0">
                <a:cs typeface="2  Nazanin" pitchFamily="2" charset="-78"/>
              </a:rPr>
              <a:t>های اجتماعی ناشی از فعالیت های تولیدی واحد های تجاری مانند آلودگی محیط زیست ناشی از کارخانه های سیمان و آسیب کشیدن سیگار برای تولید کننده و عرضه کننده سیگار.</a:t>
            </a:r>
          </a:p>
          <a:p>
            <a:endParaRPr lang="fa-IR" dirty="0"/>
          </a:p>
        </p:txBody>
      </p:sp>
    </p:spTree>
    <p:extLst>
      <p:ext uri="{BB962C8B-B14F-4D97-AF65-F5344CB8AC3E}">
        <p14:creationId xmlns:p14="http://schemas.microsoft.com/office/powerpoint/2010/main" val="3947228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25</a:t>
            </a:fld>
            <a:endParaRPr lang="en-US" dirty="0"/>
          </a:p>
        </p:txBody>
      </p:sp>
      <p:sp>
        <p:nvSpPr>
          <p:cNvPr id="3" name="Rectangle 2"/>
          <p:cNvSpPr/>
          <p:nvPr/>
        </p:nvSpPr>
        <p:spPr>
          <a:xfrm>
            <a:off x="1046018" y="762000"/>
            <a:ext cx="7086600" cy="4154984"/>
          </a:xfrm>
          <a:prstGeom prst="rect">
            <a:avLst/>
          </a:prstGeom>
        </p:spPr>
        <p:txBody>
          <a:bodyPr wrap="square">
            <a:spAutoFit/>
          </a:bodyPr>
          <a:lstStyle/>
          <a:p>
            <a:pPr algn="justLow" rtl="1"/>
            <a:r>
              <a:rPr lang="fa-IR" sz="2400" b="1" dirty="0">
                <a:cs typeface="2  Nazanin" pitchFamily="2" charset="-78"/>
              </a:rPr>
              <a:t>منافع اجتماعی واحد های تجاری شامل</a:t>
            </a:r>
            <a:r>
              <a:rPr lang="fa-IR" sz="2400" b="1" dirty="0" smtClean="0">
                <a:cs typeface="2  Nazanin" pitchFamily="2" charset="-78"/>
              </a:rPr>
              <a:t>:</a:t>
            </a:r>
          </a:p>
          <a:p>
            <a:pPr algn="justLow" rtl="1"/>
            <a:endParaRPr lang="fa-IR" sz="2400" b="1" dirty="0">
              <a:cs typeface="2  Nazanin" pitchFamily="2" charset="-78"/>
            </a:endParaRPr>
          </a:p>
          <a:p>
            <a:pPr algn="justLow" rtl="1"/>
            <a:r>
              <a:rPr lang="fa-IR" sz="2400" b="1" dirty="0">
                <a:cs typeface="2  Nazanin" pitchFamily="2" charset="-78"/>
              </a:rPr>
              <a:t>حقوق و دستمزد پرداختی به کارکنان واحد های </a:t>
            </a:r>
            <a:r>
              <a:rPr lang="fa-IR" sz="2400" b="1" dirty="0" smtClean="0">
                <a:cs typeface="2  Nazanin" pitchFamily="2" charset="-78"/>
              </a:rPr>
              <a:t>تجاری.</a:t>
            </a:r>
            <a:endParaRPr lang="fa-IR" sz="2400" b="1" dirty="0">
              <a:cs typeface="2  Nazanin" pitchFamily="2" charset="-78"/>
            </a:endParaRPr>
          </a:p>
          <a:p>
            <a:pPr algn="justLow" rtl="1"/>
            <a:r>
              <a:rPr lang="fa-IR" sz="2400" b="1" dirty="0">
                <a:cs typeface="2  Nazanin" pitchFamily="2" charset="-78"/>
              </a:rPr>
              <a:t>بهره های پرداختی بابت استقراض از اعتبار </a:t>
            </a:r>
            <a:r>
              <a:rPr lang="fa-IR" sz="2400" b="1" dirty="0" smtClean="0">
                <a:cs typeface="2  Nazanin" pitchFamily="2" charset="-78"/>
              </a:rPr>
              <a:t>دهندگان.</a:t>
            </a:r>
            <a:endParaRPr lang="fa-IR" sz="2400" b="1" dirty="0">
              <a:cs typeface="2  Nazanin" pitchFamily="2" charset="-78"/>
            </a:endParaRPr>
          </a:p>
          <a:p>
            <a:pPr algn="justLow" rtl="1"/>
            <a:r>
              <a:rPr lang="fa-IR" sz="2400" b="1" dirty="0">
                <a:cs typeface="2  Nazanin" pitchFamily="2" charset="-78"/>
              </a:rPr>
              <a:t>سود سهام توزیع شده بین </a:t>
            </a:r>
            <a:r>
              <a:rPr lang="fa-IR" sz="2400" b="1" dirty="0" smtClean="0">
                <a:cs typeface="2  Nazanin" pitchFamily="2" charset="-78"/>
              </a:rPr>
              <a:t>سهامداران.</a:t>
            </a:r>
            <a:endParaRPr lang="fa-IR" sz="2400" b="1" dirty="0">
              <a:cs typeface="2  Nazanin" pitchFamily="2" charset="-78"/>
            </a:endParaRPr>
          </a:p>
          <a:p>
            <a:pPr algn="justLow" rtl="1"/>
            <a:r>
              <a:rPr lang="fa-IR" sz="2400" b="1" dirty="0">
                <a:cs typeface="2  Nazanin" pitchFamily="2" charset="-78"/>
              </a:rPr>
              <a:t>هزینه های اجرای برنامه های </a:t>
            </a:r>
            <a:r>
              <a:rPr lang="fa-IR" sz="2400" b="1" dirty="0" smtClean="0">
                <a:cs typeface="2  Nazanin" pitchFamily="2" charset="-78"/>
              </a:rPr>
              <a:t>آموزشی </a:t>
            </a:r>
            <a:r>
              <a:rPr lang="fa-IR" sz="2400" b="1" dirty="0">
                <a:cs typeface="2  Nazanin" pitchFamily="2" charset="-78"/>
              </a:rPr>
              <a:t>تربیتی و </a:t>
            </a:r>
            <a:r>
              <a:rPr lang="fa-IR" sz="2400" b="1" dirty="0" smtClean="0">
                <a:cs typeface="2  Nazanin" pitchFamily="2" charset="-78"/>
              </a:rPr>
              <a:t>خدماتی.</a:t>
            </a:r>
            <a:endParaRPr lang="fa-IR" sz="2400" b="1" dirty="0">
              <a:cs typeface="2  Nazanin" pitchFamily="2" charset="-78"/>
            </a:endParaRPr>
          </a:p>
          <a:p>
            <a:pPr algn="justLow" rtl="1"/>
            <a:r>
              <a:rPr lang="fa-IR" sz="2400" b="1" dirty="0">
                <a:cs typeface="2  Nazanin" pitchFamily="2" charset="-78"/>
              </a:rPr>
              <a:t>برنامه های فرهنگی اجتماعی و تفریحی اجرا </a:t>
            </a:r>
            <a:r>
              <a:rPr lang="fa-IR" sz="2400" b="1" dirty="0" smtClean="0">
                <a:cs typeface="2  Nazanin" pitchFamily="2" charset="-78"/>
              </a:rPr>
              <a:t>شده توسط </a:t>
            </a:r>
            <a:r>
              <a:rPr lang="fa-IR" sz="2400" b="1" dirty="0">
                <a:cs typeface="2  Nazanin" pitchFamily="2" charset="-78"/>
              </a:rPr>
              <a:t>واحد های تجاری برای کارکنان و فرزندان و همچنین افراد </a:t>
            </a:r>
            <a:r>
              <a:rPr lang="fa-IR" sz="2400" b="1" dirty="0" smtClean="0">
                <a:cs typeface="2  Nazanin" pitchFamily="2" charset="-78"/>
              </a:rPr>
              <a:t>جامعه.</a:t>
            </a:r>
            <a:endParaRPr lang="fa-IR" sz="2400" b="1" dirty="0">
              <a:cs typeface="2  Nazanin" pitchFamily="2" charset="-78"/>
            </a:endParaRPr>
          </a:p>
          <a:p>
            <a:pPr algn="justLow" rtl="1"/>
            <a:r>
              <a:rPr lang="fa-IR" sz="2400" b="1" dirty="0">
                <a:cs typeface="2  Nazanin" pitchFamily="2" charset="-78"/>
              </a:rPr>
              <a:t>هزینه های زیبا سازی فضای واحد های تجاری و هزینه های مبارزه با آلودگی محیط زیست.</a:t>
            </a:r>
          </a:p>
          <a:p>
            <a:pPr algn="justLow" rtl="1"/>
            <a:r>
              <a:rPr lang="fa-IR" sz="2400" b="1" dirty="0">
                <a:cs typeface="2  Nazanin" pitchFamily="2" charset="-78"/>
              </a:rPr>
              <a:t>هزینه های تحقیق و توسعه جهت بهبود کیفیت </a:t>
            </a:r>
            <a:r>
              <a:rPr lang="fa-IR" sz="2400" b="1" dirty="0" smtClean="0">
                <a:cs typeface="2  Nazanin" pitchFamily="2" charset="-78"/>
              </a:rPr>
              <a:t>محصول.</a:t>
            </a:r>
            <a:endParaRPr lang="fa-IR" sz="2400" b="1" dirty="0">
              <a:cs typeface="2  Nazanin" pitchFamily="2" charset="-78"/>
            </a:endParaRPr>
          </a:p>
        </p:txBody>
      </p:sp>
    </p:spTree>
    <p:extLst>
      <p:ext uri="{BB962C8B-B14F-4D97-AF65-F5344CB8AC3E}">
        <p14:creationId xmlns:p14="http://schemas.microsoft.com/office/powerpoint/2010/main" val="1316467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26</a:t>
            </a:fld>
            <a:endParaRPr lang="en-US" dirty="0"/>
          </a:p>
        </p:txBody>
      </p:sp>
      <p:sp>
        <p:nvSpPr>
          <p:cNvPr id="3" name="Rectangle 2"/>
          <p:cNvSpPr/>
          <p:nvPr/>
        </p:nvSpPr>
        <p:spPr>
          <a:xfrm>
            <a:off x="914400" y="990600"/>
            <a:ext cx="7620000" cy="4801314"/>
          </a:xfrm>
          <a:prstGeom prst="rect">
            <a:avLst/>
          </a:prstGeom>
        </p:spPr>
        <p:txBody>
          <a:bodyPr wrap="square">
            <a:spAutoFit/>
          </a:bodyPr>
          <a:lstStyle/>
          <a:p>
            <a:pPr algn="justLow" rtl="1"/>
            <a:r>
              <a:rPr lang="fa-IR" sz="2400" b="1" dirty="0">
                <a:cs typeface="2  Nazanin" pitchFamily="2" charset="-78"/>
              </a:rPr>
              <a:t>در خصوص چگونگی فرآیند گزارشگری هزینه ها و منافع </a:t>
            </a:r>
            <a:r>
              <a:rPr lang="fa-IR" sz="2400" b="1" dirty="0" smtClean="0">
                <a:cs typeface="2  Nazanin" pitchFamily="2" charset="-78"/>
              </a:rPr>
              <a:t>اجتماعی</a:t>
            </a:r>
            <a:br>
              <a:rPr lang="fa-IR" sz="2400" b="1" dirty="0" smtClean="0">
                <a:cs typeface="2  Nazanin" pitchFamily="2" charset="-78"/>
              </a:rPr>
            </a:br>
            <a:r>
              <a:rPr lang="fa-IR" sz="2400" b="1" dirty="0" smtClean="0">
                <a:cs typeface="2  Nazanin" pitchFamily="2" charset="-78"/>
              </a:rPr>
              <a:t> </a:t>
            </a:r>
            <a:r>
              <a:rPr lang="fa-IR" sz="2400" b="1" dirty="0">
                <a:cs typeface="2  Nazanin" pitchFamily="2" charset="-78"/>
              </a:rPr>
              <a:t>واحد های تجاری دو نظر متفاوت وجود دارد. یک شیوه گزارشگری آن است که گزارش مربوط به هزینه ها و منافع اجتماعی را در بخش یادداشت های همراه صورت های مالی ارائه می دهد. طرفداران این شیوه گزارشگری همان گروه های هوادار نظریه های حسابداری مسئولیت های اجتماعی به عناون بخشی از حسابداری مالی هستند.</a:t>
            </a:r>
            <a:endParaRPr lang="en-US" sz="2400" b="1" dirty="0">
              <a:cs typeface="2  Nazanin" pitchFamily="2" charset="-78"/>
            </a:endParaRPr>
          </a:p>
          <a:p>
            <a:pPr algn="justLow" rtl="1"/>
            <a:r>
              <a:rPr lang="fa-IR" sz="2400" b="1" dirty="0">
                <a:cs typeface="2  Nazanin" pitchFamily="2" charset="-78"/>
              </a:rPr>
              <a:t>در نظر دیگر شیوه گزارشگری که </a:t>
            </a:r>
            <a:r>
              <a:rPr lang="fa-IR" sz="2400" b="1" dirty="0" smtClean="0">
                <a:cs typeface="2  Nazanin" pitchFamily="2" charset="-78"/>
              </a:rPr>
              <a:t>پیشنهاد آن توسط </a:t>
            </a:r>
            <a:r>
              <a:rPr lang="fa-IR" sz="2400" b="1" dirty="0">
                <a:cs typeface="2  Nazanin" pitchFamily="2" charset="-78"/>
              </a:rPr>
              <a:t>گروه های هوادار استقلال حسابداری اجتماعی از حسابداری مالی ارائه شده است و طبق آن واحد تجاری ملزم است که یک گزارش اجتماعی، متضمن اطلاعات تفصیلی در رابطه با تعهدات اجتماعی هزینه ها و منافع اجتماعی واحد تجاری ارائه دهد که این شیوه گزارش دهی نیز خود ممکن است به </a:t>
            </a:r>
            <a:r>
              <a:rPr lang="fa-IR" sz="2400" b="1" dirty="0" smtClean="0">
                <a:cs typeface="2  Nazanin" pitchFamily="2" charset="-78"/>
              </a:rPr>
              <a:t>دونحو ارائه </a:t>
            </a:r>
            <a:r>
              <a:rPr lang="fa-IR" sz="2400" b="1" dirty="0">
                <a:cs typeface="2  Nazanin" pitchFamily="2" charset="-78"/>
              </a:rPr>
              <a:t>شود:</a:t>
            </a:r>
            <a:endParaRPr lang="en-US" sz="2400" b="1" dirty="0">
              <a:cs typeface="2  Nazanin" pitchFamily="2" charset="-78"/>
            </a:endParaRPr>
          </a:p>
          <a:p>
            <a:pPr algn="r"/>
            <a:endParaRPr lang="en-US" dirty="0">
              <a:solidFill>
                <a:schemeClr val="accent6">
                  <a:lumMod val="50000"/>
                </a:schemeClr>
              </a:solidFill>
              <a:cs typeface="B Zar" pitchFamily="2" charset="-78"/>
            </a:endParaRPr>
          </a:p>
        </p:txBody>
      </p:sp>
    </p:spTree>
    <p:extLst>
      <p:ext uri="{BB962C8B-B14F-4D97-AF65-F5344CB8AC3E}">
        <p14:creationId xmlns:p14="http://schemas.microsoft.com/office/powerpoint/2010/main" val="2750307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27</a:t>
            </a:fld>
            <a:endParaRPr lang="en-US" dirty="0"/>
          </a:p>
        </p:txBody>
      </p:sp>
      <p:sp>
        <p:nvSpPr>
          <p:cNvPr id="3" name="Rectangle 2"/>
          <p:cNvSpPr/>
          <p:nvPr/>
        </p:nvSpPr>
        <p:spPr>
          <a:xfrm>
            <a:off x="429491" y="1066800"/>
            <a:ext cx="8382000" cy="4524315"/>
          </a:xfrm>
          <a:prstGeom prst="rect">
            <a:avLst/>
          </a:prstGeom>
        </p:spPr>
        <p:txBody>
          <a:bodyPr wrap="square">
            <a:spAutoFit/>
          </a:bodyPr>
          <a:lstStyle/>
          <a:p>
            <a:pPr algn="justLow" rtl="1"/>
            <a:r>
              <a:rPr lang="fa-IR" sz="2400" b="1" dirty="0">
                <a:cs typeface="2  Nazanin" pitchFamily="2" charset="-78"/>
              </a:rPr>
              <a:t>گزارش عملکرد اجتماعی توصیفی برای فعالیت واحد های </a:t>
            </a:r>
            <a:r>
              <a:rPr lang="fa-IR" sz="2400" b="1" dirty="0" smtClean="0">
                <a:cs typeface="2  Nazanin" pitchFamily="2" charset="-78"/>
              </a:rPr>
              <a:t>تجاری وگزارش </a:t>
            </a:r>
            <a:r>
              <a:rPr lang="fa-IR" sz="2400" b="1" dirty="0">
                <a:cs typeface="2  Nazanin" pitchFamily="2" charset="-78"/>
              </a:rPr>
              <a:t>عملکرد کمی که مشکلات زیادی برای تهیه </a:t>
            </a:r>
            <a:r>
              <a:rPr lang="fa-IR" sz="2400" b="1" dirty="0" smtClean="0">
                <a:cs typeface="2  Nazanin" pitchFamily="2" charset="-78"/>
              </a:rPr>
              <a:t>آن وجود </a:t>
            </a:r>
            <a:r>
              <a:rPr lang="fa-IR" sz="2400" b="1" dirty="0">
                <a:cs typeface="2  Nazanin" pitchFamily="2" charset="-78"/>
              </a:rPr>
              <a:t>دارد لیکن دارای افشای کاملتری است و در بر گیرنده هزینه های اجتماعی از یک طرف و منافع اجتماعی از طرف دیگر است و تفاوت </a:t>
            </a:r>
            <a:r>
              <a:rPr lang="fa-IR" sz="2400" b="1" dirty="0" smtClean="0">
                <a:cs typeface="2  Nazanin" pitchFamily="2" charset="-78"/>
              </a:rPr>
              <a:t>آن ممکن </a:t>
            </a:r>
            <a:r>
              <a:rPr lang="fa-IR" sz="2400" b="1" dirty="0">
                <a:cs typeface="2  Nazanin" pitchFamily="2" charset="-78"/>
              </a:rPr>
              <a:t>است مثبت(فزونی منافع اجتماعی </a:t>
            </a:r>
            <a:r>
              <a:rPr lang="fa-IR" sz="2400" b="1" dirty="0" smtClean="0">
                <a:cs typeface="2  Nazanin" pitchFamily="2" charset="-78"/>
              </a:rPr>
              <a:t>به</a:t>
            </a:r>
            <a:br>
              <a:rPr lang="fa-IR" sz="2400" b="1" dirty="0" smtClean="0">
                <a:cs typeface="2  Nazanin" pitchFamily="2" charset="-78"/>
              </a:rPr>
            </a:br>
            <a:r>
              <a:rPr lang="fa-IR" sz="2400" b="1" dirty="0" smtClean="0">
                <a:cs typeface="2  Nazanin" pitchFamily="2" charset="-78"/>
              </a:rPr>
              <a:t> </a:t>
            </a:r>
            <a:r>
              <a:rPr lang="fa-IR" sz="2400" b="1" dirty="0">
                <a:cs typeface="2  Nazanin" pitchFamily="2" charset="-78"/>
              </a:rPr>
              <a:t>هزینه های اجتماعی) و یا منفی باشد. </a:t>
            </a:r>
            <a:endParaRPr lang="fa-IR" sz="2400" b="1" dirty="0" smtClean="0">
              <a:cs typeface="2  Nazanin" pitchFamily="2" charset="-78"/>
            </a:endParaRPr>
          </a:p>
          <a:p>
            <a:pPr algn="justLow" rtl="1"/>
            <a:endParaRPr lang="fa-IR" sz="2400" b="1" dirty="0">
              <a:cs typeface="2  Nazanin" pitchFamily="2" charset="-78"/>
            </a:endParaRPr>
          </a:p>
          <a:p>
            <a:pPr algn="justLow" rtl="1"/>
            <a:r>
              <a:rPr lang="fa-IR" sz="2400" b="1" dirty="0">
                <a:cs typeface="2  Nazanin" pitchFamily="2" charset="-78"/>
              </a:rPr>
              <a:t>مشکلات عملی پیاده سازی حسابداری اجتماعی</a:t>
            </a:r>
            <a:r>
              <a:rPr lang="fa-IR" sz="2400" b="1" dirty="0" smtClean="0">
                <a:cs typeface="2  Nazanin" pitchFamily="2" charset="-78"/>
              </a:rPr>
              <a:t>:</a:t>
            </a:r>
          </a:p>
          <a:p>
            <a:pPr algn="justLow" rtl="1"/>
            <a:endParaRPr lang="fa-IR" sz="2400" b="1" dirty="0">
              <a:cs typeface="2  Nazanin" pitchFamily="2" charset="-78"/>
            </a:endParaRPr>
          </a:p>
          <a:p>
            <a:pPr algn="justLow" rtl="1"/>
            <a:r>
              <a:rPr lang="fa-IR" sz="2400" b="1" dirty="0">
                <a:cs typeface="2  Nazanin" pitchFamily="2" charset="-78"/>
              </a:rPr>
              <a:t>اینکه برای گزارش نمودن اطلاعات حسابداری چه اطلاعاتی و به چه صورتی ارائه شود هنوز قانونی مشخص نشده است آیا باید گزارش را به صورت مالی ارائه نمائیم؟ آیا گزارشات غیر مالی لازم است؟ با توجه به عدم پیشرفت گزارشگری  اجتماعی لازم است این موارد مورد توجه قرار گیرد:</a:t>
            </a:r>
          </a:p>
        </p:txBody>
      </p:sp>
    </p:spTree>
    <p:extLst>
      <p:ext uri="{BB962C8B-B14F-4D97-AF65-F5344CB8AC3E}">
        <p14:creationId xmlns:p14="http://schemas.microsoft.com/office/powerpoint/2010/main" val="3291593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28</a:t>
            </a:fld>
            <a:endParaRPr lang="en-US" dirty="0"/>
          </a:p>
        </p:txBody>
      </p:sp>
      <p:sp>
        <p:nvSpPr>
          <p:cNvPr id="3" name="Rectangle 2"/>
          <p:cNvSpPr/>
          <p:nvPr/>
        </p:nvSpPr>
        <p:spPr>
          <a:xfrm>
            <a:off x="685800" y="876197"/>
            <a:ext cx="7772400" cy="3046988"/>
          </a:xfrm>
          <a:prstGeom prst="rect">
            <a:avLst/>
          </a:prstGeom>
        </p:spPr>
        <p:txBody>
          <a:bodyPr wrap="square">
            <a:spAutoFit/>
          </a:bodyPr>
          <a:lstStyle/>
          <a:p>
            <a:pPr algn="justLow" rtl="1"/>
            <a:r>
              <a:rPr lang="fa-IR" sz="2400" b="1" dirty="0">
                <a:cs typeface="2  Nazanin" pitchFamily="2" charset="-78"/>
              </a:rPr>
              <a:t>1.  مشخص نبودن نوع گزارش (اعم از مالی و غیر مالی</a:t>
            </a:r>
            <a:r>
              <a:rPr lang="fa-IR" sz="2400" b="1" dirty="0" smtClean="0">
                <a:cs typeface="2  Nazanin" pitchFamily="2" charset="-78"/>
              </a:rPr>
              <a:t>).</a:t>
            </a:r>
            <a:endParaRPr lang="fa-IR" sz="2400" b="1" dirty="0">
              <a:cs typeface="2  Nazanin" pitchFamily="2" charset="-78"/>
            </a:endParaRPr>
          </a:p>
          <a:p>
            <a:pPr algn="justLow" rtl="1"/>
            <a:r>
              <a:rPr lang="fa-IR" sz="2400" b="1" dirty="0">
                <a:cs typeface="2  Nazanin" pitchFamily="2" charset="-78"/>
              </a:rPr>
              <a:t>2.  مشخص نبودن میزان ارائه اطلاعات ( چه اندازه از اطلاعات کافی </a:t>
            </a:r>
            <a:br>
              <a:rPr lang="fa-IR" sz="2400" b="1" dirty="0">
                <a:cs typeface="2  Nazanin" pitchFamily="2" charset="-78"/>
              </a:rPr>
            </a:br>
            <a:r>
              <a:rPr lang="fa-IR" sz="2400" b="1" dirty="0">
                <a:cs typeface="2  Nazanin" pitchFamily="2" charset="-78"/>
              </a:rPr>
              <a:t>     است).</a:t>
            </a:r>
          </a:p>
          <a:p>
            <a:pPr algn="justLow" rtl="1"/>
            <a:r>
              <a:rPr lang="fa-IR" sz="2400" b="1" dirty="0">
                <a:cs typeface="2  Nazanin" pitchFamily="2" charset="-78"/>
              </a:rPr>
              <a:t>3.  مشخص نبودن یک شاخص و معیار مشخص جهت مقایسه نمودن </a:t>
            </a:r>
            <a:br>
              <a:rPr lang="fa-IR" sz="2400" b="1" dirty="0">
                <a:cs typeface="2  Nazanin" pitchFamily="2" charset="-78"/>
              </a:rPr>
            </a:br>
            <a:r>
              <a:rPr lang="fa-IR" sz="2400" b="1" dirty="0">
                <a:cs typeface="2  Nazanin" pitchFamily="2" charset="-78"/>
              </a:rPr>
              <a:t>     شرکت ها با یکدیگر ( چه شاخصی باید به عنوان مدارک مقایسه  </a:t>
            </a:r>
            <a:br>
              <a:rPr lang="fa-IR" sz="2400" b="1" dirty="0">
                <a:cs typeface="2  Nazanin" pitchFamily="2" charset="-78"/>
              </a:rPr>
            </a:br>
            <a:r>
              <a:rPr lang="fa-IR" sz="2400" b="1" dirty="0">
                <a:cs typeface="2  Nazanin" pitchFamily="2" charset="-78"/>
              </a:rPr>
              <a:t>     شرکت ها با هم مورد توجه قرار </a:t>
            </a:r>
            <a:r>
              <a:rPr lang="fa-IR" sz="2400" b="1" dirty="0" smtClean="0">
                <a:cs typeface="2  Nazanin" pitchFamily="2" charset="-78"/>
              </a:rPr>
              <a:t>گیرد).</a:t>
            </a:r>
            <a:endParaRPr lang="fa-IR" sz="2400" b="1" dirty="0">
              <a:cs typeface="2  Nazanin" pitchFamily="2" charset="-78"/>
            </a:endParaRPr>
          </a:p>
          <a:p>
            <a:pPr algn="justLow" rtl="1"/>
            <a:r>
              <a:rPr lang="fa-IR" sz="2400" b="1" dirty="0">
                <a:cs typeface="2  Nazanin" pitchFamily="2" charset="-78"/>
              </a:rPr>
              <a:t>4.  کیفیت پائین گزارشات </a:t>
            </a:r>
            <a:r>
              <a:rPr lang="fa-IR" sz="2400" b="1" dirty="0" smtClean="0">
                <a:cs typeface="2  Nazanin" pitchFamily="2" charset="-78"/>
              </a:rPr>
              <a:t>موجود، </a:t>
            </a:r>
            <a:r>
              <a:rPr lang="fa-IR" sz="2400" b="1" dirty="0">
                <a:cs typeface="2  Nazanin" pitchFamily="2" charset="-78"/>
              </a:rPr>
              <a:t>تهیه گزارشات اجتماعی به </a:t>
            </a:r>
            <a:br>
              <a:rPr lang="fa-IR" sz="2400" b="1" dirty="0">
                <a:cs typeface="2  Nazanin" pitchFamily="2" charset="-78"/>
              </a:rPr>
            </a:br>
            <a:r>
              <a:rPr lang="fa-IR" sz="2400" b="1" dirty="0">
                <a:cs typeface="2  Nazanin" pitchFamily="2" charset="-78"/>
              </a:rPr>
              <a:t>     صورت سلیقه ای به دلیل عدم وجود قانون مشخص.</a:t>
            </a:r>
          </a:p>
        </p:txBody>
      </p:sp>
    </p:spTree>
    <p:extLst>
      <p:ext uri="{BB962C8B-B14F-4D97-AF65-F5344CB8AC3E}">
        <p14:creationId xmlns:p14="http://schemas.microsoft.com/office/powerpoint/2010/main" val="339247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29</a:t>
            </a:fld>
            <a:endParaRPr lang="en-US" dirty="0"/>
          </a:p>
        </p:txBody>
      </p:sp>
      <p:sp>
        <p:nvSpPr>
          <p:cNvPr id="3" name="Rectangle 2"/>
          <p:cNvSpPr/>
          <p:nvPr/>
        </p:nvSpPr>
        <p:spPr>
          <a:xfrm>
            <a:off x="619991" y="990600"/>
            <a:ext cx="7696200" cy="5632311"/>
          </a:xfrm>
          <a:prstGeom prst="rect">
            <a:avLst/>
          </a:prstGeom>
        </p:spPr>
        <p:txBody>
          <a:bodyPr wrap="square">
            <a:spAutoFit/>
          </a:bodyPr>
          <a:lstStyle/>
          <a:p>
            <a:pPr algn="justLow" rtl="1"/>
            <a:r>
              <a:rPr lang="fa-IR" sz="2400" b="1" dirty="0">
                <a:cs typeface="2  Nazanin" pitchFamily="2" charset="-78"/>
              </a:rPr>
              <a:t>نتیجه گیری </a:t>
            </a:r>
            <a:r>
              <a:rPr lang="fa-IR" sz="2400" b="1" dirty="0" smtClean="0">
                <a:cs typeface="2  Nazanin" pitchFamily="2" charset="-78"/>
              </a:rPr>
              <a:t>:</a:t>
            </a:r>
          </a:p>
          <a:p>
            <a:pPr algn="justLow" rtl="1"/>
            <a:endParaRPr lang="en-US" sz="2400" b="1" dirty="0">
              <a:cs typeface="2  Nazanin" pitchFamily="2" charset="-78"/>
            </a:endParaRPr>
          </a:p>
          <a:p>
            <a:pPr algn="justLow" rtl="1"/>
            <a:r>
              <a:rPr lang="fa-IR" sz="2400" b="1" dirty="0">
                <a:cs typeface="2  Nazanin" pitchFamily="2" charset="-78"/>
              </a:rPr>
              <a:t>در تحقیقات نشان داده شده است که مدیران شرکت ها تمایل دارند </a:t>
            </a:r>
            <a:r>
              <a:rPr lang="fa-IR" sz="2400" b="1" dirty="0" smtClean="0">
                <a:cs typeface="2  Nazanin" pitchFamily="2" charset="-78"/>
              </a:rPr>
              <a:t>که </a:t>
            </a:r>
            <a:r>
              <a:rPr lang="fa-IR" sz="2400" b="1" dirty="0">
                <a:cs typeface="2  Nazanin" pitchFamily="2" charset="-78"/>
              </a:rPr>
              <a:t>گزارشگری اجتماعی شرکت را به صورت محدود و متناسب با هدف حداکثر سازی ثروت سهامداران به کار گیرند.</a:t>
            </a:r>
            <a:endParaRPr lang="en-US" sz="2400" b="1" dirty="0">
              <a:cs typeface="2  Nazanin" pitchFamily="2" charset="-78"/>
            </a:endParaRPr>
          </a:p>
          <a:p>
            <a:pPr algn="justLow" rtl="1"/>
            <a:r>
              <a:rPr lang="fa-IR" sz="2400" b="1" dirty="0">
                <a:cs typeface="2  Nazanin" pitchFamily="2" charset="-78"/>
              </a:rPr>
              <a:t>با توجه به احساس نیاز شرکت ها و مدیران به ارائه گزارشات اجتماعی از </a:t>
            </a:r>
            <a:r>
              <a:rPr lang="fa-IR" sz="2400" b="1" dirty="0" smtClean="0">
                <a:cs typeface="2  Nazanin" pitchFamily="2" charset="-78"/>
              </a:rPr>
              <a:t>طرفی و با </a:t>
            </a:r>
            <a:r>
              <a:rPr lang="fa-IR" sz="2400" b="1" dirty="0">
                <a:cs typeface="2  Nazanin" pitchFamily="2" charset="-78"/>
              </a:rPr>
              <a:t>توجه به محدودیت هایی که برای ارائه گزارش های اجتماعی مناسب وجود </a:t>
            </a:r>
            <a:r>
              <a:rPr lang="fa-IR" sz="2400" b="1" dirty="0" smtClean="0">
                <a:cs typeface="2  Nazanin" pitchFamily="2" charset="-78"/>
              </a:rPr>
              <a:t>دارد، به </a:t>
            </a:r>
            <a:r>
              <a:rPr lang="fa-IR" sz="2400" b="1" dirty="0">
                <a:cs typeface="2  Nazanin" pitchFamily="2" charset="-78"/>
              </a:rPr>
              <a:t>نظر می رسد سازمان های </a:t>
            </a:r>
            <a:r>
              <a:rPr lang="fa-IR" sz="2400" b="1" dirty="0" smtClean="0">
                <a:cs typeface="2  Nazanin" pitchFamily="2" charset="-78"/>
              </a:rPr>
              <a:t>قانونگذار </a:t>
            </a:r>
            <a:r>
              <a:rPr lang="fa-IR" sz="2400" b="1" dirty="0">
                <a:cs typeface="2  Nazanin" pitchFamily="2" charset="-78"/>
              </a:rPr>
              <a:t>می بایست قوانینی تدوین نمایند تا شرکت ها را مجاب نمایند گزارشگری اجتماعی داشته باشند.</a:t>
            </a:r>
            <a:endParaRPr lang="en-US" sz="2400" b="1" dirty="0">
              <a:cs typeface="2  Nazanin" pitchFamily="2" charset="-78"/>
            </a:endParaRPr>
          </a:p>
          <a:p>
            <a:pPr algn="justLow" rtl="1"/>
            <a:r>
              <a:rPr lang="fa-IR" sz="2400" b="1" dirty="0">
                <a:cs typeface="2  Nazanin" pitchFamily="2" charset="-78"/>
              </a:rPr>
              <a:t>با تدوین قوانینی منسجم به نظر می رسد که بتوان شرکت ها را به سمت </a:t>
            </a:r>
            <a:r>
              <a:rPr lang="fa-IR" sz="2400" b="1" dirty="0" smtClean="0">
                <a:cs typeface="2  Nazanin" pitchFamily="2" charset="-78"/>
              </a:rPr>
              <a:t>پیشرفت </a:t>
            </a:r>
            <a:r>
              <a:rPr lang="fa-IR" sz="2400" b="1" dirty="0">
                <a:cs typeface="2  Nazanin" pitchFamily="2" charset="-78"/>
              </a:rPr>
              <a:t>و ارائه گزارشات اجتماعی مناسب سوق داد.</a:t>
            </a:r>
            <a:endParaRPr lang="en-US" sz="2400" b="1" dirty="0">
              <a:cs typeface="2  Nazanin" pitchFamily="2" charset="-78"/>
            </a:endParaRPr>
          </a:p>
          <a:p>
            <a:pPr algn="r" rtl="1"/>
            <a:r>
              <a:rPr lang="en-US" dirty="0">
                <a:solidFill>
                  <a:schemeClr val="accent6">
                    <a:lumMod val="50000"/>
                  </a:schemeClr>
                </a:solidFill>
                <a:cs typeface="B Zar" pitchFamily="2" charset="-78"/>
              </a:rPr>
              <a:t> </a:t>
            </a:r>
          </a:p>
          <a:p>
            <a:pPr algn="r" rtl="1"/>
            <a:r>
              <a:rPr lang="fa-IR" dirty="0">
                <a:solidFill>
                  <a:schemeClr val="accent6">
                    <a:lumMod val="50000"/>
                  </a:schemeClr>
                </a:solidFill>
                <a:cs typeface="B Zar" pitchFamily="2" charset="-78"/>
              </a:rPr>
              <a:t> </a:t>
            </a:r>
            <a:endParaRPr lang="en-US" dirty="0">
              <a:solidFill>
                <a:schemeClr val="accent6">
                  <a:lumMod val="50000"/>
                </a:schemeClr>
              </a:solidFill>
              <a:cs typeface="B Zar" pitchFamily="2" charset="-78"/>
            </a:endParaRPr>
          </a:p>
          <a:p>
            <a:pPr algn="r" rtl="1"/>
            <a:r>
              <a:rPr lang="fa-IR" dirty="0">
                <a:solidFill>
                  <a:schemeClr val="accent6">
                    <a:lumMod val="50000"/>
                  </a:schemeClr>
                </a:solidFill>
                <a:cs typeface="B Zar" pitchFamily="2" charset="-78"/>
              </a:rPr>
              <a:t> </a:t>
            </a:r>
            <a:endParaRPr lang="en-US" dirty="0">
              <a:solidFill>
                <a:schemeClr val="accent6">
                  <a:lumMod val="50000"/>
                </a:schemeClr>
              </a:solidFill>
              <a:cs typeface="B Zar" pitchFamily="2" charset="-78"/>
            </a:endParaRPr>
          </a:p>
          <a:p>
            <a:pPr algn="r"/>
            <a:endParaRPr lang="en-US" dirty="0">
              <a:solidFill>
                <a:schemeClr val="accent6">
                  <a:lumMod val="50000"/>
                </a:schemeClr>
              </a:solidFill>
              <a:cs typeface="B Zar" pitchFamily="2" charset="-78"/>
            </a:endParaRPr>
          </a:p>
        </p:txBody>
      </p:sp>
    </p:spTree>
    <p:extLst>
      <p:ext uri="{BB962C8B-B14F-4D97-AF65-F5344CB8AC3E}">
        <p14:creationId xmlns:p14="http://schemas.microsoft.com/office/powerpoint/2010/main" val="1442360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30</a:t>
            </a:fld>
            <a:endParaRPr lang="en-US" dirty="0"/>
          </a:p>
        </p:txBody>
      </p:sp>
      <p:sp>
        <p:nvSpPr>
          <p:cNvPr id="3" name="Rectangle 2"/>
          <p:cNvSpPr/>
          <p:nvPr/>
        </p:nvSpPr>
        <p:spPr>
          <a:xfrm>
            <a:off x="1752600" y="2967335"/>
            <a:ext cx="5867400" cy="1015663"/>
          </a:xfrm>
          <a:prstGeom prst="rect">
            <a:avLst/>
          </a:prstGeom>
        </p:spPr>
        <p:txBody>
          <a:bodyPr wrap="square">
            <a:spAutoFit/>
          </a:bodyPr>
          <a:lstStyle/>
          <a:p>
            <a:pPr algn="ctr" rtl="1"/>
            <a:r>
              <a:rPr lang="fa-IR" sz="2400" b="1" dirty="0">
                <a:effectLst>
                  <a:outerShdw blurRad="38100" dist="38100" dir="2700000" algn="tl">
                    <a:srgbClr val="000000">
                      <a:alpha val="43137"/>
                    </a:srgbClr>
                  </a:outerShdw>
                </a:effectLst>
                <a:cs typeface="B Titr" panose="00000700000000000000" pitchFamily="2" charset="-78"/>
              </a:rPr>
              <a:t>حسابداری </a:t>
            </a:r>
            <a:r>
              <a:rPr lang="fa-IR" sz="2400" b="1" dirty="0" smtClean="0">
                <a:effectLst>
                  <a:outerShdw blurRad="38100" dist="38100" dir="2700000" algn="tl">
                    <a:srgbClr val="000000">
                      <a:alpha val="43137"/>
                    </a:srgbClr>
                  </a:outerShdw>
                </a:effectLst>
                <a:cs typeface="B Titr" panose="00000700000000000000" pitchFamily="2" charset="-78"/>
              </a:rPr>
              <a:t>محیط </a:t>
            </a:r>
            <a:r>
              <a:rPr lang="fa-IR" sz="2400" b="1" dirty="0">
                <a:effectLst>
                  <a:outerShdw blurRad="38100" dist="38100" dir="2700000" algn="tl">
                    <a:srgbClr val="000000">
                      <a:alpha val="43137"/>
                    </a:srgbClr>
                  </a:outerShdw>
                </a:effectLst>
                <a:cs typeface="B Titr" panose="00000700000000000000" pitchFamily="2" charset="-78"/>
              </a:rPr>
              <a:t>زیست</a:t>
            </a:r>
            <a:endParaRPr lang="en-US" sz="2400" b="1" dirty="0">
              <a:effectLst>
                <a:outerShdw blurRad="38100" dist="38100" dir="2700000" algn="tl">
                  <a:srgbClr val="000000">
                    <a:alpha val="43137"/>
                  </a:srgbClr>
                </a:outerShdw>
              </a:effectLst>
              <a:cs typeface="B Titr" panose="00000700000000000000" pitchFamily="2" charset="-78"/>
            </a:endParaRPr>
          </a:p>
          <a:p>
            <a:pPr algn="ctr" rtl="1"/>
            <a:endParaRPr lang="fa-IR" b="1" dirty="0">
              <a:effectLst>
                <a:outerShdw blurRad="38100" dist="38100" dir="2700000" algn="tl">
                  <a:srgbClr val="000000">
                    <a:alpha val="43137"/>
                  </a:srgbClr>
                </a:outerShdw>
              </a:effectLst>
              <a:cs typeface="B Titr" panose="00000700000000000000" pitchFamily="2" charset="-78"/>
            </a:endParaRPr>
          </a:p>
          <a:p>
            <a:pPr algn="ctr" rtl="1"/>
            <a:endParaRPr lang="fa-IR" b="1" dirty="0">
              <a:effectLst>
                <a:outerShdw blurRad="38100" dist="38100" dir="2700000" algn="tl">
                  <a:srgbClr val="000000">
                    <a:alpha val="43137"/>
                  </a:srgbClr>
                </a:outerShdw>
              </a:effectLst>
              <a:cs typeface="B Titr" panose="00000700000000000000" pitchFamily="2" charset="-78"/>
            </a:endParaRPr>
          </a:p>
        </p:txBody>
      </p:sp>
    </p:spTree>
    <p:extLst>
      <p:ext uri="{BB962C8B-B14F-4D97-AF65-F5344CB8AC3E}">
        <p14:creationId xmlns:p14="http://schemas.microsoft.com/office/powerpoint/2010/main" val="758549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31</a:t>
            </a:fld>
            <a:endParaRPr lang="en-US" dirty="0"/>
          </a:p>
        </p:txBody>
      </p:sp>
      <p:sp>
        <p:nvSpPr>
          <p:cNvPr id="3" name="Content Placeholder 2"/>
          <p:cNvSpPr>
            <a:spLocks noGrp="1"/>
          </p:cNvSpPr>
          <p:nvPr>
            <p:ph sz="quarter" idx="13"/>
          </p:nvPr>
        </p:nvSpPr>
        <p:spPr>
          <a:xfrm>
            <a:off x="457200" y="685800"/>
            <a:ext cx="8305800" cy="5551512"/>
          </a:xfrm>
        </p:spPr>
        <p:txBody>
          <a:bodyPr>
            <a:normAutofit/>
          </a:bodyPr>
          <a:lstStyle/>
          <a:p>
            <a:pPr marL="0" indent="0" algn="r" rtl="1">
              <a:buNone/>
            </a:pPr>
            <a:r>
              <a:rPr lang="fa-IR" sz="2400" b="1" dirty="0">
                <a:solidFill>
                  <a:schemeClr val="tx1"/>
                </a:solidFill>
                <a:cs typeface="B Nazanin" pitchFamily="2" charset="-78"/>
              </a:rPr>
              <a:t>مفهوم حسابداری محیط زیست</a:t>
            </a:r>
            <a:r>
              <a:rPr lang="fa-IR" sz="2400" b="1" dirty="0" smtClean="0">
                <a:solidFill>
                  <a:schemeClr val="tx1"/>
                </a:solidFill>
                <a:cs typeface="B Nazanin" pitchFamily="2" charset="-78"/>
              </a:rPr>
              <a:t>:</a:t>
            </a:r>
          </a:p>
          <a:p>
            <a:pPr marL="0" indent="0" algn="r" rtl="1">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حسابداری محیط زیست اطلاعاتی را فراهم می کند که در امر ارزیابی عملکرد، کنترل، تصمیم گیری و گزارشگری به مدیران کمک می کنند و همچین برمفاهیم اقتصادی و زیست محیطی بنا شده و از آنجایی که از ارزش هایی استفاده می کند که از بازار ناشی نمی شود،استفاده از آن مستلزم ایجاد تغییر در فرهنگ است. حسابداری زیست محیطی، بخشی از این تغییرات را در سازمان و وسیعتر از آن در جامعه ارائه می کند و با ارائه شناخت اساسی بیشتر و مشارکت در فعالیت های کاری روزانه به تعیین هدف توسعه مستمر به عنوان رویکرد خاص کمک می کند.</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2268621019"/>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32</a:t>
            </a:fld>
            <a:endParaRPr lang="en-US" dirty="0"/>
          </a:p>
        </p:txBody>
      </p:sp>
      <p:sp>
        <p:nvSpPr>
          <p:cNvPr id="3" name="Content Placeholder 2"/>
          <p:cNvSpPr>
            <a:spLocks noGrp="1"/>
          </p:cNvSpPr>
          <p:nvPr>
            <p:ph sz="quarter" idx="13"/>
          </p:nvPr>
        </p:nvSpPr>
        <p:spPr>
          <a:xfrm>
            <a:off x="251520" y="908720"/>
            <a:ext cx="8532440" cy="5472608"/>
          </a:xfrm>
        </p:spPr>
        <p:txBody>
          <a:bodyPr>
            <a:normAutofit/>
          </a:bodyPr>
          <a:lstStyle/>
          <a:p>
            <a:pPr marL="0" indent="0" algn="justLow" rtl="1">
              <a:buNone/>
            </a:pPr>
            <a:r>
              <a:rPr lang="fa-IR" sz="2400" b="1" dirty="0">
                <a:solidFill>
                  <a:schemeClr val="tx1"/>
                </a:solidFill>
                <a:cs typeface="B Nazanin" pitchFamily="2" charset="-78"/>
              </a:rPr>
              <a:t>حسابداری محیط زیست شاخه ای از حسابداری است که به جمع آوری اطلاعات هزینه های محیط زیست و به کار گیری اطلاعات در انجام محاسبات </a:t>
            </a:r>
            <a:r>
              <a:rPr lang="fa-IR" sz="2400" b="1" dirty="0" smtClean="0">
                <a:solidFill>
                  <a:schemeClr val="tx1"/>
                </a:solidFill>
                <a:cs typeface="B Nazanin" pitchFamily="2" charset="-78"/>
              </a:rPr>
              <a:t>مربوط </a:t>
            </a:r>
            <a:r>
              <a:rPr lang="fa-IR" sz="2400" b="1" dirty="0">
                <a:solidFill>
                  <a:schemeClr val="tx1"/>
                </a:solidFill>
                <a:cs typeface="B Nazanin" pitchFamily="2" charset="-78"/>
              </a:rPr>
              <a:t>به قیمت تمام شده کالا ها و خدمات می پردازد.</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از سوی دیگر حسابداری محیط زیست را می توان شامل مجموعه فعالیت هایی دانست که موجب افزایش توان سیستم های حسابداری در جهت </a:t>
            </a:r>
            <a:r>
              <a:rPr lang="fa-IR" sz="2400" b="1" dirty="0" smtClean="0">
                <a:solidFill>
                  <a:schemeClr val="tx1"/>
                </a:solidFill>
                <a:cs typeface="B Nazanin" pitchFamily="2" charset="-78"/>
              </a:rPr>
              <a:t>شناسایی </a:t>
            </a:r>
            <a:r>
              <a:rPr lang="fa-IR" sz="2400" b="1" dirty="0">
                <a:solidFill>
                  <a:schemeClr val="tx1"/>
                </a:solidFill>
                <a:cs typeface="B Nazanin" pitchFamily="2" charset="-78"/>
              </a:rPr>
              <a:t>و ثبت گزارش های آثار ناشی از تخریب و آلودگی محیط زیست می شود و مبتنی بر تلقی محیط زیست به عنوان یک منبع سرمایه و لحاظ کردن هزینه های زیست محیطی به عنوان یکی از هزینه های قابل قبول در </a:t>
            </a:r>
            <a:r>
              <a:rPr lang="fa-IR" sz="2400" b="1" dirty="0" smtClean="0">
                <a:solidFill>
                  <a:schemeClr val="tx1"/>
                </a:solidFill>
                <a:cs typeface="B Nazanin" pitchFamily="2" charset="-78"/>
              </a:rPr>
              <a:t>فرآیند </a:t>
            </a:r>
            <a:r>
              <a:rPr lang="fa-IR" sz="2400" b="1" dirty="0">
                <a:solidFill>
                  <a:schemeClr val="tx1"/>
                </a:solidFill>
                <a:cs typeface="B Nazanin" pitchFamily="2" charset="-78"/>
              </a:rPr>
              <a:t>اقتصادی و محاسباتی است.</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3881895436"/>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33</a:t>
            </a:fld>
            <a:endParaRPr lang="en-US" dirty="0"/>
          </a:p>
        </p:txBody>
      </p:sp>
      <p:sp>
        <p:nvSpPr>
          <p:cNvPr id="3" name="Content Placeholder 2"/>
          <p:cNvSpPr>
            <a:spLocks noGrp="1"/>
          </p:cNvSpPr>
          <p:nvPr>
            <p:ph sz="quarter" idx="13"/>
          </p:nvPr>
        </p:nvSpPr>
        <p:spPr>
          <a:xfrm>
            <a:off x="611560" y="685800"/>
            <a:ext cx="8208911" cy="5839543"/>
          </a:xfrm>
        </p:spPr>
        <p:txBody>
          <a:bodyPr>
            <a:normAutofit/>
          </a:bodyPr>
          <a:lstStyle/>
          <a:p>
            <a:pPr marL="0" indent="0" algn="r" rtl="1">
              <a:buNone/>
            </a:pPr>
            <a:r>
              <a:rPr lang="fa-IR" sz="2400" b="1" dirty="0">
                <a:solidFill>
                  <a:schemeClr val="tx1"/>
                </a:solidFill>
                <a:cs typeface="B Nazanin" pitchFamily="2" charset="-78"/>
              </a:rPr>
              <a:t>تاریخچه و جایگاه حسابداری محیط زیست:</a:t>
            </a:r>
            <a:endParaRPr lang="en-US" sz="2400" b="1" dirty="0">
              <a:solidFill>
                <a:schemeClr val="tx1"/>
              </a:solidFill>
              <a:cs typeface="B Nazanin" pitchFamily="2" charset="-78"/>
            </a:endParaRPr>
          </a:p>
          <a:p>
            <a:pPr marL="0" indent="0" algn="r">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دهه هفتاد میلادی زمان شروع طرح اولیه مباحث حسابداری محیط زیست می باشد.شرکتها در ابتدا تمایلی به افشای زیان های وارده به محیط زیست در صورت های مالی خود نداشتند، اما بر اثر مرور زمان و افزایش میزان خسارت ها شرکت ها ناگزیر به رعایت این مسائل شدند. در سال 1975 هیات تدوین استاندارد های حسابداری نشریه شماره 5 را تحت عنوان حسابداری </a:t>
            </a:r>
            <a:r>
              <a:rPr lang="fa-IR" sz="2400" b="1" dirty="0" smtClean="0">
                <a:solidFill>
                  <a:schemeClr val="tx1"/>
                </a:solidFill>
                <a:cs typeface="B Nazanin" pitchFamily="2" charset="-78"/>
              </a:rPr>
              <a:t/>
            </a:r>
            <a:br>
              <a:rPr lang="fa-IR" sz="2400" b="1" dirty="0" smtClean="0">
                <a:solidFill>
                  <a:schemeClr val="tx1"/>
                </a:solidFill>
                <a:cs typeface="B Nazanin" pitchFamily="2" charset="-78"/>
              </a:rPr>
            </a:br>
            <a:r>
              <a:rPr lang="fa-IR" sz="2400" b="1" dirty="0" smtClean="0">
                <a:solidFill>
                  <a:schemeClr val="tx1"/>
                </a:solidFill>
                <a:cs typeface="B Nazanin" pitchFamily="2" charset="-78"/>
              </a:rPr>
              <a:t>رویداد </a:t>
            </a:r>
            <a:r>
              <a:rPr lang="fa-IR" sz="2400" b="1" dirty="0">
                <a:solidFill>
                  <a:schemeClr val="tx1"/>
                </a:solidFill>
                <a:cs typeface="B Nazanin" pitchFamily="2" charset="-78"/>
              </a:rPr>
              <a:t>های احتمالی برای کمک به شناسایی این وضعیت منتشر </a:t>
            </a:r>
            <a:r>
              <a:rPr lang="fa-IR" sz="2400" b="1" dirty="0" smtClean="0">
                <a:solidFill>
                  <a:schemeClr val="tx1"/>
                </a:solidFill>
                <a:cs typeface="B Nazanin" pitchFamily="2" charset="-78"/>
              </a:rPr>
              <a:t>کرد. </a:t>
            </a:r>
            <a:r>
              <a:rPr lang="fa-IR" sz="2400" b="1" dirty="0">
                <a:solidFill>
                  <a:schemeClr val="tx1"/>
                </a:solidFill>
                <a:cs typeface="B Nazanin" pitchFamily="2" charset="-78"/>
              </a:rPr>
              <a:t>بدهی های مرتبط با جبران خسارت های وارده به محیط زیست به عنوان زیان احتمالی </a:t>
            </a:r>
            <a:r>
              <a:rPr lang="fa-IR" sz="2400" b="1" dirty="0" smtClean="0">
                <a:solidFill>
                  <a:schemeClr val="tx1"/>
                </a:solidFill>
                <a:cs typeface="B Nazanin" pitchFamily="2" charset="-78"/>
              </a:rPr>
              <a:t>شناخته </a:t>
            </a:r>
            <a:r>
              <a:rPr lang="fa-IR" sz="2400" b="1" dirty="0">
                <a:solidFill>
                  <a:schemeClr val="tx1"/>
                </a:solidFill>
                <a:cs typeface="B Nazanin" pitchFamily="2" charset="-78"/>
              </a:rPr>
              <a:t>می شد اما به دلیل </a:t>
            </a:r>
            <a:r>
              <a:rPr lang="fa-IR" sz="2400" b="1" dirty="0" smtClean="0">
                <a:solidFill>
                  <a:schemeClr val="tx1"/>
                </a:solidFill>
                <a:cs typeface="B Nazanin" pitchFamily="2" charset="-78"/>
              </a:rPr>
              <a:t>مشکلاتی که برآورد </a:t>
            </a:r>
            <a:r>
              <a:rPr lang="fa-IR" sz="2400" b="1" dirty="0">
                <a:solidFill>
                  <a:schemeClr val="tx1"/>
                </a:solidFill>
                <a:cs typeface="B Nazanin" pitchFamily="2" charset="-78"/>
              </a:rPr>
              <a:t>میزان این زیان ها در پی داشت هیچ شرکتی به درستی از این رهنمود پیروی نمی </a:t>
            </a:r>
            <a:r>
              <a:rPr lang="fa-IR" sz="2400" b="1" dirty="0" smtClean="0">
                <a:solidFill>
                  <a:schemeClr val="tx1"/>
                </a:solidFill>
                <a:cs typeface="B Nazanin" pitchFamily="2" charset="-78"/>
              </a:rPr>
              <a:t>کرد.</a:t>
            </a:r>
            <a:endParaRPr lang="en-US" sz="2400" b="1" dirty="0">
              <a:solidFill>
                <a:schemeClr val="tx1"/>
              </a:solidFill>
              <a:cs typeface="B Nazanin" pitchFamily="2" charset="-78"/>
            </a:endParaRPr>
          </a:p>
        </p:txBody>
      </p:sp>
    </p:spTree>
    <p:extLst>
      <p:ext uri="{BB962C8B-B14F-4D97-AF65-F5344CB8AC3E}">
        <p14:creationId xmlns:p14="http://schemas.microsoft.com/office/powerpoint/2010/main" val="2919737267"/>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34</a:t>
            </a:fld>
            <a:endParaRPr lang="en-US" dirty="0"/>
          </a:p>
        </p:txBody>
      </p:sp>
      <p:sp>
        <p:nvSpPr>
          <p:cNvPr id="3" name="Content Placeholder 2"/>
          <p:cNvSpPr>
            <a:spLocks noGrp="1"/>
          </p:cNvSpPr>
          <p:nvPr>
            <p:ph sz="quarter" idx="13"/>
          </p:nvPr>
        </p:nvSpPr>
        <p:spPr>
          <a:xfrm>
            <a:off x="609600" y="609600"/>
            <a:ext cx="8077200" cy="6027711"/>
          </a:xfrm>
        </p:spPr>
        <p:txBody>
          <a:bodyPr>
            <a:normAutofit/>
          </a:bodyPr>
          <a:lstStyle/>
          <a:p>
            <a:pPr marL="0" indent="0" algn="r">
              <a:buNone/>
            </a:pPr>
            <a:endParaRPr lang="en-US" sz="3000" dirty="0" smtClean="0">
              <a:solidFill>
                <a:schemeClr val="accent6">
                  <a:lumMod val="50000"/>
                </a:schemeClr>
              </a:solidFill>
              <a:cs typeface="B Zar" pitchFamily="2" charset="-78"/>
            </a:endParaRPr>
          </a:p>
          <a:p>
            <a:pPr marL="0" indent="0" algn="justLow" rtl="1">
              <a:buNone/>
            </a:pPr>
            <a:r>
              <a:rPr lang="fa-IR" sz="2400" b="1" dirty="0">
                <a:solidFill>
                  <a:schemeClr val="tx1"/>
                </a:solidFill>
                <a:cs typeface="B Nazanin" pitchFamily="2" charset="-78"/>
              </a:rPr>
              <a:t> بنابراین نیاز به تدوین رهنمود های جدید احساس می شد در سال 1976 تفسیر شماره 14 توسط هیات تدوین استاندارد های حسابداری تحت عنوان برآورد مبلغ زیان منتشر شد</a:t>
            </a:r>
            <a:r>
              <a:rPr lang="fa-IR" sz="2400" b="1" dirty="0" smtClean="0">
                <a:solidFill>
                  <a:schemeClr val="tx1"/>
                </a:solidFill>
                <a:cs typeface="B Nazanin" pitchFamily="2" charset="-78"/>
              </a:rPr>
              <a:t>. در </a:t>
            </a:r>
            <a:r>
              <a:rPr lang="fa-IR" sz="2400" b="1" dirty="0">
                <a:solidFill>
                  <a:schemeClr val="tx1"/>
                </a:solidFill>
                <a:cs typeface="B Nazanin" pitchFamily="2" charset="-78"/>
              </a:rPr>
              <a:t>نهایت قانون حفاظت و بازیافت منابع محیط زیست در سال 1976 و قانون جامع مسئولیت، غرامت و بدهی محیط زیست در سال 1980 میلادی تصویب شد. همچنین در سال 1990 میلادی هیات تدوین استاندارد های حسابداری نشریه شماره(8-90) تحت عنوان سرمایه ای کردن هزینه های آلودگی محیط زیست باید براساس طرحی </a:t>
            </a:r>
            <a:r>
              <a:rPr lang="fa-IR" sz="2400" b="1" dirty="0" smtClean="0">
                <a:solidFill>
                  <a:schemeClr val="tx1"/>
                </a:solidFill>
                <a:cs typeface="B Nazanin" pitchFamily="2" charset="-78"/>
              </a:rPr>
              <a:t>مشخص جهت </a:t>
            </a:r>
            <a:r>
              <a:rPr lang="fa-IR" sz="2400" b="1" dirty="0">
                <a:solidFill>
                  <a:schemeClr val="tx1"/>
                </a:solidFill>
                <a:cs typeface="B Nazanin" pitchFamily="2" charset="-78"/>
              </a:rPr>
              <a:t>کاهش آلودگی تعیین شود را منتشر </a:t>
            </a:r>
            <a:r>
              <a:rPr lang="fa-IR" sz="2400" b="1" dirty="0" smtClean="0">
                <a:solidFill>
                  <a:schemeClr val="tx1"/>
                </a:solidFill>
                <a:cs typeface="B Nazanin" pitchFamily="2" charset="-78"/>
              </a:rPr>
              <a:t>کرد.</a:t>
            </a:r>
            <a:endParaRPr lang="en-US" sz="3000" dirty="0" smtClean="0">
              <a:solidFill>
                <a:schemeClr val="accent6">
                  <a:lumMod val="50000"/>
                </a:schemeClr>
              </a:solidFill>
              <a:cs typeface="B Zar" pitchFamily="2" charset="-78"/>
            </a:endParaRPr>
          </a:p>
          <a:p>
            <a:pPr marL="0" indent="0" algn="r">
              <a:buNone/>
            </a:pPr>
            <a:r>
              <a:rPr lang="fa-IR" sz="3000" dirty="0" smtClean="0">
                <a:solidFill>
                  <a:schemeClr val="accent6">
                    <a:lumMod val="50000"/>
                  </a:schemeClr>
                </a:solidFill>
                <a:cs typeface="B Zar" pitchFamily="2" charset="-78"/>
              </a:rPr>
              <a:t> </a:t>
            </a: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513711229"/>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35</a:t>
            </a:fld>
            <a:endParaRPr lang="en-US" dirty="0"/>
          </a:p>
        </p:txBody>
      </p:sp>
      <p:sp>
        <p:nvSpPr>
          <p:cNvPr id="3" name="Content Placeholder 2"/>
          <p:cNvSpPr>
            <a:spLocks noGrp="1"/>
          </p:cNvSpPr>
          <p:nvPr>
            <p:ph sz="quarter" idx="13"/>
          </p:nvPr>
        </p:nvSpPr>
        <p:spPr>
          <a:xfrm>
            <a:off x="683568" y="404664"/>
            <a:ext cx="7920880" cy="5904656"/>
          </a:xfrm>
        </p:spPr>
        <p:txBody>
          <a:bodyPr>
            <a:noAutofit/>
          </a:bodyPr>
          <a:lstStyle/>
          <a:p>
            <a:pPr marL="0" indent="0" algn="r" rtl="1">
              <a:buNone/>
            </a:pPr>
            <a:r>
              <a:rPr lang="fa-IR" sz="2400" b="1" dirty="0">
                <a:solidFill>
                  <a:schemeClr val="tx1"/>
                </a:solidFill>
                <a:cs typeface="B Nazanin" pitchFamily="2" charset="-78"/>
              </a:rPr>
              <a:t>دلایل سودمندی حسابداری محیط زیست:</a:t>
            </a:r>
            <a:endParaRPr lang="en-US" sz="2400" b="1" dirty="0">
              <a:solidFill>
                <a:schemeClr val="tx1"/>
              </a:solidFill>
              <a:cs typeface="B Nazanin" pitchFamily="2" charset="-78"/>
            </a:endParaRPr>
          </a:p>
          <a:p>
            <a:pPr marL="0" indent="0" algn="justLow" rtl="1">
              <a:buNone/>
            </a:pPr>
            <a:endParaRPr lang="fa-IR" sz="2400" b="1" dirty="0">
              <a:solidFill>
                <a:schemeClr val="tx1"/>
              </a:solidFill>
              <a:cs typeface="B Nazanin" pitchFamily="2" charset="-78"/>
            </a:endParaRPr>
          </a:p>
          <a:p>
            <a:pPr marL="0" lvl="0" indent="0" algn="justLow" rtl="1">
              <a:buNone/>
            </a:pPr>
            <a:r>
              <a:rPr lang="fa-IR" sz="2400" b="1" dirty="0">
                <a:solidFill>
                  <a:schemeClr val="tx1"/>
                </a:solidFill>
                <a:cs typeface="B Nazanin" pitchFamily="2" charset="-78"/>
              </a:rPr>
              <a:t>1.</a:t>
            </a:r>
            <a:r>
              <a:rPr lang="en-US" sz="2400" b="1" dirty="0">
                <a:solidFill>
                  <a:schemeClr val="tx1"/>
                </a:solidFill>
                <a:cs typeface="B Nazanin" pitchFamily="2" charset="-78"/>
              </a:rPr>
              <a:t>   </a:t>
            </a:r>
            <a:r>
              <a:rPr lang="fa-IR" sz="2400" b="1" dirty="0">
                <a:solidFill>
                  <a:schemeClr val="tx1"/>
                </a:solidFill>
                <a:cs typeface="B Nazanin" pitchFamily="2" charset="-78"/>
              </a:rPr>
              <a:t>بسیاری از هزینه های زیست محیطی را می توان با استفاده از </a:t>
            </a:r>
            <a:r>
              <a:rPr lang="en-US" sz="2400" b="1" dirty="0">
                <a:solidFill>
                  <a:schemeClr val="tx1"/>
                </a:solidFill>
                <a:cs typeface="B Nazanin" pitchFamily="2" charset="-78"/>
              </a:rPr>
              <a:t> </a:t>
            </a:r>
            <a:br>
              <a:rPr lang="en-US" sz="2400" b="1" dirty="0">
                <a:solidFill>
                  <a:schemeClr val="tx1"/>
                </a:solidFill>
                <a:cs typeface="B Nazanin" pitchFamily="2" charset="-78"/>
              </a:rPr>
            </a:br>
            <a:r>
              <a:rPr lang="en-US" sz="2400" b="1" dirty="0">
                <a:solidFill>
                  <a:schemeClr val="tx1"/>
                </a:solidFill>
                <a:cs typeface="B Nazanin" pitchFamily="2" charset="-78"/>
              </a:rPr>
              <a:t>    </a:t>
            </a:r>
            <a:r>
              <a:rPr lang="fa-IR" sz="2400" b="1" dirty="0" smtClean="0">
                <a:solidFill>
                  <a:schemeClr val="tx1"/>
                </a:solidFill>
                <a:cs typeface="B Nazanin" pitchFamily="2" charset="-78"/>
              </a:rPr>
              <a:t> تصمیم </a:t>
            </a:r>
            <a:r>
              <a:rPr lang="fa-IR" sz="2400" b="1" dirty="0">
                <a:solidFill>
                  <a:schemeClr val="tx1"/>
                </a:solidFill>
                <a:cs typeface="B Nazanin" pitchFamily="2" charset="-78"/>
              </a:rPr>
              <a:t>گیری های تجاری بهتر، سرمایه گذاری در فن آوری </a:t>
            </a:r>
            <a:r>
              <a:rPr lang="en-US" sz="2400" b="1" dirty="0">
                <a:solidFill>
                  <a:schemeClr val="tx1"/>
                </a:solidFill>
                <a:cs typeface="B Nazanin" pitchFamily="2" charset="-78"/>
              </a:rPr>
              <a:t/>
            </a:r>
            <a:br>
              <a:rPr lang="en-US" sz="2400" b="1" dirty="0">
                <a:solidFill>
                  <a:schemeClr val="tx1"/>
                </a:solidFill>
                <a:cs typeface="B Nazanin" pitchFamily="2" charset="-78"/>
              </a:rPr>
            </a:br>
            <a:r>
              <a:rPr lang="en-US" sz="2400" b="1" dirty="0">
                <a:solidFill>
                  <a:schemeClr val="tx1"/>
                </a:solidFill>
                <a:cs typeface="B Nazanin" pitchFamily="2" charset="-78"/>
              </a:rPr>
              <a:t> </a:t>
            </a:r>
            <a:r>
              <a:rPr lang="fa-IR" sz="2400" b="1" dirty="0" smtClean="0">
                <a:solidFill>
                  <a:schemeClr val="tx1"/>
                </a:solidFill>
                <a:cs typeface="B Nazanin" pitchFamily="2" charset="-78"/>
              </a:rPr>
              <a:t> </a:t>
            </a:r>
            <a:r>
              <a:rPr lang="en-US" sz="2400" b="1" dirty="0" smtClean="0">
                <a:solidFill>
                  <a:schemeClr val="tx1"/>
                </a:solidFill>
                <a:cs typeface="B Nazanin" pitchFamily="2" charset="-78"/>
              </a:rPr>
              <a:t>   </a:t>
            </a:r>
            <a:r>
              <a:rPr lang="fa-IR" sz="2400" b="1" dirty="0">
                <a:solidFill>
                  <a:schemeClr val="tx1"/>
                </a:solidFill>
                <a:cs typeface="B Nazanin" pitchFamily="2" charset="-78"/>
              </a:rPr>
              <a:t>سازگار تر با محیط زیست ( صنایع سبز) و طراحی دوباره فرآیندها </a:t>
            </a:r>
            <a:r>
              <a:rPr lang="en-US" sz="2400" b="1" dirty="0">
                <a:solidFill>
                  <a:schemeClr val="tx1"/>
                </a:solidFill>
                <a:cs typeface="B Nazanin" pitchFamily="2" charset="-78"/>
              </a:rPr>
              <a:t/>
            </a:r>
            <a:br>
              <a:rPr lang="en-US" sz="2400" b="1" dirty="0">
                <a:solidFill>
                  <a:schemeClr val="tx1"/>
                </a:solidFill>
                <a:cs typeface="B Nazanin" pitchFamily="2" charset="-78"/>
              </a:rPr>
            </a:br>
            <a:r>
              <a:rPr lang="fa-IR" sz="2400" b="1" dirty="0">
                <a:solidFill>
                  <a:schemeClr val="tx1"/>
                </a:solidFill>
                <a:cs typeface="B Nazanin" pitchFamily="2" charset="-78"/>
              </a:rPr>
              <a:t>       و محصولات تولیدی به طور قابل ملاحظه ای کاهش داد و یا    </a:t>
            </a:r>
            <a:br>
              <a:rPr lang="fa-IR" sz="2400" b="1" dirty="0">
                <a:solidFill>
                  <a:schemeClr val="tx1"/>
                </a:solidFill>
                <a:cs typeface="B Nazanin" pitchFamily="2" charset="-78"/>
              </a:rPr>
            </a:br>
            <a:r>
              <a:rPr lang="fa-IR" sz="2400" b="1" dirty="0">
                <a:solidFill>
                  <a:schemeClr val="tx1"/>
                </a:solidFill>
                <a:cs typeface="B Nazanin" pitchFamily="2" charset="-78"/>
              </a:rPr>
              <a:t>       </a:t>
            </a:r>
            <a:r>
              <a:rPr lang="fa-IR" sz="2400" b="1" dirty="0" smtClean="0">
                <a:solidFill>
                  <a:schemeClr val="tx1"/>
                </a:solidFill>
                <a:cs typeface="B Nazanin" pitchFamily="2" charset="-78"/>
              </a:rPr>
              <a:t>اصلاً آن </a:t>
            </a:r>
            <a:r>
              <a:rPr lang="fa-IR" sz="2400" b="1" dirty="0">
                <a:solidFill>
                  <a:schemeClr val="tx1"/>
                </a:solidFill>
                <a:cs typeface="B Nazanin" pitchFamily="2" charset="-78"/>
              </a:rPr>
              <a:t>را حذف کرد. زیرا برخی از این هزینه ها ممکن است </a:t>
            </a:r>
            <a:br>
              <a:rPr lang="fa-IR" sz="2400" b="1" dirty="0">
                <a:solidFill>
                  <a:schemeClr val="tx1"/>
                </a:solidFill>
                <a:cs typeface="B Nazanin" pitchFamily="2" charset="-78"/>
              </a:rPr>
            </a:br>
            <a:r>
              <a:rPr lang="fa-IR" sz="2400" b="1" dirty="0">
                <a:solidFill>
                  <a:schemeClr val="tx1"/>
                </a:solidFill>
                <a:cs typeface="B Nazanin" pitchFamily="2" charset="-78"/>
              </a:rPr>
              <a:t>       هیچ </a:t>
            </a:r>
            <a:r>
              <a:rPr lang="fa-IR" sz="2400" b="1" dirty="0" smtClean="0">
                <a:solidFill>
                  <a:schemeClr val="tx1"/>
                </a:solidFill>
                <a:cs typeface="B Nazanin" pitchFamily="2" charset="-78"/>
              </a:rPr>
              <a:t>ارزش </a:t>
            </a:r>
            <a:r>
              <a:rPr lang="fa-IR" sz="2400" b="1" dirty="0">
                <a:solidFill>
                  <a:schemeClr val="tx1"/>
                </a:solidFill>
                <a:cs typeface="B Nazanin" pitchFamily="2" charset="-78"/>
              </a:rPr>
              <a:t>افزوده ای برای سیستم و یا محصول ایجاد نکند.</a:t>
            </a:r>
          </a:p>
          <a:p>
            <a:pPr marL="0" lvl="0" indent="0" algn="justLow" rtl="1">
              <a:buNone/>
            </a:pPr>
            <a:r>
              <a:rPr lang="fa-IR" sz="2400" b="1" dirty="0">
                <a:solidFill>
                  <a:schemeClr val="tx1"/>
                </a:solidFill>
                <a:cs typeface="B Nazanin" pitchFamily="2" charset="-78"/>
              </a:rPr>
              <a:t>2.    مدیریت بهتر هزینه های زیست محیطی می تواند عملکرد زیست </a:t>
            </a:r>
            <a:br>
              <a:rPr lang="fa-IR" sz="2400" b="1" dirty="0">
                <a:solidFill>
                  <a:schemeClr val="tx1"/>
                </a:solidFill>
                <a:cs typeface="B Nazanin" pitchFamily="2" charset="-78"/>
              </a:rPr>
            </a:br>
            <a:r>
              <a:rPr lang="fa-IR" sz="2400" b="1" dirty="0">
                <a:solidFill>
                  <a:schemeClr val="tx1"/>
                </a:solidFill>
                <a:cs typeface="B Nazanin" pitchFamily="2" charset="-78"/>
              </a:rPr>
              <a:t>       محیطی شرکت را نیز بهبود بخشیده ازطریق کاهش آلودگی و </a:t>
            </a:r>
            <a:br>
              <a:rPr lang="fa-IR" sz="2400" b="1" dirty="0">
                <a:solidFill>
                  <a:schemeClr val="tx1"/>
                </a:solidFill>
                <a:cs typeface="B Nazanin" pitchFamily="2" charset="-78"/>
              </a:rPr>
            </a:br>
            <a:r>
              <a:rPr lang="fa-IR" sz="2400" b="1" dirty="0">
                <a:solidFill>
                  <a:schemeClr val="tx1"/>
                </a:solidFill>
                <a:cs typeface="B Nazanin" pitchFamily="2" charset="-78"/>
              </a:rPr>
              <a:t>       حفظ سلامت عمومی مزایای قابل ملاحظه ای را برای جامعه به </a:t>
            </a:r>
            <a:br>
              <a:rPr lang="fa-IR" sz="2400" b="1" dirty="0">
                <a:solidFill>
                  <a:schemeClr val="tx1"/>
                </a:solidFill>
                <a:cs typeface="B Nazanin" pitchFamily="2" charset="-78"/>
              </a:rPr>
            </a:br>
            <a:r>
              <a:rPr lang="fa-IR" sz="2400" b="1" dirty="0">
                <a:solidFill>
                  <a:schemeClr val="tx1"/>
                </a:solidFill>
                <a:cs typeface="B Nazanin" pitchFamily="2" charset="-78"/>
              </a:rPr>
              <a:t>       همراه داشته باشد.</a:t>
            </a:r>
            <a:endParaRPr lang="en-US" sz="2400" b="1" dirty="0">
              <a:solidFill>
                <a:schemeClr val="tx1"/>
              </a:solidFill>
              <a:cs typeface="B Nazanin" pitchFamily="2" charset="-78"/>
            </a:endParaRPr>
          </a:p>
        </p:txBody>
      </p:sp>
    </p:spTree>
    <p:extLst>
      <p:ext uri="{BB962C8B-B14F-4D97-AF65-F5344CB8AC3E}">
        <p14:creationId xmlns:p14="http://schemas.microsoft.com/office/powerpoint/2010/main" val="4102999951"/>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36</a:t>
            </a:fld>
            <a:endParaRPr lang="en-US" dirty="0"/>
          </a:p>
        </p:txBody>
      </p:sp>
      <p:sp>
        <p:nvSpPr>
          <p:cNvPr id="3" name="Content Placeholder 2"/>
          <p:cNvSpPr>
            <a:spLocks noGrp="1"/>
          </p:cNvSpPr>
          <p:nvPr>
            <p:ph sz="quarter" idx="13"/>
          </p:nvPr>
        </p:nvSpPr>
        <p:spPr>
          <a:xfrm>
            <a:off x="914400" y="1219200"/>
            <a:ext cx="7920879" cy="5976663"/>
          </a:xfrm>
        </p:spPr>
        <p:txBody>
          <a:bodyPr>
            <a:normAutofit/>
          </a:bodyPr>
          <a:lstStyle/>
          <a:p>
            <a:pPr marL="0" lvl="0" indent="0" algn="r" rtl="1">
              <a:buNone/>
            </a:pPr>
            <a:r>
              <a:rPr lang="fa-IR" sz="2400" b="1" dirty="0" smtClean="0">
                <a:solidFill>
                  <a:schemeClr val="tx1"/>
                </a:solidFill>
                <a:cs typeface="B Nazanin" pitchFamily="2" charset="-78"/>
              </a:rPr>
              <a:t>3.   درک </a:t>
            </a:r>
            <a:r>
              <a:rPr lang="fa-IR" sz="2400" b="1" dirty="0">
                <a:solidFill>
                  <a:schemeClr val="tx1"/>
                </a:solidFill>
                <a:cs typeface="B Nazanin" pitchFamily="2" charset="-78"/>
              </a:rPr>
              <a:t>درست هزینه های زیست محیطی و اطلاع از عملکرد زیست </a:t>
            </a:r>
            <a:br>
              <a:rPr lang="fa-IR" sz="2400" b="1" dirty="0">
                <a:solidFill>
                  <a:schemeClr val="tx1"/>
                </a:solidFill>
                <a:cs typeface="B Nazanin" pitchFamily="2" charset="-78"/>
              </a:rPr>
            </a:br>
            <a:r>
              <a:rPr lang="fa-IR" sz="2400" b="1" dirty="0">
                <a:solidFill>
                  <a:schemeClr val="tx1"/>
                </a:solidFill>
                <a:cs typeface="B Nazanin" pitchFamily="2" charset="-78"/>
              </a:rPr>
              <a:t>      محیطی فرآیند ها و محصولات تولیدی می تواند منجربه بهایابی درست </a:t>
            </a:r>
            <a:br>
              <a:rPr lang="fa-IR" sz="2400" b="1" dirty="0">
                <a:solidFill>
                  <a:schemeClr val="tx1"/>
                </a:solidFill>
                <a:cs typeface="B Nazanin" pitchFamily="2" charset="-78"/>
              </a:rPr>
            </a:br>
            <a:r>
              <a:rPr lang="fa-IR" sz="2400" b="1" dirty="0">
                <a:solidFill>
                  <a:schemeClr val="tx1"/>
                </a:solidFill>
                <a:cs typeface="B Nazanin" pitchFamily="2" charset="-78"/>
              </a:rPr>
              <a:t>      و صحیح شده و همچنین قیمت گذاری محصولات را بهبود بخشیده و  </a:t>
            </a:r>
            <a:br>
              <a:rPr lang="fa-IR" sz="2400" b="1" dirty="0">
                <a:solidFill>
                  <a:schemeClr val="tx1"/>
                </a:solidFill>
                <a:cs typeface="B Nazanin" pitchFamily="2" charset="-78"/>
              </a:rPr>
            </a:br>
            <a:r>
              <a:rPr lang="fa-IR" sz="2400" b="1" dirty="0">
                <a:solidFill>
                  <a:schemeClr val="tx1"/>
                </a:solidFill>
                <a:cs typeface="B Nazanin" pitchFamily="2" charset="-78"/>
              </a:rPr>
              <a:t>      به شرکت ها در طراحی فرایند های محصول سازگارتر با محیط زیست </a:t>
            </a:r>
            <a:br>
              <a:rPr lang="fa-IR" sz="2400" b="1" dirty="0">
                <a:solidFill>
                  <a:schemeClr val="tx1"/>
                </a:solidFill>
                <a:cs typeface="B Nazanin" pitchFamily="2" charset="-78"/>
              </a:rPr>
            </a:br>
            <a:r>
              <a:rPr lang="fa-IR" sz="2400" b="1" dirty="0">
                <a:solidFill>
                  <a:schemeClr val="tx1"/>
                </a:solidFill>
                <a:cs typeface="B Nazanin" pitchFamily="2" charset="-78"/>
              </a:rPr>
              <a:t>      یاری رساند</a:t>
            </a:r>
            <a:r>
              <a:rPr lang="fa-IR" sz="2400" b="1" dirty="0" smtClean="0">
                <a:solidFill>
                  <a:schemeClr val="tx1"/>
                </a:solidFill>
                <a:cs typeface="B Nazanin" pitchFamily="2" charset="-78"/>
              </a:rPr>
              <a:t>.</a:t>
            </a:r>
          </a:p>
          <a:p>
            <a:pPr marL="0" lvl="0" indent="0" algn="r" rtl="1">
              <a:buNone/>
            </a:pPr>
            <a:endParaRPr lang="fa-IR" sz="2400" b="1" dirty="0">
              <a:solidFill>
                <a:schemeClr val="tx1"/>
              </a:solidFill>
              <a:cs typeface="B Nazanin" pitchFamily="2" charset="-78"/>
            </a:endParaRPr>
          </a:p>
          <a:p>
            <a:pPr marL="0" indent="0" algn="r">
              <a:buNone/>
            </a:pPr>
            <a:r>
              <a:rPr lang="fa-IR" sz="2400" b="1" dirty="0">
                <a:solidFill>
                  <a:schemeClr val="tx1"/>
                </a:solidFill>
                <a:cs typeface="B Nazanin" pitchFamily="2" charset="-78"/>
              </a:rPr>
              <a:t>4.   ثابت شده است که با توجه به فرآیند ها و محصولات تولیدی منطبق با </a:t>
            </a:r>
            <a:br>
              <a:rPr lang="fa-IR" sz="2400" b="1" dirty="0">
                <a:solidFill>
                  <a:schemeClr val="tx1"/>
                </a:solidFill>
                <a:cs typeface="B Nazanin" pitchFamily="2" charset="-78"/>
              </a:rPr>
            </a:br>
            <a:r>
              <a:rPr lang="fa-IR" sz="2400" b="1" dirty="0">
                <a:solidFill>
                  <a:schemeClr val="tx1"/>
                </a:solidFill>
                <a:cs typeface="B Nazanin" pitchFamily="2" charset="-78"/>
              </a:rPr>
              <a:t>      شرایط زیست محیطی </a:t>
            </a:r>
            <a:r>
              <a:rPr lang="fa-IR" sz="2400" b="1" dirty="0" smtClean="0">
                <a:solidFill>
                  <a:schemeClr val="tx1"/>
                </a:solidFill>
                <a:cs typeface="B Nazanin" pitchFamily="2" charset="-78"/>
              </a:rPr>
              <a:t>بهتر، </a:t>
            </a:r>
            <a:r>
              <a:rPr lang="fa-IR" sz="2400" b="1" dirty="0">
                <a:solidFill>
                  <a:schemeClr val="tx1"/>
                </a:solidFill>
                <a:cs typeface="B Nazanin" pitchFamily="2" charset="-78"/>
              </a:rPr>
              <a:t>مزایای رقابتی برای محصولات شرکتی در </a:t>
            </a:r>
            <a:br>
              <a:rPr lang="fa-IR" sz="2400" b="1" dirty="0">
                <a:solidFill>
                  <a:schemeClr val="tx1"/>
                </a:solidFill>
                <a:cs typeface="B Nazanin" pitchFamily="2" charset="-78"/>
              </a:rPr>
            </a:br>
            <a:r>
              <a:rPr lang="fa-IR" sz="2400" b="1" dirty="0">
                <a:solidFill>
                  <a:schemeClr val="tx1"/>
                </a:solidFill>
                <a:cs typeface="B Nazanin" pitchFamily="2" charset="-78"/>
              </a:rPr>
              <a:t>      میان مشتریان ایجاد </a:t>
            </a:r>
            <a:r>
              <a:rPr lang="fa-IR" sz="2400" b="1" dirty="0" smtClean="0">
                <a:solidFill>
                  <a:schemeClr val="tx1"/>
                </a:solidFill>
                <a:cs typeface="B Nazanin" pitchFamily="2" charset="-78"/>
              </a:rPr>
              <a:t>می شود</a:t>
            </a:r>
            <a:r>
              <a:rPr lang="fa-IR" sz="2400" b="1" dirty="0">
                <a:solidFill>
                  <a:schemeClr val="tx1"/>
                </a:solidFill>
                <a:cs typeface="B Nazanin" pitchFamily="2" charset="-78"/>
              </a:rPr>
              <a:t>.</a:t>
            </a:r>
            <a:endParaRPr lang="en-US" sz="2400" b="1" dirty="0">
              <a:solidFill>
                <a:schemeClr val="tx1"/>
              </a:solidFill>
              <a:cs typeface="B Nazanin" pitchFamily="2" charset="-78"/>
            </a:endParaRPr>
          </a:p>
          <a:p>
            <a:pPr algn="r"/>
            <a:endParaRPr lang="en-US" sz="2800" dirty="0">
              <a:cs typeface="B Zar" pitchFamily="2" charset="-78"/>
            </a:endParaRPr>
          </a:p>
        </p:txBody>
      </p:sp>
    </p:spTree>
    <p:extLst>
      <p:ext uri="{BB962C8B-B14F-4D97-AF65-F5344CB8AC3E}">
        <p14:creationId xmlns:p14="http://schemas.microsoft.com/office/powerpoint/2010/main" val="3525658408"/>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37</a:t>
            </a:fld>
            <a:endParaRPr lang="en-US" dirty="0"/>
          </a:p>
        </p:txBody>
      </p:sp>
      <p:sp>
        <p:nvSpPr>
          <p:cNvPr id="3" name="Content Placeholder 2"/>
          <p:cNvSpPr>
            <a:spLocks noGrp="1"/>
          </p:cNvSpPr>
          <p:nvPr>
            <p:ph sz="quarter" idx="13"/>
          </p:nvPr>
        </p:nvSpPr>
        <p:spPr>
          <a:xfrm>
            <a:off x="304800" y="457200"/>
            <a:ext cx="8496943" cy="5832647"/>
          </a:xfrm>
        </p:spPr>
        <p:txBody>
          <a:bodyPr>
            <a:noAutofit/>
          </a:bodyPr>
          <a:lstStyle/>
          <a:p>
            <a:pPr marL="0" indent="0" algn="justLow" rtl="1">
              <a:buNone/>
            </a:pPr>
            <a:r>
              <a:rPr lang="fa-IR" sz="2400" b="1" dirty="0">
                <a:solidFill>
                  <a:schemeClr val="tx1"/>
                </a:solidFill>
                <a:cs typeface="B Nazanin" pitchFamily="2" charset="-78"/>
              </a:rPr>
              <a:t>اهداف حسابداری محیط زیست</a:t>
            </a:r>
            <a:r>
              <a:rPr lang="fa-IR" sz="2400" b="1" dirty="0" smtClean="0">
                <a:solidFill>
                  <a:schemeClr val="tx1"/>
                </a:solidFill>
                <a:cs typeface="B Nazanin" pitchFamily="2" charset="-78"/>
              </a:rPr>
              <a:t>:</a:t>
            </a:r>
          </a:p>
          <a:p>
            <a:pPr marL="0" indent="0" algn="justLow" rtl="1">
              <a:buNone/>
            </a:pPr>
            <a:endParaRPr lang="en-US" sz="2400" b="1" dirty="0">
              <a:solidFill>
                <a:schemeClr val="tx1"/>
              </a:solidFill>
              <a:cs typeface="B Nazanin" pitchFamily="2" charset="-78"/>
            </a:endParaRPr>
          </a:p>
          <a:p>
            <a:pPr marL="0" lvl="0" indent="0" algn="justLow" rtl="1">
              <a:buNone/>
            </a:pPr>
            <a:r>
              <a:rPr lang="fa-IR" sz="2400" b="1" dirty="0">
                <a:solidFill>
                  <a:schemeClr val="tx1"/>
                </a:solidFill>
                <a:cs typeface="B Nazanin" pitchFamily="2" charset="-78"/>
              </a:rPr>
              <a:t>1.  تعیین فرصت های زیست محیطی و محدود کردن هزینه های اضافی که </a:t>
            </a:r>
            <a:br>
              <a:rPr lang="fa-IR" sz="2400" b="1" dirty="0">
                <a:solidFill>
                  <a:schemeClr val="tx1"/>
                </a:solidFill>
                <a:cs typeface="B Nazanin" pitchFamily="2" charset="-78"/>
              </a:rPr>
            </a:br>
            <a:r>
              <a:rPr lang="fa-IR" sz="2400" b="1" dirty="0">
                <a:solidFill>
                  <a:schemeClr val="tx1"/>
                </a:solidFill>
                <a:cs typeface="B Nazanin" pitchFamily="2" charset="-78"/>
              </a:rPr>
              <a:t>     </a:t>
            </a:r>
            <a:r>
              <a:rPr lang="fa-IR" sz="2400" b="1" dirty="0" smtClean="0">
                <a:solidFill>
                  <a:schemeClr val="tx1"/>
                </a:solidFill>
                <a:cs typeface="B Nazanin" pitchFamily="2" charset="-78"/>
              </a:rPr>
              <a:t>فاقد </a:t>
            </a:r>
            <a:r>
              <a:rPr lang="fa-IR" sz="2400" b="1" dirty="0">
                <a:solidFill>
                  <a:schemeClr val="tx1"/>
                </a:solidFill>
                <a:cs typeface="B Nazanin" pitchFamily="2" charset="-78"/>
              </a:rPr>
              <a:t>ارزش افزوده هستند.</a:t>
            </a:r>
            <a:endParaRPr lang="en-US" sz="2400" b="1" dirty="0">
              <a:solidFill>
                <a:schemeClr val="tx1"/>
              </a:solidFill>
              <a:cs typeface="B Nazanin" pitchFamily="2" charset="-78"/>
            </a:endParaRPr>
          </a:p>
          <a:p>
            <a:pPr marL="0" lvl="0" indent="0" algn="justLow" rtl="1">
              <a:buNone/>
            </a:pPr>
            <a:r>
              <a:rPr lang="fa-IR" sz="2400" b="1" dirty="0">
                <a:solidFill>
                  <a:schemeClr val="tx1"/>
                </a:solidFill>
                <a:cs typeface="B Nazanin" pitchFamily="2" charset="-78"/>
              </a:rPr>
              <a:t>2.   محاسبه هزینه های محیط زیستی شرکت ها و گنجاندن آن عموما در </a:t>
            </a:r>
            <a:br>
              <a:rPr lang="fa-IR" sz="2400" b="1" dirty="0">
                <a:solidFill>
                  <a:schemeClr val="tx1"/>
                </a:solidFill>
                <a:cs typeface="B Nazanin" pitchFamily="2" charset="-78"/>
              </a:rPr>
            </a:br>
            <a:r>
              <a:rPr lang="fa-IR" sz="2400" b="1" dirty="0">
                <a:solidFill>
                  <a:schemeClr val="tx1"/>
                </a:solidFill>
                <a:cs typeface="B Nazanin" pitchFamily="2" charset="-78"/>
              </a:rPr>
              <a:t>      سربار کارخانه </a:t>
            </a:r>
            <a:r>
              <a:rPr lang="fa-IR" sz="2400" b="1" dirty="0" smtClean="0">
                <a:solidFill>
                  <a:schemeClr val="tx1"/>
                </a:solidFill>
                <a:cs typeface="B Nazanin" pitchFamily="2" charset="-78"/>
              </a:rPr>
              <a:t>.</a:t>
            </a:r>
            <a:endParaRPr lang="en-US" sz="2400" b="1" dirty="0">
              <a:solidFill>
                <a:schemeClr val="tx1"/>
              </a:solidFill>
              <a:cs typeface="B Nazanin" pitchFamily="2" charset="-78"/>
            </a:endParaRPr>
          </a:p>
          <a:p>
            <a:pPr marL="0" lvl="0" indent="0" algn="justLow" rtl="1">
              <a:buNone/>
            </a:pPr>
            <a:r>
              <a:rPr lang="fa-IR" sz="2400" b="1" dirty="0">
                <a:solidFill>
                  <a:schemeClr val="tx1"/>
                </a:solidFill>
                <a:cs typeface="B Nazanin" pitchFamily="2" charset="-78"/>
              </a:rPr>
              <a:t>3.   مشخص کردن فرصت های محیط زیستی برای ایجاد سود </a:t>
            </a:r>
            <a:r>
              <a:rPr lang="fa-IR" sz="2400" b="1" dirty="0" smtClean="0">
                <a:solidFill>
                  <a:schemeClr val="tx1"/>
                </a:solidFill>
                <a:cs typeface="B Nazanin" pitchFamily="2" charset="-78"/>
              </a:rPr>
              <a:t>خالص.</a:t>
            </a:r>
            <a:endParaRPr lang="en-US" sz="2400" b="1" dirty="0">
              <a:solidFill>
                <a:schemeClr val="tx1"/>
              </a:solidFill>
              <a:cs typeface="B Nazanin" pitchFamily="2" charset="-78"/>
            </a:endParaRPr>
          </a:p>
          <a:p>
            <a:pPr marL="0" lvl="0" indent="0" algn="justLow" rtl="1">
              <a:buNone/>
            </a:pPr>
            <a:r>
              <a:rPr lang="fa-IR" sz="2400" b="1" dirty="0">
                <a:solidFill>
                  <a:schemeClr val="tx1"/>
                </a:solidFill>
                <a:cs typeface="B Nazanin" pitchFamily="2" charset="-78"/>
              </a:rPr>
              <a:t>4.   ایجاد و نگهداری یک سیستم اطلاعاتی زیست محیطی برای ارتقاء </a:t>
            </a:r>
            <a:br>
              <a:rPr lang="fa-IR" sz="2400" b="1" dirty="0">
                <a:solidFill>
                  <a:schemeClr val="tx1"/>
                </a:solidFill>
                <a:cs typeface="B Nazanin" pitchFamily="2" charset="-78"/>
              </a:rPr>
            </a:br>
            <a:r>
              <a:rPr lang="fa-IR" sz="2400" b="1" dirty="0">
                <a:solidFill>
                  <a:schemeClr val="tx1"/>
                </a:solidFill>
                <a:cs typeface="B Nazanin" pitchFamily="2" charset="-78"/>
              </a:rPr>
              <a:t>      مدیریت </a:t>
            </a:r>
            <a:r>
              <a:rPr lang="fa-IR" sz="2400" b="1" dirty="0" smtClean="0">
                <a:solidFill>
                  <a:schemeClr val="tx1"/>
                </a:solidFill>
                <a:cs typeface="B Nazanin" pitchFamily="2" charset="-78"/>
              </a:rPr>
              <a:t>عملیاتی.</a:t>
            </a:r>
            <a:endParaRPr lang="en-US" sz="2400" b="1" dirty="0">
              <a:solidFill>
                <a:schemeClr val="tx1"/>
              </a:solidFill>
              <a:cs typeface="B Nazanin" pitchFamily="2" charset="-78"/>
            </a:endParaRPr>
          </a:p>
          <a:p>
            <a:pPr marL="0" lvl="0" indent="0" algn="justLow" rtl="1">
              <a:buNone/>
            </a:pPr>
            <a:r>
              <a:rPr lang="fa-IR" sz="2400" b="1" dirty="0">
                <a:solidFill>
                  <a:schemeClr val="tx1"/>
                </a:solidFill>
                <a:cs typeface="B Nazanin" pitchFamily="2" charset="-78"/>
              </a:rPr>
              <a:t>5.   تعیین هزینه ها و بازده آتی ناشی از پیاده سازی سیستم اطلاعات   </a:t>
            </a:r>
            <a:br>
              <a:rPr lang="fa-IR" sz="2400" b="1" dirty="0">
                <a:solidFill>
                  <a:schemeClr val="tx1"/>
                </a:solidFill>
                <a:cs typeface="B Nazanin" pitchFamily="2" charset="-78"/>
              </a:rPr>
            </a:br>
            <a:r>
              <a:rPr lang="fa-IR" sz="2400" b="1" dirty="0">
                <a:solidFill>
                  <a:schemeClr val="tx1"/>
                </a:solidFill>
                <a:cs typeface="B Nazanin" pitchFamily="2" charset="-78"/>
              </a:rPr>
              <a:t>      مدیریت محیط </a:t>
            </a:r>
            <a:r>
              <a:rPr lang="fa-IR" sz="2400" b="1" dirty="0" smtClean="0">
                <a:solidFill>
                  <a:schemeClr val="tx1"/>
                </a:solidFill>
                <a:cs typeface="B Nazanin" pitchFamily="2" charset="-78"/>
              </a:rPr>
              <a:t>زیست.</a:t>
            </a:r>
            <a:endParaRPr lang="en-US" sz="2400" b="1" dirty="0">
              <a:solidFill>
                <a:schemeClr val="tx1"/>
              </a:solidFill>
              <a:cs typeface="B Nazanin" pitchFamily="2" charset="-78"/>
            </a:endParaRPr>
          </a:p>
          <a:p>
            <a:pPr marL="0" lvl="0" indent="0" algn="justLow" rtl="1">
              <a:buNone/>
            </a:pPr>
            <a:r>
              <a:rPr lang="fa-IR" sz="2400" b="1" dirty="0">
                <a:solidFill>
                  <a:schemeClr val="tx1"/>
                </a:solidFill>
                <a:cs typeface="B Nazanin" pitchFamily="2" charset="-78"/>
              </a:rPr>
              <a:t>6.  کمک به طراحی یک فرآیند تولیدی کالا ها و خدمات سازگار با </a:t>
            </a:r>
            <a:br>
              <a:rPr lang="fa-IR" sz="2400" b="1" dirty="0">
                <a:solidFill>
                  <a:schemeClr val="tx1"/>
                </a:solidFill>
                <a:cs typeface="B Nazanin" pitchFamily="2" charset="-78"/>
              </a:rPr>
            </a:br>
            <a:r>
              <a:rPr lang="fa-IR" sz="2400" b="1" dirty="0">
                <a:solidFill>
                  <a:schemeClr val="tx1"/>
                </a:solidFill>
                <a:cs typeface="B Nazanin" pitchFamily="2" charset="-78"/>
              </a:rPr>
              <a:t>     محیط زیست.</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1341831707"/>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circle(in)">
                                      <p:cBhvr>
                                        <p:cTn id="32" dur="20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circle(in)">
                                      <p:cBhvr>
                                        <p:cTn id="3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38</a:t>
            </a:fld>
            <a:endParaRPr lang="en-US" dirty="0"/>
          </a:p>
        </p:txBody>
      </p:sp>
      <p:sp>
        <p:nvSpPr>
          <p:cNvPr id="3" name="Content Placeholder 2"/>
          <p:cNvSpPr>
            <a:spLocks noGrp="1"/>
          </p:cNvSpPr>
          <p:nvPr>
            <p:ph sz="quarter" idx="13"/>
          </p:nvPr>
        </p:nvSpPr>
        <p:spPr>
          <a:xfrm>
            <a:off x="611560" y="548680"/>
            <a:ext cx="8064895" cy="5760639"/>
          </a:xfrm>
        </p:spPr>
        <p:txBody>
          <a:bodyPr>
            <a:noAutofit/>
          </a:bodyPr>
          <a:lstStyle/>
          <a:p>
            <a:pPr marL="0" indent="0" algn="justLow" rtl="1">
              <a:buNone/>
            </a:pPr>
            <a:r>
              <a:rPr lang="fa-IR" sz="2400" b="1" dirty="0">
                <a:solidFill>
                  <a:schemeClr val="tx1"/>
                </a:solidFill>
                <a:cs typeface="B Nazanin" pitchFamily="2" charset="-78"/>
              </a:rPr>
              <a:t>هزینه های زیست محیطی و چگونگی برخورد با آنها:</a:t>
            </a:r>
          </a:p>
          <a:p>
            <a:pPr marL="0" indent="0" algn="justLow" rtl="1">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 شناخت هزینه های زیست محیطی مرتبط با تولیدات یک شرکت یا سازمان برای تصمیم گیری درست مدیریت بسیار حائز اهمیت می باشد. رسیدن به اهدافی مثل کاهش هزینه های زیست محیطی، افزایش درآمد و بهبود عملکرد زیست محیطی مستلزم توجه به هزینه های زیست محیطی جاری ،آتی و بالقوه می باشد. وقتی موسسه ای هزینه های زیست محیطی معینی در دوره جاری </a:t>
            </a:r>
            <a:r>
              <a:rPr lang="fa-IR" sz="2400" b="1" dirty="0" smtClean="0">
                <a:solidFill>
                  <a:schemeClr val="tx1"/>
                </a:solidFill>
                <a:cs typeface="B Nazanin" pitchFamily="2" charset="-78"/>
              </a:rPr>
              <a:t>متحمل </a:t>
            </a:r>
            <a:r>
              <a:rPr lang="fa-IR" sz="2400" b="1" dirty="0">
                <a:solidFill>
                  <a:schemeClr val="tx1"/>
                </a:solidFill>
                <a:cs typeface="B Nazanin" pitchFamily="2" charset="-78"/>
              </a:rPr>
              <a:t>می شود این سوال پیش می آید که باید برای کدام دوره حسابداری هزینه شود؟ </a:t>
            </a:r>
            <a:endParaRPr lang="en-US" sz="2400" b="1" dirty="0">
              <a:solidFill>
                <a:schemeClr val="tx1"/>
              </a:solidFill>
              <a:cs typeface="B Nazanin" pitchFamily="2" charset="-78"/>
            </a:endParaRPr>
          </a:p>
        </p:txBody>
      </p:sp>
    </p:spTree>
    <p:extLst>
      <p:ext uri="{BB962C8B-B14F-4D97-AF65-F5344CB8AC3E}">
        <p14:creationId xmlns:p14="http://schemas.microsoft.com/office/powerpoint/2010/main" val="1006485613"/>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39</a:t>
            </a:fld>
            <a:endParaRPr lang="en-US" dirty="0"/>
          </a:p>
        </p:txBody>
      </p:sp>
      <p:sp>
        <p:nvSpPr>
          <p:cNvPr id="3" name="Content Placeholder 2"/>
          <p:cNvSpPr>
            <a:spLocks noGrp="1"/>
          </p:cNvSpPr>
          <p:nvPr>
            <p:ph sz="quarter" idx="13"/>
          </p:nvPr>
        </p:nvSpPr>
        <p:spPr>
          <a:xfrm>
            <a:off x="827584" y="1371600"/>
            <a:ext cx="7632848" cy="4433664"/>
          </a:xfrm>
        </p:spPr>
        <p:txBody>
          <a:bodyPr>
            <a:normAutofit/>
          </a:bodyPr>
          <a:lstStyle/>
          <a:p>
            <a:pPr marL="0" indent="0" algn="justLow" rtl="1">
              <a:buNone/>
            </a:pPr>
            <a:r>
              <a:rPr lang="fa-IR" sz="2400" b="1" dirty="0">
                <a:solidFill>
                  <a:schemeClr val="tx1"/>
                </a:solidFill>
                <a:cs typeface="B Nazanin" pitchFamily="2" charset="-78"/>
              </a:rPr>
              <a:t>آیا باید سرمایه ای تلقی گردد و یاتعدیل هزینه دوره قبل؟</a:t>
            </a:r>
            <a:br>
              <a:rPr lang="fa-IR" sz="2400" b="1" dirty="0">
                <a:solidFill>
                  <a:schemeClr val="tx1"/>
                </a:solidFill>
                <a:cs typeface="B Nazanin" pitchFamily="2" charset="-78"/>
              </a:rPr>
            </a:br>
            <a:r>
              <a:rPr lang="fa-IR" sz="2400" b="1" dirty="0">
                <a:solidFill>
                  <a:schemeClr val="tx1"/>
                </a:solidFill>
                <a:cs typeface="B Nazanin" pitchFamily="2" charset="-78"/>
              </a:rPr>
              <a:t> هزینه های زیست محیطی که در نتیجه مخارج جاری ایجاد می شود به وضوح در صورت های مالی شناسایی خواهد شد وآن دسته که در نتیجه مخارج آینده مورد انتظار متحمل می شود زمانی در صورت های مالی شناسایی خواهد شد که دارای معیار های شناسایی باشد. </a:t>
            </a:r>
            <a:endParaRPr lang="en-US" sz="2400" b="1" dirty="0">
              <a:solidFill>
                <a:schemeClr val="tx1"/>
              </a:solidFill>
              <a:cs typeface="B Nazanin" pitchFamily="2" charset="-78"/>
            </a:endParaRPr>
          </a:p>
        </p:txBody>
      </p:sp>
    </p:spTree>
    <p:extLst>
      <p:ext uri="{BB962C8B-B14F-4D97-AF65-F5344CB8AC3E}">
        <p14:creationId xmlns:p14="http://schemas.microsoft.com/office/powerpoint/2010/main" val="1434290717"/>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40</a:t>
            </a:fld>
            <a:endParaRPr lang="en-US" dirty="0"/>
          </a:p>
        </p:txBody>
      </p:sp>
      <p:sp>
        <p:nvSpPr>
          <p:cNvPr id="3" name="Content Placeholder 2"/>
          <p:cNvSpPr>
            <a:spLocks noGrp="1"/>
          </p:cNvSpPr>
          <p:nvPr>
            <p:ph sz="quarter" idx="13"/>
          </p:nvPr>
        </p:nvSpPr>
        <p:spPr>
          <a:xfrm>
            <a:off x="1009442" y="836712"/>
            <a:ext cx="7378981" cy="5328591"/>
          </a:xfrm>
        </p:spPr>
        <p:txBody>
          <a:bodyPr>
            <a:noAutofit/>
          </a:bodyPr>
          <a:lstStyle/>
          <a:p>
            <a:pPr marL="0" indent="0" algn="justLow" rtl="1">
              <a:buNone/>
            </a:pPr>
            <a:r>
              <a:rPr lang="fa-IR" sz="2400" b="1" dirty="0">
                <a:solidFill>
                  <a:schemeClr val="tx1"/>
                </a:solidFill>
                <a:cs typeface="B Nazanin" pitchFamily="2" charset="-78"/>
              </a:rPr>
              <a:t>در صورتیکه هزینه های زیست محیطی ناشی از تغییر برآورد باشد مطابق با استاندارد های مربوط به تغییر </a:t>
            </a:r>
            <a:r>
              <a:rPr lang="fa-IR" sz="2400" b="1" dirty="0" smtClean="0">
                <a:solidFill>
                  <a:schemeClr val="tx1"/>
                </a:solidFill>
                <a:cs typeface="B Nazanin" pitchFamily="2" charset="-78"/>
              </a:rPr>
              <a:t>برآورد </a:t>
            </a:r>
            <a:r>
              <a:rPr lang="fa-IR" sz="2400" b="1" dirty="0">
                <a:solidFill>
                  <a:schemeClr val="tx1"/>
                </a:solidFill>
                <a:cs typeface="B Nazanin" pitchFamily="2" charset="-78"/>
              </a:rPr>
              <a:t>با آن برخورد می شود. اگر هزینه </a:t>
            </a:r>
            <a:r>
              <a:rPr lang="fa-IR" sz="2400" b="1" dirty="0" smtClean="0">
                <a:solidFill>
                  <a:schemeClr val="tx1"/>
                </a:solidFill>
                <a:cs typeface="B Nazanin" pitchFamily="2" charset="-78"/>
              </a:rPr>
              <a:t>هایی </a:t>
            </a:r>
            <a:r>
              <a:rPr lang="fa-IR" sz="2400" b="1" dirty="0">
                <a:solidFill>
                  <a:schemeClr val="tx1"/>
                </a:solidFill>
                <a:cs typeface="B Nazanin" pitchFamily="2" charset="-78"/>
              </a:rPr>
              <a:t>که به تازگی شناسایی شده تغییر بر آورد نباشد، بررسی منافع اقتصادی مخارج با توجه به اینکه در چه دوره ای منفعت داشته یا منافعش شناسایی خواهد شد ضروری است. استاندارد های فعلی حسابداری و اصول اساسی چارچوب گزارشگری مالی تعیین می کنند که کدام هزینه باید برای </a:t>
            </a:r>
            <a:r>
              <a:rPr lang="fa-IR" sz="2400" b="1" dirty="0" smtClean="0">
                <a:solidFill>
                  <a:schemeClr val="tx1"/>
                </a:solidFill>
                <a:cs typeface="B Nazanin" pitchFamily="2" charset="-78"/>
              </a:rPr>
              <a:t>دوره </a:t>
            </a:r>
            <a:r>
              <a:rPr lang="fa-IR" sz="2400" b="1" dirty="0">
                <a:solidFill>
                  <a:schemeClr val="tx1"/>
                </a:solidFill>
                <a:cs typeface="B Nazanin" pitchFamily="2" charset="-78"/>
              </a:rPr>
              <a:t>های قبل، دوره جاری و دوره های آینده در نظر </a:t>
            </a:r>
            <a:r>
              <a:rPr lang="fa-IR" sz="2400" b="1" dirty="0" smtClean="0">
                <a:solidFill>
                  <a:schemeClr val="tx1"/>
                </a:solidFill>
                <a:cs typeface="B Nazanin" pitchFamily="2" charset="-78"/>
              </a:rPr>
              <a:t>گرفته </a:t>
            </a:r>
            <a:r>
              <a:rPr lang="fa-IR" sz="2400" b="1" dirty="0">
                <a:solidFill>
                  <a:schemeClr val="tx1"/>
                </a:solidFill>
                <a:cs typeface="B Nazanin" pitchFamily="2" charset="-78"/>
              </a:rPr>
              <a:t>شود.</a:t>
            </a:r>
            <a:endParaRPr lang="en-US" sz="2400" b="1" dirty="0">
              <a:solidFill>
                <a:schemeClr val="tx1"/>
              </a:solidFill>
              <a:cs typeface="B Nazanin" pitchFamily="2" charset="-78"/>
            </a:endParaRPr>
          </a:p>
        </p:txBody>
      </p:sp>
    </p:spTree>
    <p:extLst>
      <p:ext uri="{BB962C8B-B14F-4D97-AF65-F5344CB8AC3E}">
        <p14:creationId xmlns:p14="http://schemas.microsoft.com/office/powerpoint/2010/main" val="2171395673"/>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41</a:t>
            </a:fld>
            <a:endParaRPr lang="en-US" dirty="0"/>
          </a:p>
        </p:txBody>
      </p:sp>
      <p:sp>
        <p:nvSpPr>
          <p:cNvPr id="3" name="Content Placeholder 2"/>
          <p:cNvSpPr>
            <a:spLocks noGrp="1"/>
          </p:cNvSpPr>
          <p:nvPr>
            <p:ph sz="quarter" idx="13"/>
          </p:nvPr>
        </p:nvSpPr>
        <p:spPr>
          <a:xfrm>
            <a:off x="685799" y="980728"/>
            <a:ext cx="7620001" cy="5616623"/>
          </a:xfrm>
        </p:spPr>
        <p:txBody>
          <a:bodyPr>
            <a:noAutofit/>
          </a:bodyPr>
          <a:lstStyle/>
          <a:p>
            <a:pPr marL="0" indent="0" algn="justLow" rtl="1">
              <a:buNone/>
            </a:pPr>
            <a:r>
              <a:rPr lang="fa-IR" sz="2400" b="1" dirty="0">
                <a:solidFill>
                  <a:schemeClr val="tx1"/>
                </a:solidFill>
                <a:cs typeface="B Nazanin" pitchFamily="2" charset="-78"/>
              </a:rPr>
              <a:t>هزینه های محیط زیست که برای دوره قبل در نظر گرفته می شود</a:t>
            </a:r>
            <a:r>
              <a:rPr lang="fa-IR" sz="2400" b="1" dirty="0" smtClean="0">
                <a:solidFill>
                  <a:schemeClr val="tx1"/>
                </a:solidFill>
                <a:cs typeface="B Nazanin" pitchFamily="2" charset="-78"/>
              </a:rPr>
              <a:t>:</a:t>
            </a:r>
          </a:p>
          <a:p>
            <a:pPr marL="0" indent="0" algn="justLow" rtl="1">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هزینه های زیست محیطی شناسایی شده در دوره جاری که برای پاکسازی یا پرداخت جریمه تحمل شده است در صورتیکه به خاطر خسارت به محیط زیست دردوره های قبل باشد، به عنوان هزینه های دوره های قبل در نظر </a:t>
            </a:r>
            <a:r>
              <a:rPr lang="fa-IR" sz="2400" b="1" dirty="0" smtClean="0">
                <a:solidFill>
                  <a:schemeClr val="tx1"/>
                </a:solidFill>
                <a:cs typeface="B Nazanin" pitchFamily="2" charset="-78"/>
              </a:rPr>
              <a:t>گرفته می </a:t>
            </a:r>
            <a:r>
              <a:rPr lang="fa-IR" sz="2400" b="1" dirty="0">
                <a:solidFill>
                  <a:schemeClr val="tx1"/>
                </a:solidFill>
                <a:cs typeface="B Nazanin" pitchFamily="2" charset="-78"/>
              </a:rPr>
              <a:t>شود.</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هزینه های محیط زیست که به طور مستقیم و یا غیر مستقیم با منافع دوره جاری مرتبط هستند باید در دوره جاری هزینه </a:t>
            </a:r>
            <a:r>
              <a:rPr lang="fa-IR" sz="2400" b="1" dirty="0" smtClean="0">
                <a:solidFill>
                  <a:schemeClr val="tx1"/>
                </a:solidFill>
                <a:cs typeface="B Nazanin" pitchFamily="2" charset="-78"/>
              </a:rPr>
              <a:t>شوند به علاوه</a:t>
            </a:r>
            <a:br>
              <a:rPr lang="fa-IR" sz="2400" b="1" dirty="0" smtClean="0">
                <a:solidFill>
                  <a:schemeClr val="tx1"/>
                </a:solidFill>
                <a:cs typeface="B Nazanin" pitchFamily="2" charset="-78"/>
              </a:rPr>
            </a:br>
            <a:r>
              <a:rPr lang="fa-IR" sz="2400" b="1" dirty="0" smtClean="0">
                <a:solidFill>
                  <a:schemeClr val="tx1"/>
                </a:solidFill>
                <a:cs typeface="B Nazanin" pitchFamily="2" charset="-78"/>
              </a:rPr>
              <a:t> </a:t>
            </a:r>
            <a:r>
              <a:rPr lang="fa-IR" sz="2400" b="1" dirty="0">
                <a:solidFill>
                  <a:schemeClr val="tx1"/>
                </a:solidFill>
                <a:cs typeface="B Nazanin" pitchFamily="2" charset="-78"/>
              </a:rPr>
              <a:t>هزینه های محیط زیست که به عنوان هزینه های دوره </a:t>
            </a:r>
            <a:r>
              <a:rPr lang="fa-IR" sz="2400" b="1" dirty="0" smtClean="0">
                <a:solidFill>
                  <a:schemeClr val="tx1"/>
                </a:solidFill>
                <a:cs typeface="B Nazanin" pitchFamily="2" charset="-78"/>
              </a:rPr>
              <a:t>یا زیان </a:t>
            </a:r>
            <a:r>
              <a:rPr lang="fa-IR" sz="2400" b="1" dirty="0">
                <a:solidFill>
                  <a:schemeClr val="tx1"/>
                </a:solidFill>
                <a:cs typeface="B Nazanin" pitchFamily="2" charset="-78"/>
              </a:rPr>
              <a:t>تلقی </a:t>
            </a:r>
            <a:r>
              <a:rPr lang="fa-IR" sz="2400" b="1" dirty="0" smtClean="0">
                <a:solidFill>
                  <a:schemeClr val="tx1"/>
                </a:solidFill>
                <a:cs typeface="B Nazanin" pitchFamily="2" charset="-78"/>
              </a:rPr>
              <a:t/>
            </a:r>
            <a:br>
              <a:rPr lang="fa-IR" sz="2400" b="1" dirty="0" smtClean="0">
                <a:solidFill>
                  <a:schemeClr val="tx1"/>
                </a:solidFill>
                <a:cs typeface="B Nazanin" pitchFamily="2" charset="-78"/>
              </a:rPr>
            </a:br>
            <a:r>
              <a:rPr lang="fa-IR" sz="2400" b="1" dirty="0" smtClean="0">
                <a:solidFill>
                  <a:schemeClr val="tx1"/>
                </a:solidFill>
                <a:cs typeface="B Nazanin" pitchFamily="2" charset="-78"/>
              </a:rPr>
              <a:t>می </a:t>
            </a:r>
            <a:r>
              <a:rPr lang="fa-IR" sz="2400" b="1" dirty="0">
                <a:solidFill>
                  <a:schemeClr val="tx1"/>
                </a:solidFill>
                <a:cs typeface="B Nazanin" pitchFamily="2" charset="-78"/>
              </a:rPr>
              <a:t>شوند یا از دوره جاری حذف شوند. </a:t>
            </a:r>
            <a:endParaRPr lang="en-US" sz="2400" b="1" dirty="0">
              <a:solidFill>
                <a:schemeClr val="tx1"/>
              </a:solidFill>
              <a:cs typeface="B Nazanin" pitchFamily="2" charset="-78"/>
            </a:endParaRPr>
          </a:p>
        </p:txBody>
      </p:sp>
    </p:spTree>
    <p:extLst>
      <p:ext uri="{BB962C8B-B14F-4D97-AF65-F5344CB8AC3E}">
        <p14:creationId xmlns:p14="http://schemas.microsoft.com/office/powerpoint/2010/main" val="2779978987"/>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42</a:t>
            </a:fld>
            <a:endParaRPr lang="en-US" dirty="0"/>
          </a:p>
        </p:txBody>
      </p:sp>
      <p:sp>
        <p:nvSpPr>
          <p:cNvPr id="3" name="Content Placeholder 2"/>
          <p:cNvSpPr>
            <a:spLocks noGrp="1"/>
          </p:cNvSpPr>
          <p:nvPr>
            <p:ph sz="quarter" idx="13"/>
          </p:nvPr>
        </p:nvSpPr>
        <p:spPr>
          <a:xfrm>
            <a:off x="533400" y="914400"/>
            <a:ext cx="8136903" cy="5616623"/>
          </a:xfrm>
        </p:spPr>
        <p:txBody>
          <a:bodyPr>
            <a:normAutofit/>
          </a:bodyPr>
          <a:lstStyle/>
          <a:p>
            <a:pPr marL="0" indent="0" algn="justLow" rtl="1">
              <a:buNone/>
            </a:pPr>
            <a:r>
              <a:rPr lang="fa-IR" sz="2400" b="1" dirty="0">
                <a:solidFill>
                  <a:schemeClr val="tx1"/>
                </a:solidFill>
                <a:cs typeface="B Nazanin" pitchFamily="2" charset="-78"/>
              </a:rPr>
              <a:t>چند نمونه از این هزینه ها به شرح زیر است:</a:t>
            </a:r>
            <a:endParaRPr lang="en-US" sz="2400" b="1" dirty="0">
              <a:solidFill>
                <a:schemeClr val="tx1"/>
              </a:solidFill>
              <a:cs typeface="B Nazanin" pitchFamily="2" charset="-78"/>
            </a:endParaRPr>
          </a:p>
          <a:p>
            <a:pPr marL="0" indent="0" algn="justLow" rtl="1">
              <a:buNone/>
            </a:pPr>
            <a:endParaRPr lang="fa-IR"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اگر هزینه </a:t>
            </a:r>
            <a:r>
              <a:rPr lang="fa-IR" sz="2400" b="1" dirty="0" smtClean="0">
                <a:solidFill>
                  <a:schemeClr val="tx1"/>
                </a:solidFill>
                <a:cs typeface="B Nazanin" pitchFamily="2" charset="-78"/>
              </a:rPr>
              <a:t>های </a:t>
            </a:r>
            <a:r>
              <a:rPr lang="fa-IR" sz="2400" b="1" dirty="0">
                <a:solidFill>
                  <a:schemeClr val="tx1"/>
                </a:solidFill>
                <a:cs typeface="B Nazanin" pitchFamily="2" charset="-78"/>
              </a:rPr>
              <a:t>محیط زیست، مستقیما با منافعی که در دوره جاری دریافت </a:t>
            </a:r>
            <a:r>
              <a:rPr lang="fa-IR" sz="2400" b="1" dirty="0" smtClean="0">
                <a:solidFill>
                  <a:schemeClr val="tx1"/>
                </a:solidFill>
                <a:cs typeface="B Nazanin" pitchFamily="2" charset="-78"/>
              </a:rPr>
              <a:t/>
            </a:r>
            <a:br>
              <a:rPr lang="fa-IR" sz="2400" b="1" dirty="0" smtClean="0">
                <a:solidFill>
                  <a:schemeClr val="tx1"/>
                </a:solidFill>
                <a:cs typeface="B Nazanin" pitchFamily="2" charset="-78"/>
              </a:rPr>
            </a:br>
            <a:r>
              <a:rPr lang="fa-IR" sz="2400" b="1" dirty="0" smtClean="0">
                <a:solidFill>
                  <a:schemeClr val="tx1"/>
                </a:solidFill>
                <a:cs typeface="B Nazanin" pitchFamily="2" charset="-78"/>
              </a:rPr>
              <a:t>می شوند </a:t>
            </a:r>
            <a:r>
              <a:rPr lang="fa-IR" sz="2400" b="1" dirty="0">
                <a:solidFill>
                  <a:schemeClr val="tx1"/>
                </a:solidFill>
                <a:cs typeface="B Nazanin" pitchFamily="2" charset="-78"/>
              </a:rPr>
              <a:t>ارتباط داشته باشند باید از همان دوره کسر شوند:</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وقوع ضایعات محصولات</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هزینه های خسارت </a:t>
            </a:r>
            <a:r>
              <a:rPr lang="fa-IR" sz="2400" b="1" dirty="0" smtClean="0">
                <a:solidFill>
                  <a:schemeClr val="tx1"/>
                </a:solidFill>
                <a:cs typeface="B Nazanin" pitchFamily="2" charset="-78"/>
              </a:rPr>
              <a:t>واگذاری ضایعات </a:t>
            </a:r>
          </a:p>
          <a:p>
            <a:pPr marL="0" indent="0" algn="justLow" rtl="1">
              <a:buNone/>
            </a:pPr>
            <a:r>
              <a:rPr lang="fa-IR" sz="2400" b="1" dirty="0" smtClean="0">
                <a:solidFill>
                  <a:schemeClr val="tx1"/>
                </a:solidFill>
                <a:cs typeface="B Nazanin" pitchFamily="2" charset="-78"/>
              </a:rPr>
              <a:t>هزینه های پاکسازی مرتبط با فعالیت عملیات جاری</a:t>
            </a:r>
            <a:endParaRPr lang="en-US" sz="2400" b="1" dirty="0" smtClean="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3487206275"/>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43</a:t>
            </a:fld>
            <a:endParaRPr lang="en-US" dirty="0"/>
          </a:p>
        </p:txBody>
      </p:sp>
      <p:sp>
        <p:nvSpPr>
          <p:cNvPr id="3" name="Content Placeholder 2"/>
          <p:cNvSpPr>
            <a:spLocks noGrp="1"/>
          </p:cNvSpPr>
          <p:nvPr>
            <p:ph sz="quarter" idx="13"/>
          </p:nvPr>
        </p:nvSpPr>
        <p:spPr>
          <a:xfrm>
            <a:off x="683568" y="1124744"/>
            <a:ext cx="8064895" cy="5328591"/>
          </a:xfrm>
        </p:spPr>
        <p:txBody>
          <a:bodyPr>
            <a:noAutofit/>
          </a:bodyPr>
          <a:lstStyle/>
          <a:p>
            <a:pPr marL="0" indent="0" algn="justLow" rtl="1">
              <a:buNone/>
            </a:pPr>
            <a:r>
              <a:rPr lang="fa-IR" sz="2400" b="1" dirty="0">
                <a:solidFill>
                  <a:schemeClr val="tx1"/>
                </a:solidFill>
                <a:cs typeface="B Nazanin" pitchFamily="2" charset="-78"/>
              </a:rPr>
              <a:t>هزینه های محیط زیست که دارای ارتباط غیر مستقیم با منافع دوره های جاری هستند شامل</a:t>
            </a:r>
            <a:r>
              <a:rPr lang="fa-IR" sz="2400" b="1" dirty="0" smtClean="0">
                <a:solidFill>
                  <a:schemeClr val="tx1"/>
                </a:solidFill>
                <a:cs typeface="B Nazanin" pitchFamily="2" charset="-78"/>
              </a:rPr>
              <a:t>:</a:t>
            </a:r>
          </a:p>
          <a:p>
            <a:pPr marL="0" indent="0" algn="justLow" rtl="1">
              <a:buNone/>
            </a:pP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فعالیت های مستمر اداره، رعایت، اقدامات و حسابرسی محیط زیست.</a:t>
            </a: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حضور کارکنان در گروه های تحقیق و سمینار های مربوط به محیط زیست.</a:t>
            </a:r>
            <a:endParaRPr lang="en-US" sz="2400" b="1" dirty="0">
              <a:solidFill>
                <a:schemeClr val="tx1"/>
              </a:solidFill>
              <a:cs typeface="B Nazanin" pitchFamily="2" charset="-78"/>
            </a:endParaRPr>
          </a:p>
          <a:p>
            <a:pPr marL="0" indent="0" algn="r" rtl="1">
              <a:buNone/>
            </a:pPr>
            <a:r>
              <a:rPr lang="fa-IR" sz="2400" b="1" dirty="0">
                <a:solidFill>
                  <a:schemeClr val="tx1"/>
                </a:solidFill>
                <a:cs typeface="B Nazanin" pitchFamily="2" charset="-78"/>
              </a:rPr>
              <a:t>      هزینه های محیط زیست که دردوره های آینده هزینه می گردد: </a:t>
            </a:r>
            <a:br>
              <a:rPr lang="fa-IR" sz="2400" b="1" dirty="0">
                <a:solidFill>
                  <a:schemeClr val="tx1"/>
                </a:solidFill>
                <a:cs typeface="B Nazanin" pitchFamily="2" charset="-78"/>
              </a:rPr>
            </a:br>
            <a:r>
              <a:rPr lang="fa-IR" sz="2400" b="1" dirty="0">
                <a:solidFill>
                  <a:schemeClr val="tx1"/>
                </a:solidFill>
                <a:cs typeface="B Nazanin" pitchFamily="2" charset="-78"/>
              </a:rPr>
              <a:t>      ( دارایی)</a:t>
            </a:r>
            <a:br>
              <a:rPr lang="fa-IR" sz="2400" b="1" dirty="0">
                <a:solidFill>
                  <a:schemeClr val="tx1"/>
                </a:solidFill>
                <a:cs typeface="B Nazanin" pitchFamily="2" charset="-78"/>
              </a:rPr>
            </a:br>
            <a:r>
              <a:rPr lang="fa-IR" sz="2400" b="1" dirty="0">
                <a:solidFill>
                  <a:schemeClr val="tx1"/>
                </a:solidFill>
                <a:cs typeface="B Nazanin" pitchFamily="2" charset="-78"/>
              </a:rPr>
              <a:t>      هزینه های محیط زیست که دارای منافع اقتصادی آتی مورد انتظار   </a:t>
            </a:r>
            <a:br>
              <a:rPr lang="fa-IR" sz="2400" b="1" dirty="0">
                <a:solidFill>
                  <a:schemeClr val="tx1"/>
                </a:solidFill>
                <a:cs typeface="B Nazanin" pitchFamily="2" charset="-78"/>
              </a:rPr>
            </a:br>
            <a:r>
              <a:rPr lang="fa-IR" sz="2400" b="1" dirty="0">
                <a:solidFill>
                  <a:schemeClr val="tx1"/>
                </a:solidFill>
                <a:cs typeface="B Nazanin" pitchFamily="2" charset="-78"/>
              </a:rPr>
              <a:t>      هستند به عنوان هزینه های انتقالی و یا سرمایه ای تلقی می گردند.</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2504728166"/>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circle(in)">
                                      <p:cBhvr>
                                        <p:cTn id="18"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44</a:t>
            </a:fld>
            <a:endParaRPr lang="en-US" dirty="0"/>
          </a:p>
        </p:txBody>
      </p:sp>
      <p:sp>
        <p:nvSpPr>
          <p:cNvPr id="3" name="Content Placeholder 2"/>
          <p:cNvSpPr>
            <a:spLocks noGrp="1"/>
          </p:cNvSpPr>
          <p:nvPr>
            <p:ph sz="quarter" idx="13"/>
          </p:nvPr>
        </p:nvSpPr>
        <p:spPr>
          <a:xfrm>
            <a:off x="611560" y="908720"/>
            <a:ext cx="8208911" cy="5688631"/>
          </a:xfrm>
        </p:spPr>
        <p:txBody>
          <a:bodyPr>
            <a:noAutofit/>
          </a:bodyPr>
          <a:lstStyle/>
          <a:p>
            <a:pPr marL="0" indent="0" algn="justLow" rtl="1">
              <a:buNone/>
            </a:pPr>
            <a:r>
              <a:rPr lang="fa-IR" sz="2400" b="1" dirty="0">
                <a:solidFill>
                  <a:schemeClr val="tx1"/>
                </a:solidFill>
                <a:cs typeface="B Nazanin" pitchFamily="2" charset="-78"/>
              </a:rPr>
              <a:t>البته بیشتر هزینه های محیط زیست به خاطر جلوگیری و یا حفاظت منابع دارای منافع اقتصادی برای جامعه هستند اما برای موسسه ای که متحمل آنها می شوند این منافع را ندارند. </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شناسایی هزینه ها و زیان های فعالیت های محیط زیست:</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مخارج آینده محیط زیست را می توان به دو گروه تقسیم کرد:</a:t>
            </a:r>
            <a:br>
              <a:rPr lang="fa-IR" sz="2400" b="1" dirty="0">
                <a:solidFill>
                  <a:schemeClr val="tx1"/>
                </a:solidFill>
                <a:cs typeface="B Nazanin" pitchFamily="2" charset="-78"/>
              </a:rPr>
            </a:br>
            <a:r>
              <a:rPr lang="fa-IR" sz="2400" b="1" dirty="0">
                <a:solidFill>
                  <a:schemeClr val="tx1"/>
                </a:solidFill>
                <a:cs typeface="B Nazanin" pitchFamily="2" charset="-78"/>
              </a:rPr>
              <a:t>هزینه </a:t>
            </a:r>
            <a:r>
              <a:rPr lang="fa-IR" sz="2400" b="1" dirty="0" smtClean="0">
                <a:solidFill>
                  <a:schemeClr val="tx1"/>
                </a:solidFill>
                <a:cs typeface="B Nazanin" pitchFamily="2" charset="-78"/>
              </a:rPr>
              <a:t>هایی </a:t>
            </a:r>
            <a:r>
              <a:rPr lang="fa-IR" sz="2400" b="1" dirty="0">
                <a:solidFill>
                  <a:schemeClr val="tx1"/>
                </a:solidFill>
                <a:cs typeface="B Nazanin" pitchFamily="2" charset="-78"/>
              </a:rPr>
              <a:t>که انتظار می رود واقع گردند که به آنها مخارج آینده مورد انتظارگفته می شود.</a:t>
            </a:r>
          </a:p>
          <a:p>
            <a:pPr marL="0" indent="0" algn="justLow" rtl="1">
              <a:buNone/>
            </a:pPr>
            <a:r>
              <a:rPr lang="fa-IR" sz="2400" b="1" dirty="0">
                <a:solidFill>
                  <a:schemeClr val="tx1"/>
                </a:solidFill>
                <a:cs typeface="B Nazanin" pitchFamily="2" charset="-78"/>
              </a:rPr>
              <a:t>هزینه هایی که ممکن است واقع شوند که مخارج آینده ممکن نامیده </a:t>
            </a:r>
            <a:br>
              <a:rPr lang="fa-IR" sz="2400" b="1" dirty="0">
                <a:solidFill>
                  <a:schemeClr val="tx1"/>
                </a:solidFill>
                <a:cs typeface="B Nazanin" pitchFamily="2" charset="-78"/>
              </a:rPr>
            </a:br>
            <a:r>
              <a:rPr lang="fa-IR" sz="2400" b="1" dirty="0">
                <a:solidFill>
                  <a:schemeClr val="tx1"/>
                </a:solidFill>
                <a:cs typeface="B Nazanin" pitchFamily="2" charset="-78"/>
              </a:rPr>
              <a:t>می شوند.</a:t>
            </a:r>
            <a:endParaRPr lang="en-US" sz="2400" b="1" dirty="0">
              <a:solidFill>
                <a:schemeClr val="tx1"/>
              </a:solidFill>
              <a:cs typeface="B Nazanin" pitchFamily="2" charset="-78"/>
            </a:endParaRPr>
          </a:p>
          <a:p>
            <a:pPr marL="0" indent="0" algn="r" rtl="1">
              <a:buNone/>
            </a:pPr>
            <a:r>
              <a:rPr lang="en-US" sz="3000" dirty="0">
                <a:solidFill>
                  <a:schemeClr val="accent6">
                    <a:lumMod val="50000"/>
                  </a:schemeClr>
                </a:solidFill>
                <a:cs typeface="B Zar" pitchFamily="2" charset="-78"/>
              </a:rPr>
              <a:t> </a:t>
            </a: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1042537884"/>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45</a:t>
            </a:fld>
            <a:endParaRPr lang="en-US" dirty="0"/>
          </a:p>
        </p:txBody>
      </p:sp>
      <p:sp>
        <p:nvSpPr>
          <p:cNvPr id="3" name="Content Placeholder 2"/>
          <p:cNvSpPr>
            <a:spLocks noGrp="1"/>
          </p:cNvSpPr>
          <p:nvPr>
            <p:ph sz="quarter" idx="13"/>
          </p:nvPr>
        </p:nvSpPr>
        <p:spPr>
          <a:xfrm>
            <a:off x="539552" y="836712"/>
            <a:ext cx="8136904" cy="5310118"/>
          </a:xfrm>
        </p:spPr>
        <p:txBody>
          <a:bodyPr>
            <a:noAutofit/>
          </a:bodyPr>
          <a:lstStyle/>
          <a:p>
            <a:pPr marL="0" indent="0" algn="justLow" rtl="1">
              <a:buNone/>
            </a:pPr>
            <a:r>
              <a:rPr lang="fa-IR" sz="2400" b="1" dirty="0">
                <a:solidFill>
                  <a:schemeClr val="tx1"/>
                </a:solidFill>
                <a:cs typeface="B Nazanin" pitchFamily="2" charset="-78"/>
              </a:rPr>
              <a:t>مخارج آینده مورد انتظار به دو دسته تقسیم می شوند:</a:t>
            </a:r>
          </a:p>
          <a:p>
            <a:pPr marL="0" indent="0" algn="justLow" rtl="1">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مخارجی که به مبادلات و رویداد های گذشته مربوط می شوند مانند مخارجی که برای پاکسازی خسارت های یک محل متروکه به کار می روند. اینگونه مخارج به شرطی که بتوان آنها را به طور منطقی </a:t>
            </a:r>
            <a:r>
              <a:rPr lang="fa-IR" sz="2400" b="1" dirty="0" smtClean="0">
                <a:solidFill>
                  <a:schemeClr val="tx1"/>
                </a:solidFill>
                <a:cs typeface="B Nazanin" pitchFamily="2" charset="-78"/>
              </a:rPr>
              <a:t>برآورد </a:t>
            </a:r>
            <a:r>
              <a:rPr lang="fa-IR" sz="2400" b="1" dirty="0">
                <a:solidFill>
                  <a:schemeClr val="tx1"/>
                </a:solidFill>
                <a:cs typeface="B Nazanin" pitchFamily="2" charset="-78"/>
              </a:rPr>
              <a:t>کرد به عنوان </a:t>
            </a:r>
            <a:r>
              <a:rPr lang="fa-IR" sz="2400" b="1" dirty="0" smtClean="0">
                <a:solidFill>
                  <a:schemeClr val="tx1"/>
                </a:solidFill>
                <a:cs typeface="B Nazanin" pitchFamily="2" charset="-78"/>
              </a:rPr>
              <a:t>بدهی</a:t>
            </a:r>
            <a:br>
              <a:rPr lang="fa-IR" sz="2400" b="1" dirty="0" smtClean="0">
                <a:solidFill>
                  <a:schemeClr val="tx1"/>
                </a:solidFill>
                <a:cs typeface="B Nazanin" pitchFamily="2" charset="-78"/>
              </a:rPr>
            </a:br>
            <a:r>
              <a:rPr lang="fa-IR" sz="2400" b="1" dirty="0" smtClean="0">
                <a:solidFill>
                  <a:schemeClr val="tx1"/>
                </a:solidFill>
                <a:cs typeface="B Nazanin" pitchFamily="2" charset="-78"/>
              </a:rPr>
              <a:t>( ذخیره ) </a:t>
            </a:r>
            <a:r>
              <a:rPr lang="fa-IR" sz="2400" b="1" dirty="0">
                <a:solidFill>
                  <a:schemeClr val="tx1"/>
                </a:solidFill>
                <a:cs typeface="B Nazanin" pitchFamily="2" charset="-78"/>
              </a:rPr>
              <a:t>شناسایی می شوند.</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مخارجی که به مبادلات رویداد </a:t>
            </a:r>
            <a:r>
              <a:rPr lang="fa-IR" sz="2400" b="1" dirty="0" smtClean="0">
                <a:solidFill>
                  <a:schemeClr val="tx1"/>
                </a:solidFill>
                <a:cs typeface="B Nazanin" pitchFamily="2" charset="-78"/>
              </a:rPr>
              <a:t>های آینده </a:t>
            </a:r>
            <a:r>
              <a:rPr lang="fa-IR" sz="2400" b="1" dirty="0">
                <a:solidFill>
                  <a:schemeClr val="tx1"/>
                </a:solidFill>
                <a:cs typeface="B Nazanin" pitchFamily="2" charset="-78"/>
              </a:rPr>
              <a:t>مربوط می شوند مانند مخارجی که برای بهسازی ماشین آلات خرج می شود تا از خسارت های زیست محیطی آن جلوگیری شود. اینگونه  مخارج همانند مخارجی که برخاسته از تعهدات هستند، تا فرا رسیدن دوره وقوع شناسایی نمی شوند مگر در برخی از شرایط خاص.</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2359332203"/>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46</a:t>
            </a:fld>
            <a:endParaRPr lang="en-US" dirty="0"/>
          </a:p>
        </p:txBody>
      </p:sp>
      <p:sp>
        <p:nvSpPr>
          <p:cNvPr id="3" name="Content Placeholder 2"/>
          <p:cNvSpPr>
            <a:spLocks noGrp="1"/>
          </p:cNvSpPr>
          <p:nvPr>
            <p:ph sz="quarter" idx="13"/>
          </p:nvPr>
        </p:nvSpPr>
        <p:spPr>
          <a:xfrm>
            <a:off x="683568" y="692696"/>
            <a:ext cx="7848871" cy="5544615"/>
          </a:xfrm>
        </p:spPr>
        <p:txBody>
          <a:bodyPr>
            <a:noAutofit/>
          </a:bodyPr>
          <a:lstStyle/>
          <a:p>
            <a:pPr marL="0" indent="0" algn="justLow" rtl="1">
              <a:buNone/>
            </a:pPr>
            <a:r>
              <a:rPr lang="fa-IR" sz="2400" b="1" dirty="0">
                <a:solidFill>
                  <a:schemeClr val="tx1"/>
                </a:solidFill>
                <a:cs typeface="B Nazanin" pitchFamily="2" charset="-78"/>
              </a:rPr>
              <a:t>شناسایی </a:t>
            </a:r>
            <a:r>
              <a:rPr lang="fa-IR" sz="2400" b="1" dirty="0" smtClean="0">
                <a:solidFill>
                  <a:schemeClr val="tx1"/>
                </a:solidFill>
                <a:cs typeface="B Nazanin" pitchFamily="2" charset="-78"/>
              </a:rPr>
              <a:t>بدهی ( ذخیره ):</a:t>
            </a:r>
          </a:p>
          <a:p>
            <a:pPr marL="0" indent="0" algn="justLow" rtl="1">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وقتی واحد تجاری انتظار وقوع مخارج آینده محیط زیست را که معیار های بدهی داشته باشد دارد باید بدهی را درصورت های مالی شناسایی نماید. معیارهای شناسایی بدهی به شرح ذیل زیر است:</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الف:مبنایی مناسب برای اندازه گیری </a:t>
            </a:r>
            <a:r>
              <a:rPr lang="fa-IR" sz="2400" b="1" dirty="0" smtClean="0">
                <a:solidFill>
                  <a:schemeClr val="tx1"/>
                </a:solidFill>
                <a:cs typeface="B Nazanin" pitchFamily="2" charset="-78"/>
              </a:rPr>
              <a:t>وجود </a:t>
            </a:r>
            <a:r>
              <a:rPr lang="fa-IR" sz="2400" b="1" dirty="0">
                <a:solidFill>
                  <a:schemeClr val="tx1"/>
                </a:solidFill>
                <a:cs typeface="B Nazanin" pitchFamily="2" charset="-78"/>
              </a:rPr>
              <a:t>داشته باشد.بدین </a:t>
            </a:r>
            <a:r>
              <a:rPr lang="fa-IR" sz="2400" b="1" dirty="0" smtClean="0">
                <a:solidFill>
                  <a:schemeClr val="tx1"/>
                </a:solidFill>
                <a:cs typeface="B Nazanin" pitchFamily="2" charset="-78"/>
              </a:rPr>
              <a:t>ترتیب</a:t>
            </a:r>
            <a:br>
              <a:rPr lang="fa-IR" sz="2400" b="1" dirty="0" smtClean="0">
                <a:solidFill>
                  <a:schemeClr val="tx1"/>
                </a:solidFill>
                <a:cs typeface="B Nazanin" pitchFamily="2" charset="-78"/>
              </a:rPr>
            </a:br>
            <a:r>
              <a:rPr lang="fa-IR" sz="2400" b="1" dirty="0" smtClean="0">
                <a:solidFill>
                  <a:schemeClr val="tx1"/>
                </a:solidFill>
                <a:cs typeface="B Nazanin" pitchFamily="2" charset="-78"/>
              </a:rPr>
              <a:t> </a:t>
            </a:r>
            <a:r>
              <a:rPr lang="fa-IR" sz="2400" b="1" dirty="0">
                <a:solidFill>
                  <a:schemeClr val="tx1"/>
                </a:solidFill>
                <a:cs typeface="B Nazanin" pitchFamily="2" charset="-78"/>
              </a:rPr>
              <a:t>بدهی ها باید درصورت های  مالی شناسایی شوند به شرطی که احتمال آنها وجود داشته و بر آورد آنها به طور منطقی ممکن باشد.</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4117550831"/>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47</a:t>
            </a:fld>
            <a:endParaRPr lang="en-US" dirty="0"/>
          </a:p>
        </p:txBody>
      </p:sp>
      <p:sp>
        <p:nvSpPr>
          <p:cNvPr id="3" name="Content Placeholder 2"/>
          <p:cNvSpPr>
            <a:spLocks noGrp="1"/>
          </p:cNvSpPr>
          <p:nvPr>
            <p:ph sz="quarter" idx="13"/>
          </p:nvPr>
        </p:nvSpPr>
        <p:spPr>
          <a:xfrm>
            <a:off x="457200" y="731520"/>
            <a:ext cx="8077200" cy="3474720"/>
          </a:xfrm>
        </p:spPr>
        <p:txBody>
          <a:bodyPr>
            <a:noAutofit/>
          </a:bodyPr>
          <a:lstStyle/>
          <a:p>
            <a:pPr marL="0" indent="0" algn="justLow" rtl="1">
              <a:buNone/>
            </a:pPr>
            <a:r>
              <a:rPr lang="fa-IR" sz="2400" b="1" dirty="0">
                <a:solidFill>
                  <a:schemeClr val="tx1"/>
                </a:solidFill>
                <a:cs typeface="B Nazanin" pitchFamily="2" charset="-78"/>
              </a:rPr>
              <a:t>تغییر بر آورد مخارج محیط زیست</a:t>
            </a:r>
            <a:r>
              <a:rPr lang="fa-IR" sz="2400" b="1" dirty="0" smtClean="0">
                <a:solidFill>
                  <a:schemeClr val="tx1"/>
                </a:solidFill>
                <a:cs typeface="B Nazanin" pitchFamily="2" charset="-78"/>
              </a:rPr>
              <a:t>:</a:t>
            </a:r>
          </a:p>
          <a:p>
            <a:pPr marL="0" indent="0" algn="justLow" rtl="1">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مجموع بدهیهای </a:t>
            </a:r>
            <a:r>
              <a:rPr lang="fa-IR" sz="2400" b="1" dirty="0" smtClean="0">
                <a:solidFill>
                  <a:schemeClr val="tx1"/>
                </a:solidFill>
                <a:cs typeface="B Nazanin" pitchFamily="2" charset="-78"/>
              </a:rPr>
              <a:t>برآوردی </a:t>
            </a:r>
            <a:r>
              <a:rPr lang="fa-IR" sz="2400" b="1" dirty="0">
                <a:solidFill>
                  <a:schemeClr val="tx1"/>
                </a:solidFill>
                <a:cs typeface="B Nazanin" pitchFamily="2" charset="-78"/>
              </a:rPr>
              <a:t>برای مخارج آینده محیط زیست ممکن است به دلایلی از جمله </a:t>
            </a:r>
            <a:r>
              <a:rPr lang="fa-IR" sz="2400" b="1" dirty="0" smtClean="0">
                <a:solidFill>
                  <a:schemeClr val="tx1"/>
                </a:solidFill>
                <a:cs typeface="B Nazanin" pitchFamily="2" charset="-78"/>
              </a:rPr>
              <a:t>تغییر </a:t>
            </a:r>
            <a:r>
              <a:rPr lang="fa-IR" sz="2400" b="1" dirty="0">
                <a:solidFill>
                  <a:schemeClr val="tx1"/>
                </a:solidFill>
                <a:cs typeface="B Nazanin" pitchFamily="2" charset="-78"/>
              </a:rPr>
              <a:t>قوانین و مقررات و یا تغییر روش های برآورد هزینه، تغییر کند. اثر تغییر </a:t>
            </a:r>
            <a:r>
              <a:rPr lang="fa-IR" sz="2400" b="1" dirty="0" smtClean="0">
                <a:solidFill>
                  <a:schemeClr val="tx1"/>
                </a:solidFill>
                <a:cs typeface="B Nazanin" pitchFamily="2" charset="-78"/>
              </a:rPr>
              <a:t>برآوردهای </a:t>
            </a:r>
            <a:r>
              <a:rPr lang="fa-IR" sz="2400" b="1" dirty="0">
                <a:solidFill>
                  <a:schemeClr val="tx1"/>
                </a:solidFill>
                <a:cs typeface="B Nazanin" pitchFamily="2" charset="-78"/>
              </a:rPr>
              <a:t>حسابداری باید به صورت زیر محاسبه شوند.</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اگر تغییر تنها بر نتایج مالی آن دوره تاثیر می گذارد فقط در دوره تغییر محاسبه می شود.</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در صورتی که تغییر بر نتایج مالی دوره های جاری و آینده تاثیر گذار باشد </a:t>
            </a:r>
            <a:r>
              <a:rPr lang="fa-IR" sz="2400" b="1" dirty="0" smtClean="0">
                <a:solidFill>
                  <a:schemeClr val="tx1"/>
                </a:solidFill>
                <a:cs typeface="B Nazanin" pitchFamily="2" charset="-78"/>
              </a:rPr>
              <a:t>هم </a:t>
            </a:r>
            <a:r>
              <a:rPr lang="fa-IR" sz="2400" b="1" dirty="0">
                <a:solidFill>
                  <a:schemeClr val="tx1"/>
                </a:solidFill>
                <a:cs typeface="B Nazanin" pitchFamily="2" charset="-78"/>
              </a:rPr>
              <a:t>برای دوره تغییر و هم در آینده محاسبه خواهد شد.</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4154297853"/>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48</a:t>
            </a:fld>
            <a:endParaRPr lang="en-US" dirty="0"/>
          </a:p>
        </p:txBody>
      </p:sp>
      <p:sp>
        <p:nvSpPr>
          <p:cNvPr id="3" name="Content Placeholder 2"/>
          <p:cNvSpPr>
            <a:spLocks noGrp="1"/>
          </p:cNvSpPr>
          <p:nvPr>
            <p:ph sz="quarter" idx="13"/>
          </p:nvPr>
        </p:nvSpPr>
        <p:spPr>
          <a:xfrm>
            <a:off x="685800" y="609600"/>
            <a:ext cx="7488832" cy="5419589"/>
          </a:xfrm>
        </p:spPr>
        <p:txBody>
          <a:bodyPr>
            <a:noAutofit/>
          </a:bodyPr>
          <a:lstStyle/>
          <a:p>
            <a:pPr marL="0" indent="0" algn="justLow" rtl="1">
              <a:buNone/>
            </a:pPr>
            <a:r>
              <a:rPr lang="fa-IR" sz="2400" b="1" dirty="0">
                <a:solidFill>
                  <a:schemeClr val="tx1"/>
                </a:solidFill>
                <a:cs typeface="B Nazanin" pitchFamily="2" charset="-78"/>
              </a:rPr>
              <a:t>افشای هزینه ها، بدهی ها و تعهدات محیط زیست</a:t>
            </a:r>
            <a:r>
              <a:rPr lang="fa-IR" sz="2400" b="1" dirty="0" smtClean="0">
                <a:solidFill>
                  <a:schemeClr val="tx1"/>
                </a:solidFill>
                <a:cs typeface="B Nazanin" pitchFamily="2" charset="-78"/>
              </a:rPr>
              <a:t>:</a:t>
            </a:r>
          </a:p>
          <a:p>
            <a:pPr marL="0" indent="0" algn="justLow" rtl="1">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طبقه بندی و افشای مخارج محیط زیست در صورت های مالی شامل:</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الف: هزینه های محیط زیست که در صورت های  مالی به عنوان هزینه، دارایی یا بدهی شناسایی شده اند. </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ب- بدهی ها و زیان محیط زیست که در صورت های مالی شناسایی نشده اند. </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همچنین رویه های حسابداری  مربوط به مخارج محیط زیست نیز </a:t>
            </a:r>
            <a:r>
              <a:rPr lang="fa-IR" sz="2400" b="1" dirty="0" smtClean="0">
                <a:solidFill>
                  <a:schemeClr val="tx1"/>
                </a:solidFill>
                <a:cs typeface="B Nazanin" pitchFamily="2" charset="-78"/>
              </a:rPr>
              <a:t>باید افشا </a:t>
            </a:r>
            <a:r>
              <a:rPr lang="fa-IR" sz="2400" b="1" dirty="0">
                <a:solidFill>
                  <a:schemeClr val="tx1"/>
                </a:solidFill>
                <a:cs typeface="B Nazanin" pitchFamily="2" charset="-78"/>
              </a:rPr>
              <a:t>گردد. بسیاری </a:t>
            </a:r>
            <a:r>
              <a:rPr lang="fa-IR" sz="2400" b="1" dirty="0" smtClean="0">
                <a:solidFill>
                  <a:schemeClr val="tx1"/>
                </a:solidFill>
                <a:cs typeface="B Nazanin" pitchFamily="2" charset="-78"/>
              </a:rPr>
              <a:t>از اطلاعات </a:t>
            </a:r>
            <a:r>
              <a:rPr lang="fa-IR" sz="2400" b="1" dirty="0">
                <a:solidFill>
                  <a:schemeClr val="tx1"/>
                </a:solidFill>
                <a:cs typeface="B Nazanin" pitchFamily="2" charset="-78"/>
              </a:rPr>
              <a:t>که در گزارش های مالی افشا می شود به سبب وجود استاندارد های حسابداری الزامی و قانونی است. </a:t>
            </a:r>
            <a:endParaRPr lang="en-US" sz="2400" b="1" dirty="0">
              <a:solidFill>
                <a:schemeClr val="tx1"/>
              </a:solidFill>
              <a:cs typeface="B Nazanin" pitchFamily="2" charset="-78"/>
            </a:endParaRPr>
          </a:p>
          <a:p>
            <a:pPr marL="0" indent="0" algn="justLow">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3362051573"/>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49</a:t>
            </a:fld>
            <a:endParaRPr lang="en-US" dirty="0"/>
          </a:p>
        </p:txBody>
      </p:sp>
      <p:sp>
        <p:nvSpPr>
          <p:cNvPr id="3" name="Content Placeholder 2"/>
          <p:cNvSpPr>
            <a:spLocks noGrp="1"/>
          </p:cNvSpPr>
          <p:nvPr>
            <p:ph sz="quarter" idx="13"/>
          </p:nvPr>
        </p:nvSpPr>
        <p:spPr>
          <a:xfrm>
            <a:off x="533400" y="152400"/>
            <a:ext cx="8001000" cy="4968552"/>
          </a:xfrm>
        </p:spPr>
        <p:txBody>
          <a:bodyPr>
            <a:noAutofit/>
          </a:bodyPr>
          <a:lstStyle/>
          <a:p>
            <a:pPr marL="0" indent="0" algn="r" rtl="1">
              <a:buNone/>
            </a:pPr>
            <a:endParaRPr lang="fa-IR"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طبقه بندی هزینه های محیط زیست در صورتحساب سود و زیان</a:t>
            </a:r>
            <a:r>
              <a:rPr lang="fa-IR" sz="2400" b="1" dirty="0" smtClean="0">
                <a:solidFill>
                  <a:schemeClr val="tx1"/>
                </a:solidFill>
                <a:cs typeface="B Nazanin" pitchFamily="2" charset="-78"/>
              </a:rPr>
              <a:t>:</a:t>
            </a:r>
          </a:p>
          <a:p>
            <a:pPr marL="0" indent="0" algn="justLow" rtl="1">
              <a:buNone/>
            </a:pP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آیا هزینه های زیست محیطی خاص می تواند به عنوان اقلام فوق العاده </a:t>
            </a:r>
            <a:br>
              <a:rPr lang="fa-IR" sz="2400" b="1" dirty="0">
                <a:solidFill>
                  <a:schemeClr val="tx1"/>
                </a:solidFill>
                <a:cs typeface="B Nazanin" pitchFamily="2" charset="-78"/>
              </a:rPr>
            </a:br>
            <a:r>
              <a:rPr lang="fa-IR" sz="2400" b="1" dirty="0">
                <a:solidFill>
                  <a:schemeClr val="tx1"/>
                </a:solidFill>
                <a:cs typeface="B Nazanin" pitchFamily="2" charset="-78"/>
              </a:rPr>
              <a:t>( استثنایی)در نظر گرفته شود.</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اقلام فوق العاده ( استثنایی )ناشی از رویداد ها و مبادلاتی هستند که </a:t>
            </a:r>
            <a:r>
              <a:rPr lang="fa-IR" sz="2400" b="1" dirty="0" smtClean="0">
                <a:solidFill>
                  <a:schemeClr val="tx1"/>
                </a:solidFill>
                <a:cs typeface="B Nazanin" pitchFamily="2" charset="-78"/>
              </a:rPr>
              <a:t/>
            </a:r>
            <a:br>
              <a:rPr lang="fa-IR" sz="2400" b="1" dirty="0" smtClean="0">
                <a:solidFill>
                  <a:schemeClr val="tx1"/>
                </a:solidFill>
                <a:cs typeface="B Nazanin" pitchFamily="2" charset="-78"/>
              </a:rPr>
            </a:br>
            <a:r>
              <a:rPr lang="fa-IR" sz="2400" b="1" dirty="0" smtClean="0">
                <a:solidFill>
                  <a:schemeClr val="tx1"/>
                </a:solidFill>
                <a:cs typeface="B Nazanin" pitchFamily="2" charset="-78"/>
              </a:rPr>
              <a:t>ویژگی </a:t>
            </a:r>
            <a:r>
              <a:rPr lang="fa-IR" sz="2400" b="1" dirty="0">
                <a:solidFill>
                  <a:schemeClr val="tx1"/>
                </a:solidFill>
                <a:cs typeface="B Nazanin" pitchFamily="2" charset="-78"/>
              </a:rPr>
              <a:t>های زیر را دارند:</a:t>
            </a: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در طول چند سال انتظار نمی رود واقع </a:t>
            </a:r>
            <a:r>
              <a:rPr lang="fa-IR" sz="2400" b="1" dirty="0" smtClean="0">
                <a:solidFill>
                  <a:schemeClr val="tx1"/>
                </a:solidFill>
                <a:cs typeface="B Nazanin" pitchFamily="2" charset="-78"/>
              </a:rPr>
              <a:t>گردند.</a:t>
            </a: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از فعالیت های عادی واحد تجاری ناشی نمی شوند.</a:t>
            </a: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به تصمیمات مدیریت یا مالکان وابسته نیستند.</a:t>
            </a: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حوادث مهمی که با خسارت به محیط زیست همراهند و ویژگی اقلام فوق العاده را دارند ممکن است به عنوان اقلام فوق </a:t>
            </a:r>
            <a:r>
              <a:rPr lang="fa-IR" sz="2400" b="1" dirty="0" smtClean="0">
                <a:solidFill>
                  <a:schemeClr val="tx1"/>
                </a:solidFill>
                <a:cs typeface="B Nazanin" pitchFamily="2" charset="-78"/>
              </a:rPr>
              <a:t>العاده </a:t>
            </a:r>
            <a:r>
              <a:rPr lang="fa-IR" sz="2400" b="1" dirty="0">
                <a:solidFill>
                  <a:schemeClr val="tx1"/>
                </a:solidFill>
                <a:cs typeface="B Nazanin" pitchFamily="2" charset="-78"/>
              </a:rPr>
              <a:t>پذیرفته شوند. برای مثال انفجار یک راکتور اتمی که دارای خسارت های زیست محیطی است.</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4000222459"/>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circle(in)">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ircle(in)">
                                      <p:cBhvr>
                                        <p:cTn id="17" dur="2000"/>
                                        <p:tgtEl>
                                          <p:spTgt spid="3">
                                            <p:txEl>
                                              <p:pRg st="4" end="4"/>
                                            </p:txEl>
                                          </p:spTgt>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circle(in)">
                                      <p:cBhvr>
                                        <p:cTn id="20" dur="2000"/>
                                        <p:tgtEl>
                                          <p:spTgt spid="3">
                                            <p:txEl>
                                              <p:pRg st="5" end="5"/>
                                            </p:txEl>
                                          </p:spTgt>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circle(in)">
                                      <p:cBhvr>
                                        <p:cTn id="23" dur="2000"/>
                                        <p:tgtEl>
                                          <p:spTgt spid="3">
                                            <p:txEl>
                                              <p:pRg st="6" end="6"/>
                                            </p:txEl>
                                          </p:spTgt>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circle(in)">
                                      <p:cBhvr>
                                        <p:cTn id="26" dur="2000"/>
                                        <p:tgtEl>
                                          <p:spTgt spid="3">
                                            <p:txEl>
                                              <p:pRg st="7" end="7"/>
                                            </p:txEl>
                                          </p:spTgt>
                                        </p:tgtEl>
                                      </p:cBhvr>
                                    </p:animEffect>
                                  </p:childTnLst>
                                </p:cTn>
                              </p:par>
                              <p:par>
                                <p:cTn id="27" presetID="6" presetClass="entr" presetSubtype="16" fill="hold" grpId="0"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circle(in)">
                                      <p:cBhvr>
                                        <p:cTn id="29"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50</a:t>
            </a:fld>
            <a:endParaRPr lang="en-US" dirty="0"/>
          </a:p>
        </p:txBody>
      </p:sp>
      <p:sp>
        <p:nvSpPr>
          <p:cNvPr id="3" name="Content Placeholder 2"/>
          <p:cNvSpPr>
            <a:spLocks noGrp="1"/>
          </p:cNvSpPr>
          <p:nvPr>
            <p:ph sz="quarter" idx="13"/>
          </p:nvPr>
        </p:nvSpPr>
        <p:spPr>
          <a:xfrm>
            <a:off x="1009443" y="1124745"/>
            <a:ext cx="7125112" cy="4734054"/>
          </a:xfrm>
        </p:spPr>
        <p:txBody>
          <a:bodyPr>
            <a:noAutofit/>
          </a:bodyPr>
          <a:lstStyle/>
          <a:p>
            <a:pPr algn="justLow" rtl="1">
              <a:buFontTx/>
              <a:buChar char="-"/>
            </a:pPr>
            <a:r>
              <a:rPr lang="fa-IR" sz="2400" b="1" dirty="0">
                <a:solidFill>
                  <a:schemeClr val="tx1"/>
                </a:solidFill>
                <a:cs typeface="B Nazanin" pitchFamily="2" charset="-78"/>
              </a:rPr>
              <a:t>هزینه های محیط زیست باید به عنوان هزینه های عملیاتی طبقه بندی گردد یا هزینه های غیر عملیاتی؟</a:t>
            </a:r>
          </a:p>
          <a:p>
            <a:pPr algn="justLow" rtl="1">
              <a:buFontTx/>
              <a:buChar char="-"/>
            </a:pPr>
            <a:r>
              <a:rPr lang="fa-IR" sz="2400" b="1" dirty="0">
                <a:solidFill>
                  <a:schemeClr val="tx1"/>
                </a:solidFill>
                <a:cs typeface="B Nazanin" pitchFamily="2" charset="-78"/>
              </a:rPr>
              <a:t> در بیشتر موارد هزینه های محیط زیست با فعالیت های عملیاتی مربوط می شوند بنابراین به عنوان هزینه عملیاتی قرار می گیرند. البته استثناء هم </a:t>
            </a:r>
            <a:r>
              <a:rPr lang="fa-IR" sz="2400" b="1" dirty="0" smtClean="0">
                <a:solidFill>
                  <a:schemeClr val="tx1"/>
                </a:solidFill>
                <a:cs typeface="B Nazanin" pitchFamily="2" charset="-78"/>
              </a:rPr>
              <a:t>وجود </a:t>
            </a:r>
            <a:r>
              <a:rPr lang="fa-IR" sz="2400" b="1" dirty="0">
                <a:solidFill>
                  <a:schemeClr val="tx1"/>
                </a:solidFill>
                <a:cs typeface="B Nazanin" pitchFamily="2" charset="-78"/>
              </a:rPr>
              <a:t>دارد، یعنی هزینه های محیط زیست ممکن است با فعالیت های عملیاتی در ارتباط نباشند، مانند هزینه های پاکسازی یک محل متروک.</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2689677909"/>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51</a:t>
            </a:fld>
            <a:endParaRPr lang="en-US" dirty="0"/>
          </a:p>
        </p:txBody>
      </p:sp>
      <p:sp>
        <p:nvSpPr>
          <p:cNvPr id="3" name="Content Placeholder 2"/>
          <p:cNvSpPr>
            <a:spLocks noGrp="1"/>
          </p:cNvSpPr>
          <p:nvPr>
            <p:ph sz="quarter" idx="13"/>
          </p:nvPr>
        </p:nvSpPr>
        <p:spPr>
          <a:xfrm>
            <a:off x="685800" y="457200"/>
            <a:ext cx="7667013" cy="4051437"/>
          </a:xfrm>
        </p:spPr>
        <p:txBody>
          <a:bodyPr>
            <a:noAutofit/>
          </a:bodyPr>
          <a:lstStyle/>
          <a:p>
            <a:pPr marL="0" indent="0" algn="justLow" rtl="1">
              <a:buNone/>
            </a:pPr>
            <a:r>
              <a:rPr lang="fa-IR" sz="2400" b="1" dirty="0">
                <a:solidFill>
                  <a:schemeClr val="tx1"/>
                </a:solidFill>
                <a:cs typeface="B Nazanin" pitchFamily="2" charset="-78"/>
              </a:rPr>
              <a:t>نحوه افشای بدهی های محیط زیست در صورت های مالی:</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بدهیهایی که شناسایی شده اند به طور </a:t>
            </a:r>
            <a:r>
              <a:rPr lang="fa-IR" sz="2400" b="1" dirty="0" smtClean="0">
                <a:solidFill>
                  <a:schemeClr val="tx1"/>
                </a:solidFill>
                <a:cs typeface="B Nazanin" pitchFamily="2" charset="-78"/>
              </a:rPr>
              <a:t>جداگانه </a:t>
            </a:r>
            <a:r>
              <a:rPr lang="fa-IR" sz="2400" b="1" dirty="0">
                <a:solidFill>
                  <a:schemeClr val="tx1"/>
                </a:solidFill>
                <a:cs typeface="B Nazanin" pitchFamily="2" charset="-78"/>
              </a:rPr>
              <a:t>در صورت های مالی منعکس می شوند و بدهی </a:t>
            </a:r>
            <a:r>
              <a:rPr lang="fa-IR" sz="2400" b="1" dirty="0" smtClean="0">
                <a:solidFill>
                  <a:schemeClr val="tx1"/>
                </a:solidFill>
                <a:cs typeface="B Nazanin" pitchFamily="2" charset="-78"/>
              </a:rPr>
              <a:t>هایی </a:t>
            </a:r>
            <a:r>
              <a:rPr lang="fa-IR" sz="2400" b="1" dirty="0">
                <a:solidFill>
                  <a:schemeClr val="tx1"/>
                </a:solidFill>
                <a:cs typeface="B Nazanin" pitchFamily="2" charset="-78"/>
              </a:rPr>
              <a:t>که شناسایی نشده اند اطلاعات و </a:t>
            </a:r>
            <a:r>
              <a:rPr lang="fa-IR" sz="2400" b="1" dirty="0" smtClean="0">
                <a:solidFill>
                  <a:schemeClr val="tx1"/>
                </a:solidFill>
                <a:cs typeface="B Nazanin" pitchFamily="2" charset="-78"/>
              </a:rPr>
              <a:t>مشخصاتشان </a:t>
            </a:r>
            <a:r>
              <a:rPr lang="fa-IR" sz="2400" b="1" dirty="0">
                <a:solidFill>
                  <a:schemeClr val="tx1"/>
                </a:solidFill>
                <a:cs typeface="B Nazanin" pitchFamily="2" charset="-78"/>
              </a:rPr>
              <a:t>در صورت های مالی افشا می گردد.</a:t>
            </a:r>
            <a:endParaRPr lang="en-US" sz="2400" b="1" dirty="0">
              <a:solidFill>
                <a:schemeClr val="tx1"/>
              </a:solidFill>
              <a:cs typeface="B Nazanin" pitchFamily="2" charset="-78"/>
            </a:endParaRPr>
          </a:p>
          <a:p>
            <a:pPr marL="0" indent="0" algn="justLow" rtl="1">
              <a:buNone/>
            </a:pPr>
            <a:r>
              <a:rPr lang="fa-IR" sz="2400" b="1" dirty="0">
                <a:solidFill>
                  <a:schemeClr val="tx1"/>
                </a:solidFill>
                <a:cs typeface="B Nazanin" pitchFamily="2" charset="-78"/>
              </a:rPr>
              <a:t>اطلاعاتی که ممکن است برای بدهی زیست محیطی </a:t>
            </a:r>
            <a:r>
              <a:rPr lang="fa-IR" sz="2400" b="1" dirty="0" smtClean="0">
                <a:solidFill>
                  <a:schemeClr val="tx1"/>
                </a:solidFill>
                <a:cs typeface="B Nazanin" pitchFamily="2" charset="-78"/>
              </a:rPr>
              <a:t>شناسایی شده </a:t>
            </a:r>
            <a:r>
              <a:rPr lang="fa-IR" sz="2400" b="1" dirty="0">
                <a:solidFill>
                  <a:schemeClr val="tx1"/>
                </a:solidFill>
                <a:cs typeface="B Nazanin" pitchFamily="2" charset="-78"/>
              </a:rPr>
              <a:t>افشا گردد به شرح زیر است:</a:t>
            </a: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ماهیت مخارج یا زیان احتمالی مورد انتظار شامل ارائه احتمال وقوع مخارج یا </a:t>
            </a:r>
            <a:r>
              <a:rPr lang="fa-IR" sz="2400" b="1">
                <a:solidFill>
                  <a:schemeClr val="tx1"/>
                </a:solidFill>
                <a:cs typeface="B Nazanin" pitchFamily="2" charset="-78"/>
              </a:rPr>
              <a:t>تحمل </a:t>
            </a:r>
            <a:r>
              <a:rPr lang="fa-IR" sz="2400" b="1" smtClean="0">
                <a:solidFill>
                  <a:schemeClr val="tx1"/>
                </a:solidFill>
                <a:cs typeface="B Nazanin" pitchFamily="2" charset="-78"/>
              </a:rPr>
              <a:t>زیان.</a:t>
            </a: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یادداشتی از برآورد مخارج و یا زیان آینده مورد انتظار زمانبندی مخارج یا زیان های آینده مورد انتظار </a:t>
            </a:r>
            <a:r>
              <a:rPr lang="fa-IR" sz="2400" b="1" dirty="0" smtClean="0">
                <a:solidFill>
                  <a:schemeClr val="tx1"/>
                </a:solidFill>
                <a:cs typeface="B Nazanin" pitchFamily="2" charset="-78"/>
              </a:rPr>
              <a:t>و ارائه </a:t>
            </a:r>
            <a:r>
              <a:rPr lang="fa-IR" sz="2400" b="1" dirty="0">
                <a:solidFill>
                  <a:schemeClr val="tx1"/>
                </a:solidFill>
                <a:cs typeface="B Nazanin" pitchFamily="2" charset="-78"/>
              </a:rPr>
              <a:t>ابهام های مربوط به زمانبندی.</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500672695"/>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circle(in)">
                                      <p:cBhvr>
                                        <p:cTn id="20" dur="2000"/>
                                        <p:tgtEl>
                                          <p:spTgt spid="3">
                                            <p:txEl>
                                              <p:pRg st="3" end="3"/>
                                            </p:txEl>
                                          </p:spTgt>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circle(in)">
                                      <p:cBhvr>
                                        <p:cTn id="2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52</a:t>
            </a:fld>
            <a:endParaRPr lang="en-US" dirty="0"/>
          </a:p>
        </p:txBody>
      </p:sp>
      <p:sp>
        <p:nvSpPr>
          <p:cNvPr id="3" name="Content Placeholder 2"/>
          <p:cNvSpPr>
            <a:spLocks noGrp="1"/>
          </p:cNvSpPr>
          <p:nvPr>
            <p:ph sz="quarter" idx="13"/>
          </p:nvPr>
        </p:nvSpPr>
        <p:spPr>
          <a:xfrm>
            <a:off x="838200" y="838200"/>
            <a:ext cx="7595005" cy="4051437"/>
          </a:xfrm>
        </p:spPr>
        <p:txBody>
          <a:bodyPr>
            <a:noAutofit/>
          </a:bodyPr>
          <a:lstStyle/>
          <a:p>
            <a:pPr marL="457200" lvl="1" indent="0" algn="justLow" rtl="1">
              <a:buNone/>
            </a:pPr>
            <a:r>
              <a:rPr lang="fa-IR" sz="2400" b="1" dirty="0">
                <a:solidFill>
                  <a:schemeClr val="tx1"/>
                </a:solidFill>
                <a:cs typeface="B Nazanin" pitchFamily="2" charset="-78"/>
              </a:rPr>
              <a:t>نتیجه گیری</a:t>
            </a:r>
            <a:r>
              <a:rPr lang="fa-IR" sz="2400" b="1" dirty="0" smtClean="0">
                <a:solidFill>
                  <a:schemeClr val="tx1"/>
                </a:solidFill>
                <a:cs typeface="B Nazanin" pitchFamily="2" charset="-78"/>
              </a:rPr>
              <a:t>:</a:t>
            </a:r>
          </a:p>
          <a:p>
            <a:pPr marL="457200" lvl="1" indent="0" algn="justLow" rtl="1">
              <a:buNone/>
            </a:pP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حسابداری زیست محیطی ابزاری جامع و فراگیر برای وارد کردن ملاحظات زیست محیطی در تصمیم گیری های تجاری است. وارد کردن هزینه های زیست محیطی داخل سیستم های حسابداری به شرکت ها کمک خواهد کرد تا تصمیماتی اتخاذ نمایند که علاوه بر افزایش سود آوری بلند مدت عملکرد زیست محیطی را نیز بهبود بخشیده و با معرفی خود به عنوان صنعت سبز به بازار سرمایه موجبات افزایش ثروت سهامداران را فراهم آورند.</a:t>
            </a:r>
            <a:endParaRPr lang="en-US" sz="2400" b="1" dirty="0">
              <a:solidFill>
                <a:schemeClr val="tx1"/>
              </a:solidFill>
              <a:cs typeface="B Nazanin" pitchFamily="2" charset="-78"/>
            </a:endParaRPr>
          </a:p>
          <a:p>
            <a:pPr marL="457200" lvl="1" indent="0" algn="justLow" rtl="1">
              <a:buNone/>
            </a:pPr>
            <a:r>
              <a:rPr lang="fa-IR" sz="2400" b="1" dirty="0">
                <a:solidFill>
                  <a:schemeClr val="tx1"/>
                </a:solidFill>
                <a:cs typeface="B Nazanin" pitchFamily="2" charset="-78"/>
              </a:rPr>
              <a:t>پذیرش این نوع حسابداری می تواند شرکت را در یک وضعیت رقابتی مناسب با سایر شرکت هایی که تنها حسابداری متداول و مرسوم را به کار می برند قرار دهد.</a:t>
            </a:r>
            <a:endParaRPr lang="en-US" sz="2400" b="1" dirty="0">
              <a:solidFill>
                <a:schemeClr val="tx1"/>
              </a:solidFill>
              <a:cs typeface="B Nazanin" pitchFamily="2" charset="-78"/>
            </a:endParaRPr>
          </a:p>
          <a:p>
            <a:pPr marL="0" indent="0" algn="r">
              <a:buNone/>
            </a:pPr>
            <a:endParaRPr lang="en-US" sz="3000" dirty="0">
              <a:solidFill>
                <a:schemeClr val="accent6">
                  <a:lumMod val="50000"/>
                </a:schemeClr>
              </a:solidFill>
              <a:cs typeface="B Zar" pitchFamily="2" charset="-78"/>
            </a:endParaRPr>
          </a:p>
        </p:txBody>
      </p:sp>
    </p:spTree>
    <p:extLst>
      <p:ext uri="{BB962C8B-B14F-4D97-AF65-F5344CB8AC3E}">
        <p14:creationId xmlns:p14="http://schemas.microsoft.com/office/powerpoint/2010/main" val="1492552395"/>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E7E7BE0-4AD5-4090-B760-2DEBBE9284A6}" type="slidenum">
              <a:rPr lang="en-US" smtClean="0"/>
              <a:pPr/>
              <a:t>53</a:t>
            </a:fld>
            <a:endParaRPr lang="en-US" dirty="0"/>
          </a:p>
        </p:txBody>
      </p:sp>
      <p:sp>
        <p:nvSpPr>
          <p:cNvPr id="3" name="Rectangle 2"/>
          <p:cNvSpPr/>
          <p:nvPr/>
        </p:nvSpPr>
        <p:spPr>
          <a:xfrm>
            <a:off x="838200" y="1416132"/>
            <a:ext cx="7010400" cy="3785652"/>
          </a:xfrm>
          <a:prstGeom prst="rect">
            <a:avLst/>
          </a:prstGeom>
        </p:spPr>
        <p:txBody>
          <a:bodyPr wrap="square">
            <a:spAutoFit/>
          </a:bodyPr>
          <a:lstStyle/>
          <a:p>
            <a:pPr algn="justLow" rtl="1"/>
            <a:r>
              <a:rPr lang="fa-IR" sz="2400" b="1" dirty="0">
                <a:cs typeface="B Nazanin" pitchFamily="2" charset="-78"/>
              </a:rPr>
              <a:t>سیستم های حسابداری زیست محیطی مبتنی بر </a:t>
            </a:r>
            <a:r>
              <a:rPr lang="fa-IR" sz="2400" b="1" dirty="0" smtClean="0">
                <a:cs typeface="B Nazanin" pitchFamily="2" charset="-78"/>
              </a:rPr>
              <a:t>اندیشه </a:t>
            </a:r>
            <a:r>
              <a:rPr lang="fa-IR" sz="2400" b="1" dirty="0">
                <a:cs typeface="B Nazanin" pitchFamily="2" charset="-78"/>
              </a:rPr>
              <a:t>تحول حسابداری کلاسیک و تکمیل آن است. در این راستا باید </a:t>
            </a:r>
            <a:br>
              <a:rPr lang="fa-IR" sz="2400" b="1" dirty="0">
                <a:cs typeface="B Nazanin" pitchFamily="2" charset="-78"/>
              </a:rPr>
            </a:br>
            <a:r>
              <a:rPr lang="fa-IR" sz="2400" b="1" dirty="0">
                <a:cs typeface="B Nazanin" pitchFamily="2" charset="-78"/>
              </a:rPr>
              <a:t>هزینه های ناشی از آلودگی و رفع آن به عنوان تابعی از تولید یا خدمات نیز در کنار سود و هزینه حاصل ازخودکالا ها و خدمات محاسبه شود.</a:t>
            </a:r>
          </a:p>
          <a:p>
            <a:pPr algn="justLow" rtl="1"/>
            <a:r>
              <a:rPr lang="fa-IR" sz="2400" b="1" dirty="0">
                <a:cs typeface="B Nazanin" pitchFamily="2" charset="-78"/>
              </a:rPr>
              <a:t>سیستم مدیریت هزینه های زیست محیطی باید روشی برای حسابداری تمام هزینه های  زیست محیطی داشته باشد هزینه های زیست محیطی اجتماعی و داخلی را با هم منظور نموده و درتسهیم هزینه های </a:t>
            </a:r>
            <a:r>
              <a:rPr lang="fa-IR" sz="2400" b="1" dirty="0" smtClean="0">
                <a:cs typeface="B Nazanin" pitchFamily="2" charset="-78"/>
              </a:rPr>
              <a:t>طراحی </a:t>
            </a:r>
            <a:r>
              <a:rPr lang="fa-IR" sz="2400" b="1" dirty="0">
                <a:cs typeface="B Nazanin" pitchFamily="2" charset="-78"/>
              </a:rPr>
              <a:t>محصولات و </a:t>
            </a:r>
            <a:r>
              <a:rPr lang="fa-IR" sz="2400" b="1" dirty="0" smtClean="0">
                <a:cs typeface="B Nazanin" pitchFamily="2" charset="-78"/>
              </a:rPr>
              <a:t>فرآیند </a:t>
            </a:r>
            <a:r>
              <a:rPr lang="fa-IR" sz="2400" b="1" dirty="0">
                <a:cs typeface="B Nazanin" pitchFamily="2" charset="-78"/>
              </a:rPr>
              <a:t>های تولیدی و دیگر تصمیمات آتی شرکت به کار گیرد.</a:t>
            </a:r>
          </a:p>
        </p:txBody>
      </p:sp>
    </p:spTree>
    <p:extLst>
      <p:ext uri="{BB962C8B-B14F-4D97-AF65-F5344CB8AC3E}">
        <p14:creationId xmlns:p14="http://schemas.microsoft.com/office/powerpoint/2010/main" val="273041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872</TotalTime>
  <Words>3726</Words>
  <Application>Microsoft Office PowerPoint</Application>
  <PresentationFormat>On-screen Show (4:3)</PresentationFormat>
  <Paragraphs>259</Paragraphs>
  <Slides>53</Slides>
  <Notes>2</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Slipstream</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NetStation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Viper</dc:creator>
  <cp:lastModifiedBy>Windows User</cp:lastModifiedBy>
  <cp:revision>122</cp:revision>
  <cp:lastPrinted>2017-12-19T10:39:43Z</cp:lastPrinted>
  <dcterms:created xsi:type="dcterms:W3CDTF">2011-10-20T06:58:16Z</dcterms:created>
  <dcterms:modified xsi:type="dcterms:W3CDTF">2020-05-21T01:52:02Z</dcterms:modified>
</cp:coreProperties>
</file>