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7"/>
  </p:notesMasterIdLst>
  <p:sldIdLst>
    <p:sldId id="257" r:id="rId2"/>
    <p:sldId id="280" r:id="rId3"/>
    <p:sldId id="276" r:id="rId4"/>
    <p:sldId id="260" r:id="rId5"/>
    <p:sldId id="261" r:id="rId6"/>
    <p:sldId id="263" r:id="rId7"/>
    <p:sldId id="279" r:id="rId8"/>
    <p:sldId id="282" r:id="rId9"/>
    <p:sldId id="264" r:id="rId10"/>
    <p:sldId id="277" r:id="rId11"/>
    <p:sldId id="265" r:id="rId12"/>
    <p:sldId id="266" r:id="rId13"/>
    <p:sldId id="278" r:id="rId14"/>
    <p:sldId id="267" r:id="rId15"/>
    <p:sldId id="268" r:id="rId16"/>
    <p:sldId id="269" r:id="rId17"/>
    <p:sldId id="281" r:id="rId18"/>
    <p:sldId id="270" r:id="rId19"/>
    <p:sldId id="271" r:id="rId20"/>
    <p:sldId id="272" r:id="rId21"/>
    <p:sldId id="273" r:id="rId22"/>
    <p:sldId id="274" r:id="rId23"/>
    <p:sldId id="275" r:id="rId24"/>
    <p:sldId id="283" r:id="rId25"/>
    <p:sldId id="284"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CF2A0C38-5AFB-4610-B598-19241EE89A7C}" type="datetimeFigureOut">
              <a:rPr lang="fa-IR" smtClean="0"/>
              <a:pPr/>
              <a:t>29/09/1441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B3D1180-EAD4-41B2-ABFD-2514A0D55CE8}" type="slidenum">
              <a:rPr lang="fa-IR" smtClean="0"/>
              <a:pPr/>
              <a:t>‹#›</a:t>
            </a:fld>
            <a:endParaRPr lang="fa-IR"/>
          </a:p>
        </p:txBody>
      </p:sp>
    </p:spTree>
    <p:extLst>
      <p:ext uri="{BB962C8B-B14F-4D97-AF65-F5344CB8AC3E}">
        <p14:creationId xmlns:p14="http://schemas.microsoft.com/office/powerpoint/2010/main" val="55718590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EB3D1180-EAD4-41B2-ABFD-2514A0D55CE8}" type="slidenum">
              <a:rPr lang="fa-IR" smtClean="0"/>
              <a:pPr/>
              <a:t>17</a:t>
            </a:fld>
            <a:endParaRPr lang="fa-IR"/>
          </a:p>
        </p:txBody>
      </p:sp>
    </p:spTree>
    <p:extLst>
      <p:ext uri="{BB962C8B-B14F-4D97-AF65-F5344CB8AC3E}">
        <p14:creationId xmlns:p14="http://schemas.microsoft.com/office/powerpoint/2010/main" val="4198206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A3FB2607-17D1-4D79-BA8C-DE8F1E7712D7}"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9136A47-3166-4DDE-9228-1B32377EBF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3FB2607-17D1-4D79-BA8C-DE8F1E7712D7}"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9136A47-3166-4DDE-9228-1B32377EBFDF}" type="datetimeFigureOut">
              <a:rPr lang="fa-IR" smtClean="0"/>
              <a:pPr/>
              <a:t>29/09/1441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3FB2607-17D1-4D79-BA8C-DE8F1E7712D7}"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980728"/>
            <a:ext cx="7414592" cy="1857387"/>
          </a:xfrm>
        </p:spPr>
        <p:txBody>
          <a:bodyPr>
            <a:normAutofit/>
          </a:bodyPr>
          <a:lstStyle/>
          <a:p>
            <a:r>
              <a:rPr lang="fa-IR" sz="6600" i="1" smtClean="0">
                <a:solidFill>
                  <a:schemeClr val="tx1"/>
                </a:solidFill>
              </a:rPr>
              <a:t>	</a:t>
            </a:r>
            <a:endParaRPr lang="fa-IR" sz="6600" i="1" dirty="0">
              <a:solidFill>
                <a:schemeClr val="tx1"/>
              </a:solidFill>
            </a:endParaRPr>
          </a:p>
        </p:txBody>
      </p:sp>
      <p:sp>
        <p:nvSpPr>
          <p:cNvPr id="3" name="Subtitle 2"/>
          <p:cNvSpPr>
            <a:spLocks noGrp="1"/>
          </p:cNvSpPr>
          <p:nvPr>
            <p:ph type="subTitle" idx="1"/>
          </p:nvPr>
        </p:nvSpPr>
        <p:spPr>
          <a:xfrm>
            <a:off x="1187624" y="1772816"/>
            <a:ext cx="6552728" cy="4513704"/>
          </a:xfrm>
        </p:spPr>
        <p:txBody>
          <a:bodyPr>
            <a:normAutofit/>
          </a:bodyPr>
          <a:lstStyle/>
          <a:p>
            <a:r>
              <a:rPr lang="fa-IR" sz="6600" b="1" i="1" dirty="0" smtClean="0">
                <a:latin typeface="Arial" pitchFamily="34" charset="0"/>
                <a:cs typeface="Arial" pitchFamily="34" charset="0"/>
              </a:rPr>
              <a:t>بسم الله الرحمن الرحیم</a:t>
            </a:r>
          </a:p>
          <a:p>
            <a:endParaRPr lang="fa-IR" sz="6600" b="1" i="1" dirty="0">
              <a:solidFill>
                <a:schemeClr val="tx1"/>
              </a:solidFill>
              <a:latin typeface="Arial" pitchFamily="34" charset="0"/>
              <a:cs typeface="Arial" pitchFamily="34" charset="0"/>
            </a:endParaRPr>
          </a:p>
        </p:txBody>
      </p:sp>
    </p:spTree>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1340768"/>
            <a:ext cx="5770984" cy="1143000"/>
          </a:xfrm>
        </p:spPr>
        <p:txBody>
          <a:bodyPr>
            <a:normAutofit/>
          </a:bodyPr>
          <a:lstStyle/>
          <a:p>
            <a:r>
              <a:rPr lang="fa-IR" sz="7200" b="1" dirty="0" smtClean="0">
                <a:solidFill>
                  <a:schemeClr val="tx1"/>
                </a:solidFill>
              </a:rPr>
              <a:t>حسابداری اجتماعی       </a:t>
            </a:r>
            <a:endParaRPr lang="fa-IR" sz="7200" b="1" dirty="0">
              <a:solidFill>
                <a:schemeClr val="tx1"/>
              </a:solidFill>
            </a:endParaRPr>
          </a:p>
        </p:txBody>
      </p:sp>
    </p:spTree>
    <p:extLst>
      <p:ext uri="{BB962C8B-B14F-4D97-AF65-F5344CB8AC3E}">
        <p14:creationId xmlns:p14="http://schemas.microsoft.com/office/powerpoint/2010/main" val="36917347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908720"/>
            <a:ext cx="5478760" cy="1080120"/>
          </a:xfrm>
        </p:spPr>
        <p:txBody>
          <a:bodyPr>
            <a:normAutofit/>
          </a:bodyPr>
          <a:lstStyle/>
          <a:p>
            <a:r>
              <a:rPr lang="fa-IR" dirty="0" smtClean="0">
                <a:solidFill>
                  <a:schemeClr val="tx1"/>
                </a:solidFill>
              </a:rPr>
              <a:t>سوالات</a:t>
            </a:r>
            <a:endParaRPr lang="fa-IR" dirty="0">
              <a:solidFill>
                <a:schemeClr val="tx1"/>
              </a:solidFill>
            </a:endParaRPr>
          </a:p>
        </p:txBody>
      </p:sp>
      <p:sp>
        <p:nvSpPr>
          <p:cNvPr id="3" name="Subtitle 2"/>
          <p:cNvSpPr>
            <a:spLocks noGrp="1"/>
          </p:cNvSpPr>
          <p:nvPr>
            <p:ph type="subTitle" idx="1"/>
          </p:nvPr>
        </p:nvSpPr>
        <p:spPr>
          <a:xfrm>
            <a:off x="1259632" y="2636912"/>
            <a:ext cx="7128464" cy="3888432"/>
          </a:xfrm>
        </p:spPr>
        <p:txBody>
          <a:bodyPr/>
          <a:lstStyle/>
          <a:p>
            <a:r>
              <a:rPr lang="fa-IR" dirty="0" smtClean="0"/>
              <a:t>1-حسابداری اجتماعی را تعریف کنید.</a:t>
            </a:r>
          </a:p>
          <a:p>
            <a:r>
              <a:rPr lang="fa-IR" dirty="0" smtClean="0"/>
              <a:t>2-کارکردهای مهم واحد تجاری را نام ببرید.</a:t>
            </a:r>
          </a:p>
          <a:p>
            <a:r>
              <a:rPr lang="fa-IR" dirty="0" smtClean="0"/>
              <a:t>3-اهداف حسابداری اجتماعی را بنویسید.</a:t>
            </a:r>
          </a:p>
          <a:p>
            <a:r>
              <a:rPr lang="fa-IR" dirty="0" smtClean="0"/>
              <a:t>4-مفاهیم واصطلاحات موجود در حسابداری اجتماعی را نام برده وهر یک را توضیح دهید.</a:t>
            </a:r>
          </a:p>
          <a:p>
            <a:r>
              <a:rPr lang="fa-IR" dirty="0" smtClean="0"/>
              <a:t>5-استفاده کنندگان از اطلاعات حسابداری اجتماعی کدامند.</a:t>
            </a:r>
          </a:p>
          <a:p>
            <a:r>
              <a:rPr lang="fa-IR" dirty="0" smtClean="0"/>
              <a:t>6-مزایای حسابداری اجتماعی ودلایل پیاده سازی آن را بنویسید.</a:t>
            </a:r>
          </a:p>
          <a:p>
            <a:r>
              <a:rPr lang="fa-IR" dirty="0" smtClean="0"/>
              <a:t>7-مشکلات عملی پیاده سازی حسابداری اجتماعی رابنویسید. </a:t>
            </a:r>
            <a:endParaRPr lang="fa-IR" dirty="0"/>
          </a:p>
        </p:txBody>
      </p:sp>
    </p:spTree>
    <p:extLst>
      <p:ext uri="{BB962C8B-B14F-4D97-AF65-F5344CB8AC3E}">
        <p14:creationId xmlns:p14="http://schemas.microsoft.com/office/powerpoint/2010/main" val="23497885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247795"/>
          </a:xfrm>
        </p:spPr>
        <p:txBody>
          <a:bodyPr/>
          <a:lstStyle/>
          <a:p>
            <a:r>
              <a:rPr lang="fa-IR" dirty="0" smtClean="0">
                <a:solidFill>
                  <a:schemeClr val="tx1"/>
                </a:solidFill>
                <a:latin typeface="Arial" pitchFamily="34" charset="0"/>
                <a:cs typeface="Arial" pitchFamily="34" charset="0"/>
              </a:rPr>
              <a:t>  چکیده</a:t>
            </a:r>
            <a:endParaRPr lang="fa-IR"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1752600"/>
            <a:ext cx="6786610" cy="4357718"/>
          </a:xfrm>
        </p:spPr>
        <p:txBody>
          <a:bodyPr>
            <a:noAutofit/>
          </a:bodyPr>
          <a:lstStyle/>
          <a:p>
            <a:endParaRPr lang="fa-IR" sz="1200" dirty="0"/>
          </a:p>
          <a:p>
            <a:endParaRPr lang="fa-IR" sz="1600" dirty="0" smtClean="0"/>
          </a:p>
          <a:p>
            <a:pPr algn="just"/>
            <a:r>
              <a:rPr lang="fa-IR" sz="1600" b="1" dirty="0" smtClean="0"/>
              <a:t>هدف </a:t>
            </a:r>
            <a:r>
              <a:rPr lang="fa-IR" sz="1600" b="1" dirty="0"/>
              <a:t>از ارائه اين مقاله آشنايي اوليه علاقه مندان حسابداري، با حسابداري اجتماعي است. در اين </a:t>
            </a:r>
            <a:r>
              <a:rPr lang="fa-IR" sz="1600" b="1" dirty="0" smtClean="0"/>
              <a:t>مقاله  به  تاريخچه ي حسابداري</a:t>
            </a:r>
            <a:r>
              <a:rPr lang="fa-IR" sz="1600" b="1" dirty="0"/>
              <a:t> </a:t>
            </a:r>
            <a:r>
              <a:rPr lang="fa-IR" sz="1600" b="1" dirty="0" smtClean="0"/>
              <a:t>اجتماعي  و تعريف  حسابداري اجتماعي و اهداف  حسابداري اجتماعي و اصطلاحات  و استفاده  كنندگان از حسابداري اجتماعي  وبعد </a:t>
            </a:r>
            <a:r>
              <a:rPr lang="fa-IR" sz="1600" b="1" dirty="0"/>
              <a:t>از آن </a:t>
            </a:r>
            <a:r>
              <a:rPr lang="fa-IR" sz="1600" b="1" dirty="0" smtClean="0"/>
              <a:t>به مزاياي حسابداري اجتماعي و </a:t>
            </a:r>
            <a:r>
              <a:rPr lang="fa-IR" sz="1600" b="1" dirty="0"/>
              <a:t>سپس به مشكلات پياده سازي حسابداري و گزارشگري اجتماعي </a:t>
            </a:r>
            <a:r>
              <a:rPr lang="fa-IR" sz="1600" b="1" dirty="0" smtClean="0"/>
              <a:t>اشاره شده است.</a:t>
            </a:r>
            <a:endParaRPr lang="fa-IR" sz="1600" b="1" dirty="0"/>
          </a:p>
          <a:p>
            <a:pPr algn="just"/>
            <a:r>
              <a:rPr lang="fa-IR" sz="1600" b="1" dirty="0" smtClean="0"/>
              <a:t>بسياري </a:t>
            </a:r>
            <a:r>
              <a:rPr lang="fa-IR" sz="1600" b="1" dirty="0"/>
              <a:t>از رفتارها و اقدامات مديران و كاركنان، متأثر از ارزشهاي اخلاقي </a:t>
            </a:r>
            <a:r>
              <a:rPr lang="fa-IR" sz="1600" b="1" dirty="0" smtClean="0"/>
              <a:t> بوده وريشه  در </a:t>
            </a:r>
            <a:r>
              <a:rPr lang="fa-IR" sz="1600" b="1" dirty="0"/>
              <a:t>اخلاق دارد . عدم </a:t>
            </a:r>
            <a:r>
              <a:rPr lang="fa-IR" sz="1600" b="1" dirty="0" smtClean="0"/>
              <a:t> توجه به اخلاق كاردر مديريت  سازمانها ، </a:t>
            </a:r>
            <a:r>
              <a:rPr lang="fa-IR" sz="1600" b="1" dirty="0"/>
              <a:t>در جوامعي </a:t>
            </a:r>
            <a:r>
              <a:rPr lang="fa-IR" sz="1600" b="1" dirty="0" smtClean="0"/>
              <a:t> مانند  ايران كه  از  </a:t>
            </a:r>
            <a:r>
              <a:rPr lang="fa-IR" sz="1600" b="1" dirty="0"/>
              <a:t>يك </a:t>
            </a:r>
            <a:r>
              <a:rPr lang="fa-IR" sz="1600" b="1" dirty="0" smtClean="0"/>
              <a:t>سو  </a:t>
            </a:r>
            <a:r>
              <a:rPr lang="fa-IR" sz="1600" b="1" dirty="0"/>
              <a:t>داراي ارزشهاي </a:t>
            </a:r>
            <a:r>
              <a:rPr lang="fa-IR" sz="1600" b="1" dirty="0" smtClean="0"/>
              <a:t> اخلاقي  غني  بوده واز </a:t>
            </a:r>
            <a:r>
              <a:rPr lang="fa-IR" sz="1600" b="1" dirty="0"/>
              <a:t>سوي </a:t>
            </a:r>
            <a:r>
              <a:rPr lang="fa-IR" sz="1600" b="1" dirty="0" smtClean="0"/>
              <a:t>د يگر </a:t>
            </a:r>
            <a:r>
              <a:rPr lang="fa-IR" sz="1600" b="1" dirty="0"/>
              <a:t>با </a:t>
            </a:r>
            <a:r>
              <a:rPr lang="fa-IR" sz="1600" b="1" dirty="0" smtClean="0"/>
              <a:t>كشورهاي پيشرفته </a:t>
            </a:r>
            <a:r>
              <a:rPr lang="fa-IR" sz="1600" b="1" dirty="0"/>
              <a:t>فاصله قابل توجهي دارند، مي تواند معضلاتي بزرگ براي سازمانها به </a:t>
            </a:r>
            <a:r>
              <a:rPr lang="fa-IR" sz="1600" b="1" dirty="0" smtClean="0"/>
              <a:t> وجود </a:t>
            </a:r>
            <a:r>
              <a:rPr lang="fa-IR" sz="1600" b="1" dirty="0"/>
              <a:t>آورد. به علاوه با افزايش انتظارات </a:t>
            </a:r>
            <a:r>
              <a:rPr lang="fa-IR" sz="1600" b="1" dirty="0" smtClean="0"/>
              <a:t>اجتماعي</a:t>
            </a:r>
            <a:r>
              <a:rPr lang="fa-IR" sz="1600" b="1" dirty="0"/>
              <a:t> </a:t>
            </a:r>
            <a:r>
              <a:rPr lang="fa-IR" sz="1600" b="1" dirty="0" smtClean="0"/>
              <a:t>ازسازمانها</a:t>
            </a:r>
            <a:r>
              <a:rPr lang="fa-IR" sz="1600" b="1" dirty="0"/>
              <a:t>، جوامع نسبت به مسائلي مانند محيط زيست ، حقوق زنان، </a:t>
            </a:r>
            <a:r>
              <a:rPr lang="fa-IR" sz="1600" b="1" dirty="0" smtClean="0"/>
              <a:t>كودكان , اقليتها ، </a:t>
            </a:r>
            <a:r>
              <a:rPr lang="fa-IR" sz="1600" b="1" dirty="0"/>
              <a:t>معلولان، </a:t>
            </a:r>
            <a:r>
              <a:rPr lang="fa-IR" sz="1600" b="1" dirty="0" smtClean="0"/>
              <a:t>برابري </a:t>
            </a:r>
            <a:r>
              <a:rPr lang="fa-IR" sz="1600" b="1" dirty="0"/>
              <a:t>استخدام و كاهش </a:t>
            </a:r>
            <a:r>
              <a:rPr lang="fa-IR" sz="1600" b="1" dirty="0" smtClean="0"/>
              <a:t>نیروي</a:t>
            </a:r>
            <a:r>
              <a:rPr lang="fa-IR" sz="1600" b="1" dirty="0"/>
              <a:t> </a:t>
            </a:r>
            <a:r>
              <a:rPr lang="fa-IR" sz="1600" b="1" dirty="0" smtClean="0"/>
              <a:t>انساني</a:t>
            </a:r>
            <a:r>
              <a:rPr lang="fa-IR" sz="1600" b="1" dirty="0"/>
              <a:t>، حساس تر شده اند</a:t>
            </a:r>
            <a:r>
              <a:rPr lang="fa-IR" sz="1600" b="1" dirty="0" smtClean="0"/>
              <a:t>. بي </a:t>
            </a:r>
            <a:r>
              <a:rPr lang="fa-IR" sz="1600" b="1" dirty="0"/>
              <a:t>توجهي سازمانها به اين حقوق و عدم رعايت اصول اخلاقي </a:t>
            </a:r>
            <a:r>
              <a:rPr lang="fa-IR" sz="1600" b="1" dirty="0" smtClean="0"/>
              <a:t>دربرخورد </a:t>
            </a:r>
            <a:r>
              <a:rPr lang="fa-IR" sz="1600" b="1" dirty="0"/>
              <a:t>با </a:t>
            </a:r>
            <a:r>
              <a:rPr lang="fa-IR" sz="1600" b="1" dirty="0" smtClean="0"/>
              <a:t>ذينفعان  بيروني</a:t>
            </a:r>
            <a:r>
              <a:rPr lang="fa-IR" sz="1600" b="1" dirty="0"/>
              <a:t>، </a:t>
            </a:r>
            <a:r>
              <a:rPr lang="fa-IR" sz="1600" b="1" dirty="0" smtClean="0"/>
              <a:t>مي تواندمشكلاتي </a:t>
            </a:r>
            <a:r>
              <a:rPr lang="fa-IR" sz="1600" b="1" dirty="0"/>
              <a:t>را براي سازمان ايجاد كند و مشروعيت سازمان و اقدامات آن را </a:t>
            </a:r>
            <a:r>
              <a:rPr lang="fa-IR" sz="1600" b="1" dirty="0" smtClean="0"/>
              <a:t>مورد پرسش </a:t>
            </a:r>
            <a:r>
              <a:rPr lang="fa-IR" sz="1600" b="1" dirty="0"/>
              <a:t>قرار داده، در نتيجه سود و موفقيت سازمان </a:t>
            </a:r>
            <a:r>
              <a:rPr lang="fa-IR" sz="1600" b="1" dirty="0" smtClean="0"/>
              <a:t>     را تحت </a:t>
            </a:r>
            <a:r>
              <a:rPr lang="fa-IR" sz="1600" b="1" dirty="0"/>
              <a:t>تأثير قرار دهد. اخلاق </a:t>
            </a:r>
            <a:r>
              <a:rPr lang="fa-IR" sz="1600" b="1" dirty="0" smtClean="0"/>
              <a:t> كار ضعيف ،  </a:t>
            </a:r>
            <a:r>
              <a:rPr lang="fa-IR" sz="1600" b="1" dirty="0"/>
              <a:t>بر نگرش </a:t>
            </a:r>
            <a:r>
              <a:rPr lang="fa-IR" sz="1600" b="1" dirty="0" smtClean="0"/>
              <a:t> افراد  </a:t>
            </a:r>
            <a:r>
              <a:rPr lang="fa-IR" sz="1600" b="1" dirty="0"/>
              <a:t>نسبت </a:t>
            </a:r>
            <a:r>
              <a:rPr lang="fa-IR" sz="1600" b="1" dirty="0" smtClean="0"/>
              <a:t>به  شغل ، </a:t>
            </a:r>
            <a:r>
              <a:rPr lang="fa-IR" sz="1600" b="1" dirty="0"/>
              <a:t>سازمان و مديران موثر </a:t>
            </a:r>
            <a:r>
              <a:rPr lang="fa-IR" sz="1600" b="1" dirty="0" smtClean="0"/>
              <a:t>بوده ، </a:t>
            </a:r>
            <a:r>
              <a:rPr lang="fa-IR" sz="1600" b="1" dirty="0"/>
              <a:t>مي تواند بر </a:t>
            </a:r>
            <a:r>
              <a:rPr lang="fa-IR" sz="1600" b="1" dirty="0" smtClean="0"/>
              <a:t>عملكرد فرد </a:t>
            </a:r>
            <a:r>
              <a:rPr lang="fa-IR" sz="1600" b="1" dirty="0"/>
              <a:t>ي </a:t>
            </a:r>
            <a:r>
              <a:rPr lang="fa-IR" sz="1600" b="1" dirty="0" smtClean="0"/>
              <a:t>،گروهي وسازماني اثر بگذارد</a:t>
            </a:r>
          </a:p>
          <a:p>
            <a:pPr algn="just"/>
            <a:r>
              <a:rPr lang="fa-IR" sz="1400" b="1" dirty="0" smtClean="0"/>
              <a:t>واژههاي </a:t>
            </a:r>
            <a:r>
              <a:rPr lang="fa-IR" sz="1400" b="1" dirty="0"/>
              <a:t>كليدي:حسابداري اجتماعي، سرمايه اجتماعي، هزينه اجتماعي</a:t>
            </a:r>
            <a:r>
              <a:rPr lang="fa-IR" sz="1200" b="1" dirty="0"/>
              <a:t>.</a:t>
            </a:r>
            <a:endParaRPr lang="fa-IR" sz="1200"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643050"/>
            <a:ext cx="7992888" cy="4216539"/>
          </a:xfrm>
          <a:prstGeom prst="rect">
            <a:avLst/>
          </a:prstGeom>
        </p:spPr>
        <p:txBody>
          <a:bodyPr wrap="square">
            <a:spAutoFit/>
          </a:bodyPr>
          <a:lstStyle/>
          <a:p>
            <a:r>
              <a:rPr lang="fa-IR" sz="4800" b="1" dirty="0" smtClean="0"/>
              <a:t>مقدمه</a:t>
            </a:r>
          </a:p>
          <a:p>
            <a:endParaRPr lang="fa-IR" sz="2000" b="1" dirty="0"/>
          </a:p>
          <a:p>
            <a:r>
              <a:rPr lang="fa-IR" sz="2000" dirty="0"/>
              <a:t>امروزه با توجه به پيچيده شدن ارتباط </a:t>
            </a:r>
            <a:r>
              <a:rPr lang="fa-IR" sz="2000" dirty="0" smtClean="0"/>
              <a:t> شركتهاي </a:t>
            </a:r>
            <a:r>
              <a:rPr lang="fa-IR" sz="2000" dirty="0"/>
              <a:t>موجود </a:t>
            </a:r>
            <a:r>
              <a:rPr lang="fa-IR" sz="2000" dirty="0" smtClean="0"/>
              <a:t>درجامعه  با </a:t>
            </a:r>
            <a:r>
              <a:rPr lang="fa-IR" sz="2000" dirty="0"/>
              <a:t>يكديگر </a:t>
            </a:r>
            <a:r>
              <a:rPr lang="fa-IR" sz="2000" dirty="0" smtClean="0"/>
              <a:t>وهمچنين </a:t>
            </a:r>
            <a:r>
              <a:rPr lang="fa-IR" sz="2000" dirty="0"/>
              <a:t>با دولت و </a:t>
            </a:r>
            <a:r>
              <a:rPr lang="fa-IR" sz="2000" dirty="0" smtClean="0"/>
              <a:t>افرادحاضردرجامعه شرايطي </a:t>
            </a:r>
            <a:r>
              <a:rPr lang="fa-IR" sz="2000" dirty="0"/>
              <a:t>بوجود آمد كه شركتها مي بايست نه تنها به </a:t>
            </a:r>
            <a:r>
              <a:rPr lang="fa-IR" sz="2000" dirty="0" smtClean="0"/>
              <a:t>ذينفعان بلكه به </a:t>
            </a:r>
            <a:r>
              <a:rPr lang="fa-IR" sz="2000" dirty="0"/>
              <a:t>آحاد مردم </a:t>
            </a:r>
            <a:r>
              <a:rPr lang="fa-IR" sz="2000" dirty="0" smtClean="0"/>
              <a:t>پاسخگو باشند.ازدهه 60ميلادي شركتها به اهميت </a:t>
            </a:r>
            <a:r>
              <a:rPr lang="fa-IR" sz="2000" dirty="0"/>
              <a:t>منابع اجتماعي </a:t>
            </a:r>
            <a:r>
              <a:rPr lang="fa-IR" sz="2000" dirty="0" smtClean="0"/>
              <a:t> پي برده اند به گونه </a:t>
            </a:r>
            <a:r>
              <a:rPr lang="fa-IR" sz="2000" dirty="0"/>
              <a:t>اي كه اين اهميت خود را </a:t>
            </a:r>
            <a:r>
              <a:rPr lang="fa-IR" sz="2000" dirty="0" smtClean="0"/>
              <a:t>در يك </a:t>
            </a:r>
            <a:r>
              <a:rPr lang="fa-IR" sz="2000" dirty="0"/>
              <a:t>دهه بعد </a:t>
            </a:r>
            <a:r>
              <a:rPr lang="fa-IR" sz="2000" dirty="0" smtClean="0"/>
              <a:t>در گزارشگري اجتماعي  نشان داد .دهه </a:t>
            </a:r>
            <a:r>
              <a:rPr lang="fa-IR" sz="2000" dirty="0"/>
              <a:t>70 شروع </a:t>
            </a:r>
            <a:r>
              <a:rPr lang="fa-IR" sz="2000" dirty="0" smtClean="0"/>
              <a:t>واوج </a:t>
            </a:r>
            <a:r>
              <a:rPr lang="fa-IR" sz="2000" dirty="0"/>
              <a:t>دوران حسابداري </a:t>
            </a:r>
            <a:r>
              <a:rPr lang="fa-IR" sz="2000" dirty="0" smtClean="0"/>
              <a:t>و گزارشگري </a:t>
            </a:r>
            <a:r>
              <a:rPr lang="fa-IR" sz="2000" dirty="0"/>
              <a:t>اجتماعي </a:t>
            </a:r>
            <a:r>
              <a:rPr lang="fa-IR" sz="2000" dirty="0" smtClean="0"/>
              <a:t> به شمارمي آيد.در </a:t>
            </a:r>
            <a:r>
              <a:rPr lang="fa-IR" sz="2000" dirty="0"/>
              <a:t>اين </a:t>
            </a:r>
            <a:r>
              <a:rPr lang="fa-IR" sz="2000" dirty="0" smtClean="0"/>
              <a:t>دهه مقالات زيادي نوشته  </a:t>
            </a:r>
            <a:r>
              <a:rPr lang="fa-IR" sz="2000" dirty="0"/>
              <a:t>شد كه نشان </a:t>
            </a:r>
            <a:r>
              <a:rPr lang="fa-IR" sz="2000" dirty="0" smtClean="0"/>
              <a:t>از علاقه </a:t>
            </a:r>
            <a:r>
              <a:rPr lang="fa-IR" sz="2000" dirty="0"/>
              <a:t>مندي </a:t>
            </a:r>
            <a:r>
              <a:rPr lang="fa-IR" sz="2000" dirty="0" smtClean="0"/>
              <a:t> مديران </a:t>
            </a:r>
            <a:r>
              <a:rPr lang="fa-IR" sz="2000" dirty="0"/>
              <a:t>به </a:t>
            </a:r>
            <a:r>
              <a:rPr lang="fa-IR" sz="2000" dirty="0" smtClean="0"/>
              <a:t>ارائه اطلاعات اجتماعي مي دهد به طوري كه در دهه اول  گسترش حسابداري </a:t>
            </a:r>
            <a:r>
              <a:rPr lang="fa-IR" sz="2000" dirty="0"/>
              <a:t>اجتماعي </a:t>
            </a:r>
            <a:r>
              <a:rPr lang="fa-IR" sz="2000" dirty="0" smtClean="0"/>
              <a:t> بسياري از شركتها  به سمت  گزارشگري </a:t>
            </a:r>
            <a:r>
              <a:rPr lang="fa-IR" sz="2000" dirty="0"/>
              <a:t>اجتماعي </a:t>
            </a:r>
            <a:r>
              <a:rPr lang="fa-IR" sz="2000" dirty="0" smtClean="0"/>
              <a:t> پيش رفتند.   مشكلات  زيادي </a:t>
            </a:r>
            <a:r>
              <a:rPr lang="fa-IR" sz="2000" dirty="0"/>
              <a:t>نيز </a:t>
            </a:r>
            <a:r>
              <a:rPr lang="fa-IR" sz="2000" dirty="0" smtClean="0"/>
              <a:t>درراستاي  گزارشگري اجتماعي </a:t>
            </a:r>
            <a:r>
              <a:rPr lang="fa-IR" sz="2000" dirty="0"/>
              <a:t>وجود داشته </a:t>
            </a:r>
            <a:r>
              <a:rPr lang="fa-IR" sz="2000" dirty="0" smtClean="0"/>
              <a:t> و دارد </a:t>
            </a:r>
            <a:r>
              <a:rPr lang="fa-IR" sz="2000" dirty="0"/>
              <a:t>كه پيشرفت اين نوع </a:t>
            </a:r>
            <a:r>
              <a:rPr lang="fa-IR" sz="2000" dirty="0" smtClean="0"/>
              <a:t> گزارشگري </a:t>
            </a:r>
            <a:r>
              <a:rPr lang="fa-IR" sz="2000" dirty="0"/>
              <a:t>را با محدوديت مواجه نموده است </a:t>
            </a:r>
            <a:r>
              <a:rPr lang="fa-IR" sz="2000" dirty="0" smtClean="0"/>
              <a:t>كه دراين مقاله</a:t>
            </a:r>
            <a:r>
              <a:rPr lang="fa-IR" sz="2000" dirty="0"/>
              <a:t>، به برخي از مشكلات اشاره شده است</a:t>
            </a:r>
          </a:p>
        </p:txBody>
      </p:sp>
    </p:spTree>
  </p:cSld>
  <p:clrMapOvr>
    <a:masterClrMapping/>
  </p:clrMapOvr>
  <p:transition spd="slow">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2613" y="1405190"/>
            <a:ext cx="7715304" cy="6001643"/>
          </a:xfrm>
          <a:prstGeom prst="rect">
            <a:avLst/>
          </a:prstGeom>
        </p:spPr>
        <p:txBody>
          <a:bodyPr wrap="square">
            <a:spAutoFit/>
          </a:bodyPr>
          <a:lstStyle/>
          <a:p>
            <a:endParaRPr lang="fa-IR" sz="4000" b="1" dirty="0"/>
          </a:p>
          <a:p>
            <a:r>
              <a:rPr lang="fa-IR" dirty="0"/>
              <a:t>به دليل عدم توجه به منافع ساير گروههاي اجتماع </a:t>
            </a:r>
            <a:r>
              <a:rPr lang="fa-IR" dirty="0" smtClean="0"/>
              <a:t> وهمچنين </a:t>
            </a:r>
            <a:r>
              <a:rPr lang="fa-IR" dirty="0"/>
              <a:t>اثرات زيست محيطي ناشي از </a:t>
            </a:r>
            <a:r>
              <a:rPr lang="fa-IR" dirty="0" smtClean="0"/>
              <a:t>فعاليتهاي </a:t>
            </a:r>
            <a:r>
              <a:rPr lang="fa-IR" dirty="0"/>
              <a:t>واحد تجار </a:t>
            </a:r>
            <a:r>
              <a:rPr lang="fa-IR" dirty="0" smtClean="0"/>
              <a:t>ي،دراوايل </a:t>
            </a:r>
            <a:r>
              <a:rPr lang="fa-IR" dirty="0"/>
              <a:t>دهه شصت ميلادي مفهوم جديدي به نام حسابدار </a:t>
            </a:r>
            <a:r>
              <a:rPr lang="fa-IR" dirty="0" smtClean="0"/>
              <a:t>ي اجتماعی در </a:t>
            </a:r>
            <a:r>
              <a:rPr lang="fa-IR" dirty="0"/>
              <a:t>مباحث </a:t>
            </a:r>
            <a:r>
              <a:rPr lang="fa-IR" dirty="0" smtClean="0"/>
              <a:t>نظري </a:t>
            </a:r>
            <a:r>
              <a:rPr lang="fa-IR" dirty="0"/>
              <a:t>حسابدار </a:t>
            </a:r>
            <a:r>
              <a:rPr lang="fa-IR" dirty="0" smtClean="0"/>
              <a:t>ي مطرح </a:t>
            </a:r>
            <a:r>
              <a:rPr lang="fa-IR" dirty="0"/>
              <a:t>شد </a:t>
            </a:r>
            <a:r>
              <a:rPr lang="fa-IR" dirty="0" smtClean="0"/>
              <a:t>و نويسندگاني </a:t>
            </a:r>
            <a:r>
              <a:rPr lang="fa-IR" dirty="0"/>
              <a:t>از اروپا، كانادا و استراليا از قبيل آندرسن، موبلي و لين اوس در نوشته هاي خود به آن </a:t>
            </a:r>
            <a:r>
              <a:rPr lang="fa-IR" dirty="0" smtClean="0"/>
              <a:t>اشاراتي داشته </a:t>
            </a:r>
            <a:r>
              <a:rPr lang="fa-IR" dirty="0"/>
              <a:t>اند </a:t>
            </a:r>
            <a:r>
              <a:rPr lang="fa-IR" dirty="0" smtClean="0"/>
              <a:t>وازميان </a:t>
            </a:r>
            <a:r>
              <a:rPr lang="fa-IR" dirty="0"/>
              <a:t>آنان آندرسن را </a:t>
            </a:r>
            <a:r>
              <a:rPr lang="fa-IR" dirty="0" smtClean="0"/>
              <a:t>بايد به </a:t>
            </a:r>
            <a:r>
              <a:rPr lang="fa-IR" dirty="0"/>
              <a:t>عنوان پدر اين شاخه از دانش حسابداري دانست.</a:t>
            </a:r>
          </a:p>
          <a:p>
            <a:r>
              <a:rPr lang="fa-IR" dirty="0" smtClean="0"/>
              <a:t>درآمريكا </a:t>
            </a:r>
            <a:r>
              <a:rPr lang="fa-IR" dirty="0"/>
              <a:t>اين </a:t>
            </a:r>
            <a:r>
              <a:rPr lang="fa-IR" dirty="0" smtClean="0"/>
              <a:t>مفهوم دراوايل  دهه </a:t>
            </a:r>
            <a:r>
              <a:rPr lang="fa-IR" dirty="0"/>
              <a:t>70 ميلادي </a:t>
            </a:r>
            <a:r>
              <a:rPr lang="fa-IR" dirty="0" smtClean="0"/>
              <a:t>توسط انجمن </a:t>
            </a:r>
            <a:r>
              <a:rPr lang="fa-IR" dirty="0"/>
              <a:t>حسابداري امريكا به منظور </a:t>
            </a:r>
            <a:r>
              <a:rPr lang="fa-IR" dirty="0" smtClean="0"/>
              <a:t>بررسي </a:t>
            </a:r>
            <a:r>
              <a:rPr lang="fa-IR" dirty="0"/>
              <a:t>موانع و </a:t>
            </a:r>
            <a:r>
              <a:rPr lang="fa-IR" dirty="0" smtClean="0"/>
              <a:t>مشكلات مربوط </a:t>
            </a:r>
            <a:r>
              <a:rPr lang="fa-IR" dirty="0"/>
              <a:t>به اندازه گيري </a:t>
            </a:r>
            <a:r>
              <a:rPr lang="fa-IR" dirty="0" smtClean="0"/>
              <a:t>درحسابداري </a:t>
            </a:r>
            <a:r>
              <a:rPr lang="fa-IR" dirty="0"/>
              <a:t>اجتماعي آغاز شد و با وجود گذشت </a:t>
            </a:r>
            <a:r>
              <a:rPr lang="fa-IR" dirty="0" smtClean="0"/>
              <a:t>40سال </a:t>
            </a:r>
            <a:r>
              <a:rPr lang="fa-IR" dirty="0"/>
              <a:t>هنوز </a:t>
            </a:r>
            <a:r>
              <a:rPr lang="fa-IR" dirty="0" smtClean="0"/>
              <a:t>این مفهوم ازجديدترين مباحث حسابداري است. درخصوص تدوين  استانداردهاي  </a:t>
            </a:r>
            <a:r>
              <a:rPr lang="fa-IR" dirty="0"/>
              <a:t>حسابداري </a:t>
            </a:r>
            <a:r>
              <a:rPr lang="fa-IR" dirty="0" smtClean="0"/>
              <a:t>اجتماعي  به  دليل فشار سازمانهاي هوادار محيط </a:t>
            </a:r>
            <a:r>
              <a:rPr lang="fa-IR" dirty="0"/>
              <a:t>زيست </a:t>
            </a:r>
            <a:r>
              <a:rPr lang="fa-IR" dirty="0" smtClean="0"/>
              <a:t> وحقوق </a:t>
            </a:r>
            <a:r>
              <a:rPr lang="fa-IR" dirty="0"/>
              <a:t>بشر در كشورهاي </a:t>
            </a:r>
            <a:r>
              <a:rPr lang="fa-IR" dirty="0" smtClean="0"/>
              <a:t>صنعتي ، </a:t>
            </a:r>
            <a:r>
              <a:rPr lang="fa-IR" dirty="0"/>
              <a:t>فدراسيون </a:t>
            </a:r>
            <a:r>
              <a:rPr lang="fa-IR" dirty="0" smtClean="0"/>
              <a:t> بين المللي حسابدار ی </a:t>
            </a:r>
            <a:r>
              <a:rPr lang="fa-IR" dirty="0"/>
              <a:t>توجه </a:t>
            </a:r>
            <a:r>
              <a:rPr lang="fa-IR" dirty="0" smtClean="0"/>
              <a:t> خود را معطوف به این موضوع  كردومجموعه </a:t>
            </a:r>
            <a:r>
              <a:rPr lang="fa-IR" dirty="0"/>
              <a:t>اي </a:t>
            </a:r>
            <a:r>
              <a:rPr lang="fa-IR" dirty="0" smtClean="0"/>
              <a:t>ازبيانيه </a:t>
            </a:r>
            <a:r>
              <a:rPr lang="fa-IR" dirty="0"/>
              <a:t>ها را </a:t>
            </a:r>
            <a:r>
              <a:rPr lang="fa-IR" dirty="0" smtClean="0"/>
              <a:t>دررابطه </a:t>
            </a:r>
            <a:r>
              <a:rPr lang="fa-IR" dirty="0"/>
              <a:t>با تدوين استانداردهاي اين مفهوم صادر نمود .</a:t>
            </a:r>
          </a:p>
          <a:p>
            <a:r>
              <a:rPr lang="fa-IR" dirty="0"/>
              <a:t>در ايران اولين بار در پاييز سال 1372 در فصلنامه بررسي هاي حسابداري دانشگاه تهران مقاله ا ي با عنوان </a:t>
            </a:r>
            <a:r>
              <a:rPr lang="fa-IR" dirty="0" smtClean="0"/>
              <a:t>تئوري  حسابداري  اجتماعي </a:t>
            </a:r>
            <a:r>
              <a:rPr lang="fa-IR" dirty="0"/>
              <a:t>مطرح شد و تاكنون </a:t>
            </a:r>
            <a:r>
              <a:rPr lang="fa-IR" dirty="0" smtClean="0"/>
              <a:t> مقالات </a:t>
            </a:r>
            <a:r>
              <a:rPr lang="fa-IR" dirty="0"/>
              <a:t>زيادي در اين خصوص ارائه شده است</a:t>
            </a:r>
            <a:r>
              <a:rPr lang="fa-IR" dirty="0" smtClean="0"/>
              <a:t>.</a:t>
            </a:r>
          </a:p>
          <a:p>
            <a:endParaRPr lang="fa-IR" dirty="0"/>
          </a:p>
          <a:p>
            <a:endParaRPr lang="fa-IR" dirty="0" smtClean="0"/>
          </a:p>
          <a:p>
            <a:endParaRPr lang="fa-IR" sz="1400" dirty="0" smtClean="0"/>
          </a:p>
          <a:p>
            <a:endParaRPr lang="fa-IR" sz="1400" dirty="0"/>
          </a:p>
          <a:p>
            <a:endParaRPr lang="fa-IR" sz="1400" dirty="0" smtClean="0"/>
          </a:p>
          <a:p>
            <a:endParaRPr lang="fa-IR" sz="1400" dirty="0"/>
          </a:p>
        </p:txBody>
      </p:sp>
      <p:sp>
        <p:nvSpPr>
          <p:cNvPr id="7" name="Title 6"/>
          <p:cNvSpPr>
            <a:spLocks noGrp="1"/>
          </p:cNvSpPr>
          <p:nvPr>
            <p:ph type="title"/>
          </p:nvPr>
        </p:nvSpPr>
        <p:spPr>
          <a:xfrm>
            <a:off x="1315109" y="476672"/>
            <a:ext cx="7272808" cy="1363178"/>
          </a:xfrm>
        </p:spPr>
        <p:txBody>
          <a:bodyPr>
            <a:noAutofit/>
          </a:bodyPr>
          <a:lstStyle/>
          <a:p>
            <a:r>
              <a:rPr lang="fa-IR" sz="4800" b="1" dirty="0" smtClean="0">
                <a:solidFill>
                  <a:schemeClr val="tx1"/>
                </a:solidFill>
              </a:rPr>
              <a:t>تاريخچه ي حسابداري اجتماعي             </a:t>
            </a:r>
            <a:endParaRPr lang="fa-IR" sz="4800" b="1" dirty="0">
              <a:solidFill>
                <a:schemeClr val="tx1"/>
              </a:solidFill>
            </a:endParaRP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2364872"/>
          </a:xfrm>
        </p:spPr>
        <p:txBody>
          <a:bodyPr>
            <a:normAutofit/>
          </a:bodyPr>
          <a:lstStyle/>
          <a:p>
            <a:pPr lvl="0" rtl="1">
              <a:spcBef>
                <a:spcPts val="0"/>
              </a:spcBef>
            </a:pPr>
            <a:r>
              <a:rPr lang="fa-IR" sz="1800" dirty="0" smtClean="0">
                <a:solidFill>
                  <a:prstClr val="black"/>
                </a:solidFill>
                <a:latin typeface="Constantia"/>
                <a:ea typeface="+mn-ea"/>
              </a:rPr>
              <a:t>.</a:t>
            </a:r>
            <a:r>
              <a:rPr lang="fa-IR" sz="1800" dirty="0">
                <a:solidFill>
                  <a:prstClr val="black"/>
                </a:solidFill>
                <a:latin typeface="Constantia"/>
                <a:ea typeface="+mn-ea"/>
              </a:rPr>
              <a:t> </a:t>
            </a:r>
            <a:br>
              <a:rPr lang="fa-IR" sz="1800" dirty="0">
                <a:solidFill>
                  <a:prstClr val="black"/>
                </a:solidFill>
                <a:latin typeface="Constantia"/>
                <a:ea typeface="+mn-ea"/>
              </a:rPr>
            </a:br>
            <a:endParaRPr lang="fa-IR" dirty="0"/>
          </a:p>
        </p:txBody>
      </p:sp>
      <p:sp>
        <p:nvSpPr>
          <p:cNvPr id="3" name="Rectangle 2"/>
          <p:cNvSpPr/>
          <p:nvPr/>
        </p:nvSpPr>
        <p:spPr>
          <a:xfrm>
            <a:off x="430233" y="4293096"/>
            <a:ext cx="8246223" cy="1969770"/>
          </a:xfrm>
          <a:prstGeom prst="rect">
            <a:avLst/>
          </a:prstGeom>
        </p:spPr>
        <p:txBody>
          <a:bodyPr wrap="square">
            <a:spAutoFit/>
          </a:bodyPr>
          <a:lstStyle/>
          <a:p>
            <a:r>
              <a:rPr lang="fa-IR" sz="3200" dirty="0" smtClean="0"/>
              <a:t>  تعريف </a:t>
            </a:r>
            <a:r>
              <a:rPr lang="fa-IR" sz="3200" dirty="0"/>
              <a:t>حسابداری اجتماعی</a:t>
            </a:r>
            <a:r>
              <a:rPr lang="fa-IR" dirty="0"/>
              <a:t>: </a:t>
            </a:r>
            <a:br>
              <a:rPr lang="fa-IR" dirty="0"/>
            </a:br>
            <a:endParaRPr lang="fa-IR" dirty="0" smtClean="0"/>
          </a:p>
          <a:p>
            <a:r>
              <a:rPr lang="fa-IR" dirty="0" smtClean="0"/>
              <a:t>حسابداری </a:t>
            </a:r>
            <a:r>
              <a:rPr lang="fa-IR" dirty="0"/>
              <a:t>اجتماعی  فرايند  </a:t>
            </a:r>
            <a:r>
              <a:rPr lang="fa-IR" dirty="0" smtClean="0"/>
              <a:t>گرد آوری</a:t>
            </a:r>
            <a:r>
              <a:rPr lang="fa-IR" dirty="0"/>
              <a:t>، اندازه گيری و گزارش  معاملات و تأثير متقابل </a:t>
            </a:r>
            <a:r>
              <a:rPr lang="fa-IR" dirty="0" smtClean="0"/>
              <a:t>اين  </a:t>
            </a:r>
            <a:r>
              <a:rPr lang="fa-IR" dirty="0"/>
              <a:t>معاملات بين </a:t>
            </a:r>
            <a:r>
              <a:rPr lang="fa-IR" dirty="0" smtClean="0"/>
              <a:t>             واحدهای </a:t>
            </a:r>
            <a:r>
              <a:rPr lang="fa-IR" dirty="0"/>
              <a:t>تجاری وجامعه پيرامونی اوست. حسابداری اجتماعی ازطريق اندازه گيری وگزارشگری تأثيرات </a:t>
            </a:r>
            <a:r>
              <a:rPr lang="fa-IR" dirty="0" smtClean="0"/>
              <a:t>                      متقابل واحد تجاری و جامعه  پيرامونی اش،ارزيابی از توان ايفاء  </a:t>
            </a:r>
            <a:r>
              <a:rPr lang="fa-IR" dirty="0"/>
              <a:t>تعهدات اجتماعی را </a:t>
            </a:r>
            <a:r>
              <a:rPr lang="fa-IR" dirty="0" smtClean="0"/>
              <a:t>امكان پذير میسازد .  </a:t>
            </a:r>
            <a:r>
              <a:rPr lang="fa-IR" dirty="0"/>
              <a:t> </a:t>
            </a:r>
            <a:r>
              <a:rPr lang="fa-IR" dirty="0" smtClean="0"/>
              <a:t> </a:t>
            </a:r>
            <a:r>
              <a:rPr lang="fa-IR" dirty="0"/>
              <a:t>(جعفری، ۱۳۷۲: ۷۹ و </a:t>
            </a:r>
            <a:r>
              <a:rPr lang="fa-IR" dirty="0" smtClean="0"/>
              <a:t>80)</a:t>
            </a:r>
            <a:endParaRPr lang="fa-IR" dirty="0"/>
          </a:p>
        </p:txBody>
      </p:sp>
      <p:sp>
        <p:nvSpPr>
          <p:cNvPr id="4" name="Rectangle 3"/>
          <p:cNvSpPr/>
          <p:nvPr/>
        </p:nvSpPr>
        <p:spPr>
          <a:xfrm>
            <a:off x="539552" y="1412776"/>
            <a:ext cx="7865313" cy="2585323"/>
          </a:xfrm>
          <a:prstGeom prst="rect">
            <a:avLst/>
          </a:prstGeom>
        </p:spPr>
        <p:txBody>
          <a:bodyPr wrap="square">
            <a:spAutoFit/>
          </a:bodyPr>
          <a:lstStyle/>
          <a:p>
            <a:pPr rtl="0"/>
            <a:r>
              <a:rPr lang="fa-IR" sz="3600" dirty="0" smtClean="0"/>
              <a:t>ماهیت حسابداری اجتماعی</a:t>
            </a:r>
            <a:r>
              <a:rPr lang="en-US" dirty="0"/>
              <a:t> </a:t>
            </a:r>
          </a:p>
          <a:p>
            <a:endParaRPr lang="fa-IR" dirty="0" smtClean="0"/>
          </a:p>
          <a:p>
            <a:endParaRPr lang="fa-IR" dirty="0"/>
          </a:p>
          <a:p>
            <a:r>
              <a:rPr lang="fa-IR" dirty="0" smtClean="0"/>
              <a:t>حسابداری </a:t>
            </a:r>
            <a:r>
              <a:rPr lang="fa-IR" dirty="0"/>
              <a:t>مرسوم با تأکید </a:t>
            </a:r>
            <a:r>
              <a:rPr lang="fa-IR" dirty="0" smtClean="0"/>
              <a:t>براندازه گیری وگزارشگری </a:t>
            </a:r>
            <a:r>
              <a:rPr lang="fa-IR" dirty="0"/>
              <a:t>معاملات </a:t>
            </a:r>
            <a:r>
              <a:rPr lang="fa-IR" dirty="0" smtClean="0"/>
              <a:t>ورویدادهای </a:t>
            </a:r>
            <a:r>
              <a:rPr lang="fa-IR" dirty="0"/>
              <a:t>اقتصادی </a:t>
            </a:r>
            <a:r>
              <a:rPr lang="fa-IR" dirty="0" smtClean="0"/>
              <a:t>واحدهای </a:t>
            </a:r>
            <a:r>
              <a:rPr lang="fa-IR" dirty="0"/>
              <a:t>تجاری, معاملات اجتماعی واحدهای تجاری با اجتماع پیرامونش را نادیده می گیرد. بکارگیری و استفاده از منابع اجتماعی </a:t>
            </a:r>
            <a:r>
              <a:rPr lang="fa-IR" dirty="0" smtClean="0"/>
              <a:t>باعث روی </a:t>
            </a:r>
            <a:r>
              <a:rPr lang="fa-IR" dirty="0"/>
              <a:t>دادن </a:t>
            </a:r>
            <a:r>
              <a:rPr lang="fa-IR" sz="1600" dirty="0"/>
              <a:t>معاملات </a:t>
            </a:r>
            <a:r>
              <a:rPr lang="fa-IR" sz="1600" dirty="0" smtClean="0"/>
              <a:t>اجتماعی </a:t>
            </a:r>
            <a:r>
              <a:rPr lang="fa-IR" dirty="0" smtClean="0"/>
              <a:t>می شود وهزینه های اجتماعی </a:t>
            </a:r>
            <a:r>
              <a:rPr lang="fa-IR" dirty="0"/>
              <a:t>به معنی کاهش </a:t>
            </a:r>
            <a:r>
              <a:rPr lang="fa-IR" dirty="0" smtClean="0"/>
              <a:t>منابع اجتماعی می باشد ومنافع </a:t>
            </a:r>
            <a:r>
              <a:rPr lang="fa-IR" dirty="0"/>
              <a:t>اجتماعی </a:t>
            </a:r>
            <a:r>
              <a:rPr lang="fa-IR" dirty="0" smtClean="0"/>
              <a:t>به معنی </a:t>
            </a:r>
            <a:r>
              <a:rPr lang="fa-IR" dirty="0"/>
              <a:t>افزایش </a:t>
            </a:r>
            <a:r>
              <a:rPr lang="fa-IR" dirty="0" smtClean="0"/>
              <a:t>و بهبود </a:t>
            </a:r>
            <a:r>
              <a:rPr lang="fa-IR" dirty="0"/>
              <a:t>منابع </a:t>
            </a:r>
            <a:r>
              <a:rPr lang="fa-IR" dirty="0" smtClean="0"/>
              <a:t>اجتماعی است. هدف  </a:t>
            </a:r>
            <a:r>
              <a:rPr lang="fa-IR" dirty="0"/>
              <a:t>نهایی حسابداری </a:t>
            </a:r>
            <a:r>
              <a:rPr lang="fa-IR" dirty="0" smtClean="0"/>
              <a:t>اجتماعی اندازه گیری  </a:t>
            </a:r>
            <a:r>
              <a:rPr lang="fa-IR" dirty="0"/>
              <a:t>و گزارشکری این منابع, هزینه ها و منافع اجتماعی است</a:t>
            </a:r>
          </a:p>
        </p:txBody>
      </p:sp>
    </p:spTree>
    <p:extLst>
      <p:ext uri="{BB962C8B-B14F-4D97-AF65-F5344CB8AC3E}">
        <p14:creationId xmlns:p14="http://schemas.microsoft.com/office/powerpoint/2010/main" val="284468258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1124744"/>
            <a:ext cx="7688088" cy="4739759"/>
          </a:xfrm>
          <a:prstGeom prst="rect">
            <a:avLst/>
          </a:prstGeom>
        </p:spPr>
        <p:txBody>
          <a:bodyPr wrap="square">
            <a:spAutoFit/>
          </a:bodyPr>
          <a:lstStyle/>
          <a:p>
            <a:pPr rtl="0"/>
            <a:r>
              <a:rPr lang="fa-IR" sz="2400" b="1" dirty="0" smtClean="0"/>
              <a:t>گری</a:t>
            </a:r>
            <a:r>
              <a:rPr lang="fa-IR" dirty="0" smtClean="0"/>
              <a:t>(۲۰۰۰</a:t>
            </a:r>
            <a:r>
              <a:rPr lang="fa-IR" dirty="0"/>
              <a:t>) عنوان نمود که حسابداری اجتماعی </a:t>
            </a:r>
            <a:r>
              <a:rPr lang="fa-IR" dirty="0" smtClean="0"/>
              <a:t>شامل ، </a:t>
            </a:r>
            <a:r>
              <a:rPr lang="fa-IR" dirty="0"/>
              <a:t>عملیات و انتشارات </a:t>
            </a:r>
            <a:r>
              <a:rPr lang="fa-IR" dirty="0" smtClean="0"/>
              <a:t>حساب هایی </a:t>
            </a:r>
            <a:r>
              <a:rPr lang="fa-IR" dirty="0"/>
              <a:t>درباره </a:t>
            </a:r>
            <a:r>
              <a:rPr lang="fa-IR" dirty="0" smtClean="0"/>
              <a:t>اقدامات متقابل </a:t>
            </a:r>
            <a:r>
              <a:rPr lang="fa-IR" dirty="0"/>
              <a:t>اجتماع، محیط، کارمند، جامعه، مشتری و سایر ذینفعان سازمان و تا جایی </a:t>
            </a:r>
            <a:r>
              <a:rPr lang="fa-IR" dirty="0" smtClean="0"/>
              <a:t>که امکان </a:t>
            </a:r>
            <a:r>
              <a:rPr lang="fa-IR" dirty="0"/>
              <a:t>دارد نتیجه این اقدامات و فعالیتها است</a:t>
            </a:r>
            <a:r>
              <a:rPr lang="fa-IR" dirty="0" smtClean="0"/>
              <a:t>.   (</a:t>
            </a:r>
            <a:r>
              <a:rPr lang="fa-IR" dirty="0"/>
              <a:t>به نقل از برندان </a:t>
            </a:r>
            <a:r>
              <a:rPr lang="fa-IR" dirty="0" smtClean="0"/>
              <a:t>دایر، </a:t>
            </a:r>
            <a:r>
              <a:rPr lang="fa-IR" dirty="0"/>
              <a:t>۲۰۰۵: </a:t>
            </a:r>
            <a:r>
              <a:rPr lang="fa-IR" dirty="0" smtClean="0"/>
              <a:t>۲۸ ) </a:t>
            </a:r>
          </a:p>
          <a:p>
            <a:pPr rtl="0"/>
            <a:endParaRPr lang="fa-IR" dirty="0" smtClean="0"/>
          </a:p>
          <a:p>
            <a:pPr rtl="0"/>
            <a:r>
              <a:rPr lang="fa-IR" sz="2400" b="1" dirty="0" smtClean="0"/>
              <a:t>دایر</a:t>
            </a:r>
            <a:r>
              <a:rPr lang="fa-IR" dirty="0" smtClean="0"/>
              <a:t>(۲۰۰۵)عنوان می کند،حسابداری </a:t>
            </a:r>
            <a:r>
              <a:rPr lang="fa-IR" dirty="0"/>
              <a:t>اجتماعی بیشتر شبیه </a:t>
            </a:r>
            <a:r>
              <a:rPr lang="fa-IR" dirty="0" smtClean="0"/>
              <a:t>ترکیب اعدادواطلاعات </a:t>
            </a:r>
            <a:r>
              <a:rPr lang="fa-IR" dirty="0"/>
              <a:t>غیرمالی </a:t>
            </a:r>
            <a:r>
              <a:rPr lang="fa-IR" dirty="0" smtClean="0"/>
              <a:t>وتشریح </a:t>
            </a:r>
            <a:r>
              <a:rPr lang="fa-IR" dirty="0"/>
              <a:t>اطلاعات غیر </a:t>
            </a:r>
            <a:r>
              <a:rPr lang="fa-IR" dirty="0" smtClean="0"/>
              <a:t>عددی است ، هر </a:t>
            </a:r>
            <a:r>
              <a:rPr lang="fa-IR" dirty="0"/>
              <a:t>چند می </a:t>
            </a:r>
            <a:r>
              <a:rPr lang="fa-IR" dirty="0" smtClean="0"/>
              <a:t>تواند شامل </a:t>
            </a:r>
            <a:r>
              <a:rPr lang="fa-IR" dirty="0"/>
              <a:t>اطلاعات مالی </a:t>
            </a:r>
            <a:r>
              <a:rPr lang="fa-IR" dirty="0" smtClean="0"/>
              <a:t>باشد . او نظرش  بر </a:t>
            </a:r>
            <a:r>
              <a:rPr lang="fa-IR" dirty="0"/>
              <a:t>این است </a:t>
            </a:r>
            <a:r>
              <a:rPr lang="fa-IR" dirty="0" smtClean="0"/>
              <a:t>که حسابداری اجتماعی </a:t>
            </a:r>
            <a:r>
              <a:rPr lang="fa-IR" dirty="0"/>
              <a:t>یک محیط یا فعالیت کاملا منطقی و غیر متناقض نیست، به همین دلیل تعریف آن سخت می باشد(دایر، ۲۰۰۵: </a:t>
            </a:r>
            <a:r>
              <a:rPr lang="fa-IR" dirty="0" smtClean="0"/>
              <a:t>۳۰ )           </a:t>
            </a:r>
          </a:p>
          <a:p>
            <a:pPr rtl="0"/>
            <a:r>
              <a:rPr lang="fa-IR" dirty="0" smtClean="0"/>
              <a:t> </a:t>
            </a:r>
          </a:p>
          <a:p>
            <a:pPr rtl="0"/>
            <a:r>
              <a:rPr lang="fa-IR" sz="2000" b="1" dirty="0" smtClean="0"/>
              <a:t>انجمن </a:t>
            </a:r>
            <a:r>
              <a:rPr lang="fa-IR" sz="2000" b="1" dirty="0"/>
              <a:t>حسابداران </a:t>
            </a:r>
            <a:r>
              <a:rPr lang="fa-IR" sz="2000" b="1" dirty="0" smtClean="0"/>
              <a:t>آمریکا </a:t>
            </a:r>
            <a:r>
              <a:rPr lang="fa-IR" dirty="0" smtClean="0"/>
              <a:t>در </a:t>
            </a:r>
            <a:r>
              <a:rPr lang="fa-IR" dirty="0"/>
              <a:t>سال ۱۹۶۶ تعریف حسابداری اجتماعی را بصورت شناسایی و اندازه گیری ارتباطات بین اقدامات متقابل واحد های مستقل و اجتماع و محیط </a:t>
            </a:r>
            <a:r>
              <a:rPr lang="fa-IR" dirty="0" smtClean="0"/>
              <a:t> فیزیکی </a:t>
            </a:r>
            <a:r>
              <a:rPr lang="fa-IR" dirty="0"/>
              <a:t>اطرافشان ارائه نمود. </a:t>
            </a:r>
            <a:r>
              <a:rPr lang="en-US" dirty="0" smtClean="0"/>
              <a:t>: </a:t>
            </a:r>
            <a:r>
              <a:rPr lang="fa-IR" dirty="0" smtClean="0"/>
              <a:t>این انجمن در </a:t>
            </a:r>
            <a:r>
              <a:rPr lang="fa-IR" dirty="0"/>
              <a:t>سال </a:t>
            </a:r>
            <a:r>
              <a:rPr lang="fa-IR" dirty="0" smtClean="0"/>
              <a:t>۱۹۷۷تعریف </a:t>
            </a:r>
            <a:r>
              <a:rPr lang="fa-IR" dirty="0"/>
              <a:t>کاملتر و جامع </a:t>
            </a:r>
            <a:r>
              <a:rPr lang="fa-IR" dirty="0" smtClean="0"/>
              <a:t>تری عنوان نمودکه به </a:t>
            </a:r>
            <a:r>
              <a:rPr lang="fa-IR" dirty="0"/>
              <a:t>شرح زیر </a:t>
            </a:r>
            <a:r>
              <a:rPr lang="fa-IR" dirty="0" smtClean="0"/>
              <a:t>است</a:t>
            </a:r>
            <a:endParaRPr lang="en-US" dirty="0"/>
          </a:p>
          <a:p>
            <a:pPr rtl="0"/>
            <a:r>
              <a:rPr lang="fa-IR" dirty="0" smtClean="0"/>
              <a:t>تمرکز </a:t>
            </a:r>
            <a:r>
              <a:rPr lang="fa-IR" dirty="0"/>
              <a:t>اصلی حسابداری اجتماعی بر اندازه گیری </a:t>
            </a:r>
            <a:r>
              <a:rPr lang="fa-IR" dirty="0" smtClean="0"/>
              <a:t> و </a:t>
            </a:r>
            <a:r>
              <a:rPr lang="fa-IR" dirty="0"/>
              <a:t>گزارشگری تاثیرات </a:t>
            </a:r>
            <a:r>
              <a:rPr lang="fa-IR" dirty="0" smtClean="0"/>
              <a:t> تجارت </a:t>
            </a:r>
            <a:r>
              <a:rPr lang="fa-IR" dirty="0"/>
              <a:t>شرکت بر اجتماع </a:t>
            </a:r>
            <a:r>
              <a:rPr lang="fa-IR" dirty="0" smtClean="0"/>
              <a:t>و محیط فیزیکی است.حسابداری </a:t>
            </a:r>
            <a:r>
              <a:rPr lang="fa-IR" dirty="0"/>
              <a:t>اجتماعی به اندازه گیری (واحد های پولی و غیر پولی) </a:t>
            </a:r>
            <a:r>
              <a:rPr lang="fa-IR" dirty="0" smtClean="0"/>
              <a:t>تاثیرات مطلوب </a:t>
            </a:r>
            <a:r>
              <a:rPr lang="fa-IR" dirty="0"/>
              <a:t>و نامطلوب فعالیتها اشاره دارد. حسابداری اجتماعی به نظر می رسد که شامل اندازه گیری منفعت – هزینه </a:t>
            </a:r>
            <a:r>
              <a:rPr lang="fa-IR" dirty="0" smtClean="0"/>
              <a:t>وگزارشگری </a:t>
            </a:r>
            <a:r>
              <a:rPr lang="fa-IR" dirty="0"/>
              <a:t>برنامه های اجتماعی و فعالیتهای عمومی </a:t>
            </a:r>
            <a:r>
              <a:rPr lang="fa-IR" dirty="0" smtClean="0"/>
              <a:t>شرکت باشد</a:t>
            </a:r>
            <a:endParaRPr lang="fa-IR" dirty="0"/>
          </a:p>
        </p:txBody>
      </p:sp>
    </p:spTree>
    <p:extLst>
      <p:ext uri="{BB962C8B-B14F-4D97-AF65-F5344CB8AC3E}">
        <p14:creationId xmlns:p14="http://schemas.microsoft.com/office/powerpoint/2010/main" val="243277272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2878" y="928670"/>
            <a:ext cx="8501122" cy="923330"/>
          </a:xfrm>
          <a:prstGeom prst="rect">
            <a:avLst/>
          </a:prstGeom>
        </p:spPr>
        <p:txBody>
          <a:bodyPr wrap="square">
            <a:spAutoFit/>
          </a:bodyPr>
          <a:lstStyle/>
          <a:p>
            <a:r>
              <a:rPr lang="fa-IR" dirty="0" smtClean="0"/>
              <a:t/>
            </a:r>
            <a:br>
              <a:rPr lang="fa-IR" dirty="0" smtClean="0"/>
            </a:br>
            <a:r>
              <a:rPr lang="fa-IR" dirty="0" smtClean="0"/>
              <a:t/>
            </a:r>
            <a:br>
              <a:rPr lang="fa-IR" dirty="0" smtClean="0"/>
            </a:br>
            <a:endParaRPr lang="fa-IR" dirty="0"/>
          </a:p>
        </p:txBody>
      </p:sp>
      <p:sp>
        <p:nvSpPr>
          <p:cNvPr id="6" name="Rectangle 5"/>
          <p:cNvSpPr/>
          <p:nvPr/>
        </p:nvSpPr>
        <p:spPr>
          <a:xfrm>
            <a:off x="781505" y="1390335"/>
            <a:ext cx="7858180" cy="2954655"/>
          </a:xfrm>
          <a:prstGeom prst="rect">
            <a:avLst/>
          </a:prstGeom>
        </p:spPr>
        <p:txBody>
          <a:bodyPr wrap="square">
            <a:spAutoFit/>
          </a:bodyPr>
          <a:lstStyle/>
          <a:p>
            <a:r>
              <a:rPr lang="fa-IR" sz="4000" dirty="0" smtClean="0"/>
              <a:t>کارکردهای مهم واحد تجاری</a:t>
            </a:r>
          </a:p>
          <a:p>
            <a:endParaRPr lang="fa-IR" sz="2800" dirty="0"/>
          </a:p>
          <a:p>
            <a:r>
              <a:rPr lang="fa-IR" sz="2000" dirty="0" smtClean="0"/>
              <a:t>قرارداد واحد تجاری وجامعه </a:t>
            </a:r>
            <a:r>
              <a:rPr lang="fa-IR" sz="2000" dirty="0"/>
              <a:t>پيرامونی </a:t>
            </a:r>
            <a:r>
              <a:rPr lang="fa-IR" sz="2000" dirty="0" smtClean="0"/>
              <a:t>اش , دو کارکرد مهم برای واحدهای  </a:t>
            </a:r>
            <a:r>
              <a:rPr lang="fa-IR" sz="2000" dirty="0"/>
              <a:t>تجاری در پی دارد که عبارتند از</a:t>
            </a:r>
            <a:r>
              <a:rPr lang="fa-IR" sz="2000" dirty="0" smtClean="0"/>
              <a:t>: </a:t>
            </a:r>
          </a:p>
          <a:p>
            <a:r>
              <a:rPr lang="fa-IR" sz="2000" dirty="0"/>
              <a:t>1</a:t>
            </a:r>
            <a:r>
              <a:rPr lang="fa-IR" sz="2000" dirty="0" smtClean="0"/>
              <a:t>- </a:t>
            </a:r>
            <a:r>
              <a:rPr lang="fa-IR" sz="2000" dirty="0"/>
              <a:t>توليد و ارائه کالاها و خدمات سودمند برای جامعه.</a:t>
            </a:r>
          </a:p>
          <a:p>
            <a:r>
              <a:rPr lang="fa-IR" sz="2000" dirty="0"/>
              <a:t>2- توزيع عادلانه امکانات </a:t>
            </a:r>
            <a:r>
              <a:rPr lang="fa-IR" sz="2000" dirty="0" smtClean="0"/>
              <a:t>اقتصادی,اجتماعی </a:t>
            </a:r>
            <a:r>
              <a:rPr lang="fa-IR" sz="2000" dirty="0"/>
              <a:t>يا سياسی بين گروه های اجتماعی که در واقع عامل پيدايش و دوام </a:t>
            </a:r>
            <a:r>
              <a:rPr lang="fa-IR" sz="2000" dirty="0" smtClean="0"/>
              <a:t> واحد </a:t>
            </a:r>
            <a:r>
              <a:rPr lang="fa-IR" sz="2000" dirty="0"/>
              <a:t>تجاری هستند.</a:t>
            </a:r>
          </a:p>
          <a:p>
            <a:endParaRPr lang="fa-IR" dirty="0"/>
          </a:p>
        </p:txBody>
      </p:sp>
      <p:sp>
        <p:nvSpPr>
          <p:cNvPr id="2" name="Rectangle 1"/>
          <p:cNvSpPr/>
          <p:nvPr/>
        </p:nvSpPr>
        <p:spPr>
          <a:xfrm>
            <a:off x="714348" y="4344990"/>
            <a:ext cx="7858180" cy="1015663"/>
          </a:xfrm>
          <a:prstGeom prst="rect">
            <a:avLst/>
          </a:prstGeom>
        </p:spPr>
        <p:txBody>
          <a:bodyPr wrap="square">
            <a:spAutoFit/>
          </a:bodyPr>
          <a:lstStyle/>
          <a:p>
            <a:r>
              <a:rPr lang="fa-IR" sz="2000" dirty="0"/>
              <a:t>در </a:t>
            </a:r>
            <a:r>
              <a:rPr lang="fa-IR" sz="2000" b="1" dirty="0" smtClean="0"/>
              <a:t>نقش اول </a:t>
            </a:r>
            <a:r>
              <a:rPr lang="fa-IR" sz="2000" dirty="0"/>
              <a:t>یعنی </a:t>
            </a:r>
            <a:r>
              <a:rPr lang="fa-IR" sz="2000" dirty="0" smtClean="0"/>
              <a:t> نقش </a:t>
            </a:r>
            <a:r>
              <a:rPr lang="fa-IR" sz="2000" dirty="0"/>
              <a:t>توليد و ارائه  کالاها و خدمات </a:t>
            </a:r>
            <a:r>
              <a:rPr lang="fa-IR" sz="2000" dirty="0" smtClean="0"/>
              <a:t>اجتماعي ، </a:t>
            </a:r>
            <a:r>
              <a:rPr lang="fa-IR" sz="2000" dirty="0"/>
              <a:t>واحد تجاری کارکردی توليدی  دارد و فرض  می شود که  انتفاع  اجتماعی حاصل از توليدات واحد تجاری  بيش ازهزينه های اجتماعی آن خواهدبود </a:t>
            </a:r>
          </a:p>
        </p:txBody>
      </p:sp>
    </p:spTree>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700808"/>
            <a:ext cx="8136904" cy="3170099"/>
          </a:xfrm>
          <a:prstGeom prst="rect">
            <a:avLst/>
          </a:prstGeom>
        </p:spPr>
        <p:txBody>
          <a:bodyPr wrap="square">
            <a:spAutoFit/>
          </a:bodyPr>
          <a:lstStyle/>
          <a:p>
            <a:endParaRPr lang="fa-IR" sz="2000" dirty="0" smtClean="0"/>
          </a:p>
          <a:p>
            <a:r>
              <a:rPr lang="fa-IR" sz="2000" b="1" dirty="0" smtClean="0"/>
              <a:t>درنقش دوم </a:t>
            </a:r>
            <a:r>
              <a:rPr lang="fa-IR" sz="2000" dirty="0" smtClean="0"/>
              <a:t>واحد تجاری</a:t>
            </a:r>
            <a:r>
              <a:rPr lang="fa-IR" sz="2000" dirty="0"/>
              <a:t>, </a:t>
            </a:r>
            <a:r>
              <a:rPr lang="fa-IR" sz="2000" dirty="0" smtClean="0"/>
              <a:t>کارکرد توزيعی </a:t>
            </a:r>
            <a:r>
              <a:rPr lang="fa-IR" sz="2000" dirty="0"/>
              <a:t>است. </a:t>
            </a:r>
            <a:r>
              <a:rPr lang="fa-IR" sz="2000" dirty="0" smtClean="0"/>
              <a:t>درکارکرد توزیعی معاملات اجتماعی واحد تجاری چگونگی  </a:t>
            </a:r>
            <a:r>
              <a:rPr lang="fa-IR" sz="2000" dirty="0"/>
              <a:t>توزيع </a:t>
            </a:r>
            <a:r>
              <a:rPr lang="fa-IR" sz="2000" dirty="0" smtClean="0"/>
              <a:t>اين </a:t>
            </a:r>
            <a:r>
              <a:rPr lang="fa-IR" sz="2000" dirty="0"/>
              <a:t>هزينه ها </a:t>
            </a:r>
            <a:r>
              <a:rPr lang="fa-IR" sz="2000" dirty="0" smtClean="0"/>
              <a:t>و منافع اجتماعی  بين اقشار مختلف  جامعه  مطرح  مي شود ؛ به عبارت  ديگر مسأله  اين است  که آيا دراثر معاملات </a:t>
            </a:r>
            <a:r>
              <a:rPr lang="fa-IR" sz="2000" dirty="0"/>
              <a:t>اجتماعی </a:t>
            </a:r>
            <a:r>
              <a:rPr lang="fa-IR" sz="2000" dirty="0" smtClean="0"/>
              <a:t> واحد تجاری ,همگی  گروه های </a:t>
            </a:r>
            <a:r>
              <a:rPr lang="fa-IR" sz="2000" dirty="0"/>
              <a:t>اجتماعی  به طور عادلانه </a:t>
            </a:r>
            <a:r>
              <a:rPr lang="fa-IR" sz="2000" dirty="0" smtClean="0"/>
              <a:t> انتفاع يا </a:t>
            </a:r>
            <a:r>
              <a:rPr lang="fa-IR" sz="2000" dirty="0"/>
              <a:t>هزينه را متحمل شده اند  يا توزيع  ناعادلانه </a:t>
            </a:r>
            <a:r>
              <a:rPr lang="fa-IR" sz="2000" dirty="0" smtClean="0"/>
              <a:t> صورت </a:t>
            </a:r>
            <a:r>
              <a:rPr lang="fa-IR" sz="2000" dirty="0"/>
              <a:t>گرفته است؛ مثلاً </a:t>
            </a:r>
            <a:r>
              <a:rPr lang="fa-IR" sz="2000" dirty="0" smtClean="0"/>
              <a:t>اگربانکی به </a:t>
            </a:r>
            <a:r>
              <a:rPr lang="fa-IR" sz="2000" dirty="0"/>
              <a:t>دليل </a:t>
            </a:r>
            <a:r>
              <a:rPr lang="fa-IR" sz="2000" dirty="0" smtClean="0"/>
              <a:t>نياز وتقاضای </a:t>
            </a:r>
            <a:r>
              <a:rPr lang="fa-IR" sz="2000" dirty="0"/>
              <a:t>مناطق </a:t>
            </a:r>
            <a:r>
              <a:rPr lang="fa-IR" sz="2000" dirty="0" smtClean="0"/>
              <a:t>پررونق</a:t>
            </a:r>
            <a:r>
              <a:rPr lang="fa-IR" sz="2000" dirty="0"/>
              <a:t>, يکي </a:t>
            </a:r>
            <a:r>
              <a:rPr lang="fa-IR" sz="2000" dirty="0" smtClean="0"/>
              <a:t>ازشعب خود </a:t>
            </a:r>
            <a:r>
              <a:rPr lang="fa-IR" sz="2000" dirty="0"/>
              <a:t>را </a:t>
            </a:r>
            <a:r>
              <a:rPr lang="fa-IR" sz="2000" dirty="0" smtClean="0"/>
              <a:t>درمنطقه </a:t>
            </a:r>
            <a:r>
              <a:rPr lang="fa-IR" sz="2000" dirty="0"/>
              <a:t>ای کم رونق و پر جمعيت, تعطيل و به مکانی ديگر منتقل کند بهره وری خود بانک و اقليتی از جامعه و در مقابل, زيان رسانی برای اکثريتی </a:t>
            </a:r>
            <a:r>
              <a:rPr lang="fa-IR" sz="2000" dirty="0" smtClean="0"/>
              <a:t>ازجامعه درمنطقه ای دورافتاده </a:t>
            </a:r>
            <a:r>
              <a:rPr lang="fa-IR" sz="2000" dirty="0"/>
              <a:t>و فقير نشين را </a:t>
            </a:r>
            <a:r>
              <a:rPr lang="fa-IR" sz="2000" dirty="0" smtClean="0"/>
              <a:t>درپی </a:t>
            </a:r>
            <a:r>
              <a:rPr lang="fa-IR" sz="2000" dirty="0"/>
              <a:t>خواهد </a:t>
            </a:r>
            <a:r>
              <a:rPr lang="fa-IR" sz="2000" dirty="0" smtClean="0"/>
              <a:t>داشت .به </a:t>
            </a:r>
            <a:r>
              <a:rPr lang="fa-IR" sz="2000" dirty="0"/>
              <a:t>اين ترتيب </a:t>
            </a:r>
            <a:r>
              <a:rPr lang="fa-IR" sz="2000" dirty="0" smtClean="0"/>
              <a:t>واحد تجاری  باعث  برهم </a:t>
            </a:r>
            <a:r>
              <a:rPr lang="fa-IR" sz="2000" dirty="0"/>
              <a:t>زدن </a:t>
            </a:r>
            <a:r>
              <a:rPr lang="fa-IR" sz="2000" dirty="0" smtClean="0"/>
              <a:t> توزيع عادلانه امکانات  وخدمات  اجتماعی خواهد شد</a:t>
            </a:r>
            <a:r>
              <a:rPr lang="fa-IR" sz="2000" dirty="0"/>
              <a:t>.</a:t>
            </a:r>
          </a:p>
        </p:txBody>
      </p:sp>
      <p:sp>
        <p:nvSpPr>
          <p:cNvPr id="3" name="Rectangle 2"/>
          <p:cNvSpPr/>
          <p:nvPr/>
        </p:nvSpPr>
        <p:spPr>
          <a:xfrm>
            <a:off x="539552" y="5085184"/>
            <a:ext cx="8136904" cy="369332"/>
          </a:xfrm>
          <a:prstGeom prst="rect">
            <a:avLst/>
          </a:prstGeom>
        </p:spPr>
        <p:txBody>
          <a:bodyPr wrap="square">
            <a:spAutoFit/>
          </a:bodyPr>
          <a:lstStyle/>
          <a:p>
            <a:r>
              <a:rPr lang="fa-IR" b="1" dirty="0"/>
              <a:t>با توجه به دو کارکرد مذکور, حسابداری اجتماعی هدفهای سه گانه ای به شرح زير را دنبال می کند:</a:t>
            </a:r>
          </a:p>
        </p:txBody>
      </p:sp>
    </p:spTree>
    <p:extLst>
      <p:ext uri="{BB962C8B-B14F-4D97-AF65-F5344CB8AC3E}">
        <p14:creationId xmlns:p14="http://schemas.microsoft.com/office/powerpoint/2010/main" val="1109120397"/>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1071546"/>
            <a:ext cx="8358246" cy="4893647"/>
          </a:xfrm>
          <a:prstGeom prst="rect">
            <a:avLst/>
          </a:prstGeom>
        </p:spPr>
        <p:txBody>
          <a:bodyPr wrap="square">
            <a:spAutoFit/>
          </a:bodyPr>
          <a:lstStyle/>
          <a:p>
            <a:r>
              <a:rPr lang="fa-IR" sz="3200" b="1" dirty="0" smtClean="0"/>
              <a:t>اهداف حسابداری اجتماعی</a:t>
            </a:r>
          </a:p>
          <a:p>
            <a:endParaRPr lang="fa-IR" sz="2400" b="1" dirty="0" smtClean="0"/>
          </a:p>
          <a:p>
            <a:r>
              <a:rPr lang="fa-IR" sz="2000" b="1" dirty="0"/>
              <a:t>1</a:t>
            </a:r>
            <a:r>
              <a:rPr lang="fa-IR" sz="2000" b="1" dirty="0" smtClean="0"/>
              <a:t>- </a:t>
            </a:r>
            <a:r>
              <a:rPr lang="fa-IR" sz="2000" b="1" dirty="0"/>
              <a:t>تعيين و اندازه گيری خالص انتفاع و مشارکت اجتماعی واحد تجاری طی دوره مالی, از طريق محاسبه هزينه ها و منافع اجتماعی واحد </a:t>
            </a:r>
            <a:r>
              <a:rPr lang="fa-IR" sz="2000" b="1" dirty="0" smtClean="0"/>
              <a:t>تجاری.</a:t>
            </a:r>
          </a:p>
          <a:p>
            <a:r>
              <a:rPr lang="fa-IR" dirty="0" smtClean="0"/>
              <a:t>سياستها </a:t>
            </a:r>
            <a:r>
              <a:rPr lang="fa-IR" dirty="0"/>
              <a:t>و اقداماتی </a:t>
            </a:r>
            <a:r>
              <a:rPr lang="fa-IR" dirty="0" smtClean="0"/>
              <a:t>ازقبيل </a:t>
            </a:r>
            <a:r>
              <a:rPr lang="fa-IR" dirty="0"/>
              <a:t>استخدام افراد </a:t>
            </a:r>
            <a:r>
              <a:rPr lang="fa-IR" dirty="0" smtClean="0"/>
              <a:t>بيکارجامعه</a:t>
            </a:r>
            <a:r>
              <a:rPr lang="fa-IR" dirty="0"/>
              <a:t>, آموزش نيروهای متخصص </a:t>
            </a:r>
            <a:r>
              <a:rPr lang="fa-IR" dirty="0" smtClean="0"/>
              <a:t>برای بهبودکيفيت </a:t>
            </a:r>
            <a:r>
              <a:rPr lang="fa-IR" dirty="0"/>
              <a:t>توليدات و تأسيس شعبه های جديد در مناطق کم رونق و </a:t>
            </a:r>
            <a:r>
              <a:rPr lang="fa-IR" dirty="0" smtClean="0"/>
              <a:t>فقيرنشين </a:t>
            </a:r>
            <a:r>
              <a:rPr lang="fa-IR" dirty="0"/>
              <a:t>از جمله اقداماتی است که تاثير مثبتی برمنافع اجتماعی </a:t>
            </a:r>
            <a:r>
              <a:rPr lang="fa-IR" dirty="0" smtClean="0"/>
              <a:t>داردوبايدبه </a:t>
            </a:r>
            <a:r>
              <a:rPr lang="fa-IR" dirty="0"/>
              <a:t>عنوان منافع اجتماعی شناسايي شود. به </a:t>
            </a:r>
            <a:r>
              <a:rPr lang="fa-IR" dirty="0" smtClean="0"/>
              <a:t>طورکلی واحدتجاری با </a:t>
            </a:r>
            <a:r>
              <a:rPr lang="fa-IR" dirty="0"/>
              <a:t>رعايت </a:t>
            </a:r>
            <a:r>
              <a:rPr lang="fa-IR" dirty="0" smtClean="0"/>
              <a:t>ارزشهای </a:t>
            </a:r>
            <a:r>
              <a:rPr lang="fa-IR" dirty="0"/>
              <a:t>اجتماعی همچون عدالت </a:t>
            </a:r>
            <a:r>
              <a:rPr lang="fa-IR" dirty="0" smtClean="0"/>
              <a:t>ورفاه </a:t>
            </a:r>
            <a:r>
              <a:rPr lang="fa-IR" dirty="0"/>
              <a:t>اجتماعی </a:t>
            </a:r>
            <a:r>
              <a:rPr lang="fa-IR" dirty="0" smtClean="0"/>
              <a:t>درتصميم گيري های </a:t>
            </a:r>
            <a:r>
              <a:rPr lang="fa-IR" dirty="0"/>
              <a:t>اقتصادی باعث بهره </a:t>
            </a:r>
            <a:r>
              <a:rPr lang="fa-IR" dirty="0" smtClean="0"/>
              <a:t>وری </a:t>
            </a:r>
            <a:r>
              <a:rPr lang="fa-IR" dirty="0"/>
              <a:t>جامعه </a:t>
            </a:r>
            <a:r>
              <a:rPr lang="fa-IR" dirty="0" smtClean="0"/>
              <a:t>خواهدشد.مسأله </a:t>
            </a:r>
            <a:r>
              <a:rPr lang="fa-IR" dirty="0"/>
              <a:t>دوم </a:t>
            </a:r>
            <a:r>
              <a:rPr lang="fa-IR" dirty="0" smtClean="0"/>
              <a:t>اندازه </a:t>
            </a:r>
            <a:r>
              <a:rPr lang="fa-IR" dirty="0"/>
              <a:t>گيری اين هزينه ها و منافع است. همانطور که در علوم اجتماعی با مشکل </a:t>
            </a:r>
            <a:r>
              <a:rPr lang="fa-IR" dirty="0" smtClean="0"/>
              <a:t> کمی </a:t>
            </a:r>
            <a:r>
              <a:rPr lang="fa-IR" dirty="0"/>
              <a:t>نمودن </a:t>
            </a:r>
            <a:r>
              <a:rPr lang="fa-IR" dirty="0" smtClean="0"/>
              <a:t>تأثيرات </a:t>
            </a:r>
            <a:r>
              <a:rPr lang="fa-IR" dirty="0"/>
              <a:t>و</a:t>
            </a:r>
            <a:r>
              <a:rPr lang="fa-IR" dirty="0" smtClean="0"/>
              <a:t> </a:t>
            </a:r>
            <a:r>
              <a:rPr lang="fa-IR" dirty="0"/>
              <a:t>پيامدهای اجتماعی رويدادهای مختلف روبرو هستيم, </a:t>
            </a:r>
            <a:r>
              <a:rPr lang="fa-IR" dirty="0" smtClean="0"/>
              <a:t>درحسابداری </a:t>
            </a:r>
            <a:r>
              <a:rPr lang="fa-IR" dirty="0"/>
              <a:t>اجتماعی </a:t>
            </a:r>
            <a:r>
              <a:rPr lang="fa-IR" dirty="0" smtClean="0"/>
              <a:t>نيز برای </a:t>
            </a:r>
            <a:r>
              <a:rPr lang="fa-IR" dirty="0"/>
              <a:t>اندازه گيری هزينه ها و </a:t>
            </a:r>
            <a:r>
              <a:rPr lang="fa-IR" dirty="0" smtClean="0"/>
              <a:t>منافع  </a:t>
            </a:r>
            <a:r>
              <a:rPr lang="fa-IR" dirty="0"/>
              <a:t>اجتماعی نيز </a:t>
            </a:r>
            <a:r>
              <a:rPr lang="fa-IR" dirty="0" smtClean="0"/>
              <a:t>  با </a:t>
            </a:r>
            <a:r>
              <a:rPr lang="fa-IR" dirty="0"/>
              <a:t>اين </a:t>
            </a:r>
            <a:r>
              <a:rPr lang="fa-IR" dirty="0" smtClean="0"/>
              <a:t> مشکل </a:t>
            </a:r>
            <a:r>
              <a:rPr lang="fa-IR" dirty="0"/>
              <a:t>روبرو هستيم. کمی نمودن </a:t>
            </a:r>
            <a:r>
              <a:rPr lang="fa-IR" dirty="0" smtClean="0"/>
              <a:t> اطلاعات </a:t>
            </a:r>
            <a:r>
              <a:rPr lang="fa-IR" dirty="0"/>
              <a:t>بر مفيد بودن آن مي افزايد </a:t>
            </a:r>
            <a:r>
              <a:rPr lang="fa-IR" dirty="0" smtClean="0"/>
              <a:t>و نسبت </a:t>
            </a:r>
            <a:r>
              <a:rPr lang="fa-IR" dirty="0"/>
              <a:t>به اطلاعاتی که صرفاً کيفي هستند بار اطلاعاتی بيشتری </a:t>
            </a:r>
            <a:r>
              <a:rPr lang="fa-IR" dirty="0" smtClean="0"/>
              <a:t> نيز دارد . به طور </a:t>
            </a:r>
            <a:r>
              <a:rPr lang="fa-IR" dirty="0"/>
              <a:t>مثال برای </a:t>
            </a:r>
            <a:r>
              <a:rPr lang="fa-IR" dirty="0" smtClean="0"/>
              <a:t> تعيين  و </a:t>
            </a:r>
            <a:r>
              <a:rPr lang="fa-IR" dirty="0"/>
              <a:t>اندازه </a:t>
            </a:r>
            <a:r>
              <a:rPr lang="fa-IR" dirty="0" smtClean="0"/>
              <a:t>گيری  دارايي </a:t>
            </a:r>
            <a:r>
              <a:rPr lang="fa-IR" dirty="0"/>
              <a:t>انسانی </a:t>
            </a:r>
            <a:r>
              <a:rPr lang="fa-IR" dirty="0" smtClean="0"/>
              <a:t>و </a:t>
            </a:r>
            <a:r>
              <a:rPr lang="fa-IR" dirty="0"/>
              <a:t>کمی نمودن اين نوع دارايي در قالب واحد اندازه گيری پولی, مدلهای هلتس </a:t>
            </a:r>
            <a:r>
              <a:rPr lang="fa-IR" dirty="0" smtClean="0"/>
              <a:t>وليکرت - هاورز </a:t>
            </a:r>
            <a:r>
              <a:rPr lang="fa-IR" dirty="0"/>
              <a:t>و روشهای بهای تمام شده تاريخی و بهای </a:t>
            </a:r>
            <a:r>
              <a:rPr lang="fa-IR" dirty="0" smtClean="0"/>
              <a:t> جايگزينی </a:t>
            </a:r>
            <a:r>
              <a:rPr lang="fa-IR" dirty="0"/>
              <a:t>قابل </a:t>
            </a:r>
            <a:r>
              <a:rPr lang="fa-IR" dirty="0" smtClean="0"/>
              <a:t> ذکر </a:t>
            </a:r>
            <a:r>
              <a:rPr lang="fa-IR" dirty="0"/>
              <a:t>است, در عين </a:t>
            </a:r>
            <a:r>
              <a:rPr lang="fa-IR" dirty="0" smtClean="0"/>
              <a:t> حال </a:t>
            </a:r>
            <a:r>
              <a:rPr lang="fa-IR" dirty="0"/>
              <a:t>همان </a:t>
            </a:r>
            <a:r>
              <a:rPr lang="fa-IR" dirty="0" smtClean="0"/>
              <a:t>گونه  که </a:t>
            </a:r>
            <a:r>
              <a:rPr lang="fa-IR" dirty="0"/>
              <a:t>با پيدا </a:t>
            </a:r>
            <a:r>
              <a:rPr lang="fa-IR" dirty="0" smtClean="0"/>
              <a:t>کردن  </a:t>
            </a:r>
            <a:r>
              <a:rPr lang="fa-IR" dirty="0"/>
              <a:t>صفر مطلق </a:t>
            </a:r>
            <a:r>
              <a:rPr lang="fa-IR" dirty="0" smtClean="0"/>
              <a:t>و قابل </a:t>
            </a:r>
            <a:r>
              <a:rPr lang="fa-IR" dirty="0"/>
              <a:t>سنجش نمودن اطلاعات </a:t>
            </a:r>
            <a:r>
              <a:rPr lang="fa-IR" dirty="0" smtClean="0"/>
              <a:t> اجتماعی</a:t>
            </a:r>
            <a:r>
              <a:rPr lang="fa-IR" dirty="0"/>
              <a:t>, تحول </a:t>
            </a:r>
            <a:r>
              <a:rPr lang="fa-IR" dirty="0" smtClean="0"/>
              <a:t>اساسی </a:t>
            </a:r>
            <a:r>
              <a:rPr lang="fa-IR" dirty="0"/>
              <a:t>در علوم اجتماعی حاصل خواهد </a:t>
            </a:r>
            <a:r>
              <a:rPr lang="fa-IR" dirty="0" smtClean="0"/>
              <a:t>شد, حسابداری  اجتماعی </a:t>
            </a:r>
            <a:r>
              <a:rPr lang="fa-IR" dirty="0"/>
              <a:t>نيز به طور دقيقتر و قابل فهم تر منافع و هزينه های اجتماعی را شناسايي, اندازه گيری و گزارش خواهد کرد</a:t>
            </a:r>
            <a:r>
              <a:rPr lang="fa-IR" dirty="0" smtClean="0"/>
              <a:t>.</a:t>
            </a:r>
            <a:endParaRPr lang="fa-IR" dirty="0"/>
          </a:p>
        </p:txBody>
      </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0285" y="1412776"/>
            <a:ext cx="7858180" cy="4616648"/>
          </a:xfrm>
          <a:prstGeom prst="rect">
            <a:avLst/>
          </a:prstGeom>
        </p:spPr>
        <p:txBody>
          <a:bodyPr wrap="square">
            <a:spAutoFit/>
          </a:bodyPr>
          <a:lstStyle/>
          <a:p>
            <a:r>
              <a:rPr lang="fa-IR" sz="2000" b="1" dirty="0"/>
              <a:t>2- تعيين ارتباط استراتژی و عمليات جاری واحد تجاری با ترجيحات و معيارهای اجتماعی</a:t>
            </a:r>
          </a:p>
          <a:p>
            <a:endParaRPr lang="fa-IR" dirty="0" smtClean="0"/>
          </a:p>
          <a:p>
            <a:r>
              <a:rPr lang="fa-IR" sz="2000" dirty="0" smtClean="0"/>
              <a:t>از </a:t>
            </a:r>
            <a:r>
              <a:rPr lang="fa-IR" sz="2000" dirty="0"/>
              <a:t>طريق بکارگيری حسابداری اجتماعی </a:t>
            </a:r>
            <a:r>
              <a:rPr lang="fa-IR" sz="2000" dirty="0" smtClean="0"/>
              <a:t> مشخص </a:t>
            </a:r>
            <a:r>
              <a:rPr lang="fa-IR" sz="2000" dirty="0"/>
              <a:t>خواهد شد </a:t>
            </a:r>
            <a:r>
              <a:rPr lang="fa-IR" sz="2000" dirty="0" smtClean="0"/>
              <a:t> که </a:t>
            </a:r>
            <a:r>
              <a:rPr lang="fa-IR" sz="2000" dirty="0"/>
              <a:t>واحد تجاری </a:t>
            </a:r>
            <a:r>
              <a:rPr lang="fa-IR" sz="2000" dirty="0" smtClean="0"/>
              <a:t>درانجام </a:t>
            </a:r>
            <a:r>
              <a:rPr lang="fa-IR" sz="2000" dirty="0"/>
              <a:t>و ايفای تعهدات اجتماعی تا چه اندازه موفق است, </a:t>
            </a:r>
            <a:r>
              <a:rPr lang="fa-IR" sz="2000" dirty="0" smtClean="0"/>
              <a:t>وعمليات روزمره اش  </a:t>
            </a:r>
            <a:r>
              <a:rPr lang="fa-IR" sz="2000" dirty="0"/>
              <a:t>تا چه حد با هدفها </a:t>
            </a:r>
            <a:r>
              <a:rPr lang="fa-IR" sz="2000" dirty="0" smtClean="0"/>
              <a:t>ومعيارهای </a:t>
            </a:r>
            <a:r>
              <a:rPr lang="fa-IR" sz="2000" dirty="0"/>
              <a:t>از پيش تعيين شده اجتماعی واحد تجاری مطابقت دارد.</a:t>
            </a:r>
          </a:p>
          <a:p>
            <a:endParaRPr lang="fa-IR" sz="2000" b="1" dirty="0" smtClean="0"/>
          </a:p>
          <a:p>
            <a:r>
              <a:rPr lang="fa-IR" sz="2000" b="1" dirty="0" smtClean="0"/>
              <a:t>3- </a:t>
            </a:r>
            <a:r>
              <a:rPr lang="fa-IR" sz="2000" b="1" dirty="0"/>
              <a:t>ارائه اطلاعاتی مربوط در مورد هدفها, سياستها و برنامه های اجتماعی واحدتجاری از نظر گزارشگری </a:t>
            </a:r>
            <a:r>
              <a:rPr lang="fa-IR" sz="2000" b="1"/>
              <a:t>برون </a:t>
            </a:r>
            <a:r>
              <a:rPr lang="fa-IR" sz="2000" b="1" smtClean="0"/>
              <a:t>سازمانی </a:t>
            </a:r>
            <a:r>
              <a:rPr lang="fa-IR" sz="2000" b="1" dirty="0"/>
              <a:t>و تامين نيازهای اطلاعاتی استفاده </a:t>
            </a:r>
            <a:r>
              <a:rPr lang="fa-IR" sz="2000" b="1" dirty="0" smtClean="0"/>
              <a:t>کنندگان</a:t>
            </a:r>
          </a:p>
          <a:p>
            <a:endParaRPr lang="fa-IR" dirty="0" smtClean="0"/>
          </a:p>
          <a:p>
            <a:r>
              <a:rPr lang="fa-IR" sz="2000" dirty="0" smtClean="0"/>
              <a:t>باید اطلاعاتی مربوط , </a:t>
            </a:r>
            <a:r>
              <a:rPr lang="fa-IR" sz="2000" dirty="0"/>
              <a:t>کافی </a:t>
            </a:r>
            <a:r>
              <a:rPr lang="fa-IR" sz="2000" dirty="0" smtClean="0"/>
              <a:t>و مناسب </a:t>
            </a:r>
            <a:r>
              <a:rPr lang="fa-IR" sz="2000" dirty="0"/>
              <a:t>برای کمک </a:t>
            </a:r>
            <a:r>
              <a:rPr lang="fa-IR" sz="2000" dirty="0" smtClean="0"/>
              <a:t>به ارزيابی  آگاهی از </a:t>
            </a:r>
            <a:r>
              <a:rPr lang="fa-IR" sz="2000" dirty="0"/>
              <a:t>مشارکتهای اجتماعی واحد </a:t>
            </a:r>
            <a:r>
              <a:rPr lang="fa-IR" sz="2000" dirty="0" smtClean="0"/>
              <a:t>تجاری  گزارش </a:t>
            </a:r>
            <a:r>
              <a:rPr lang="fa-IR" sz="2000" dirty="0"/>
              <a:t>گردد. ارائه اطلاعاتی که </a:t>
            </a:r>
            <a:r>
              <a:rPr lang="fa-IR" sz="2000" dirty="0" smtClean="0"/>
              <a:t> اين </a:t>
            </a:r>
            <a:r>
              <a:rPr lang="fa-IR" sz="2000" dirty="0"/>
              <a:t>ويژگيهای کيفی را ندارد, </a:t>
            </a:r>
            <a:r>
              <a:rPr lang="fa-IR" sz="2000" dirty="0" smtClean="0"/>
              <a:t>باعث  </a:t>
            </a:r>
            <a:r>
              <a:rPr lang="fa-IR" sz="2000" dirty="0"/>
              <a:t>گمراهی استفاده کنندگان (ازقبيل گروههای </a:t>
            </a:r>
            <a:r>
              <a:rPr lang="fa-IR" sz="2000" dirty="0" smtClean="0"/>
              <a:t>اجتماعی)خواهد شد.اينها </a:t>
            </a:r>
            <a:r>
              <a:rPr lang="fa-IR" sz="2000" dirty="0"/>
              <a:t>اطلاعاتی هستند </a:t>
            </a:r>
            <a:r>
              <a:rPr lang="fa-IR" sz="2000" dirty="0" smtClean="0"/>
              <a:t>که استفاده </a:t>
            </a:r>
            <a:r>
              <a:rPr lang="fa-IR" sz="2000" dirty="0"/>
              <a:t>کنندگان را در اتخاذ تصميمات در تخصيص </a:t>
            </a:r>
            <a:r>
              <a:rPr lang="fa-IR" sz="2000" dirty="0" smtClean="0"/>
              <a:t>صحيح تر </a:t>
            </a:r>
            <a:r>
              <a:rPr lang="fa-IR" sz="2000" dirty="0"/>
              <a:t>منابع اجتماعی </a:t>
            </a:r>
            <a:r>
              <a:rPr lang="fa-IR" sz="2000" dirty="0" smtClean="0"/>
              <a:t> ياری </a:t>
            </a:r>
            <a:r>
              <a:rPr lang="fa-IR" sz="2000" dirty="0"/>
              <a:t>داده و باعث جلوگيري از ابهام و سردرگمی آنها خواهد شد.</a:t>
            </a:r>
          </a:p>
          <a:p>
            <a:endParaRPr lang="fa-IR" dirty="0" smtClean="0"/>
          </a:p>
        </p:txBody>
      </p:sp>
    </p:spTree>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764704"/>
            <a:ext cx="8352928" cy="2031325"/>
          </a:xfrm>
          <a:prstGeom prst="rect">
            <a:avLst/>
          </a:prstGeom>
        </p:spPr>
        <p:txBody>
          <a:bodyPr wrap="square">
            <a:spAutoFit/>
          </a:bodyPr>
          <a:lstStyle/>
          <a:p>
            <a:endParaRPr lang="fa-IR" dirty="0"/>
          </a:p>
          <a:p>
            <a:r>
              <a:rPr lang="fa-IR" dirty="0"/>
              <a:t>دو هدف اول به  تعیین </a:t>
            </a:r>
            <a:r>
              <a:rPr lang="fa-IR" dirty="0" smtClean="0"/>
              <a:t> واندازه </a:t>
            </a:r>
            <a:r>
              <a:rPr lang="fa-IR" dirty="0"/>
              <a:t>گیری </a:t>
            </a:r>
            <a:r>
              <a:rPr lang="fa-IR" dirty="0" smtClean="0"/>
              <a:t>تاثیرات </a:t>
            </a:r>
            <a:r>
              <a:rPr lang="fa-IR" dirty="0"/>
              <a:t>متقابل </a:t>
            </a:r>
            <a:r>
              <a:rPr lang="fa-IR" dirty="0" smtClean="0"/>
              <a:t> معاملات </a:t>
            </a:r>
            <a:r>
              <a:rPr lang="fa-IR" dirty="0"/>
              <a:t>اجتماعی </a:t>
            </a:r>
            <a:r>
              <a:rPr lang="fa-IR" dirty="0" smtClean="0"/>
              <a:t>واحد تجاری </a:t>
            </a:r>
            <a:r>
              <a:rPr lang="fa-IR" dirty="0"/>
              <a:t>وجامعه وارزیابی </a:t>
            </a:r>
            <a:r>
              <a:rPr lang="fa-IR" dirty="0" smtClean="0"/>
              <a:t>        عملکرد </a:t>
            </a:r>
            <a:r>
              <a:rPr lang="fa-IR" dirty="0"/>
              <a:t>اجتماعی واحد تجاری </a:t>
            </a:r>
            <a:r>
              <a:rPr lang="fa-IR" dirty="0" smtClean="0"/>
              <a:t> تاکید </a:t>
            </a:r>
            <a:r>
              <a:rPr lang="fa-IR" dirty="0"/>
              <a:t>دارد </a:t>
            </a:r>
            <a:r>
              <a:rPr lang="fa-IR" dirty="0" smtClean="0"/>
              <a:t>و هدف سوم </a:t>
            </a:r>
            <a:r>
              <a:rPr lang="fa-IR" dirty="0"/>
              <a:t>به  نحوه ی </a:t>
            </a:r>
            <a:r>
              <a:rPr lang="fa-IR" dirty="0" smtClean="0"/>
              <a:t> گزارشگری </a:t>
            </a:r>
            <a:r>
              <a:rPr lang="fa-IR" dirty="0"/>
              <a:t>اجتماعی و تاثیر ان بر                تصمیم گیریهای استفاده کنندگان اشاره دارد.</a:t>
            </a:r>
          </a:p>
          <a:p>
            <a:endParaRPr lang="fa-IR" dirty="0"/>
          </a:p>
          <a:p>
            <a:r>
              <a:rPr lang="fa-IR" dirty="0"/>
              <a:t>حسابداری اجتماعی باتامین اهداف سه گانه ای که </a:t>
            </a:r>
            <a:r>
              <a:rPr lang="fa-IR" dirty="0" smtClean="0"/>
              <a:t>شرح گردیدبه </a:t>
            </a:r>
            <a:r>
              <a:rPr lang="fa-IR" dirty="0"/>
              <a:t>تکمیل حسابداری مرسوم </a:t>
            </a:r>
            <a:r>
              <a:rPr lang="fa-IR" dirty="0" smtClean="0"/>
              <a:t>درگزارشگری   </a:t>
            </a:r>
            <a:r>
              <a:rPr lang="fa-IR" dirty="0"/>
              <a:t>وتامین اطلاعات کافی </a:t>
            </a:r>
            <a:r>
              <a:rPr lang="fa-IR" dirty="0" smtClean="0"/>
              <a:t>,مربوط </a:t>
            </a:r>
            <a:r>
              <a:rPr lang="fa-IR" dirty="0"/>
              <a:t>ومناسب مورد نیازکلیه استفاده کنندگان کمک  می کند</a:t>
            </a:r>
          </a:p>
        </p:txBody>
      </p:sp>
      <p:sp>
        <p:nvSpPr>
          <p:cNvPr id="3" name="Rectangle 2"/>
          <p:cNvSpPr/>
          <p:nvPr/>
        </p:nvSpPr>
        <p:spPr>
          <a:xfrm>
            <a:off x="736803" y="3212976"/>
            <a:ext cx="7992888" cy="2308324"/>
          </a:xfrm>
          <a:prstGeom prst="rect">
            <a:avLst/>
          </a:prstGeom>
        </p:spPr>
        <p:txBody>
          <a:bodyPr wrap="square">
            <a:spAutoFit/>
          </a:bodyPr>
          <a:lstStyle/>
          <a:p>
            <a:r>
              <a:rPr lang="fa-IR" dirty="0"/>
              <a:t>هدفهاي </a:t>
            </a:r>
            <a:r>
              <a:rPr lang="fa-IR" dirty="0" smtClean="0"/>
              <a:t>حسابداري </a:t>
            </a:r>
            <a:r>
              <a:rPr lang="fa-IR" dirty="0"/>
              <a:t>اجتماعي، چارچوب تئوريك </a:t>
            </a:r>
            <a:r>
              <a:rPr lang="fa-IR" dirty="0" smtClean="0"/>
              <a:t>و </a:t>
            </a:r>
            <a:r>
              <a:rPr lang="fa-IR" dirty="0"/>
              <a:t>اساسي را فراهم كرده و در مقابل، </a:t>
            </a:r>
            <a:r>
              <a:rPr lang="fa-IR" dirty="0" smtClean="0"/>
              <a:t>مفاهيم ، </a:t>
            </a:r>
            <a:r>
              <a:rPr lang="fa-IR" dirty="0"/>
              <a:t>ديدگاه هاي عملي </a:t>
            </a:r>
            <a:r>
              <a:rPr lang="fa-IR" dirty="0" smtClean="0"/>
              <a:t>وكاربردي </a:t>
            </a:r>
            <a:r>
              <a:rPr lang="fa-IR" dirty="0"/>
              <a:t>را ارائه مي نمايد. همان طور كه اشاره شد، يكي از هدفهاي حسابداري اجتماعي، تعيين </a:t>
            </a:r>
            <a:r>
              <a:rPr lang="fa-IR" dirty="0" smtClean="0"/>
              <a:t>  و </a:t>
            </a:r>
            <a:r>
              <a:rPr lang="fa-IR" dirty="0"/>
              <a:t>اندازه گيري </a:t>
            </a:r>
            <a:r>
              <a:rPr lang="fa-IR" dirty="0" smtClean="0"/>
              <a:t> منافع  و هزينه </a:t>
            </a:r>
            <a:r>
              <a:rPr lang="fa-IR" dirty="0"/>
              <a:t>هاي </a:t>
            </a:r>
            <a:r>
              <a:rPr lang="fa-IR" dirty="0" smtClean="0"/>
              <a:t> اجتماعي </a:t>
            </a:r>
            <a:r>
              <a:rPr lang="fa-IR" dirty="0"/>
              <a:t>و نهايتاً </a:t>
            </a:r>
            <a:r>
              <a:rPr lang="fa-IR" dirty="0" smtClean="0"/>
              <a:t>سود خالص  مشاركت </a:t>
            </a:r>
            <a:r>
              <a:rPr lang="fa-IR" dirty="0"/>
              <a:t>اجتماعي واحد تجاري است. سود حسابداري فقط </a:t>
            </a:r>
            <a:r>
              <a:rPr lang="fa-IR" dirty="0" smtClean="0"/>
              <a:t> بخشي </a:t>
            </a:r>
            <a:r>
              <a:rPr lang="fa-IR" dirty="0"/>
              <a:t>از اين </a:t>
            </a:r>
            <a:r>
              <a:rPr lang="fa-IR" dirty="0" smtClean="0"/>
              <a:t>مشاركت را </a:t>
            </a:r>
            <a:r>
              <a:rPr lang="fa-IR" dirty="0"/>
              <a:t>نشان </a:t>
            </a:r>
            <a:r>
              <a:rPr lang="fa-IR" dirty="0" smtClean="0"/>
              <a:t>مي دهد </a:t>
            </a:r>
            <a:r>
              <a:rPr lang="fa-IR" dirty="0"/>
              <a:t>زيرا صرفاً </a:t>
            </a:r>
            <a:r>
              <a:rPr lang="fa-IR" dirty="0" smtClean="0"/>
              <a:t>براساس </a:t>
            </a:r>
            <a:r>
              <a:rPr lang="fa-IR" dirty="0"/>
              <a:t>معاملات بازار، اندازه گيري شده و معاملات متعدد ديگري </a:t>
            </a:r>
            <a:r>
              <a:rPr lang="fa-IR" dirty="0" smtClean="0"/>
              <a:t> را </a:t>
            </a:r>
            <a:r>
              <a:rPr lang="fa-IR" dirty="0"/>
              <a:t>كه </a:t>
            </a:r>
            <a:r>
              <a:rPr lang="fa-IR" dirty="0" smtClean="0"/>
              <a:t>به </a:t>
            </a:r>
            <a:r>
              <a:rPr lang="fa-IR" dirty="0"/>
              <a:t>طور همزمان </a:t>
            </a:r>
            <a:r>
              <a:rPr lang="fa-IR" dirty="0" smtClean="0"/>
              <a:t>با معاملات </a:t>
            </a:r>
            <a:r>
              <a:rPr lang="fa-IR" dirty="0"/>
              <a:t>اقتصادي به طور غيررسمي بين </a:t>
            </a:r>
            <a:r>
              <a:rPr lang="fa-IR" dirty="0" smtClean="0"/>
              <a:t>واحدتجاري وجامعه </a:t>
            </a:r>
            <a:r>
              <a:rPr lang="fa-IR" dirty="0"/>
              <a:t>روي داده </a:t>
            </a:r>
            <a:r>
              <a:rPr lang="fa-IR" dirty="0" smtClean="0"/>
              <a:t>راناديده </a:t>
            </a:r>
            <a:r>
              <a:rPr lang="fa-IR" dirty="0"/>
              <a:t>گرفته </a:t>
            </a:r>
            <a:r>
              <a:rPr lang="fa-IR" dirty="0" smtClean="0"/>
              <a:t>است.به </a:t>
            </a:r>
            <a:r>
              <a:rPr lang="fa-IR" dirty="0"/>
              <a:t>اين </a:t>
            </a:r>
            <a:r>
              <a:rPr lang="fa-IR" dirty="0" smtClean="0"/>
              <a:t>دلايل،حسابداري </a:t>
            </a:r>
            <a:r>
              <a:rPr lang="fa-IR" dirty="0"/>
              <a:t>بايد چنين معاملات </a:t>
            </a:r>
            <a:r>
              <a:rPr lang="fa-IR" dirty="0" smtClean="0"/>
              <a:t>غيرتجاري  را </a:t>
            </a:r>
            <a:r>
              <a:rPr lang="fa-IR" dirty="0"/>
              <a:t>نيز همزمان با معاملات اقتصادي شناسايي و گزارش كند .</a:t>
            </a:r>
          </a:p>
          <a:p>
            <a:r>
              <a:rPr lang="fa-IR" dirty="0"/>
              <a:t>بنابراين ضروري است مفاهيم </a:t>
            </a:r>
            <a:r>
              <a:rPr lang="fa-IR" dirty="0" smtClean="0"/>
              <a:t>واصطلاحات اساسي در حسابداری اجتماعي </a:t>
            </a:r>
            <a:r>
              <a:rPr lang="fa-IR" dirty="0"/>
              <a:t>تعريف شود.</a:t>
            </a:r>
          </a:p>
        </p:txBody>
      </p:sp>
    </p:spTree>
    <p:extLst>
      <p:ext uri="{BB962C8B-B14F-4D97-AF65-F5344CB8AC3E}">
        <p14:creationId xmlns:p14="http://schemas.microsoft.com/office/powerpoint/2010/main" val="767304625"/>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85794"/>
            <a:ext cx="8858280" cy="3447098"/>
          </a:xfrm>
          <a:prstGeom prst="rect">
            <a:avLst/>
          </a:prstGeom>
        </p:spPr>
        <p:txBody>
          <a:bodyPr wrap="square">
            <a:spAutoFit/>
          </a:bodyPr>
          <a:lstStyle/>
          <a:p>
            <a:r>
              <a:rPr lang="fa-IR" sz="3600" b="1" dirty="0" smtClean="0"/>
              <a:t>مفاهیم واصطلاحات </a:t>
            </a:r>
            <a:r>
              <a:rPr lang="fa-IR" sz="3600" b="1" dirty="0"/>
              <a:t>حسابداري </a:t>
            </a:r>
            <a:r>
              <a:rPr lang="fa-IR" sz="3600" b="1" dirty="0" smtClean="0"/>
              <a:t>اجتماعي</a:t>
            </a:r>
          </a:p>
          <a:p>
            <a:endParaRPr lang="fa-IR" sz="2800" b="1" dirty="0"/>
          </a:p>
          <a:p>
            <a:endParaRPr lang="fa-IR" sz="1600" dirty="0"/>
          </a:p>
          <a:p>
            <a:r>
              <a:rPr lang="fa-IR" sz="2400" dirty="0" smtClean="0"/>
              <a:t>1-معاملات اجتماعي</a:t>
            </a:r>
          </a:p>
          <a:p>
            <a:endParaRPr lang="fa-IR" sz="2400" dirty="0" smtClean="0"/>
          </a:p>
          <a:p>
            <a:endParaRPr lang="fa-IR" sz="2400" dirty="0"/>
          </a:p>
          <a:p>
            <a:endParaRPr lang="fa-IR" sz="2400" dirty="0" smtClean="0"/>
          </a:p>
          <a:p>
            <a:endParaRPr lang="fa-IR" sz="2400" dirty="0"/>
          </a:p>
          <a:p>
            <a:endParaRPr lang="fa-IR" b="1" dirty="0"/>
          </a:p>
        </p:txBody>
      </p:sp>
      <p:sp>
        <p:nvSpPr>
          <p:cNvPr id="3" name="Rectangle 2"/>
          <p:cNvSpPr/>
          <p:nvPr/>
        </p:nvSpPr>
        <p:spPr>
          <a:xfrm>
            <a:off x="571472" y="2562837"/>
            <a:ext cx="8286808" cy="3231654"/>
          </a:xfrm>
          <a:prstGeom prst="rect">
            <a:avLst/>
          </a:prstGeom>
        </p:spPr>
        <p:txBody>
          <a:bodyPr wrap="square">
            <a:spAutoFit/>
          </a:bodyPr>
          <a:lstStyle/>
          <a:p>
            <a:r>
              <a:rPr lang="fa-IR" sz="1600" dirty="0"/>
              <a:t>معاملات اجتماعي</a:t>
            </a:r>
            <a:r>
              <a:rPr lang="fa-IR" sz="1600" dirty="0" smtClean="0"/>
              <a:t>،  </a:t>
            </a:r>
            <a:r>
              <a:rPr lang="fa-IR" sz="1600" dirty="0"/>
              <a:t>معاملات و مبادلات </a:t>
            </a:r>
            <a:r>
              <a:rPr lang="fa-IR" sz="1600" dirty="0" smtClean="0"/>
              <a:t>متقابل  </a:t>
            </a:r>
            <a:r>
              <a:rPr lang="fa-IR" sz="1600" dirty="0"/>
              <a:t>بين واحد تجاري و </a:t>
            </a:r>
            <a:r>
              <a:rPr lang="fa-IR" sz="1600" dirty="0" smtClean="0"/>
              <a:t>جامعه  </a:t>
            </a:r>
            <a:r>
              <a:rPr lang="fa-IR" sz="1600" dirty="0"/>
              <a:t>پيرامون آن است كه نتيجه اي از تصميمات و</a:t>
            </a:r>
          </a:p>
          <a:p>
            <a:r>
              <a:rPr lang="fa-IR" sz="1600" dirty="0"/>
              <a:t>اقدامات اقتصادي واحد تجاري </a:t>
            </a:r>
            <a:r>
              <a:rPr lang="fa-IR" sz="1600" dirty="0" smtClean="0"/>
              <a:t>وجامعه </a:t>
            </a:r>
            <a:r>
              <a:rPr lang="fa-IR" sz="1600" dirty="0"/>
              <a:t>پيرامون اوست. ويژگي اين </a:t>
            </a:r>
            <a:r>
              <a:rPr lang="fa-IR" sz="1600" dirty="0" smtClean="0"/>
              <a:t>نوع </a:t>
            </a:r>
            <a:r>
              <a:rPr lang="fa-IR" sz="1600" dirty="0"/>
              <a:t>معاملات اين است كه در </a:t>
            </a:r>
            <a:r>
              <a:rPr lang="fa-IR" sz="1600" dirty="0" smtClean="0"/>
              <a:t>بازارمعاملات </a:t>
            </a:r>
            <a:r>
              <a:rPr lang="fa-IR" sz="1600" dirty="0"/>
              <a:t>اقتصادي</a:t>
            </a:r>
          </a:p>
          <a:p>
            <a:r>
              <a:rPr lang="fa-IR" sz="1600" dirty="0"/>
              <a:t>نمايان نيستند. شناسايي گزارشگري معاملات اجتماعي به </a:t>
            </a:r>
            <a:r>
              <a:rPr lang="fa-IR" sz="1600" dirty="0" smtClean="0"/>
              <a:t> صورت خالص  </a:t>
            </a:r>
            <a:r>
              <a:rPr lang="fa-IR" sz="1600" dirty="0"/>
              <a:t>تاثيرات آن در </a:t>
            </a:r>
            <a:r>
              <a:rPr lang="fa-IR" sz="1600" dirty="0" smtClean="0"/>
              <a:t>مقابل </a:t>
            </a:r>
            <a:r>
              <a:rPr lang="fa-IR" sz="1600" dirty="0"/>
              <a:t>سود </a:t>
            </a:r>
            <a:r>
              <a:rPr lang="fa-IR" sz="1600" dirty="0" smtClean="0"/>
              <a:t>خالص  دوره  </a:t>
            </a:r>
            <a:r>
              <a:rPr lang="fa-IR" sz="1600" dirty="0"/>
              <a:t>مالي،</a:t>
            </a:r>
          </a:p>
          <a:p>
            <a:r>
              <a:rPr lang="fa-IR" sz="1600" dirty="0"/>
              <a:t>معيار مناسبي براي بررسي تاثير اجتماعي واحد تجاري </a:t>
            </a:r>
            <a:r>
              <a:rPr lang="fa-IR" sz="1600" dirty="0" smtClean="0"/>
              <a:t>است.</a:t>
            </a:r>
          </a:p>
          <a:p>
            <a:endParaRPr lang="fa-IR" sz="1600" dirty="0"/>
          </a:p>
          <a:p>
            <a:endParaRPr lang="fa-IR" sz="1600" dirty="0"/>
          </a:p>
          <a:p>
            <a:r>
              <a:rPr lang="fa-IR" sz="2800" dirty="0" smtClean="0"/>
              <a:t>2-سوداجتماعي</a:t>
            </a:r>
          </a:p>
          <a:p>
            <a:endParaRPr lang="fa-IR" sz="1600" dirty="0" smtClean="0"/>
          </a:p>
          <a:p>
            <a:r>
              <a:rPr lang="fa-IR" sz="1600" dirty="0" smtClean="0"/>
              <a:t>سود </a:t>
            </a:r>
            <a:r>
              <a:rPr lang="fa-IR" sz="1600" dirty="0"/>
              <a:t>اجتماعي خالص مشاركت </a:t>
            </a:r>
            <a:r>
              <a:rPr lang="fa-IR" sz="1600" dirty="0" smtClean="0"/>
              <a:t>وتاثيرات </a:t>
            </a:r>
            <a:r>
              <a:rPr lang="fa-IR" sz="1600" dirty="0"/>
              <a:t>معاملات اجتماعي </a:t>
            </a:r>
            <a:r>
              <a:rPr lang="fa-IR" sz="1600" dirty="0" smtClean="0"/>
              <a:t>واحدتجاري </a:t>
            </a:r>
            <a:r>
              <a:rPr lang="fa-IR" sz="1600" dirty="0"/>
              <a:t>با جامعه </a:t>
            </a:r>
            <a:r>
              <a:rPr lang="fa-IR" sz="1600" dirty="0" smtClean="0"/>
              <a:t>پيراموني اش </a:t>
            </a:r>
            <a:r>
              <a:rPr lang="fa-IR" sz="1600" dirty="0"/>
              <a:t>طي دوره مالي است </a:t>
            </a:r>
            <a:r>
              <a:rPr lang="fa-IR" sz="1600" dirty="0" smtClean="0"/>
              <a:t>به بیان دیگر,سوداجتماعی ازمقایسه ی هزينه </a:t>
            </a:r>
            <a:r>
              <a:rPr lang="fa-IR" sz="1600" dirty="0"/>
              <a:t>ها و منافع اجتماعي به دست </a:t>
            </a:r>
            <a:r>
              <a:rPr lang="fa-IR" sz="1600" dirty="0" smtClean="0"/>
              <a:t>مي اید.درهنگام محاسبه ی سود اجتماعی,تطابق صحیح هزینه های اجتماعی </a:t>
            </a:r>
            <a:r>
              <a:rPr lang="fa-IR" sz="1600" dirty="0"/>
              <a:t>با منافع اجتماعي بايد صورت </a:t>
            </a:r>
            <a:r>
              <a:rPr lang="fa-IR" sz="1600" dirty="0" smtClean="0"/>
              <a:t>گيردوبه عنوان اساسی ترین گام,منفعت وهزینه های اجتماعی بایدتوسط دانشمندان علوم اجتماعی به طور دقیق وجامع تعریف شود</a:t>
            </a:r>
            <a:endParaRPr lang="fa-IR" sz="1600" dirty="0"/>
          </a:p>
        </p:txBody>
      </p:sp>
    </p:spTree>
  </p:cSld>
  <p:clrMapOvr>
    <a:masterClrMapping/>
  </p:clrMapOvr>
  <p:transition>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1142984"/>
            <a:ext cx="8286808" cy="4955203"/>
          </a:xfrm>
          <a:prstGeom prst="rect">
            <a:avLst/>
          </a:prstGeom>
        </p:spPr>
        <p:txBody>
          <a:bodyPr wrap="square">
            <a:spAutoFit/>
          </a:bodyPr>
          <a:lstStyle/>
          <a:p>
            <a:r>
              <a:rPr lang="fa-IR" sz="2800" b="1" dirty="0" smtClean="0"/>
              <a:t>3-اركان اجتماعي</a:t>
            </a:r>
          </a:p>
          <a:p>
            <a:endParaRPr lang="fa-IR" b="1" dirty="0"/>
          </a:p>
          <a:p>
            <a:r>
              <a:rPr lang="fa-IR" sz="1600" dirty="0"/>
              <a:t>اركان اجتماعي، گروه هاي اجتماعي هستند كه به طور غير رسمي با واحد تجاري قرارداد اجتماعي منعقد </a:t>
            </a:r>
            <a:r>
              <a:rPr lang="fa-IR" sz="1600" dirty="0" smtClean="0"/>
              <a:t>كرده اند             و پيامد </a:t>
            </a:r>
            <a:r>
              <a:rPr lang="fa-IR" sz="1600" dirty="0"/>
              <a:t>آن تعهدات </a:t>
            </a:r>
            <a:r>
              <a:rPr lang="fa-IR" sz="1600" dirty="0" smtClean="0"/>
              <a:t>اجتماعي, </a:t>
            </a:r>
            <a:r>
              <a:rPr lang="fa-IR" sz="1600" dirty="0"/>
              <a:t>برعهده واحد تجاري است. در سيستم حسابداري مرسوم اين اركان اجتماعي به رسميت</a:t>
            </a:r>
          </a:p>
          <a:p>
            <a:r>
              <a:rPr lang="fa-IR" sz="1600" dirty="0"/>
              <a:t>شناخته نشده </a:t>
            </a:r>
            <a:r>
              <a:rPr lang="fa-IR" sz="1600" dirty="0" smtClean="0"/>
              <a:t>و فقط  سرمايه و حقوق </a:t>
            </a:r>
            <a:r>
              <a:rPr lang="fa-IR" sz="1600" dirty="0"/>
              <a:t>صاحبان سهام </a:t>
            </a:r>
            <a:r>
              <a:rPr lang="fa-IR" sz="1600" dirty="0" smtClean="0"/>
              <a:t> و تعهدات  رسمي واحد تجاري و تغييرات </a:t>
            </a:r>
            <a:r>
              <a:rPr lang="fa-IR" sz="1600" dirty="0"/>
              <a:t>طي دوره آن، ثبت و</a:t>
            </a:r>
          </a:p>
          <a:p>
            <a:r>
              <a:rPr lang="fa-IR" sz="1600" dirty="0"/>
              <a:t>گزارش </a:t>
            </a:r>
            <a:r>
              <a:rPr lang="fa-IR" sz="1600" dirty="0" smtClean="0"/>
              <a:t>ميشود.</a:t>
            </a:r>
            <a:r>
              <a:rPr lang="fa-IR" sz="1600" dirty="0"/>
              <a:t> در سیستم حسابداری اجتماعی، این حقوق وعلایق اجتماعی نسبت به واحد تجاری، از طریق حساب </a:t>
            </a:r>
            <a:r>
              <a:rPr lang="fa-IR" sz="1600" dirty="0" smtClean="0"/>
              <a:t> (</a:t>
            </a:r>
            <a:r>
              <a:rPr lang="fa-IR" sz="1600" dirty="0"/>
              <a:t>سرمایه </a:t>
            </a:r>
            <a:r>
              <a:rPr lang="fa-IR" sz="1600" dirty="0" smtClean="0"/>
              <a:t>اجتماعی) قابل </a:t>
            </a:r>
            <a:r>
              <a:rPr lang="fa-IR" sz="1600" dirty="0"/>
              <a:t>شناسایی </a:t>
            </a:r>
            <a:r>
              <a:rPr lang="fa-IR" sz="1600" dirty="0" smtClean="0"/>
              <a:t>وگزارشگری </a:t>
            </a:r>
            <a:r>
              <a:rPr lang="fa-IR" sz="1600" dirty="0"/>
              <a:t>است. </a:t>
            </a:r>
            <a:r>
              <a:rPr lang="fa-IR" sz="1600" dirty="0" smtClean="0"/>
              <a:t>این عمل درراستای </a:t>
            </a:r>
            <a:r>
              <a:rPr lang="fa-IR" sz="1600" dirty="0"/>
              <a:t>هدف دوم </a:t>
            </a:r>
            <a:r>
              <a:rPr lang="fa-IR" sz="1600" dirty="0" smtClean="0"/>
              <a:t>یعنی ارتباط استراتژی وعملیات       </a:t>
            </a:r>
            <a:r>
              <a:rPr lang="fa-IR" sz="1600" dirty="0"/>
              <a:t>واحد تجاری با معیارهای اجتماعی بوده و برای رسیدن به این هدف ضروری است</a:t>
            </a:r>
            <a:endParaRPr lang="fa-IR" sz="1600" dirty="0" smtClean="0"/>
          </a:p>
          <a:p>
            <a:endParaRPr lang="fa-IR" sz="1600" dirty="0"/>
          </a:p>
          <a:p>
            <a:r>
              <a:rPr lang="fa-IR" sz="2800" b="1" dirty="0" smtClean="0"/>
              <a:t>4-سرمايه اجتماعي</a:t>
            </a:r>
          </a:p>
          <a:p>
            <a:endParaRPr lang="fa-IR" b="1" dirty="0"/>
          </a:p>
          <a:p>
            <a:r>
              <a:rPr lang="fa-IR" sz="1600" dirty="0"/>
              <a:t>سرمايه اجتماعي، ميزان علايق، حقوق و ادعاهاي اركان اجتماعي نسبت به واحد تجاري است. ثبت و گزارشگري </a:t>
            </a:r>
            <a:r>
              <a:rPr lang="fa-IR" sz="1600" dirty="0" smtClean="0"/>
              <a:t>      چنين</a:t>
            </a:r>
            <a:r>
              <a:rPr lang="fa-IR" sz="1600" dirty="0"/>
              <a:t> </a:t>
            </a:r>
            <a:r>
              <a:rPr lang="fa-IR" sz="1600" dirty="0" smtClean="0"/>
              <a:t>حقوق </a:t>
            </a:r>
            <a:r>
              <a:rPr lang="fa-IR" sz="1600" dirty="0"/>
              <a:t>و علايقي ممكن است با سيستم حسابداري مرسوم مطابقت نداشته باشد ولي در عين حال اندازه گيري و</a:t>
            </a:r>
          </a:p>
          <a:p>
            <a:r>
              <a:rPr lang="fa-IR" sz="1600" dirty="0"/>
              <a:t>گزارشگري سرمايه اجتماعي به عنوان مبنايي سودمند و مفيد براي استفاده كنندگان هنگام تصميم گيري خواهد بود .</a:t>
            </a:r>
          </a:p>
          <a:p>
            <a:r>
              <a:rPr lang="fa-IR" sz="1600" dirty="0"/>
              <a:t>بدين گونه كه مديريت واحد تجاري </a:t>
            </a:r>
            <a:r>
              <a:rPr lang="fa-IR" sz="1600" dirty="0" smtClean="0"/>
              <a:t>درتصميم </a:t>
            </a:r>
            <a:r>
              <a:rPr lang="fa-IR" sz="1600" dirty="0"/>
              <a:t>گيريهاي اقتصادي روزمره، همزمان با در </a:t>
            </a:r>
            <a:r>
              <a:rPr lang="fa-IR" sz="1600" dirty="0" smtClean="0"/>
              <a:t>نظرگرفتن </a:t>
            </a:r>
            <a:r>
              <a:rPr lang="fa-IR" sz="1600" dirty="0"/>
              <a:t>ملاحظات مالي،</a:t>
            </a:r>
          </a:p>
          <a:p>
            <a:r>
              <a:rPr lang="fa-IR" sz="1600" dirty="0"/>
              <a:t>حقوق </a:t>
            </a:r>
            <a:r>
              <a:rPr lang="fa-IR" sz="1600" dirty="0" smtClean="0"/>
              <a:t>وعلايق </a:t>
            </a:r>
            <a:r>
              <a:rPr lang="fa-IR" sz="1600" dirty="0"/>
              <a:t>اجتماعي شناسايي </a:t>
            </a:r>
            <a:r>
              <a:rPr lang="fa-IR" sz="1600" dirty="0" smtClean="0"/>
              <a:t>شده،ازجمله </a:t>
            </a:r>
            <a:r>
              <a:rPr lang="fa-IR" sz="1600" dirty="0"/>
              <a:t>اثراتي كه تاسيس يك كارخانه </a:t>
            </a:r>
            <a:r>
              <a:rPr lang="fa-IR" sz="1600" dirty="0" smtClean="0"/>
              <a:t>جديدوچگونگي </a:t>
            </a:r>
            <a:r>
              <a:rPr lang="fa-IR" sz="1600" dirty="0"/>
              <a:t>توليدش </a:t>
            </a:r>
            <a:r>
              <a:rPr lang="fa-IR" sz="1600" dirty="0" smtClean="0"/>
              <a:t>برمحيط زيست,            </a:t>
            </a:r>
            <a:r>
              <a:rPr lang="fa-IR" sz="1600" dirty="0"/>
              <a:t>اشتغال، تسهيلات عمومي و... </a:t>
            </a:r>
            <a:r>
              <a:rPr lang="fa-IR" sz="1600" dirty="0" smtClean="0"/>
              <a:t>وادعاهاومنافع وهزينه هايي كه هركدام ازگروههاي </a:t>
            </a:r>
            <a:r>
              <a:rPr lang="fa-IR" sz="1600" dirty="0"/>
              <a:t>اجتماعي به دنبال </a:t>
            </a:r>
            <a:r>
              <a:rPr lang="fa-IR" sz="1600" dirty="0" smtClean="0"/>
              <a:t>چنين اقداماتي     </a:t>
            </a:r>
            <a:r>
              <a:rPr lang="fa-IR" sz="1600" dirty="0"/>
              <a:t>خواهند داشت، را در نظر </a:t>
            </a:r>
            <a:r>
              <a:rPr lang="fa-IR" sz="1600" dirty="0" smtClean="0"/>
              <a:t>ميگيرد.</a:t>
            </a:r>
            <a:endParaRPr lang="fa-IR" sz="1600" dirty="0"/>
          </a:p>
        </p:txBody>
      </p:sp>
    </p:spTree>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340768"/>
            <a:ext cx="8429684" cy="13142059"/>
          </a:xfrm>
          <a:prstGeom prst="rect">
            <a:avLst/>
          </a:prstGeom>
        </p:spPr>
        <p:txBody>
          <a:bodyPr wrap="square">
            <a:spAutoFit/>
          </a:bodyPr>
          <a:lstStyle/>
          <a:p>
            <a:r>
              <a:rPr lang="fa-IR" sz="2800" b="1" dirty="0" smtClean="0"/>
              <a:t>5-خالص </a:t>
            </a:r>
            <a:r>
              <a:rPr lang="fa-IR" sz="2800" b="1" dirty="0"/>
              <a:t>دارايي </a:t>
            </a:r>
            <a:r>
              <a:rPr lang="fa-IR" sz="2800" b="1" dirty="0" smtClean="0"/>
              <a:t>اجتماعي</a:t>
            </a:r>
          </a:p>
          <a:p>
            <a:endParaRPr lang="fa-IR" sz="2800" b="1" dirty="0"/>
          </a:p>
          <a:p>
            <a:r>
              <a:rPr lang="fa-IR" sz="2000" dirty="0"/>
              <a:t>خالص </a:t>
            </a:r>
            <a:r>
              <a:rPr lang="fa-IR" sz="2000" dirty="0" smtClean="0"/>
              <a:t>دارايي اجتماعي</a:t>
            </a:r>
            <a:r>
              <a:rPr lang="fa-IR" sz="2000" dirty="0"/>
              <a:t>، ما به التفاوت افزايش منابع جامعه </a:t>
            </a:r>
            <a:r>
              <a:rPr lang="fa-IR" sz="2000" dirty="0" smtClean="0"/>
              <a:t>وتحليل </a:t>
            </a:r>
            <a:r>
              <a:rPr lang="fa-IR" sz="2000" dirty="0"/>
              <a:t>منابع جامعه </a:t>
            </a:r>
            <a:r>
              <a:rPr lang="fa-IR" sz="2000" dirty="0" smtClean="0"/>
              <a:t>دراثرفعاليت واحد </a:t>
            </a:r>
            <a:r>
              <a:rPr lang="fa-IR" sz="2000" dirty="0"/>
              <a:t>تجاري در </a:t>
            </a:r>
            <a:r>
              <a:rPr lang="fa-IR" sz="2000" dirty="0" smtClean="0"/>
              <a:t>طول عمراوست.خالص </a:t>
            </a:r>
            <a:r>
              <a:rPr lang="fa-IR" sz="2000" dirty="0"/>
              <a:t>دارايي اجتماعي </a:t>
            </a:r>
            <a:r>
              <a:rPr lang="fa-IR" sz="2000" dirty="0" smtClean="0"/>
              <a:t>درسيستم </a:t>
            </a:r>
            <a:r>
              <a:rPr lang="fa-IR" sz="2000" dirty="0"/>
              <a:t>حسابداري مرسوم به عنوان يك منبع بالقوه كسب سود در </a:t>
            </a:r>
            <a:r>
              <a:rPr lang="fa-IR" sz="2000" dirty="0" smtClean="0"/>
              <a:t>فرايند عمليات </a:t>
            </a:r>
            <a:r>
              <a:rPr lang="fa-IR" sz="2000" dirty="0"/>
              <a:t>واحد تجاري شناسايي </a:t>
            </a:r>
            <a:r>
              <a:rPr lang="fa-IR" sz="2000" dirty="0" smtClean="0"/>
              <a:t> و </a:t>
            </a:r>
            <a:r>
              <a:rPr lang="fa-IR" sz="2000" dirty="0"/>
              <a:t>گزارش </a:t>
            </a:r>
            <a:r>
              <a:rPr lang="fa-IR" sz="2000" dirty="0" smtClean="0"/>
              <a:t>نمي شود</a:t>
            </a:r>
            <a:r>
              <a:rPr lang="fa-IR" sz="2000" dirty="0"/>
              <a:t>؛ </a:t>
            </a:r>
            <a:r>
              <a:rPr lang="fa-IR" sz="2000" dirty="0" smtClean="0"/>
              <a:t>درحالي </a:t>
            </a:r>
            <a:r>
              <a:rPr lang="fa-IR" sz="2000" dirty="0"/>
              <a:t>كه خالص </a:t>
            </a:r>
            <a:r>
              <a:rPr lang="fa-IR" sz="2000" dirty="0" smtClean="0"/>
              <a:t>دارايي اجتماعي ميتواندمبنايي </a:t>
            </a:r>
            <a:r>
              <a:rPr lang="fa-IR" sz="2000" dirty="0"/>
              <a:t>سودمند </a:t>
            </a:r>
            <a:r>
              <a:rPr lang="fa-IR" sz="2000" dirty="0" smtClean="0"/>
              <a:t>براي تصميم </a:t>
            </a:r>
            <a:r>
              <a:rPr lang="fa-IR" sz="2000" dirty="0"/>
              <a:t>گيريهاي بهينه استفاده كنندگان و مديريت واحد تجاري باشد؛ به طور مثال، مديريت واحد تجاري </a:t>
            </a:r>
            <a:r>
              <a:rPr lang="fa-IR" sz="2000" dirty="0" smtClean="0"/>
              <a:t>مي تواند با داشتن </a:t>
            </a:r>
            <a:r>
              <a:rPr lang="fa-IR" sz="2000" dirty="0"/>
              <a:t>اطلاعات كافي در مورد منابع اجتماعي، اطلاعات لازم </a:t>
            </a:r>
            <a:r>
              <a:rPr lang="fa-IR" sz="2000" dirty="0" smtClean="0"/>
              <a:t>را </a:t>
            </a:r>
            <a:r>
              <a:rPr lang="fa-IR" sz="2000" dirty="0"/>
              <a:t>براي بهاي تمام شده </a:t>
            </a:r>
            <a:r>
              <a:rPr lang="fa-IR" sz="2000" dirty="0" smtClean="0"/>
              <a:t>استخدام  </a:t>
            </a:r>
            <a:r>
              <a:rPr lang="fa-IR" sz="2000" dirty="0"/>
              <a:t>پرسنل </a:t>
            </a:r>
            <a:r>
              <a:rPr lang="fa-IR" sz="2000" dirty="0" smtClean="0"/>
              <a:t>جديدوبودجه بندي </a:t>
            </a:r>
            <a:r>
              <a:rPr lang="fa-IR" sz="2000" dirty="0"/>
              <a:t>بهاي تمام شده كالاهاي توليدي در اختيار داشته و تصميمات بهتري را اتخاذ كند</a:t>
            </a:r>
            <a:r>
              <a:rPr lang="fa-IR" sz="2000" dirty="0" smtClean="0"/>
              <a:t>.</a:t>
            </a:r>
          </a:p>
          <a:p>
            <a:endParaRPr lang="fa-IR" sz="2000" dirty="0"/>
          </a:p>
          <a:p>
            <a:endParaRPr lang="fa-IR" sz="2000"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124744"/>
            <a:ext cx="8568952" cy="2308324"/>
          </a:xfrm>
          <a:prstGeom prst="rect">
            <a:avLst/>
          </a:prstGeom>
        </p:spPr>
        <p:txBody>
          <a:bodyPr wrap="square">
            <a:spAutoFit/>
          </a:bodyPr>
          <a:lstStyle/>
          <a:p>
            <a:pPr lvl="0"/>
            <a:r>
              <a:rPr lang="fa-IR" sz="2800" b="1" dirty="0">
                <a:solidFill>
                  <a:prstClr val="black"/>
                </a:solidFill>
              </a:rPr>
              <a:t>استفاده كنندگان از اطلاعات حسابداري اجتماعي</a:t>
            </a:r>
          </a:p>
          <a:p>
            <a:pPr lvl="0"/>
            <a:endParaRPr lang="fa-IR" sz="1600" b="1" dirty="0">
              <a:solidFill>
                <a:prstClr val="black"/>
              </a:solidFill>
            </a:endParaRPr>
          </a:p>
          <a:p>
            <a:pPr lvl="0"/>
            <a:r>
              <a:rPr lang="fa-IR" sz="1600" dirty="0">
                <a:solidFill>
                  <a:prstClr val="black"/>
                </a:solidFill>
              </a:rPr>
              <a:t>آنچه از تعاريف حسابداي اجتماعي </a:t>
            </a:r>
            <a:r>
              <a:rPr lang="fa-IR" sz="1600" dirty="0" smtClean="0">
                <a:solidFill>
                  <a:prstClr val="black"/>
                </a:solidFill>
              </a:rPr>
              <a:t>برمي </a:t>
            </a:r>
            <a:r>
              <a:rPr lang="fa-IR" sz="1600" dirty="0">
                <a:solidFill>
                  <a:prstClr val="black"/>
                </a:solidFill>
              </a:rPr>
              <a:t>آيد اينست كه علاوه بر سهامداران و ذينفعان (كه شامل سهامداران ميشود)،   </a:t>
            </a:r>
            <a:r>
              <a:rPr lang="fa-IR" sz="1600" dirty="0" smtClean="0">
                <a:solidFill>
                  <a:prstClr val="black"/>
                </a:solidFill>
              </a:rPr>
              <a:t>   </a:t>
            </a:r>
            <a:r>
              <a:rPr lang="fa-IR" sz="1600" dirty="0">
                <a:solidFill>
                  <a:prstClr val="black"/>
                </a:solidFill>
              </a:rPr>
              <a:t>سايريني </a:t>
            </a:r>
            <a:r>
              <a:rPr lang="fa-IR" sz="1600" dirty="0" smtClean="0">
                <a:solidFill>
                  <a:prstClr val="black"/>
                </a:solidFill>
              </a:rPr>
              <a:t>نيزوجود </a:t>
            </a:r>
            <a:r>
              <a:rPr lang="fa-IR" sz="1600" dirty="0">
                <a:solidFill>
                  <a:prstClr val="black"/>
                </a:solidFill>
              </a:rPr>
              <a:t>دارند كه مي بايست اين اطلاعات به آنها ارائه </a:t>
            </a:r>
            <a:r>
              <a:rPr lang="fa-IR" sz="1600" dirty="0" smtClean="0">
                <a:solidFill>
                  <a:prstClr val="black"/>
                </a:solidFill>
              </a:rPr>
              <a:t>شود.آنچه ازعنوان </a:t>
            </a:r>
            <a:r>
              <a:rPr lang="fa-IR" sz="1600" dirty="0">
                <a:solidFill>
                  <a:prstClr val="black"/>
                </a:solidFill>
              </a:rPr>
              <a:t>سهامدار </a:t>
            </a:r>
            <a:r>
              <a:rPr lang="fa-IR" sz="1600" dirty="0" smtClean="0">
                <a:solidFill>
                  <a:prstClr val="black"/>
                </a:solidFill>
              </a:rPr>
              <a:t>برمي </a:t>
            </a:r>
            <a:r>
              <a:rPr lang="fa-IR" sz="1600" dirty="0">
                <a:solidFill>
                  <a:prstClr val="black"/>
                </a:solidFill>
              </a:rPr>
              <a:t>آيد </a:t>
            </a:r>
            <a:r>
              <a:rPr lang="fa-IR" sz="1600" dirty="0" smtClean="0">
                <a:solidFill>
                  <a:prstClr val="black"/>
                </a:solidFill>
              </a:rPr>
              <a:t>منظورافرادي          </a:t>
            </a:r>
            <a:r>
              <a:rPr lang="fa-IR" sz="1600" dirty="0">
                <a:solidFill>
                  <a:prstClr val="black"/>
                </a:solidFill>
              </a:rPr>
              <a:t>هستند كه سهام شركت دردست آنها مي باشد. اما جهت مشخص شدن </a:t>
            </a:r>
            <a:r>
              <a:rPr lang="fa-IR" sz="1600" dirty="0" smtClean="0">
                <a:solidFill>
                  <a:prstClr val="black"/>
                </a:solidFill>
              </a:rPr>
              <a:t>ذينفعان </a:t>
            </a:r>
            <a:r>
              <a:rPr lang="fa-IR" sz="1600" dirty="0">
                <a:solidFill>
                  <a:prstClr val="black"/>
                </a:solidFill>
              </a:rPr>
              <a:t>به تعريف بيور اشاره مي نماييم. </a:t>
            </a:r>
            <a:endParaRPr lang="fa-IR" sz="1600" dirty="0" smtClean="0">
              <a:solidFill>
                <a:prstClr val="black"/>
              </a:solidFill>
            </a:endParaRPr>
          </a:p>
          <a:p>
            <a:pPr lvl="0"/>
            <a:endParaRPr lang="fa-IR" sz="1600" dirty="0" smtClean="0">
              <a:solidFill>
                <a:prstClr val="black"/>
              </a:solidFill>
            </a:endParaRPr>
          </a:p>
          <a:p>
            <a:pPr lvl="0"/>
            <a:endParaRPr lang="fa-IR" b="1" dirty="0" smtClean="0">
              <a:solidFill>
                <a:prstClr val="black"/>
              </a:solidFill>
            </a:endParaRPr>
          </a:p>
          <a:p>
            <a:pPr lvl="0"/>
            <a:r>
              <a:rPr lang="fa-IR" b="1" dirty="0" smtClean="0">
                <a:solidFill>
                  <a:prstClr val="black"/>
                </a:solidFill>
              </a:rPr>
              <a:t>بيور </a:t>
            </a:r>
            <a:r>
              <a:rPr lang="fa-IR" b="1" dirty="0">
                <a:solidFill>
                  <a:prstClr val="black"/>
                </a:solidFill>
              </a:rPr>
              <a:t>ذينفعان از اطلاعات(مالي) حسابداري را به 5 گروه </a:t>
            </a:r>
            <a:r>
              <a:rPr lang="fa-IR" b="1" dirty="0" smtClean="0">
                <a:solidFill>
                  <a:prstClr val="black"/>
                </a:solidFill>
              </a:rPr>
              <a:t>زيرتقسيم </a:t>
            </a:r>
            <a:r>
              <a:rPr lang="fa-IR" b="1" dirty="0">
                <a:solidFill>
                  <a:prstClr val="black"/>
                </a:solidFill>
              </a:rPr>
              <a:t>بندي نموده است:</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505200"/>
            <a:ext cx="7128792" cy="2804244"/>
          </a:xfrm>
          <a:prstGeom prst="rect">
            <a:avLst/>
          </a:prstGeom>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60653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1537" y="1412776"/>
            <a:ext cx="8358246" cy="3724096"/>
          </a:xfrm>
          <a:prstGeom prst="rect">
            <a:avLst/>
          </a:prstGeom>
        </p:spPr>
        <p:txBody>
          <a:bodyPr wrap="square">
            <a:spAutoFit/>
          </a:bodyPr>
          <a:lstStyle/>
          <a:p>
            <a:r>
              <a:rPr lang="fa-IR" sz="2400" b="1" dirty="0" smtClean="0"/>
              <a:t>فلم </a:t>
            </a:r>
            <a:r>
              <a:rPr lang="fa-IR" sz="2400" b="1" dirty="0"/>
              <a:t>هولتز و مك </a:t>
            </a:r>
            <a:r>
              <a:rPr lang="fa-IR" sz="2400" b="1" dirty="0" smtClean="0"/>
              <a:t>دونا</a:t>
            </a:r>
            <a:endParaRPr lang="fa-IR" sz="2000" b="1" dirty="0" smtClean="0"/>
          </a:p>
          <a:p>
            <a:r>
              <a:rPr lang="fa-IR" b="1" dirty="0" smtClean="0"/>
              <a:t>استفاده </a:t>
            </a:r>
            <a:r>
              <a:rPr lang="fa-IR" b="1" dirty="0"/>
              <a:t>كنندگان </a:t>
            </a:r>
            <a:r>
              <a:rPr lang="fa-IR" b="1" dirty="0" smtClean="0"/>
              <a:t>راشامل گروههاي كليسا ، </a:t>
            </a:r>
            <a:r>
              <a:rPr lang="fa-IR" b="1" dirty="0"/>
              <a:t>كارمندان، طرفداران محيط </a:t>
            </a:r>
            <a:r>
              <a:rPr lang="fa-IR" b="1" dirty="0" smtClean="0"/>
              <a:t> زيست و ... </a:t>
            </a:r>
            <a:r>
              <a:rPr lang="fa-IR" b="1" dirty="0"/>
              <a:t>مي </a:t>
            </a:r>
            <a:r>
              <a:rPr lang="fa-IR" b="1" dirty="0" smtClean="0"/>
              <a:t>دانند (به </a:t>
            </a:r>
            <a:r>
              <a:rPr lang="fa-IR" b="1" dirty="0"/>
              <a:t>نقل از </a:t>
            </a:r>
            <a:r>
              <a:rPr lang="fa-IR" b="1" dirty="0" smtClean="0"/>
              <a:t>      ريچموند </a:t>
            </a:r>
            <a:r>
              <a:rPr lang="fa-IR" b="1" dirty="0"/>
              <a:t>و همكاران، </a:t>
            </a:r>
            <a:r>
              <a:rPr lang="fa-IR" b="1" dirty="0" smtClean="0"/>
              <a:t>310:2003)</a:t>
            </a:r>
            <a:endParaRPr lang="fa-IR" b="1" dirty="0"/>
          </a:p>
          <a:p>
            <a:endParaRPr lang="fa-IR" sz="2400" dirty="0" smtClean="0"/>
          </a:p>
          <a:p>
            <a:r>
              <a:rPr lang="fa-IR" sz="2400" b="1" dirty="0" smtClean="0"/>
              <a:t>خوش </a:t>
            </a:r>
            <a:r>
              <a:rPr lang="fa-IR" sz="2400" b="1" dirty="0"/>
              <a:t>طينت</a:t>
            </a:r>
            <a:r>
              <a:rPr lang="fa-IR" sz="2400" dirty="0"/>
              <a:t>( 1383 و 1384 ) </a:t>
            </a:r>
            <a:r>
              <a:rPr lang="fa-IR" sz="2400" dirty="0" smtClean="0"/>
              <a:t>                                                      </a:t>
            </a:r>
          </a:p>
          <a:p>
            <a:r>
              <a:rPr lang="fa-IR" sz="1600" b="1" dirty="0" smtClean="0"/>
              <a:t>گروههاي </a:t>
            </a:r>
            <a:r>
              <a:rPr lang="fa-IR" sz="1600" b="1" dirty="0"/>
              <a:t>استفاده كننده </a:t>
            </a:r>
            <a:r>
              <a:rPr lang="fa-IR" sz="1600" b="1" dirty="0" smtClean="0"/>
              <a:t>را </a:t>
            </a:r>
            <a:r>
              <a:rPr lang="fa-IR" sz="1600" b="1" dirty="0"/>
              <a:t>به </a:t>
            </a:r>
            <a:r>
              <a:rPr lang="fa-IR" sz="1600" b="1" dirty="0" smtClean="0"/>
              <a:t>7گروه </a:t>
            </a:r>
            <a:r>
              <a:rPr lang="fa-IR" sz="1600" b="1" dirty="0"/>
              <a:t>تقسيم نموده است </a:t>
            </a:r>
            <a:r>
              <a:rPr lang="fa-IR" sz="1600" b="1" dirty="0" smtClean="0"/>
              <a:t>كه عبارتندازسرمايه </a:t>
            </a:r>
            <a:r>
              <a:rPr lang="fa-IR" sz="1600" b="1" dirty="0"/>
              <a:t>گذاران، بستانكاران، كاركنان، تحليلگران، طرفهاي تجاري، دولت و عموم (خوش طينت، 1373 </a:t>
            </a:r>
            <a:r>
              <a:rPr lang="fa-IR" sz="1600" b="1" dirty="0" smtClean="0"/>
              <a:t>و24:1374)</a:t>
            </a:r>
            <a:endParaRPr lang="fa-IR" sz="1600" b="1" dirty="0"/>
          </a:p>
          <a:p>
            <a:endParaRPr lang="fa-IR" sz="1600" dirty="0"/>
          </a:p>
          <a:p>
            <a:endParaRPr lang="fa-IR" sz="1600" dirty="0" smtClean="0"/>
          </a:p>
          <a:p>
            <a:r>
              <a:rPr lang="fa-IR" sz="1600" b="1" dirty="0" smtClean="0"/>
              <a:t>البته  باید توجه داشت كه </a:t>
            </a:r>
            <a:r>
              <a:rPr lang="fa-IR" sz="1600" b="1" dirty="0"/>
              <a:t>لزوما همه استفاده كنندگان از اطلاعات انتظارات </a:t>
            </a:r>
            <a:r>
              <a:rPr lang="fa-IR" sz="1600" b="1" dirty="0" smtClean="0"/>
              <a:t>يكسان  </a:t>
            </a:r>
            <a:r>
              <a:rPr lang="fa-IR" sz="1600" b="1" dirty="0"/>
              <a:t>ندارند و </a:t>
            </a:r>
            <a:r>
              <a:rPr lang="fa-IR" sz="1600" b="1" dirty="0" smtClean="0"/>
              <a:t>هرگروهي بسته به نياز خودازاطلاعات استفاده مينمايد</a:t>
            </a:r>
            <a:endParaRPr lang="fa-IR" sz="1600" b="1" dirty="0"/>
          </a:p>
          <a:p>
            <a:r>
              <a:rPr lang="fa-IR" sz="1600" b="1" dirty="0" smtClean="0"/>
              <a:t>اگر </a:t>
            </a:r>
            <a:r>
              <a:rPr lang="fa-IR" sz="1600" b="1" dirty="0"/>
              <a:t>بخواهيم استفاده كنندگان از گزارش اجتماعي را در يك جمله عنوان نماييم </a:t>
            </a:r>
            <a:r>
              <a:rPr lang="fa-IR" sz="1600" b="1" dirty="0" smtClean="0"/>
              <a:t>شايد </a:t>
            </a:r>
            <a:r>
              <a:rPr lang="fa-IR" sz="1600" b="1" dirty="0"/>
              <a:t>بهتر </a:t>
            </a:r>
            <a:r>
              <a:rPr lang="fa-IR" sz="1600" b="1" dirty="0" smtClean="0"/>
              <a:t>باشد از </a:t>
            </a:r>
            <a:r>
              <a:rPr lang="fa-IR" sz="1600" b="1" dirty="0"/>
              <a:t>عنوان "هر </a:t>
            </a:r>
            <a:r>
              <a:rPr lang="fa-IR" sz="1600" b="1" dirty="0" smtClean="0"/>
              <a:t>آنكس دراجتماع زندگي ميكند“استفاده شود</a:t>
            </a:r>
            <a:endParaRPr lang="fa-IR" sz="1600" b="1" dirty="0"/>
          </a:p>
        </p:txBody>
      </p:sp>
    </p:spTree>
  </p:cSld>
  <p:clrMapOvr>
    <a:masterClrMapping/>
  </p:clrMapOvr>
  <p:transition spd="slow">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1142984"/>
            <a:ext cx="8143932" cy="4862870"/>
          </a:xfrm>
          <a:prstGeom prst="rect">
            <a:avLst/>
          </a:prstGeom>
        </p:spPr>
        <p:txBody>
          <a:bodyPr wrap="square">
            <a:spAutoFit/>
          </a:bodyPr>
          <a:lstStyle/>
          <a:p>
            <a:r>
              <a:rPr lang="fa-IR" sz="2800" b="1" dirty="0" smtClean="0"/>
              <a:t> مزاياي </a:t>
            </a:r>
            <a:r>
              <a:rPr lang="fa-IR" sz="2800" b="1" dirty="0"/>
              <a:t>حسابداري اجتماعي و دلايل پياده سازي </a:t>
            </a:r>
            <a:r>
              <a:rPr lang="fa-IR" sz="2800" b="1" dirty="0" smtClean="0"/>
              <a:t>آن</a:t>
            </a:r>
          </a:p>
          <a:p>
            <a:endParaRPr lang="fa-IR" sz="2800" b="1" dirty="0"/>
          </a:p>
          <a:p>
            <a:r>
              <a:rPr lang="fa-IR" dirty="0" smtClean="0"/>
              <a:t>درقسمت  تاريخچه </a:t>
            </a:r>
            <a:r>
              <a:rPr lang="fa-IR" dirty="0"/>
              <a:t>حسابداري اجتماعي عنوان </a:t>
            </a:r>
            <a:r>
              <a:rPr lang="fa-IR" dirty="0" smtClean="0"/>
              <a:t>شد </a:t>
            </a:r>
            <a:r>
              <a:rPr lang="fa-IR" dirty="0"/>
              <a:t>كه شروع </a:t>
            </a:r>
            <a:r>
              <a:rPr lang="fa-IR" dirty="0" smtClean="0"/>
              <a:t>اين حسابداري به </a:t>
            </a:r>
            <a:r>
              <a:rPr lang="fa-IR" dirty="0"/>
              <a:t>ابتداي دهه </a:t>
            </a:r>
            <a:r>
              <a:rPr lang="fa-IR" sz="2000" dirty="0"/>
              <a:t>7</a:t>
            </a:r>
            <a:r>
              <a:rPr lang="fa-IR" dirty="0" smtClean="0"/>
              <a:t>0 </a:t>
            </a:r>
            <a:r>
              <a:rPr lang="fa-IR" dirty="0"/>
              <a:t>بر مي گردد اما قبل </a:t>
            </a:r>
            <a:r>
              <a:rPr lang="fa-IR" dirty="0" smtClean="0"/>
              <a:t>ازاينكه </a:t>
            </a:r>
            <a:r>
              <a:rPr lang="fa-IR" dirty="0"/>
              <a:t>بحث حسابداري اجتماعي مطرح </a:t>
            </a:r>
            <a:r>
              <a:rPr lang="fa-IR" dirty="0" smtClean="0"/>
              <a:t>شود بحث </a:t>
            </a:r>
            <a:r>
              <a:rPr lang="fa-IR" dirty="0"/>
              <a:t>مسئوليت اجتماعي </a:t>
            </a:r>
            <a:r>
              <a:rPr lang="fa-IR" dirty="0" smtClean="0"/>
              <a:t>سازمان  مطرح بوده </a:t>
            </a:r>
            <a:r>
              <a:rPr lang="fa-IR" dirty="0"/>
              <a:t>است </a:t>
            </a:r>
            <a:r>
              <a:rPr lang="fa-IR" dirty="0" smtClean="0"/>
              <a:t>به گونه </a:t>
            </a:r>
            <a:r>
              <a:rPr lang="fa-IR" dirty="0"/>
              <a:t>اي كه شايد بتوان پايه و اساس حسابداري اجتماعي را در مسئوليت اجتماعي سازمانها </a:t>
            </a:r>
            <a:r>
              <a:rPr lang="fa-IR" dirty="0" smtClean="0"/>
              <a:t> دانست</a:t>
            </a:r>
            <a:r>
              <a:rPr lang="fa-IR" dirty="0"/>
              <a:t>.</a:t>
            </a:r>
          </a:p>
          <a:p>
            <a:r>
              <a:rPr lang="fa-IR" dirty="0"/>
              <a:t>هيچ شركتي نمي تواند مدعي شود كه فقط او حق </a:t>
            </a:r>
            <a:r>
              <a:rPr lang="fa-IR" dirty="0" smtClean="0"/>
              <a:t>دارداز </a:t>
            </a:r>
            <a:r>
              <a:rPr lang="fa-IR" dirty="0"/>
              <a:t>منابع اجتماعي استفاده نمايد چرا كه همگان در اين حق سهيم اند. با توجه به مشترك بودن در استفاده </a:t>
            </a:r>
            <a:r>
              <a:rPr lang="fa-IR" dirty="0" smtClean="0"/>
              <a:t>ازمنابع </a:t>
            </a:r>
            <a:r>
              <a:rPr lang="fa-IR" dirty="0"/>
              <a:t>اجتماعي، شركتها مي بايست در ارتباط با استفاده صحيح از اين منابع پاسخگو باشند. اين پاسخگويي در حسابداري اجتماعي پيش بيني شده است.</a:t>
            </a:r>
          </a:p>
          <a:p>
            <a:r>
              <a:rPr lang="fa-IR" dirty="0"/>
              <a:t>تحقيقات خارجي </a:t>
            </a:r>
            <a:r>
              <a:rPr lang="fa-IR" dirty="0" smtClean="0"/>
              <a:t> از </a:t>
            </a:r>
            <a:r>
              <a:rPr lang="fa-IR" dirty="0"/>
              <a:t>جمله </a:t>
            </a:r>
            <a:r>
              <a:rPr lang="fa-IR" dirty="0" smtClean="0"/>
              <a:t>جاجي ، فردمن ، اسپيسر، شن،  فرانكل</a:t>
            </a:r>
            <a:r>
              <a:rPr lang="fa-IR" dirty="0"/>
              <a:t> و </a:t>
            </a:r>
            <a:r>
              <a:rPr lang="fa-IR" dirty="0" smtClean="0"/>
              <a:t>اندرسون</a:t>
            </a:r>
            <a:r>
              <a:rPr lang="fa-IR" dirty="0"/>
              <a:t> </a:t>
            </a:r>
            <a:r>
              <a:rPr lang="fa-IR" dirty="0" smtClean="0"/>
              <a:t>در </a:t>
            </a:r>
            <a:r>
              <a:rPr lang="fa-IR" dirty="0"/>
              <a:t>بررسي هاي خود در طي سالهاي 1970 تا 1980 نشان دادند كه چنانچه افشاء اطلاعات به ميزان منطقي و نه زياد باشد مي تواند بر روي تصميمات سرمايه گذاري موثر باشد(به نقل از خوش طينت و راعي، 1383: 85). البته اين مورد در ايران به اثبات نرسيده </a:t>
            </a:r>
            <a:r>
              <a:rPr lang="fa-IR" dirty="0" smtClean="0"/>
              <a:t>به گونه </a:t>
            </a:r>
            <a:r>
              <a:rPr lang="fa-IR" dirty="0"/>
              <a:t>اي كه تنها 26 الي 38 درصد از دلايل سرمايه </a:t>
            </a:r>
            <a:r>
              <a:rPr lang="fa-IR" dirty="0" smtClean="0"/>
              <a:t>گذاران </a:t>
            </a:r>
            <a:r>
              <a:rPr lang="fa-IR" dirty="0"/>
              <a:t>براي سرمايه گذاري، اطلاعات اجتماعي مي باشد(خوش طينت و راعي، 1383: 90).</a:t>
            </a:r>
          </a:p>
          <a:p>
            <a:r>
              <a:rPr lang="fa-IR" dirty="0"/>
              <a:t>بطور كلي آنچه از تحقيقات برمي آيد اينست كه اطلاعات حسابداري اجتماعي قطعا </a:t>
            </a:r>
            <a:r>
              <a:rPr lang="fa-IR" dirty="0" smtClean="0"/>
              <a:t>درتصميم </a:t>
            </a:r>
            <a:r>
              <a:rPr lang="fa-IR" dirty="0"/>
              <a:t>گيري سرمايه گذاران تاثير خواهد گذاشت </a:t>
            </a:r>
            <a:r>
              <a:rPr lang="fa-IR" dirty="0" smtClean="0"/>
              <a:t> و </a:t>
            </a:r>
            <a:r>
              <a:rPr lang="fa-IR" dirty="0"/>
              <a:t>مي توان </a:t>
            </a:r>
            <a:r>
              <a:rPr lang="fa-IR" dirty="0" smtClean="0"/>
              <a:t> ميزان </a:t>
            </a:r>
            <a:r>
              <a:rPr lang="fa-IR" dirty="0"/>
              <a:t>اين تاثير گذاري را با اطلاعات </a:t>
            </a:r>
            <a:r>
              <a:rPr lang="fa-IR" dirty="0" smtClean="0"/>
              <a:t> اجتماعي مفيدتر </a:t>
            </a:r>
            <a:r>
              <a:rPr lang="fa-IR" dirty="0"/>
              <a:t>و مناسبتر افزايش داد.</a:t>
            </a:r>
          </a:p>
        </p:txBody>
      </p:sp>
    </p:spTree>
  </p:cSld>
  <p:clrMapOvr>
    <a:masterClrMapping/>
  </p:clrMapOvr>
  <p:transition>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599" y="1124744"/>
            <a:ext cx="7632849" cy="4985980"/>
          </a:xfrm>
          <a:prstGeom prst="rect">
            <a:avLst/>
          </a:prstGeom>
        </p:spPr>
        <p:txBody>
          <a:bodyPr wrap="square">
            <a:spAutoFit/>
          </a:bodyPr>
          <a:lstStyle/>
          <a:p>
            <a:r>
              <a:rPr lang="fa-IR" sz="2800" dirty="0"/>
              <a:t>مشكلات </a:t>
            </a:r>
            <a:r>
              <a:rPr lang="fa-IR" sz="2800" dirty="0" smtClean="0"/>
              <a:t>عملي پياده سازي حسابداري اجتماعي:</a:t>
            </a:r>
            <a:r>
              <a:rPr lang="fa-IR" dirty="0" smtClean="0"/>
              <a:t/>
            </a:r>
            <a:br>
              <a:rPr lang="fa-IR" dirty="0" smtClean="0"/>
            </a:br>
            <a:r>
              <a:rPr lang="fa-IR" dirty="0" smtClean="0"/>
              <a:t/>
            </a:r>
            <a:br>
              <a:rPr lang="fa-IR" dirty="0" smtClean="0"/>
            </a:br>
            <a:r>
              <a:rPr lang="fa-IR" sz="1600" dirty="0"/>
              <a:t>هدفها و مفاهيم </a:t>
            </a:r>
            <a:r>
              <a:rPr lang="fa-IR" sz="1600" dirty="0" smtClean="0"/>
              <a:t> تشريح </a:t>
            </a:r>
            <a:r>
              <a:rPr lang="fa-IR" sz="1600" dirty="0"/>
              <a:t>شده، چارچوب لازم برای طراحی و اجرای سيستم </a:t>
            </a:r>
            <a:r>
              <a:rPr lang="fa-IR" sz="1600" dirty="0" smtClean="0"/>
              <a:t>حسابداری </a:t>
            </a:r>
            <a:r>
              <a:rPr lang="fa-IR" sz="1600" dirty="0"/>
              <a:t>اجتماعی را فراهم میكنند. </a:t>
            </a:r>
            <a:r>
              <a:rPr lang="fa-IR" sz="1600" dirty="0" smtClean="0"/>
              <a:t>   در </a:t>
            </a:r>
            <a:r>
              <a:rPr lang="fa-IR" sz="1600" dirty="0"/>
              <a:t>عين حال، مسائل پيچيده و مبهم در سطح </a:t>
            </a:r>
            <a:r>
              <a:rPr lang="fa-IR" sz="1600" dirty="0" smtClean="0"/>
              <a:t> </a:t>
            </a:r>
            <a:r>
              <a:rPr lang="fa-IR" sz="1600" b="1" dirty="0" smtClean="0"/>
              <a:t>كلان </a:t>
            </a:r>
            <a:r>
              <a:rPr lang="fa-IR" sz="1600" dirty="0"/>
              <a:t>و</a:t>
            </a:r>
            <a:r>
              <a:rPr lang="fa-IR" sz="1600" b="1" dirty="0"/>
              <a:t> خرد </a:t>
            </a:r>
            <a:r>
              <a:rPr lang="fa-IR" sz="1600" dirty="0"/>
              <a:t>بايد قبل از اجرای حسابداری اجتماعی حل شود.</a:t>
            </a:r>
            <a:r>
              <a:rPr lang="fa-IR" sz="1600" dirty="0" smtClean="0"/>
              <a:t/>
            </a:r>
            <a:br>
              <a:rPr lang="fa-IR" sz="1600" dirty="0" smtClean="0"/>
            </a:br>
            <a:r>
              <a:rPr lang="fa-IR" sz="1600" dirty="0" smtClean="0"/>
              <a:t/>
            </a:r>
            <a:br>
              <a:rPr lang="fa-IR" sz="1600" dirty="0" smtClean="0"/>
            </a:br>
            <a:r>
              <a:rPr lang="fa-IR" sz="1600" dirty="0"/>
              <a:t>در سطح </a:t>
            </a:r>
            <a:r>
              <a:rPr lang="fa-IR" sz="1600" b="1" dirty="0" smtClean="0"/>
              <a:t>كلان</a:t>
            </a:r>
            <a:r>
              <a:rPr lang="fa-IR" sz="1600" dirty="0" smtClean="0"/>
              <a:t>،اين </a:t>
            </a:r>
            <a:r>
              <a:rPr lang="fa-IR" sz="1600" dirty="0"/>
              <a:t>مسائل </a:t>
            </a:r>
            <a:r>
              <a:rPr lang="fa-IR" sz="1600" dirty="0" smtClean="0"/>
              <a:t>شامل </a:t>
            </a:r>
            <a:r>
              <a:rPr lang="fa-IR" sz="1600" dirty="0"/>
              <a:t>تدوين هدفها </a:t>
            </a:r>
            <a:r>
              <a:rPr lang="fa-IR" sz="1600" dirty="0" smtClean="0"/>
              <a:t>ومعيارهای </a:t>
            </a:r>
            <a:r>
              <a:rPr lang="fa-IR" sz="1600" dirty="0"/>
              <a:t>اجتماعی به </a:t>
            </a:r>
            <a:r>
              <a:rPr lang="fa-IR" sz="1600" dirty="0" smtClean="0"/>
              <a:t>منظورتكميل </a:t>
            </a:r>
            <a:r>
              <a:rPr lang="fa-IR" sz="1600" dirty="0"/>
              <a:t>چارچوب حسابداری اجتماعی </a:t>
            </a:r>
            <a:r>
              <a:rPr lang="fa-IR" sz="1600" dirty="0" smtClean="0"/>
              <a:t>  با </a:t>
            </a:r>
            <a:r>
              <a:rPr lang="fa-IR" sz="1600" dirty="0"/>
              <a:t>توجه </a:t>
            </a:r>
            <a:r>
              <a:rPr lang="fa-IR" sz="1600" dirty="0" smtClean="0"/>
              <a:t> به  سطح  وماهيت </a:t>
            </a:r>
            <a:r>
              <a:rPr lang="fa-IR" sz="1600" dirty="0"/>
              <a:t>عمليات </a:t>
            </a:r>
            <a:r>
              <a:rPr lang="fa-IR" sz="1600" dirty="0" smtClean="0"/>
              <a:t>هرواحد تجاری </a:t>
            </a:r>
            <a:r>
              <a:rPr lang="fa-IR" sz="1600" dirty="0"/>
              <a:t>است. </a:t>
            </a:r>
            <a:r>
              <a:rPr lang="fa-IR" sz="1600" dirty="0" smtClean="0"/>
              <a:t>بديهی است </a:t>
            </a:r>
            <a:r>
              <a:rPr lang="fa-IR" sz="1600" dirty="0"/>
              <a:t>كه </a:t>
            </a:r>
            <a:r>
              <a:rPr lang="fa-IR" sz="1600" dirty="0" smtClean="0"/>
              <a:t>تدوين ارزش ها ومعيارهای </a:t>
            </a:r>
            <a:r>
              <a:rPr lang="fa-IR" sz="1600" dirty="0"/>
              <a:t>اجتماعی </a:t>
            </a:r>
            <a:r>
              <a:rPr lang="fa-IR" sz="1600" dirty="0" smtClean="0"/>
              <a:t>   و سياست های </a:t>
            </a:r>
            <a:r>
              <a:rPr lang="fa-IR" sz="1600" dirty="0"/>
              <a:t>واحد تجاری وظيفه حسابداری نيست ولی محققان حسابداری بايد </a:t>
            </a:r>
            <a:r>
              <a:rPr lang="fa-IR" sz="1600" dirty="0" smtClean="0"/>
              <a:t>ازطريق </a:t>
            </a:r>
            <a:r>
              <a:rPr lang="fa-IR" sz="1600" dirty="0"/>
              <a:t>همكاری </a:t>
            </a:r>
            <a:r>
              <a:rPr lang="fa-IR" sz="1600" dirty="0" smtClean="0"/>
              <a:t> و كسب نظر جامعه </a:t>
            </a:r>
            <a:r>
              <a:rPr lang="fa-IR" sz="1600" dirty="0"/>
              <a:t>شناسان، دانشمندان علوم سياسی، اقتصاددانان </a:t>
            </a:r>
            <a:r>
              <a:rPr lang="fa-IR" sz="1600" dirty="0" smtClean="0"/>
              <a:t>وفيلسوفان</a:t>
            </a:r>
            <a:r>
              <a:rPr lang="fa-IR" sz="1600" dirty="0"/>
              <a:t>، نسبت به </a:t>
            </a:r>
            <a:r>
              <a:rPr lang="fa-IR" sz="1600" dirty="0" smtClean="0"/>
              <a:t>گردآوری </a:t>
            </a:r>
            <a:r>
              <a:rPr lang="fa-IR" sz="1600" dirty="0"/>
              <a:t>مجموعه معيارها، ارزشها و هدفهای اجتماعی مورد </a:t>
            </a:r>
            <a:r>
              <a:rPr lang="fa-IR" sz="1600" dirty="0" smtClean="0"/>
              <a:t>نيازبرای </a:t>
            </a:r>
            <a:r>
              <a:rPr lang="fa-IR" sz="1600" dirty="0"/>
              <a:t>طراحی سيستم حسابداری </a:t>
            </a:r>
            <a:r>
              <a:rPr lang="fa-IR" sz="1600" dirty="0" smtClean="0"/>
              <a:t>اجتماعی، اقدام نمايند.درعين </a:t>
            </a:r>
            <a:r>
              <a:rPr lang="fa-IR" sz="1600" dirty="0"/>
              <a:t>حال </a:t>
            </a:r>
            <a:r>
              <a:rPr lang="fa-IR" sz="1600" dirty="0" smtClean="0"/>
              <a:t>ضرورت </a:t>
            </a:r>
            <a:r>
              <a:rPr lang="fa-IR" sz="1600" dirty="0"/>
              <a:t>دارد كه </a:t>
            </a:r>
            <a:r>
              <a:rPr lang="fa-IR" sz="1600" dirty="0" smtClean="0"/>
              <a:t>حسابداران  درموردعلوم اجتماعی و رفتا ری ،آگاهی كسب كنند تا </a:t>
            </a:r>
            <a:r>
              <a:rPr lang="fa-IR" sz="1600" dirty="0"/>
              <a:t>آنها را </a:t>
            </a:r>
            <a:r>
              <a:rPr lang="fa-IR" sz="1600" dirty="0" smtClean="0"/>
              <a:t>درطراحی </a:t>
            </a:r>
            <a:r>
              <a:rPr lang="fa-IR" sz="1600" dirty="0"/>
              <a:t>سيستم حسابداری اجتماعی مناسب واحد </a:t>
            </a:r>
            <a:r>
              <a:rPr lang="fa-IR" sz="1600" dirty="0" smtClean="0"/>
              <a:t>تجاری ياری دهد.همچنين </a:t>
            </a:r>
            <a:r>
              <a:rPr lang="fa-IR" sz="1600" dirty="0"/>
              <a:t>چگونگی </a:t>
            </a:r>
            <a:r>
              <a:rPr lang="fa-IR" sz="1600" dirty="0" smtClean="0"/>
              <a:t>مطابقت استراتژيها </a:t>
            </a:r>
            <a:r>
              <a:rPr lang="fa-IR" sz="1600" dirty="0"/>
              <a:t>و شيوه های توليد </a:t>
            </a:r>
            <a:r>
              <a:rPr lang="fa-IR" sz="1600" dirty="0" smtClean="0"/>
              <a:t>واحدتجاری </a:t>
            </a:r>
            <a:r>
              <a:rPr lang="fa-IR" sz="1600" dirty="0"/>
              <a:t>با معيارهای اجتماعی نيز بايد بررسی شود.</a:t>
            </a:r>
            <a:r>
              <a:rPr lang="fa-IR" sz="1600" dirty="0" smtClean="0"/>
              <a:t/>
            </a:r>
            <a:br>
              <a:rPr lang="fa-IR" sz="1600" dirty="0" smtClean="0"/>
            </a:br>
            <a:r>
              <a:rPr lang="fa-IR" sz="1600" dirty="0" smtClean="0"/>
              <a:t/>
            </a:r>
            <a:br>
              <a:rPr lang="fa-IR" sz="1600" dirty="0" smtClean="0"/>
            </a:br>
            <a:r>
              <a:rPr lang="fa-IR" sz="1600" dirty="0"/>
              <a:t>در سطح </a:t>
            </a:r>
            <a:r>
              <a:rPr lang="fa-IR" sz="1600" b="1" dirty="0" smtClean="0"/>
              <a:t>خرد</a:t>
            </a:r>
            <a:r>
              <a:rPr lang="fa-IR" sz="1600" dirty="0" smtClean="0"/>
              <a:t> ، </a:t>
            </a:r>
            <a:r>
              <a:rPr lang="fa-IR" sz="1600" dirty="0"/>
              <a:t>مسائل </a:t>
            </a:r>
            <a:r>
              <a:rPr lang="fa-IR" sz="1600" dirty="0" smtClean="0"/>
              <a:t> كمی كردن  و نحوه  </a:t>
            </a:r>
            <a:r>
              <a:rPr lang="fa-IR" sz="1600" dirty="0"/>
              <a:t>اندازه گيری </a:t>
            </a:r>
            <a:r>
              <a:rPr lang="fa-IR" sz="1600" dirty="0" smtClean="0"/>
              <a:t> معاملات، منابع  و </a:t>
            </a:r>
            <a:r>
              <a:rPr lang="fa-IR" sz="1600" dirty="0"/>
              <a:t>حقوق اجتماعی </a:t>
            </a:r>
            <a:r>
              <a:rPr lang="fa-IR" sz="1600" dirty="0" smtClean="0"/>
              <a:t>وارزيابی </a:t>
            </a:r>
            <a:r>
              <a:rPr lang="fa-IR" sz="1600" dirty="0"/>
              <a:t>عملكرد اجتماعی، از مسائل پيچيده و مبهم </a:t>
            </a:r>
            <a:r>
              <a:rPr lang="fa-IR" sz="1600" dirty="0" smtClean="0"/>
              <a:t>است كه بايد </a:t>
            </a:r>
            <a:r>
              <a:rPr lang="fa-IR" sz="1600" dirty="0"/>
              <a:t>حل </a:t>
            </a:r>
            <a:r>
              <a:rPr lang="fa-IR" sz="1600" dirty="0" smtClean="0"/>
              <a:t> شود.همان طوركه </a:t>
            </a:r>
            <a:r>
              <a:rPr lang="fa-IR" sz="1600" dirty="0"/>
              <a:t>قبلاً اشاره </a:t>
            </a:r>
            <a:r>
              <a:rPr lang="fa-IR" sz="1600" dirty="0" smtClean="0"/>
              <a:t>شد،محققان </a:t>
            </a:r>
            <a:r>
              <a:rPr lang="fa-IR" sz="1600" dirty="0"/>
              <a:t>حسابداری به دنبال اندازه گيری و فرموله كردن اين نوع معاملات، منابع </a:t>
            </a:r>
            <a:r>
              <a:rPr lang="fa-IR" sz="1600" dirty="0" smtClean="0"/>
              <a:t>وحقوق </a:t>
            </a:r>
            <a:r>
              <a:rPr lang="fa-IR" sz="1600" dirty="0"/>
              <a:t>اجتماعی بوده </a:t>
            </a:r>
            <a:r>
              <a:rPr lang="fa-IR" sz="1600" dirty="0" smtClean="0"/>
              <a:t>وتاكنون نيزنتايجی </a:t>
            </a:r>
            <a:r>
              <a:rPr lang="fa-IR" sz="1600" dirty="0"/>
              <a:t>عايد گرديده ولی اين مشكلی است كه اساساً </a:t>
            </a:r>
            <a:r>
              <a:rPr lang="fa-IR" sz="1600" dirty="0" smtClean="0"/>
              <a:t>درحال حاضربا اين مقدارمعلومات برعلوم </a:t>
            </a:r>
            <a:r>
              <a:rPr lang="fa-IR" sz="1600" dirty="0"/>
              <a:t>اجتماعی حاكم است</a:t>
            </a:r>
            <a:r>
              <a:rPr lang="fa-IR" sz="1600" dirty="0" smtClean="0"/>
              <a:t>؛ </a:t>
            </a:r>
            <a:r>
              <a:rPr lang="fa-IR" sz="1600" dirty="0"/>
              <a:t>هرگاه </a:t>
            </a:r>
            <a:r>
              <a:rPr lang="fa-IR" sz="1600" dirty="0" smtClean="0"/>
              <a:t>بتوان مسائل و </a:t>
            </a:r>
            <a:r>
              <a:rPr lang="fa-IR" sz="1600" dirty="0"/>
              <a:t>پيامدهای اجتماعی را به صورت كمّی فرموله نمود، حسابداری اجتماعی نيز متكاملتر خواهد شد.</a:t>
            </a:r>
          </a:p>
        </p:txBody>
      </p:sp>
    </p:spTree>
  </p:cSld>
  <p:clrMapOvr>
    <a:masterClrMapping/>
  </p:clrMapOvr>
  <p:transition>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916" y="15502023"/>
            <a:ext cx="11572956" cy="7417415"/>
          </a:xfrm>
          <a:prstGeom prst="rect">
            <a:avLst/>
          </a:prstGeom>
        </p:spPr>
        <p:txBody>
          <a:bodyPr wrap="square">
            <a:spAutoFit/>
          </a:bodyPr>
          <a:lstStyle/>
          <a:p>
            <a:endParaRPr lang="fa-IR" sz="2800" dirty="0" smtClean="0"/>
          </a:p>
          <a:p>
            <a:endParaRPr lang="fa-IR" sz="2800" dirty="0" smtClean="0"/>
          </a:p>
          <a:p>
            <a:endParaRPr lang="fa-IR" sz="2800" dirty="0"/>
          </a:p>
          <a:p>
            <a:endParaRPr lang="fa-IR" sz="2800" dirty="0" smtClean="0"/>
          </a:p>
          <a:p>
            <a:endParaRPr lang="fa-IR" sz="2800" dirty="0"/>
          </a:p>
          <a:p>
            <a:endParaRPr lang="fa-IR" sz="2800" dirty="0" smtClean="0"/>
          </a:p>
          <a:p>
            <a:endParaRPr lang="fa-IR" sz="2800" dirty="0"/>
          </a:p>
          <a:p>
            <a:endParaRPr lang="fa-IR" sz="2800" dirty="0" smtClean="0"/>
          </a:p>
          <a:p>
            <a:r>
              <a:rPr lang="fa-IR" dirty="0"/>
              <a:t> از جمع بندی نتايج حاصل از اين مقاله میتوان به ديدگاه های روشنی دست يافت و رهنمودهايی نيز به شرح زير ارائه داد:</a:t>
            </a:r>
            <a:br>
              <a:rPr lang="fa-IR" dirty="0"/>
            </a:br>
            <a:r>
              <a:rPr lang="fa-IR" dirty="0"/>
              <a:t/>
            </a:r>
            <a:br>
              <a:rPr lang="fa-IR" dirty="0"/>
            </a:br>
            <a:r>
              <a:rPr lang="fa-IR" dirty="0"/>
              <a:t>1- شناسايی، ثبت و گزارشگری هزينه، منافع، منابع (دارايی) و حقوق اجتماعی در روال فعاليت عادی اقتصادی واحد تجاری، ممكن است با اصول و استانداردهای حسابداری رايج دقيقاً منطبق نباشد. در عين حال، ارائه اطلاعات كافی و مربوط برای تصميم گيريهای استفاده كنندگان و بخصوص مديريت واحد تجاری باعث تصميم گيريهای صحيحتر آنها خواهد شد و حسابداری اجتماعی اطلاعاتی را به استفاده كنندگان ارائه میكند كه هيچ گاه حسابداری مرسوم آنها را، علی رغم اين كه از الزامات و تعهدات عمده واحد تجاری ريشه میگيرد و حتی دوام يا زوال واحد تجاری كه دارای شعبه های مختلف در كشورهای خارجی از جمله كشورهای بیثبات است، چنانچه شعبه اش در چنين كشورهايی بدون توجه به آثار فعاليتش بر جامعه پيرامونش و موقعيت خاص و تحولات اجتماعی و سياسیاش اقدام به فعاليت نمايد، ممكن است با شرايطی روبرو شود كه حتی ادامه فعاليت شركت را تهديد كند. كودتا يا صدمات وارده از سوی گروه های ناراضی جامعه، نمونه ای از تهديدها يا ادعاهای اجتماعی عليه چنين واحدهای تجاری است.</a:t>
            </a:r>
            <a:br>
              <a:rPr lang="fa-IR" dirty="0"/>
            </a:br>
            <a:r>
              <a:rPr lang="fa-IR" dirty="0"/>
              <a:t/>
            </a:r>
            <a:br>
              <a:rPr lang="fa-IR" dirty="0"/>
            </a:br>
            <a:r>
              <a:rPr lang="fa-IR" dirty="0"/>
              <a:t>2-گذشته از علاقه مديريت و نياز داخلی واحد تجاری، الزامات قانونی كه به عهده واحد تجاری گذاشته میشود، باعث توجه واحد تجاری به حقوق اجتماعی شده، واحد تجاری مجبور خواهد بود برای تامين اين نيازها و الزامات قانونی، سيستم حسابداری اجتماعی را طراحی كند.</a:t>
            </a:r>
            <a:br>
              <a:rPr lang="fa-IR" dirty="0"/>
            </a:br>
            <a:r>
              <a:rPr lang="fa-IR" dirty="0"/>
              <a:t/>
            </a:r>
            <a:br>
              <a:rPr lang="fa-IR" dirty="0"/>
            </a:br>
            <a:endParaRPr lang="fa-IR" dirty="0"/>
          </a:p>
        </p:txBody>
      </p:sp>
      <p:sp>
        <p:nvSpPr>
          <p:cNvPr id="3" name="Rectangle 2"/>
          <p:cNvSpPr/>
          <p:nvPr/>
        </p:nvSpPr>
        <p:spPr>
          <a:xfrm>
            <a:off x="838200" y="1143000"/>
            <a:ext cx="8072494" cy="5909310"/>
          </a:xfrm>
          <a:prstGeom prst="rect">
            <a:avLst/>
          </a:prstGeom>
        </p:spPr>
        <p:txBody>
          <a:bodyPr wrap="square">
            <a:spAutoFit/>
          </a:bodyPr>
          <a:lstStyle/>
          <a:p>
            <a:r>
              <a:rPr lang="fa-IR" dirty="0"/>
              <a:t> </a:t>
            </a:r>
            <a:endParaRPr lang="fa-IR" dirty="0" smtClean="0"/>
          </a:p>
          <a:p>
            <a:r>
              <a:rPr lang="fa-IR" dirty="0" smtClean="0"/>
              <a:t>ازجمع </a:t>
            </a:r>
            <a:r>
              <a:rPr lang="fa-IR" dirty="0"/>
              <a:t>بندی نتايج حاصل از اين مقاله </a:t>
            </a:r>
            <a:r>
              <a:rPr lang="fa-IR" dirty="0" smtClean="0"/>
              <a:t>میتوان </a:t>
            </a:r>
            <a:r>
              <a:rPr lang="fa-IR" dirty="0"/>
              <a:t>به </a:t>
            </a:r>
            <a:r>
              <a:rPr lang="fa-IR" dirty="0" smtClean="0"/>
              <a:t>ديدگاه های </a:t>
            </a:r>
            <a:r>
              <a:rPr lang="fa-IR" dirty="0"/>
              <a:t>روشنی دست يافت </a:t>
            </a:r>
            <a:r>
              <a:rPr lang="fa-IR" dirty="0" smtClean="0"/>
              <a:t>و</a:t>
            </a:r>
            <a:r>
              <a:rPr lang="fa-IR" dirty="0"/>
              <a:t> </a:t>
            </a:r>
            <a:r>
              <a:rPr lang="fa-IR" dirty="0" smtClean="0"/>
              <a:t>رهنمودهايی نيزبه </a:t>
            </a:r>
            <a:r>
              <a:rPr lang="fa-IR" dirty="0"/>
              <a:t>شرح زير ارائه داد:</a:t>
            </a:r>
            <a:br>
              <a:rPr lang="fa-IR" dirty="0"/>
            </a:br>
            <a:r>
              <a:rPr lang="fa-IR" dirty="0"/>
              <a:t/>
            </a:r>
            <a:br>
              <a:rPr lang="fa-IR" dirty="0"/>
            </a:br>
            <a:r>
              <a:rPr lang="fa-IR" dirty="0"/>
              <a:t>1- شناسايی، ثبت و گزارشگری هزينه، </a:t>
            </a:r>
            <a:r>
              <a:rPr lang="fa-IR" dirty="0" smtClean="0"/>
              <a:t>منافع ، </a:t>
            </a:r>
            <a:r>
              <a:rPr lang="fa-IR" dirty="0"/>
              <a:t>منابع (دارايی) و حقوق اجتماعی در روال فعاليت عادی اقتصادی </a:t>
            </a:r>
            <a:r>
              <a:rPr lang="fa-IR" dirty="0" smtClean="0"/>
              <a:t>واحدتجاری،ممكن است بااصول واستانداردهای </a:t>
            </a:r>
            <a:r>
              <a:rPr lang="fa-IR" dirty="0"/>
              <a:t>حسابداری رايج دقيقاً منطبق </a:t>
            </a:r>
            <a:r>
              <a:rPr lang="fa-IR" dirty="0" smtClean="0"/>
              <a:t>نباشد.درعين حال</a:t>
            </a:r>
            <a:r>
              <a:rPr lang="fa-IR" dirty="0"/>
              <a:t>، ارائه </a:t>
            </a:r>
            <a:r>
              <a:rPr lang="fa-IR" dirty="0" smtClean="0"/>
              <a:t> اطلاعات  كافی </a:t>
            </a:r>
            <a:r>
              <a:rPr lang="fa-IR" dirty="0"/>
              <a:t>و مربوط </a:t>
            </a:r>
            <a:r>
              <a:rPr lang="fa-IR" dirty="0" smtClean="0"/>
              <a:t> برای  تصميم گيري های </a:t>
            </a:r>
            <a:r>
              <a:rPr lang="fa-IR" dirty="0"/>
              <a:t>استفاده </a:t>
            </a:r>
            <a:r>
              <a:rPr lang="fa-IR" dirty="0" smtClean="0"/>
              <a:t> كنندگان </a:t>
            </a:r>
            <a:r>
              <a:rPr lang="fa-IR" dirty="0"/>
              <a:t>و </a:t>
            </a:r>
            <a:r>
              <a:rPr lang="fa-IR" dirty="0" smtClean="0"/>
              <a:t>به خصوص  مديريت </a:t>
            </a:r>
            <a:r>
              <a:rPr lang="fa-IR" dirty="0"/>
              <a:t>واحد تجاری </a:t>
            </a:r>
            <a:r>
              <a:rPr lang="fa-IR" dirty="0" smtClean="0"/>
              <a:t> باعث </a:t>
            </a:r>
            <a:r>
              <a:rPr lang="fa-IR" dirty="0"/>
              <a:t>تصميم </a:t>
            </a:r>
            <a:r>
              <a:rPr lang="fa-IR" dirty="0" smtClean="0"/>
              <a:t>گيري های صحيح تر انها </a:t>
            </a:r>
            <a:r>
              <a:rPr lang="fa-IR" dirty="0"/>
              <a:t>خواهد </a:t>
            </a:r>
            <a:r>
              <a:rPr lang="fa-IR" dirty="0" smtClean="0"/>
              <a:t>شد و حسابداری اجتماعی </a:t>
            </a:r>
            <a:r>
              <a:rPr lang="fa-IR" dirty="0"/>
              <a:t>اطلاعاتی را به </a:t>
            </a:r>
            <a:r>
              <a:rPr lang="fa-IR" dirty="0" smtClean="0"/>
              <a:t>استفاده كنندگان </a:t>
            </a:r>
            <a:r>
              <a:rPr lang="fa-IR" dirty="0"/>
              <a:t>ارائه </a:t>
            </a:r>
            <a:r>
              <a:rPr lang="fa-IR" dirty="0" smtClean="0"/>
              <a:t>می كند كه </a:t>
            </a:r>
            <a:r>
              <a:rPr lang="fa-IR" dirty="0"/>
              <a:t>هيچ گاه حسابداری مرسوم آنها </a:t>
            </a:r>
            <a:r>
              <a:rPr lang="fa-IR" dirty="0" smtClean="0"/>
              <a:t>را، علی </a:t>
            </a:r>
            <a:r>
              <a:rPr lang="fa-IR" dirty="0"/>
              <a:t>رغم اين كه </a:t>
            </a:r>
            <a:r>
              <a:rPr lang="fa-IR" dirty="0" smtClean="0"/>
              <a:t>از الزامات </a:t>
            </a:r>
            <a:r>
              <a:rPr lang="fa-IR" dirty="0"/>
              <a:t>و تعهدات عمده </a:t>
            </a:r>
            <a:r>
              <a:rPr lang="fa-IR" dirty="0" smtClean="0"/>
              <a:t>واحد تجاری </a:t>
            </a:r>
            <a:r>
              <a:rPr lang="fa-IR" dirty="0"/>
              <a:t>ريشه </a:t>
            </a:r>
            <a:r>
              <a:rPr lang="fa-IR" dirty="0" smtClean="0"/>
              <a:t>می گيرد و حتی دوام يا </a:t>
            </a:r>
            <a:r>
              <a:rPr lang="fa-IR" dirty="0"/>
              <a:t>زوال </a:t>
            </a:r>
            <a:r>
              <a:rPr lang="fa-IR" dirty="0" smtClean="0"/>
              <a:t>واحد تجاری </a:t>
            </a:r>
            <a:r>
              <a:rPr lang="fa-IR" dirty="0"/>
              <a:t>كه دارای شعبه های مختلف </a:t>
            </a:r>
            <a:r>
              <a:rPr lang="fa-IR" dirty="0" smtClean="0"/>
              <a:t>در كشورهای خارجی ازجمله </a:t>
            </a:r>
            <a:r>
              <a:rPr lang="fa-IR" dirty="0"/>
              <a:t>كشورهای </a:t>
            </a:r>
            <a:r>
              <a:rPr lang="fa-IR" dirty="0" smtClean="0"/>
              <a:t>بی ثبات است،چنانچه </a:t>
            </a:r>
            <a:r>
              <a:rPr lang="fa-IR" dirty="0"/>
              <a:t>شعبه اش </a:t>
            </a:r>
            <a:r>
              <a:rPr lang="fa-IR" dirty="0" smtClean="0"/>
              <a:t>درچنين </a:t>
            </a:r>
            <a:r>
              <a:rPr lang="fa-IR" dirty="0"/>
              <a:t>كشورهايی بدون توجه </a:t>
            </a:r>
            <a:r>
              <a:rPr lang="fa-IR" dirty="0" smtClean="0"/>
              <a:t>به </a:t>
            </a:r>
            <a:r>
              <a:rPr lang="fa-IR" dirty="0"/>
              <a:t>آثار فعاليتش </a:t>
            </a:r>
            <a:r>
              <a:rPr lang="fa-IR" dirty="0" smtClean="0"/>
              <a:t> بر </a:t>
            </a:r>
            <a:r>
              <a:rPr lang="fa-IR" dirty="0"/>
              <a:t>جامعه پيرامونش و موقعيت خاص </a:t>
            </a:r>
            <a:r>
              <a:rPr lang="fa-IR" dirty="0" smtClean="0"/>
              <a:t>وتحولات </a:t>
            </a:r>
            <a:r>
              <a:rPr lang="fa-IR" dirty="0"/>
              <a:t>اجتماعی و </a:t>
            </a:r>
            <a:r>
              <a:rPr lang="fa-IR" dirty="0" smtClean="0"/>
              <a:t>سياسی اش </a:t>
            </a:r>
            <a:r>
              <a:rPr lang="fa-IR" dirty="0"/>
              <a:t>اقدام به فعاليت نمايد، ممكن است با شرايطی روبرو </a:t>
            </a:r>
            <a:r>
              <a:rPr lang="fa-IR" dirty="0" smtClean="0"/>
              <a:t>شودكه </a:t>
            </a:r>
            <a:r>
              <a:rPr lang="fa-IR" dirty="0"/>
              <a:t>حتی ادامه فعاليت شركت را تهديد كند. </a:t>
            </a:r>
            <a:r>
              <a:rPr lang="fa-IR" dirty="0" smtClean="0"/>
              <a:t>كودتاياصدمات وارده </a:t>
            </a:r>
            <a:r>
              <a:rPr lang="fa-IR" dirty="0"/>
              <a:t>از سوی گروه های ناراضی جامعه، نمونه ای از تهديدها يا ادعاهای اجتماعی عليه چنين واحدهای تجاری است.</a:t>
            </a:r>
            <a:br>
              <a:rPr lang="fa-IR" dirty="0"/>
            </a:br>
            <a:r>
              <a:rPr lang="fa-IR" dirty="0"/>
              <a:t/>
            </a:r>
            <a:br>
              <a:rPr lang="fa-IR" dirty="0"/>
            </a:br>
            <a:r>
              <a:rPr lang="fa-IR" dirty="0"/>
              <a:t>2-گذشته از علاقه مديريت و </a:t>
            </a:r>
            <a:r>
              <a:rPr lang="fa-IR" dirty="0" smtClean="0"/>
              <a:t>نياز  داخلی </a:t>
            </a:r>
            <a:r>
              <a:rPr lang="fa-IR" dirty="0"/>
              <a:t>واحد </a:t>
            </a:r>
            <a:r>
              <a:rPr lang="fa-IR" dirty="0" smtClean="0"/>
              <a:t>تجاری ، الزامات </a:t>
            </a:r>
            <a:r>
              <a:rPr lang="fa-IR" dirty="0"/>
              <a:t>قانونی كه به عهده واحد تجاری گذاشته میشود، باعث توجه واحد تجاری به حقوق اجتماعی شده، واحد تجاری مجبور خواهد بود برای تامين اين نيازها و الزامات قانونی، سيستم حسابداری اجتماعی را طراحی كند.</a:t>
            </a:r>
            <a:br>
              <a:rPr lang="fa-IR" dirty="0"/>
            </a:br>
            <a:r>
              <a:rPr lang="fa-IR" dirty="0"/>
              <a:t/>
            </a:r>
            <a:br>
              <a:rPr lang="fa-IR" dirty="0"/>
            </a:br>
            <a:r>
              <a:rPr lang="fa-IR" dirty="0"/>
              <a:t/>
            </a:r>
            <a:br>
              <a:rPr lang="fa-IR" dirty="0"/>
            </a:br>
            <a:endParaRPr lang="fa-IR" dirty="0"/>
          </a:p>
        </p:txBody>
      </p:sp>
      <p:sp>
        <p:nvSpPr>
          <p:cNvPr id="4" name="Title 3"/>
          <p:cNvSpPr>
            <a:spLocks noGrp="1"/>
          </p:cNvSpPr>
          <p:nvPr>
            <p:ph type="title"/>
          </p:nvPr>
        </p:nvSpPr>
        <p:spPr>
          <a:xfrm>
            <a:off x="381000" y="0"/>
            <a:ext cx="8305800" cy="1143000"/>
          </a:xfrm>
        </p:spPr>
        <p:txBody>
          <a:bodyPr>
            <a:noAutofit/>
          </a:bodyPr>
          <a:lstStyle/>
          <a:p>
            <a:pPr algn="ctr"/>
            <a:r>
              <a:rPr lang="fa-IR" sz="8000" dirty="0" smtClean="0">
                <a:solidFill>
                  <a:schemeClr val="accent6">
                    <a:lumMod val="60000"/>
                    <a:lumOff val="40000"/>
                  </a:schemeClr>
                </a:solidFill>
              </a:rPr>
              <a:t> </a:t>
            </a:r>
            <a:r>
              <a:rPr lang="fa-IR" sz="4400" dirty="0" smtClean="0">
                <a:solidFill>
                  <a:schemeClr val="tx1"/>
                </a:solidFill>
              </a:rPr>
              <a:t>نتیجه گیری </a:t>
            </a:r>
            <a:endParaRPr lang="fa-IR" sz="8000" dirty="0">
              <a:solidFill>
                <a:schemeClr val="tx1"/>
              </a:solidFill>
            </a:endParaRP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0" y="762000"/>
            <a:ext cx="7715304" cy="4801314"/>
          </a:xfrm>
          <a:prstGeom prst="rect">
            <a:avLst/>
          </a:prstGeom>
        </p:spPr>
        <p:txBody>
          <a:bodyPr wrap="square">
            <a:spAutoFit/>
          </a:bodyPr>
          <a:lstStyle/>
          <a:p>
            <a:r>
              <a:rPr lang="fa-IR" dirty="0"/>
              <a:t>3-با توجه به اين كه حسابداری اجتماعی تا اندازه زيادی تحت تاثير معيارها و قوانين اجتماعی است، بايد با شناسايی </a:t>
            </a:r>
            <a:r>
              <a:rPr lang="fa-IR" dirty="0" smtClean="0"/>
              <a:t> به </a:t>
            </a:r>
            <a:r>
              <a:rPr lang="fa-IR" dirty="0"/>
              <a:t>موقع </a:t>
            </a:r>
            <a:r>
              <a:rPr lang="fa-IR" dirty="0" smtClean="0"/>
              <a:t> تاثيرات </a:t>
            </a:r>
            <a:r>
              <a:rPr lang="fa-IR" dirty="0"/>
              <a:t>و پيامدهای اين تغييرات، نسبت به </a:t>
            </a:r>
            <a:r>
              <a:rPr lang="fa-IR" dirty="0" smtClean="0"/>
              <a:t> ثبت </a:t>
            </a:r>
            <a:r>
              <a:rPr lang="fa-IR" dirty="0"/>
              <a:t>و گزارش آنها </a:t>
            </a:r>
            <a:r>
              <a:rPr lang="fa-IR" dirty="0" smtClean="0"/>
              <a:t>اقدام  </a:t>
            </a:r>
            <a:r>
              <a:rPr lang="fa-IR" dirty="0"/>
              <a:t>نمود. همچنين بايد در نظر داشت كه همين قوانين </a:t>
            </a:r>
            <a:r>
              <a:rPr lang="fa-IR" dirty="0" smtClean="0"/>
              <a:t>می توانند </a:t>
            </a:r>
            <a:r>
              <a:rPr lang="fa-IR" dirty="0"/>
              <a:t>مبانی و اصول ارزيابی عملكرد اجتماعی واحد تجاری باشند.</a:t>
            </a:r>
            <a:br>
              <a:rPr lang="fa-IR" dirty="0"/>
            </a:br>
            <a:r>
              <a:rPr lang="fa-IR" dirty="0"/>
              <a:t/>
            </a:r>
            <a:br>
              <a:rPr lang="fa-IR" dirty="0"/>
            </a:br>
            <a:r>
              <a:rPr lang="fa-IR" dirty="0"/>
              <a:t>4- سرانجام، هدف اين مقاله مطرح </a:t>
            </a:r>
            <a:r>
              <a:rPr lang="fa-IR" dirty="0" smtClean="0"/>
              <a:t>كردن </a:t>
            </a:r>
            <a:r>
              <a:rPr lang="fa-IR" dirty="0"/>
              <a:t>موضوعی است كه </a:t>
            </a:r>
            <a:r>
              <a:rPr lang="fa-IR" dirty="0" smtClean="0"/>
              <a:t>روندآينده </a:t>
            </a:r>
            <a:r>
              <a:rPr lang="fa-IR" dirty="0"/>
              <a:t>حسابداری با آن </a:t>
            </a:r>
            <a:r>
              <a:rPr lang="fa-IR" dirty="0" smtClean="0"/>
              <a:t>روبروخواهد </a:t>
            </a:r>
            <a:r>
              <a:rPr lang="fa-IR" dirty="0"/>
              <a:t>بود. حسابداری اجتماعی قطعاً </a:t>
            </a:r>
            <a:r>
              <a:rPr lang="fa-IR" dirty="0" smtClean="0"/>
              <a:t> تاثير </a:t>
            </a:r>
            <a:r>
              <a:rPr lang="fa-IR" dirty="0"/>
              <a:t>فزاينده ای بر تئوری حسابداری خواهد گذاشت. همچنان </a:t>
            </a:r>
            <a:r>
              <a:rPr lang="fa-IR" dirty="0" smtClean="0"/>
              <a:t>كه رشد </a:t>
            </a:r>
            <a:r>
              <a:rPr lang="fa-IR" dirty="0"/>
              <a:t>علم </a:t>
            </a:r>
            <a:r>
              <a:rPr lang="fa-IR" dirty="0" smtClean="0"/>
              <a:t>مديريت ، </a:t>
            </a:r>
            <a:r>
              <a:rPr lang="fa-IR" dirty="0"/>
              <a:t>مرزهای تازه ای را در زمينه حسابداری مديريت </a:t>
            </a:r>
            <a:r>
              <a:rPr lang="fa-IR" dirty="0" smtClean="0"/>
              <a:t>گشود ، </a:t>
            </a:r>
            <a:r>
              <a:rPr lang="fa-IR" dirty="0"/>
              <a:t>رشد علوم اجتماعی و افزايش آگاهيهای اجتماعی مردم نيز مرزهای جديدی را در زمينه حسابداری اجتماعی باز خواهد كرد. تقاضا برای حسابداری </a:t>
            </a:r>
            <a:r>
              <a:rPr lang="fa-IR" dirty="0" smtClean="0"/>
              <a:t> اجتماعی </a:t>
            </a:r>
            <a:r>
              <a:rPr lang="fa-IR" dirty="0"/>
              <a:t>به افزايش </a:t>
            </a:r>
            <a:r>
              <a:rPr lang="fa-IR" dirty="0" smtClean="0"/>
              <a:t>آگاهي های </a:t>
            </a:r>
            <a:r>
              <a:rPr lang="fa-IR" dirty="0"/>
              <a:t>اجتماعی استفاده كنندگان و عموم مردم از سودمندی صورتهای مالی بستگی </a:t>
            </a:r>
            <a:r>
              <a:rPr lang="fa-IR" dirty="0" smtClean="0"/>
              <a:t>دارد . </a:t>
            </a:r>
            <a:r>
              <a:rPr lang="fa-IR" dirty="0"/>
              <a:t>از سوی ديگر همگام با مباحثات جدی مربوط </a:t>
            </a:r>
            <a:r>
              <a:rPr lang="fa-IR" dirty="0" smtClean="0"/>
              <a:t> به </a:t>
            </a:r>
            <a:r>
              <a:rPr lang="fa-IR" dirty="0"/>
              <a:t>آلودگی محيط </a:t>
            </a:r>
            <a:r>
              <a:rPr lang="fa-IR" dirty="0" smtClean="0"/>
              <a:t>زيست، </a:t>
            </a:r>
            <a:r>
              <a:rPr lang="fa-IR" dirty="0"/>
              <a:t>توزيع ناعادلانه </a:t>
            </a:r>
            <a:r>
              <a:rPr lang="fa-IR" dirty="0" smtClean="0"/>
              <a:t>درآمد،افزايش </a:t>
            </a:r>
            <a:r>
              <a:rPr lang="fa-IR" dirty="0"/>
              <a:t>بيكاری و پيامدهای آن، اين جنبه </a:t>
            </a:r>
            <a:r>
              <a:rPr lang="fa-IR" dirty="0" smtClean="0"/>
              <a:t>ازحسابداری </a:t>
            </a:r>
            <a:r>
              <a:rPr lang="fa-IR" dirty="0"/>
              <a:t>را </a:t>
            </a:r>
            <a:r>
              <a:rPr lang="fa-IR" dirty="0" smtClean="0"/>
              <a:t>تقويت ، وازاين </a:t>
            </a:r>
            <a:r>
              <a:rPr lang="fa-IR" dirty="0"/>
              <a:t>طريق حسابداری سهم خود را در ارائه راه حل برای مسائل اجتماعی ادا خواهد كرد. به اين </a:t>
            </a:r>
            <a:r>
              <a:rPr lang="fa-IR" dirty="0" smtClean="0"/>
              <a:t>ترتيب ، </a:t>
            </a:r>
            <a:r>
              <a:rPr lang="fa-IR" dirty="0"/>
              <a:t>افزايش شناخت و درك جامعه </a:t>
            </a:r>
            <a:r>
              <a:rPr lang="fa-IR" dirty="0" smtClean="0"/>
              <a:t>ازسودمندی </a:t>
            </a:r>
            <a:r>
              <a:rPr lang="fa-IR" dirty="0"/>
              <a:t>اطلاعات حسابداری اجتماعی به تدريج مطرح میشود </a:t>
            </a:r>
            <a:r>
              <a:rPr lang="fa-IR" dirty="0" smtClean="0"/>
              <a:t>وتكامل </a:t>
            </a:r>
            <a:r>
              <a:rPr lang="fa-IR" dirty="0"/>
              <a:t>میيابد و به زودی بايد شاهد تلفيق حسابداری مالی و حسابداری اجتماعی باشيم و گزارشگری اجتماعی </a:t>
            </a:r>
            <a:r>
              <a:rPr lang="fa-IR" dirty="0" smtClean="0"/>
              <a:t>نيزبه </a:t>
            </a:r>
            <a:r>
              <a:rPr lang="fa-IR" dirty="0"/>
              <a:t>همان اندازه اهميت گزارشگری مالی مطرح خواهد شد</a:t>
            </a:r>
          </a:p>
          <a:p>
            <a:r>
              <a:rPr lang="fa-IR" dirty="0"/>
              <a:t> </a:t>
            </a:r>
          </a:p>
        </p:txBody>
      </p:sp>
      <p:sp>
        <p:nvSpPr>
          <p:cNvPr id="4" name="Title 3"/>
          <p:cNvSpPr>
            <a:spLocks noGrp="1"/>
          </p:cNvSpPr>
          <p:nvPr>
            <p:ph type="title"/>
          </p:nvPr>
        </p:nvSpPr>
        <p:spPr>
          <a:xfrm>
            <a:off x="838200" y="228600"/>
            <a:ext cx="8305800" cy="381000"/>
          </a:xfrm>
        </p:spPr>
        <p:txBody>
          <a:bodyPr>
            <a:noAutofit/>
          </a:bodyPr>
          <a:lstStyle/>
          <a:p>
            <a:pPr algn="ctr"/>
            <a:endParaRPr lang="en-US" sz="7200" dirty="0">
              <a:solidFill>
                <a:schemeClr val="accent6">
                  <a:lumMod val="60000"/>
                  <a:lumOff val="4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8897536">
            <a:off x="900204" y="924605"/>
            <a:ext cx="7851648" cy="2747842"/>
          </a:xfrm>
        </p:spPr>
        <p:txBody>
          <a:bodyPr/>
          <a:lstStyle/>
          <a:p>
            <a:r>
              <a:rPr lang="fa-IR" sz="7200" dirty="0" smtClean="0">
                <a:solidFill>
                  <a:schemeClr val="accent6">
                    <a:lumMod val="60000"/>
                    <a:lumOff val="40000"/>
                  </a:schemeClr>
                </a:solidFill>
              </a:rPr>
              <a:t>  </a:t>
            </a:r>
            <a:endParaRPr lang="fa-IR" dirty="0">
              <a:solidFill>
                <a:schemeClr val="accent6">
                  <a:lumMod val="60000"/>
                  <a:lumOff val="40000"/>
                </a:schemeClr>
              </a:solidFill>
            </a:endParaRPr>
          </a:p>
        </p:txBody>
      </p:sp>
      <p:sp>
        <p:nvSpPr>
          <p:cNvPr id="3" name="Subtitle 2"/>
          <p:cNvSpPr>
            <a:spLocks noGrp="1"/>
          </p:cNvSpPr>
          <p:nvPr>
            <p:ph type="subTitle" idx="1"/>
          </p:nvPr>
        </p:nvSpPr>
        <p:spPr>
          <a:xfrm>
            <a:off x="533400" y="838200"/>
            <a:ext cx="7854696" cy="5410200"/>
          </a:xfrm>
        </p:spPr>
        <p:txBody>
          <a:bodyPr>
            <a:normAutofit fontScale="62500" lnSpcReduction="20000"/>
          </a:bodyPr>
          <a:lstStyle/>
          <a:p>
            <a:r>
              <a:rPr lang="fa-IR" sz="2800" b="1" dirty="0" smtClean="0"/>
              <a:t>منابع و ماخذ:</a:t>
            </a:r>
          </a:p>
          <a:p>
            <a:r>
              <a:rPr lang="fa-IR" sz="2800" b="1" dirty="0" smtClean="0"/>
              <a:t>الف) منابع فارسي</a:t>
            </a:r>
            <a:endParaRPr lang="en-US" sz="2800" b="1" dirty="0" smtClean="0"/>
          </a:p>
          <a:p>
            <a:r>
              <a:rPr lang="fa-IR" sz="2800" dirty="0" smtClean="0"/>
              <a:t>1-خوش طينت، محسن( 1373 و 1374 ). "حسابداري مسئوليتهاي اجتماعي." بررسيهاي حسابداري ، شماره 10 و 11</a:t>
            </a:r>
          </a:p>
          <a:p>
            <a:r>
              <a:rPr lang="fa-IR" sz="2800" dirty="0" smtClean="0"/>
              <a:t>2-خوش طينت، محسن و حميد راعي( 1383 ). "تاثير ارائه اطلاعات حسابدار اجتماعي بر تصميم گيري سرمايه گذاران .”92-93. بررسيهاي حسابداري و حسابرسي، شماره 37</a:t>
            </a:r>
          </a:p>
          <a:p>
            <a:r>
              <a:rPr lang="fa-IR" sz="2800" dirty="0" smtClean="0"/>
              <a:t>3-فروغي، داريوش؛ مير شمس شهشهاني، مرتضي و سميه پور حسين ( 1387 ). "نگرش مديران درباره افشاي اطلاعات، حسابداري اجتماعي- شركتهاي پذيرفته شده در بورس اوراق بهادار تهران( 1386 )." بررسيهاي حسابداري و حسابرسي، شماره 52،70-55</a:t>
            </a:r>
          </a:p>
          <a:p>
            <a:r>
              <a:rPr lang="fa-IR" sz="2800" dirty="0" smtClean="0"/>
              <a:t>4- اشنايدر ، سوزان سي و ژان سوئي بارسو( 1379 ): مديريت در پهنة فرهنگ ها، ترجمه : س يد محمد اعرابي و داوود ايزدي،تهران،پژوهشهاي فرهنگي،</a:t>
            </a:r>
          </a:p>
          <a:p>
            <a:r>
              <a:rPr lang="fa-IR" sz="2800" dirty="0" smtClean="0"/>
              <a:t>5-قلي پور، آرش، ( 1380 ): جامعه شناسي سازمان ها، رويكرد جامعه شناختي به سازمان و مديريت، تهران، سمت.</a:t>
            </a:r>
          </a:p>
          <a:p>
            <a:r>
              <a:rPr lang="fa-IR" sz="2800" dirty="0" smtClean="0"/>
              <a:t>6-رحمان سرشت، حسين، ( 1377 ): تئوري هاي سازمان و مديريت، جلد اول، تهران، مؤسسه انتشارات فرهنگي فن و هنر.</a:t>
            </a:r>
          </a:p>
          <a:p>
            <a:r>
              <a:rPr lang="fa-IR" sz="2800" dirty="0" smtClean="0"/>
              <a:t>7- بارنارد، چستر، ( 1368 ): وظيفه هاي مديران، ترجمه: محمدعلي طوسي، انتشارات مركز آموزش مديريت دولتي، تهران.</a:t>
            </a:r>
          </a:p>
          <a:p>
            <a:r>
              <a:rPr lang="fa-IR" sz="2800" dirty="0" smtClean="0"/>
              <a:t>8- هانگر جي ديويد و توماس ال ويلن ( 1384 ): مباني مديريت استراتژ يك، ترجمة : سيد محمد اعرابي و داوود ايزدي، تهران پژوهش هاي فرهنگي،</a:t>
            </a:r>
          </a:p>
          <a:p>
            <a:r>
              <a:rPr lang="fa-IR" sz="2800" dirty="0" smtClean="0"/>
              <a:t>9-ديويد فرد آر، ( 1382 ): مديريت استراتژيك، ترجمه: علي پارسائيان و سيد محمد اعرابي، تهران، دفتر پژوهشهاي فرهنگي</a:t>
            </a:r>
            <a:endParaRPr lang="en-US" sz="2800" dirty="0" smtClean="0"/>
          </a:p>
          <a:p>
            <a:endParaRPr lang="fa-IR"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609645">
            <a:off x="708899" y="2158327"/>
            <a:ext cx="8229600" cy="1143000"/>
          </a:xfrm>
        </p:spPr>
        <p:txBody>
          <a:bodyPr>
            <a:normAutofit/>
          </a:bodyPr>
          <a:lstStyle/>
          <a:p>
            <a:pPr algn="ctr"/>
            <a:r>
              <a:rPr lang="fa-IR" sz="6600" dirty="0" smtClean="0">
                <a:solidFill>
                  <a:schemeClr val="accent6">
                    <a:lumMod val="60000"/>
                    <a:lumOff val="40000"/>
                  </a:schemeClr>
                </a:solidFill>
              </a:rPr>
              <a:t>حسابداری اجتماعی </a:t>
            </a:r>
            <a:endParaRPr lang="en-US" sz="6600" dirty="0">
              <a:solidFill>
                <a:schemeClr val="accent6">
                  <a:lumMod val="60000"/>
                  <a:lumOff val="40000"/>
                </a:schemeClr>
              </a:solidFill>
            </a:endParaRPr>
          </a:p>
        </p:txBody>
      </p:sp>
      <p:sp>
        <p:nvSpPr>
          <p:cNvPr id="3" name="Content Placeholder 2"/>
          <p:cNvSpPr>
            <a:spLocks noGrp="1"/>
          </p:cNvSpPr>
          <p:nvPr>
            <p:ph idx="1"/>
          </p:nvPr>
        </p:nvSpPr>
        <p:spPr>
          <a:xfrm>
            <a:off x="457200" y="609600"/>
            <a:ext cx="8229600" cy="5715000"/>
          </a:xfrm>
        </p:spPr>
        <p:txBody>
          <a:bodyPr>
            <a:normAutofit fontScale="70000" lnSpcReduction="20000"/>
          </a:bodyPr>
          <a:lstStyle/>
          <a:p>
            <a:r>
              <a:rPr lang="fa-IR" b="1" dirty="0" smtClean="0"/>
              <a:t>ب) منابعلاتين</a:t>
            </a:r>
          </a:p>
          <a:p>
            <a:pPr algn="l" rtl="0"/>
            <a:r>
              <a:rPr lang="en-US" dirty="0" smtClean="0"/>
              <a:t>10- Cherry, Alan Abraham(1978).“Testing the Effects of Social </a:t>
            </a:r>
            <a:r>
              <a:rPr lang="en-US" dirty="0" err="1" smtClean="0"/>
              <a:t>Accountig</a:t>
            </a:r>
            <a:r>
              <a:rPr lang="fa-IR" dirty="0" smtClean="0"/>
              <a:t> </a:t>
            </a:r>
            <a:r>
              <a:rPr lang="en-US" dirty="0" smtClean="0"/>
              <a:t> </a:t>
            </a:r>
            <a:r>
              <a:rPr lang="fa-IR" dirty="0" smtClean="0"/>
              <a:t> </a:t>
            </a:r>
            <a:r>
              <a:rPr lang="en-US" dirty="0" smtClean="0"/>
              <a:t>Information on </a:t>
            </a:r>
            <a:r>
              <a:rPr lang="en-US" dirty="0" err="1" smtClean="0"/>
              <a:t>Desisio</a:t>
            </a:r>
            <a:r>
              <a:rPr lang="fa-IR" dirty="0" smtClean="0"/>
              <a:t>  </a:t>
            </a:r>
            <a:endParaRPr lang="en-US" dirty="0" smtClean="0"/>
          </a:p>
          <a:p>
            <a:pPr algn="l" rtl="0"/>
            <a:r>
              <a:rPr lang="en-US" dirty="0" smtClean="0"/>
              <a:t>Making And Attitudes A Laboratory </a:t>
            </a:r>
            <a:r>
              <a:rPr lang="en-US" dirty="0" err="1" smtClean="0"/>
              <a:t>Expriment</a:t>
            </a:r>
            <a:r>
              <a:rPr lang="fa-IR" dirty="0" smtClean="0"/>
              <a:t>  </a:t>
            </a:r>
            <a:r>
              <a:rPr lang="en-US" dirty="0" smtClean="0"/>
              <a:t>.” A dissertation submitted in partial fulfillment of</a:t>
            </a:r>
          </a:p>
          <a:p>
            <a:pPr algn="l" rtl="0"/>
            <a:r>
              <a:rPr lang="en-US" dirty="0" smtClean="0"/>
              <a:t>the requirement for the degree of Doctor of philosophy (management). University of California-</a:t>
            </a:r>
          </a:p>
          <a:p>
            <a:pPr algn="l" rtl="0"/>
            <a:r>
              <a:rPr lang="en-US" dirty="0" smtClean="0"/>
              <a:t>Los Angeles</a:t>
            </a:r>
          </a:p>
          <a:p>
            <a:pPr algn="l" rtl="0"/>
            <a:r>
              <a:rPr lang="en-US" dirty="0" smtClean="0"/>
              <a:t>11- Hess, David(2001). "</a:t>
            </a:r>
            <a:r>
              <a:rPr lang="en-US" dirty="0" err="1" smtClean="0"/>
              <a:t>Reguulation</a:t>
            </a:r>
            <a:r>
              <a:rPr lang="en-US" dirty="0" smtClean="0"/>
              <a:t> Corporate Social Performance- A New Look At Social</a:t>
            </a:r>
          </a:p>
          <a:p>
            <a:pPr algn="l" rtl="0"/>
            <a:r>
              <a:rPr lang="en-US" dirty="0" smtClean="0"/>
              <a:t>Accounting. Auditing and Reporting." Business Ethics Quarterly , Vol. 11, No. 2, pp. 307-330.</a:t>
            </a:r>
          </a:p>
          <a:p>
            <a:pPr algn="l" rtl="0"/>
            <a:r>
              <a:rPr lang="en-US" dirty="0" smtClean="0"/>
              <a:t>12- </a:t>
            </a:r>
            <a:r>
              <a:rPr lang="en-US" dirty="0" err="1" smtClean="0"/>
              <a:t>O’Dwyer</a:t>
            </a:r>
            <a:r>
              <a:rPr lang="en-US" dirty="0" smtClean="0"/>
              <a:t>, Brendan (2005). "Stakeholder democracy- challenges and contributions from social</a:t>
            </a:r>
          </a:p>
          <a:p>
            <a:pPr algn="l" rtl="0"/>
            <a:r>
              <a:rPr lang="en-US" dirty="0" smtClean="0"/>
              <a:t>accounting." Business Ethics: A European Review , Vol. 14, No. 1, pp.28-41.</a:t>
            </a:r>
          </a:p>
          <a:p>
            <a:pPr algn="l" rtl="0"/>
            <a:r>
              <a:rPr lang="en-US" dirty="0" smtClean="0"/>
              <a:t>13- Richmond, Betty Jane </a:t>
            </a:r>
            <a:r>
              <a:rPr lang="en-US" dirty="0" err="1" smtClean="0"/>
              <a:t>Etal</a:t>
            </a:r>
            <a:r>
              <a:rPr lang="en-US" dirty="0" smtClean="0"/>
              <a:t> (2003). " Social Accounting for Nonprofits-Two Models." Nonprofit</a:t>
            </a:r>
          </a:p>
          <a:p>
            <a:pPr algn="l" rtl="0"/>
            <a:r>
              <a:rPr lang="en-US" dirty="0" smtClean="0"/>
              <a:t>Management &amp; Leadership , Vol. 13, No. 4, pp.308-324.</a:t>
            </a:r>
          </a:p>
          <a:p>
            <a:pPr algn="l" rtl="0"/>
            <a:r>
              <a:rPr lang="en-US" dirty="0" smtClean="0"/>
              <a:t>14- </a:t>
            </a:r>
            <a:r>
              <a:rPr lang="en-US" dirty="0" err="1" smtClean="0"/>
              <a:t>Buckly</a:t>
            </a:r>
            <a:r>
              <a:rPr lang="en-US" dirty="0" smtClean="0"/>
              <a:t> M. R. ,D </a:t>
            </a:r>
            <a:r>
              <a:rPr lang="en-US" dirty="0" err="1" smtClean="0"/>
              <a:t>s.Beu,D</a:t>
            </a:r>
            <a:r>
              <a:rPr lang="en-US" dirty="0" smtClean="0"/>
              <a:t>. D. </a:t>
            </a:r>
            <a:r>
              <a:rPr lang="en-US" dirty="0" err="1" smtClean="0"/>
              <a:t>Frink</a:t>
            </a:r>
            <a:r>
              <a:rPr lang="en-US" dirty="0" smtClean="0"/>
              <a:t> (2001)»Ethical Issues in Human Resources</a:t>
            </a:r>
          </a:p>
          <a:p>
            <a:pPr algn="l" rtl="0"/>
            <a:r>
              <a:rPr lang="en-US" dirty="0" err="1" smtClean="0"/>
              <a:t>Systems»,Human</a:t>
            </a:r>
            <a:r>
              <a:rPr lang="en-US" dirty="0" smtClean="0"/>
              <a:t> Resource Management Review,No.11,11-29</a:t>
            </a:r>
            <a:endParaRPr lang="en-US"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2000"/>
                                        <p:tgtEl>
                                          <p:spTgt spid="3">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20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2000"/>
                                        <p:tgtEl>
                                          <p:spTgt spid="3">
                                            <p:txEl>
                                              <p:pRg st="8" end="8"/>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fade">
                                      <p:cBhvr>
                                        <p:cTn id="34" dur="2000"/>
                                        <p:tgtEl>
                                          <p:spTgt spid="3">
                                            <p:txEl>
                                              <p:pRg st="9" end="9"/>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fade">
                                      <p:cBhvr>
                                        <p:cTn id="37" dur="2000"/>
                                        <p:tgtEl>
                                          <p:spTgt spid="3">
                                            <p:txEl>
                                              <p:pRg st="10" end="1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fade">
                                      <p:cBhvr>
                                        <p:cTn id="40" dur="2000"/>
                                        <p:tgtEl>
                                          <p:spTgt spid="3">
                                            <p:txEl>
                                              <p:pRg st="11" end="11"/>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fade">
                                      <p:cBhvr>
                                        <p:cTn id="43"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539963">
            <a:off x="688520" y="2216190"/>
            <a:ext cx="8229600" cy="1200912"/>
          </a:xfrm>
        </p:spPr>
        <p:txBody>
          <a:bodyPr>
            <a:normAutofit/>
          </a:bodyPr>
          <a:lstStyle/>
          <a:p>
            <a:pPr algn="ctr"/>
            <a:r>
              <a:rPr lang="fa-IR" sz="7200" dirty="0" smtClean="0">
                <a:solidFill>
                  <a:schemeClr val="accent6">
                    <a:lumMod val="60000"/>
                    <a:lumOff val="40000"/>
                  </a:schemeClr>
                </a:solidFill>
              </a:rPr>
              <a:t>حسابداری اجتماعی </a:t>
            </a:r>
            <a:endParaRPr lang="en-US" sz="7200" dirty="0">
              <a:solidFill>
                <a:schemeClr val="accent6">
                  <a:lumMod val="60000"/>
                  <a:lumOff val="40000"/>
                </a:schemeClr>
              </a:solidFill>
            </a:endParaRPr>
          </a:p>
        </p:txBody>
      </p:sp>
      <p:sp>
        <p:nvSpPr>
          <p:cNvPr id="3" name="Content Placeholder 2"/>
          <p:cNvSpPr>
            <a:spLocks noGrp="1"/>
          </p:cNvSpPr>
          <p:nvPr>
            <p:ph idx="1"/>
          </p:nvPr>
        </p:nvSpPr>
        <p:spPr>
          <a:xfrm>
            <a:off x="457200" y="533400"/>
            <a:ext cx="8229600" cy="5791200"/>
          </a:xfrm>
        </p:spPr>
        <p:txBody>
          <a:bodyPr/>
          <a:lstStyle/>
          <a:p>
            <a:endParaRPr lang="fa-IR" dirty="0" smtClean="0"/>
          </a:p>
          <a:p>
            <a:endParaRPr lang="fa-IR" dirty="0" smtClean="0"/>
          </a:p>
          <a:p>
            <a:r>
              <a:rPr lang="fa-IR" dirty="0" smtClean="0"/>
              <a:t>                               </a:t>
            </a:r>
          </a:p>
          <a:p>
            <a:r>
              <a:rPr lang="fa-IR" sz="3600" dirty="0" smtClean="0"/>
              <a:t>                      </a:t>
            </a:r>
            <a:r>
              <a:rPr lang="fa-IR" sz="9600" dirty="0" smtClean="0">
                <a:solidFill>
                  <a:schemeClr val="tx2"/>
                </a:solidFill>
              </a:rPr>
              <a:t>پایان </a:t>
            </a:r>
          </a:p>
          <a:p>
            <a:r>
              <a:rPr lang="fa-IR" sz="7200" dirty="0" smtClean="0">
                <a:solidFill>
                  <a:schemeClr val="tx2"/>
                </a:solidFill>
              </a:rPr>
              <a:t> </a:t>
            </a:r>
            <a:endParaRPr lang="en-US" dirty="0">
              <a:solidFill>
                <a:schemeClr val="tx2"/>
              </a:solidFill>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984</TotalTime>
  <Words>3051</Words>
  <Application>Microsoft Office PowerPoint</Application>
  <PresentationFormat>On-screen Show (4:3)</PresentationFormat>
  <Paragraphs>203</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 </vt:lpstr>
      <vt:lpstr>حسابداری اجتماعی       </vt:lpstr>
      <vt:lpstr>سوالات</vt:lpstr>
      <vt:lpstr>  چکیده</vt:lpstr>
      <vt:lpstr>PowerPoint Presentation</vt:lpstr>
      <vt:lpstr>تاريخچه ي حسابداري اجتماعي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نتیجه گیری </vt:lpstr>
      <vt:lpstr>PowerPoint Presentation</vt:lpstr>
      <vt:lpstr>  </vt:lpstr>
      <vt:lpstr>حسابداری اجتماعی </vt:lpstr>
      <vt:lpstr>حسابداری اجتماعی </vt:lpstr>
    </vt:vector>
  </TitlesOfParts>
  <Company>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SADRA</dc:creator>
  <cp:lastModifiedBy>Windows User</cp:lastModifiedBy>
  <cp:revision>114</cp:revision>
  <dcterms:created xsi:type="dcterms:W3CDTF">2014-10-21T13:47:42Z</dcterms:created>
  <dcterms:modified xsi:type="dcterms:W3CDTF">2020-05-21T01:40:07Z</dcterms:modified>
</cp:coreProperties>
</file>