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56" r:id="rId3"/>
    <p:sldId id="257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 varScale="1">
        <p:scale>
          <a:sx n="67" d="100"/>
          <a:sy n="67" d="100"/>
        </p:scale>
        <p:origin x="104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-2490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C3882F8-8D7C-497E-A0DB-C053DFD406B6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641009E-8196-4763-A51C-E19B0F51467D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24871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41009E-8196-4763-A51C-E19B0F51467D}" type="slidenum">
              <a:rPr lang="fa-IR" smtClean="0"/>
              <a:pPr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17228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5615" y="273051"/>
            <a:ext cx="8226425" cy="5822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www.SaberiMiT.Blogfa.Com</a:t>
            </a: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14A13-0CA7-45F7-9C01-E34ADB8C6C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814028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F441E-5D06-4B7C-AED1-645DA8E0A0A0}" type="datetimeFigureOut">
              <a:rPr lang="fa-IR" smtClean="0"/>
              <a:pPr/>
              <a:t>22/01/1445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AF795-D306-4525-95B2-42F3773097F7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7" name="Rectangle 6"/>
          <p:cNvSpPr/>
          <p:nvPr userDrawn="1"/>
        </p:nvSpPr>
        <p:spPr>
          <a:xfrm>
            <a:off x="-228600" y="-76200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696058" y="533400"/>
            <a:ext cx="7609742" cy="5971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874141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en-US" dirty="0" smtClean="0"/>
              <a:t> </a:t>
            </a:r>
            <a:endParaRPr lang="fa-IR" dirty="0"/>
          </a:p>
        </p:txBody>
      </p:sp>
      <p:pic>
        <p:nvPicPr>
          <p:cNvPr id="7" name="Picture 6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2656"/>
            <a:ext cx="3929058" cy="6525344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83568" y="260648"/>
            <a:ext cx="8229600" cy="576064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buNone/>
            </a:pPr>
            <a:endParaRPr lang="fa-IR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>
              <a:buNone/>
            </a:pPr>
            <a:r>
              <a:rPr lang="fa-IR" sz="3600" b="1" cap="all" dirty="0" smtClean="0">
                <a:ln w="9000" cmpd="sng">
                  <a:solidFill>
                    <a:srgbClr val="7030A0"/>
                  </a:solidFill>
                  <a:prstDash val="solid"/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reflection blurRad="12700" stA="28000" endPos="45000" dist="1000" dir="5400000" sy="-100000" algn="bl" rotWithShape="0"/>
                </a:effectLst>
                <a:cs typeface="B Nazanin" pitchFamily="2" charset="-78"/>
              </a:rPr>
              <a:t>چگونه فرزندانمان اهل نماز شوند؟</a:t>
            </a:r>
          </a:p>
          <a:p>
            <a:pPr>
              <a:buNone/>
            </a:pPr>
            <a:endParaRPr lang="fa-IR" sz="3600" b="1" cap="all" dirty="0">
              <a:ln w="9000" cmpd="sng">
                <a:solidFill>
                  <a:srgbClr val="7030A0"/>
                </a:solidFill>
                <a:prstDash val="solid"/>
              </a:ln>
              <a:effectLst>
                <a:glow rad="63500">
                  <a:schemeClr val="accent3">
                    <a:satMod val="175000"/>
                    <a:alpha val="40000"/>
                  </a:schemeClr>
                </a:glow>
                <a:reflection blurRad="12700" stA="28000" endPos="45000" dist="1000" dir="5400000" sy="-100000" algn="bl" rotWithShape="0"/>
              </a:effectLst>
              <a:cs typeface="B Nazanin" pitchFamily="2" charset="-78"/>
            </a:endParaRPr>
          </a:p>
        </p:txBody>
      </p:sp>
      <p:pic>
        <p:nvPicPr>
          <p:cNvPr id="1027" name="Picture 3" descr="D:\Users\mahdi\Desktop\بدون عنوان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727" y="1844824"/>
            <a:ext cx="395806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Content Placeholder 3" descr="Pic_Center1[1]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357166"/>
            <a:ext cx="7286644" cy="65008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57166"/>
            <a:ext cx="7000892" cy="88639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Karim" pitchFamily="2" charset="-78"/>
              </a:rPr>
              <a:t>به نظر شما چه شيوه هايي در اهل نماز شدن فرزندان مؤثر است؟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fa-IR" sz="3000" dirty="0" smtClean="0">
                <a:cs typeface="B Karim" pitchFamily="2" charset="-78"/>
              </a:rPr>
              <a:t> .....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fa-IR" sz="3000" dirty="0" smtClean="0">
                <a:cs typeface="B Karim" pitchFamily="2" charset="-78"/>
              </a:rPr>
              <a:t>.....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fa-IR" sz="3000" dirty="0" smtClean="0">
                <a:cs typeface="B Karim" pitchFamily="2" charset="-78"/>
              </a:rPr>
              <a:t>.......</a:t>
            </a: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endParaRPr lang="fa-IR" sz="3000" dirty="0" smtClean="0">
              <a:cs typeface="B Karim" pitchFamily="2" charset="-78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endParaRPr lang="fa-IR" sz="3000" dirty="0" smtClean="0">
              <a:cs typeface="B Karim" pitchFamily="2" charset="-78"/>
            </a:endParaRPr>
          </a:p>
          <a:p>
            <a:pPr>
              <a:buClr>
                <a:srgbClr val="FFFF00"/>
              </a:buClr>
            </a:pPr>
            <a:endParaRPr lang="fa-IR" sz="3000" dirty="0" smtClean="0"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 smtClean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  <a:p>
            <a:endParaRPr lang="fa-IR" sz="3000" dirty="0">
              <a:ln w="18415" cmpd="sng">
                <a:solidFill>
                  <a:srgbClr val="008000"/>
                </a:solidFill>
                <a:prstDash val="solid"/>
              </a:ln>
              <a:solidFill>
                <a:srgbClr val="008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B Karim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8596" y="214290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1- تقليد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158" y="1214422"/>
            <a:ext cx="6643734" cy="495520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اهميت دادن به نماز اول وقت در خانواده</a:t>
            </a:r>
          </a:p>
          <a:p>
            <a:pPr>
              <a:buFont typeface="Wingdings" pitchFamily="2" charset="2"/>
              <a:buChar char="ü"/>
            </a:pPr>
            <a:endParaRPr lang="fa-IR" sz="32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كودكان از رفتار پدر و مادر الگو می گیرند.</a:t>
            </a:r>
          </a:p>
          <a:p>
            <a:endParaRPr lang="en-US" sz="32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غرر الحکم: وقروا کبارکم یوقرکم صغارکم.</a:t>
            </a:r>
          </a:p>
          <a:p>
            <a:r>
              <a:rPr lang="fa-IR" sz="2800" dirty="0" smtClean="0">
                <a:cs typeface="B Karim" pitchFamily="2" charset="-78"/>
              </a:rPr>
              <a:t>   (شما بزرگانتان را احترام كنيد، آنان هم شما را احترام مي كنند.)</a:t>
            </a:r>
          </a:p>
          <a:p>
            <a:pPr>
              <a:buFont typeface="Wingdings" pitchFamily="2" charset="2"/>
              <a:buChar char="ü"/>
            </a:pPr>
            <a:endParaRPr lang="fa-IR" sz="32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3200" dirty="0" smtClean="0">
                <a:cs typeface="B Karim" pitchFamily="2" charset="-78"/>
              </a:rPr>
              <a:t>بايد مراقب بود با كساني كه رفتار مناسبي ندارند رفت و آمد، نكنند</a:t>
            </a:r>
            <a:endParaRPr lang="en-US" sz="32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endParaRPr lang="fa-IR" sz="32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2844" y="214290"/>
            <a:ext cx="700092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fa-IR" dirty="0"/>
          </a:p>
        </p:txBody>
      </p:sp>
      <p:sp>
        <p:nvSpPr>
          <p:cNvPr id="8" name="TextBox 7"/>
          <p:cNvSpPr txBox="1"/>
          <p:nvPr/>
        </p:nvSpPr>
        <p:spPr>
          <a:xfrm>
            <a:off x="214282" y="285728"/>
            <a:ext cx="678661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2- تدريج در ياد دادن احكام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720" y="1142984"/>
            <a:ext cx="6643734" cy="52014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cs typeface="B Karim" pitchFamily="2" charset="-78"/>
              </a:rPr>
              <a:t>پيامبر(ص) در سال 21 بعثت دستور وجوب حجاب را اعلام كردند. </a:t>
            </a:r>
            <a:endParaRPr lang="en-US" sz="2800" dirty="0" smtClean="0">
              <a:cs typeface="B Karim" pitchFamily="2" charset="-78"/>
            </a:endParaRPr>
          </a:p>
          <a:p>
            <a:pPr algn="just"/>
            <a:endParaRPr lang="fa-IR" sz="24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امام صادق (ع) 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از كودكان در سه سالگي بخواهيد هفت بار بگويند لَا إِلَهَ إِلَّا اللَّهُ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هر گاه به سه سال و هفت ماه و بيست روزگي رسيدند، بخواهيد هفت بار بگويند: مُحَمَّدٌ رَسُولُ اللَّهِ 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چهار سالگي هفت بار بگويند: صَلَّى اللَّهُ عَلَى مُحَمَّدٍ وَ آلِهِ 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پنج سالگي اگر چپ و راستش را بشناسد قبله را نشانش دهيد و از او بخواهيد سجده كند.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هفت سالگي بگوييد دست و صورتش را بشورد و نماز بخواند.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در نه سالگي وضوء و نماز را كامل يادش دهيد و امر كنيد كه نمازش را بخواند.</a:t>
            </a: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282" y="214290"/>
            <a:ext cx="678661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3- آسان گرفتن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1214422"/>
            <a:ext cx="6786610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امام موسي صدر و تبليغ دين به مسيحي تازه مسلمان شده: در مرتبه اول از پنج نماز يوميه فقط دو نماز را به او گفته بود، بخواند.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روش پيامبر(ص): صَلُّوا كَمَا رَأَيْتُمُونِي أُصَلِّي؛ نماز بخوانيد آن گونه كه مي بينيد من نماز مي خوانم.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آسان گرفتن در خواندن نماز در سال هاي اول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اجتناب از شركت در نمازهاي طولاني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5720" y="214290"/>
            <a:ext cx="6786610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4- بيان حكمت نماز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58" y="1357298"/>
            <a:ext cx="6643734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از فرزندانتان بخواهيد فكر كند كه چرا خداوند به نماز دستور داده است.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فرزندان بايد اين مسائل عقايدي را بدانند:</a:t>
            </a:r>
          </a:p>
          <a:p>
            <a:r>
              <a:rPr lang="fa-IR" sz="2800" dirty="0" smtClean="0">
                <a:cs typeface="B Karim" pitchFamily="2" charset="-78"/>
              </a:rPr>
              <a:t>صفات خدا، هدف از آفرينش ما، سرانجام زندگي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بهتر است آنان را با يك مشاور مذهبي در ارتباط قرار دهيم. </a:t>
            </a:r>
          </a:p>
          <a:p>
            <a:pPr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مي توانيد اين كتاب ها را تهيه كنيد: </a:t>
            </a:r>
          </a:p>
          <a:p>
            <a:r>
              <a:rPr lang="fa-IR" sz="2800" dirty="0" smtClean="0">
                <a:cs typeface="B Karim" pitchFamily="2" charset="-78"/>
              </a:rPr>
              <a:t>نماز براي جوانان، قرائتي</a:t>
            </a:r>
          </a:p>
          <a:p>
            <a:r>
              <a:rPr lang="fa-IR" sz="2800" dirty="0" smtClean="0">
                <a:cs typeface="B Karim" pitchFamily="2" charset="-78"/>
              </a:rPr>
              <a:t>پرتويي از اسرار نماز، قرائتي</a:t>
            </a:r>
          </a:p>
          <a:p>
            <a:r>
              <a:rPr lang="fa-IR" sz="2800" dirty="0" smtClean="0">
                <a:cs typeface="B Karim" pitchFamily="2" charset="-78"/>
              </a:rPr>
              <a:t>نماز، حائري شيرازي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8596" y="357166"/>
            <a:ext cx="6500858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5- يادآوري نماز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285860"/>
            <a:ext cx="6215106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سفارش به حضرت آدم(ع)</a:t>
            </a:r>
          </a:p>
          <a:p>
            <a:pPr algn="just"/>
            <a:r>
              <a:rPr lang="fa-IR" sz="2800" dirty="0" smtClean="0">
                <a:cs typeface="B Karim" pitchFamily="2" charset="-78"/>
              </a:rPr>
              <a:t>وَ أْمُرْ أَهْلَكَ بِالصَّلاةِ وَ اصْطَبِرْ عَلَيْها</a:t>
            </a: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سفارش لقمان به پسرش</a:t>
            </a:r>
            <a:endParaRPr lang="en-US" sz="28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يا بُنَيَّ أَقِمِ الصَّلاة</a:t>
            </a: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توصيف ابراهيم(ع)</a:t>
            </a:r>
            <a:endParaRPr lang="en-US" sz="28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وَ كانَ يَأْمُرُ أَهْلَهُ بِالصَّلاة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پدران و مادران خود به نماز سر وقت عادت كرده اند، ولي كودكان گاه فراموش مي كنند و نبايد در اين مورد ملامت شوند.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نبايد اين امر تنفر آور باشد. مثلاً صبح ها نبايد پشت سر هم نام آن ها را ببريم تا بيدار شوند.</a:t>
            </a:r>
            <a:endParaRPr lang="en-US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6- تشويق براي نماز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1357298"/>
            <a:ext cx="6572296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cs typeface="B Karim" pitchFamily="2" charset="-78"/>
              </a:rPr>
              <a:t>نماز كودك را در خانواده به بزرگي  ياد كنيد.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گاه به او بگوييد از نماز خواندش لذت مي بريد.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هر وقت مي خواهيد دعا كنيد كودكتان را صدا بزنديد و با دستان آنان دعا كنيد. بگوييد خدا شما را بيشتر دوست دارد.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مي توانيد از تشويق مادي هم استفاده كنيد. قرآن خود از اين روش بهره برده است.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برايش سجاده مخصوص، عطر نماز و ... بخريد.</a:t>
            </a:r>
          </a:p>
          <a:p>
            <a:pPr algn="just"/>
            <a:endParaRPr lang="fa-IR" sz="2000" dirty="0" smtClean="0">
              <a:cs typeface="B Karim" pitchFamily="2" charset="-78"/>
            </a:endParaRPr>
          </a:p>
          <a:p>
            <a:pPr algn="just"/>
            <a:r>
              <a:rPr lang="fa-IR" sz="2800" dirty="0" smtClean="0">
                <a:cs typeface="B Karim" pitchFamily="2" charset="-78"/>
              </a:rPr>
              <a:t>مي توانيد براي او ساعتي بخريد و از او بخواهيد صبح شما را بيدار كند و يا در رفتن به مسجد انتخاب مسجد را به او سپاريد.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285728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7- قهر كردن پدر و مادر در نماز نخواندن فرزندان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285860"/>
            <a:ext cx="6643734" cy="48320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 وَ قَالَ بَعْضُهُمْ شَكَوْتُ إِلَى أَبِي الْحَسَنِ مُوسَى (ع) ابْناً لِي فَقَالَ لَا تَضْرِبْهُ وَ اهْجُرْهُ وَ لَا تُطِلْ ؛ امام كاظم(ع) در پاسخ فردي كه از فرزندش گلايه داشت، فرمودند: او را نزن، با او قهر كن و قهرت را طولاني نكن.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لازمه اثر گذار بودن اين شيوه تربيتي، دوستي با فرزندان است.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دوستان بيشترين تأثيرات را خواهند داشت.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اگر نياز دوستي فرزندانتان را به درستي تأمين نكنيد، حتماً از راه نادرست تأمين مي كنند.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8- انتخاب دوستان و مدرسه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1357298"/>
            <a:ext cx="6858048" cy="569386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قرآن در وصف مؤمنين مي گويد: والذين هم علي صلواتهم يحافظون؛ مؤنين كساني هستند كه پيوسته در حفظ نمارشان كوشا هستند.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انتخاب مدرسه و دوستان به محافظت از نماز بايد توجه شود.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روايات آمده است يكي از بركت هاي مساجد پيدا كردن دوستان خوب است.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يكي از ملاك هاي دوست يابي اين است كه انسان را به ياد خدا بياندازد. </a:t>
            </a:r>
          </a:p>
          <a:p>
            <a:pPr algn="just">
              <a:buFont typeface="Wingdings" pitchFamily="2" charset="2"/>
              <a:buChar char="ü"/>
            </a:pPr>
            <a:endParaRPr lang="fa-IR" sz="2800" dirty="0" smtClean="0"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اجازه دهيد اين دوستانش را به منزل دعوت كند و براي آن ها خرج كند.</a:t>
            </a:r>
            <a:endParaRPr lang="fa-IR" sz="2800" dirty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پ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7158" y="357166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9- آرايش زندگي به رنگ خدا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1142984"/>
            <a:ext cx="6643734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a-IR" sz="2800" dirty="0" smtClean="0">
                <a:cs typeface="B Karim" pitchFamily="2" charset="-78"/>
              </a:rPr>
              <a:t>در وصف مؤمنين پس توصيف آنان به خشوع در نماز آمده است: وَ الَّذينَ هُمْ عَنِ اللَّغْوِ مُعْرِضُونَ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a-IR" sz="2800" dirty="0" smtClean="0">
                <a:cs typeface="B Karim" pitchFamily="2" charset="-78"/>
              </a:rPr>
              <a:t>يكي از علت هاي حرام شدن شراب: وَ يَصُدَّكُمْ عَنْ ذِكْرِ اللَّهِ وَ عَنِ الصَّلاةِ</a:t>
            </a:r>
            <a:endParaRPr lang="fa-IR" sz="2800" dirty="0" smtClean="0">
              <a:latin typeface="Calibri" pitchFamily="34" charset="0"/>
              <a:ea typeface="Calibri" pitchFamily="34" charset="0"/>
              <a:cs typeface="B Karim" pitchFamily="2" charset="-78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يا أَيُّهَا الَّذينَ آمَنُوا لا تَتَّخِذُوا الَّذينَ اتَّخَذُوا دينَكُمْ هُزُواً وَ لَعِباً مِنَ الَّذينَ ...</a:t>
            </a:r>
            <a:r>
              <a:rPr lang="fa-IR" sz="2800" dirty="0" smtClean="0">
                <a:latin typeface="Arial" pitchFamily="34" charset="0"/>
                <a:ea typeface="Calibri" pitchFamily="34" charset="0"/>
                <a:cs typeface="B Karim" pitchFamily="2" charset="-78"/>
              </a:rPr>
              <a:t> </a:t>
            </a: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وَ إِذا نادَيْتُمْ إِلَى الصَّلاةِ اتَّخَذُوها هُزُواً وَ لَعِباً ذلِكَ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fa-IR" sz="2800" dirty="0" smtClean="0">
              <a:latin typeface="Calibri" pitchFamily="34" charset="0"/>
              <a:ea typeface="Calibri" pitchFamily="34" charset="0"/>
              <a:cs typeface="B Karim" pitchFamily="2" charset="-78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تمام آرايش زندگي بايد به رنگ خدا باشد.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خيلي بعيد است در خانه ماهواره باشد و بچه اهل نماز شود.</a:t>
            </a:r>
            <a:endParaRPr lang="fa-IR" sz="2800" dirty="0" smtClean="0">
              <a:cs typeface="B Karim" pitchFamily="2" charset="-78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در نظر گرفتن محلي براي نماز 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fa-IR" sz="2800" dirty="0" smtClean="0">
                <a:cs typeface="B Karim" pitchFamily="2" charset="-78"/>
              </a:rPr>
              <a:t>مي توان از شعائر و تصاوير مذهبي در آرايش خانه استفاده زيبايي كرد.</a:t>
            </a:r>
            <a:endParaRPr lang="en-US" sz="2800" dirty="0" smtClean="0">
              <a:cs typeface="B Karim" pitchFamily="2" charset="-78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</p:txBody>
      </p:sp>
      <p:pic>
        <p:nvPicPr>
          <p:cNvPr id="4" name="Content Placeholder 3" descr="Pic_Center1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0"/>
            <a:ext cx="1857356" cy="2638425"/>
          </a:xfrm>
          <a:prstGeom prst="rect">
            <a:avLst/>
          </a:prstGeom>
        </p:spPr>
      </p:pic>
      <p:pic>
        <p:nvPicPr>
          <p:cNvPr id="5" name="Picture 4" descr="docu (3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2500306"/>
            <a:ext cx="1857356" cy="4357694"/>
          </a:xfrm>
          <a:prstGeom prst="rect">
            <a:avLst/>
          </a:prstGeom>
        </p:spPr>
      </p:pic>
      <p:pic>
        <p:nvPicPr>
          <p:cNvPr id="6" name="Picture 5" descr="Parand W07 (150).jp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0" y="0"/>
            <a:ext cx="7286644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214290"/>
            <a:ext cx="6643734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fa-IR" sz="3600" dirty="0" smtClean="0">
                <a:cs typeface="B Karim" pitchFamily="2" charset="-78"/>
              </a:rPr>
              <a:t>10- دعا</a:t>
            </a:r>
            <a:endParaRPr lang="fa-IR" sz="3600" dirty="0">
              <a:cs typeface="B Karim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596" y="1285860"/>
            <a:ext cx="6500858" cy="252376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حضرت ابراهيم اين گونه دعا مي كرد:</a:t>
            </a:r>
          </a:p>
          <a:p>
            <a:pPr lvl="0" algn="just"/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رَبِّ اجْعَلْني‏ مُقيمَ الصَّلاةِ وَ مِنْ ذُرِّيَّتي‏ رَبَّنا وَ تَقَبَّلْ دُعاءِ</a:t>
            </a:r>
          </a:p>
          <a:p>
            <a:pPr lvl="0" algn="just">
              <a:buFont typeface="Wingdings" pitchFamily="2" charset="2"/>
              <a:buChar char="ü"/>
            </a:pPr>
            <a:endParaRPr lang="fa-IR" sz="2800" dirty="0" smtClean="0">
              <a:latin typeface="Calibri" pitchFamily="34" charset="0"/>
              <a:ea typeface="Calibri" pitchFamily="34" charset="0"/>
              <a:cs typeface="B Karim" pitchFamily="2" charset="-78"/>
            </a:endParaRPr>
          </a:p>
          <a:p>
            <a:pPr lvl="0" algn="just">
              <a:buFont typeface="Wingdings" pitchFamily="2" charset="2"/>
              <a:buChar char="ü"/>
            </a:pPr>
            <a:r>
              <a:rPr lang="fa-IR" sz="2800" dirty="0" smtClean="0">
                <a:latin typeface="Calibri" pitchFamily="34" charset="0"/>
                <a:ea typeface="Calibri" pitchFamily="34" charset="0"/>
                <a:cs typeface="B Karim" pitchFamily="2" charset="-78"/>
              </a:rPr>
              <a:t>بهتر است گاهي اوقات طوري دعا كنيد كه فرزندتان هم اين مناجات شما را بشنود. </a:t>
            </a:r>
            <a:endParaRPr lang="fa-IR" sz="4400" dirty="0" smtClean="0">
              <a:latin typeface="Arial" pitchFamily="34" charset="0"/>
              <a:cs typeface="B Karim" pitchFamily="2" charset="-78"/>
            </a:endParaRPr>
          </a:p>
          <a:p>
            <a:pPr algn="just">
              <a:buFont typeface="Wingdings" pitchFamily="2" charset="2"/>
              <a:buChar char="ü"/>
            </a:pPr>
            <a:endParaRPr lang="fa-IR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871</Words>
  <Application>Microsoft Office PowerPoint</Application>
  <PresentationFormat>On-screen Show (4:3)</PresentationFormat>
  <Paragraphs>116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B Karim</vt:lpstr>
      <vt:lpstr>B Nazanin</vt:lpstr>
      <vt:lpstr>B Titr</vt:lpstr>
      <vt:lpstr>Calibri</vt:lpstr>
      <vt:lpstr>Tahoma</vt:lpstr>
      <vt:lpstr>Times New Roman</vt:lpstr>
      <vt:lpstr>Wingdings</vt:lpstr>
      <vt:lpstr>Office Theme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پ</vt:lpstr>
      <vt:lpstr>PowerPoint Presentation</vt:lpstr>
    </vt:vector>
  </TitlesOfParts>
  <Company>Royal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Hosein Samiee</dc:creator>
  <cp:lastModifiedBy>DadeFam-43262657</cp:lastModifiedBy>
  <cp:revision>13</cp:revision>
  <dcterms:created xsi:type="dcterms:W3CDTF">2011-02-03T19:10:21Z</dcterms:created>
  <dcterms:modified xsi:type="dcterms:W3CDTF">2023-08-07T19:43:54Z</dcterms:modified>
</cp:coreProperties>
</file>